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63"/>
  </p:notesMasterIdLst>
  <p:sldIdLst>
    <p:sldId id="256" r:id="rId2"/>
    <p:sldId id="257" r:id="rId3"/>
    <p:sldId id="258" r:id="rId4"/>
    <p:sldId id="304" r:id="rId5"/>
    <p:sldId id="305" r:id="rId6"/>
    <p:sldId id="306" r:id="rId7"/>
    <p:sldId id="307" r:id="rId8"/>
    <p:sldId id="308" r:id="rId9"/>
    <p:sldId id="311" r:id="rId10"/>
    <p:sldId id="312" r:id="rId11"/>
    <p:sldId id="310" r:id="rId12"/>
    <p:sldId id="375" r:id="rId13"/>
    <p:sldId id="313" r:id="rId14"/>
    <p:sldId id="314" r:id="rId15"/>
    <p:sldId id="315" r:id="rId16"/>
    <p:sldId id="316" r:id="rId17"/>
    <p:sldId id="317" r:id="rId18"/>
    <p:sldId id="318" r:id="rId19"/>
    <p:sldId id="331" r:id="rId20"/>
    <p:sldId id="330" r:id="rId21"/>
    <p:sldId id="320" r:id="rId22"/>
    <p:sldId id="376" r:id="rId23"/>
    <p:sldId id="377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3" r:id="rId34"/>
    <p:sldId id="334" r:id="rId35"/>
    <p:sldId id="335" r:id="rId36"/>
    <p:sldId id="336" r:id="rId37"/>
    <p:sldId id="337" r:id="rId38"/>
    <p:sldId id="338" r:id="rId39"/>
    <p:sldId id="341" r:id="rId40"/>
    <p:sldId id="342" r:id="rId41"/>
    <p:sldId id="344" r:id="rId42"/>
    <p:sldId id="346" r:id="rId43"/>
    <p:sldId id="378" r:id="rId44"/>
    <p:sldId id="371" r:id="rId45"/>
    <p:sldId id="372" r:id="rId46"/>
    <p:sldId id="373" r:id="rId47"/>
    <p:sldId id="374" r:id="rId48"/>
    <p:sldId id="348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BE"/>
    <a:srgbClr val="1221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98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7.wmf"/><Relationship Id="rId4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4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8.wmf"/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7.wmf"/><Relationship Id="rId4" Type="http://schemas.openxmlformats.org/officeDocument/2006/relationships/image" Target="../media/image8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5.wmf"/><Relationship Id="rId1" Type="http://schemas.openxmlformats.org/officeDocument/2006/relationships/image" Target="../media/image83.wmf"/><Relationship Id="rId4" Type="http://schemas.openxmlformats.org/officeDocument/2006/relationships/image" Target="../media/image8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9B12-CD9C-4996-AB63-031B90522262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3F86-6188-4EDD-BCFD-E6ED7BD450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5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5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6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7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8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8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9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100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3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10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10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0166" y="128586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zh-TW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endParaRPr lang="zh-TW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166" y="3143248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矩阵的初等变换与线性方程组</a:t>
            </a:r>
            <a:endParaRPr lang="zh-TW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00100" y="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28728" y="714356"/>
            <a:ext cx="7912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 smtClean="0"/>
              <a:t>取 </a:t>
            </a:r>
            <a:r>
              <a:rPr lang="en-US" altLang="zh-TW" sz="3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000" b="1" dirty="0" smtClean="0"/>
              <a:t> </a:t>
            </a:r>
            <a:r>
              <a:rPr lang="zh-TW" altLang="en-US" sz="3000" b="1" dirty="0" smtClean="0"/>
              <a:t>为</a:t>
            </a:r>
            <a:r>
              <a:rPr lang="zh-TW" altLang="en-US" sz="3000" b="1" dirty="0" smtClean="0">
                <a:solidFill>
                  <a:srgbClr val="FF0000"/>
                </a:solidFill>
              </a:rPr>
              <a:t>非自由未知数</a:t>
            </a:r>
            <a:r>
              <a:rPr lang="zh-TW" altLang="en-US" sz="3000" b="1" dirty="0" smtClean="0"/>
              <a:t>， </a:t>
            </a:r>
            <a:r>
              <a:rPr lang="en-US" altLang="zh-TW" sz="3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000" b="1" dirty="0" smtClean="0"/>
              <a:t>为</a:t>
            </a:r>
            <a:r>
              <a:rPr lang="zh-TW" altLang="en-US" sz="3000" b="1" dirty="0" smtClean="0">
                <a:solidFill>
                  <a:srgbClr val="00B050"/>
                </a:solidFill>
              </a:rPr>
              <a:t>自由未知数</a:t>
            </a:r>
            <a:r>
              <a:rPr lang="zh-TW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71604" y="71438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5.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128586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则此方程所有解为</a:t>
            </a:r>
            <a:endParaRPr lang="zh-TW" altLang="en-US" sz="3200" b="1" dirty="0"/>
          </a:p>
        </p:txBody>
      </p:sp>
      <p:graphicFrame>
        <p:nvGraphicFramePr>
          <p:cNvPr id="84995" name="Object 6"/>
          <p:cNvGraphicFramePr>
            <a:graphicFrameLocks noChangeAspect="1"/>
          </p:cNvGraphicFramePr>
          <p:nvPr/>
        </p:nvGraphicFramePr>
        <p:xfrm>
          <a:off x="2000233" y="1714489"/>
          <a:ext cx="3143271" cy="1691656"/>
        </p:xfrm>
        <a:graphic>
          <a:graphicData uri="http://schemas.openxmlformats.org/presentationml/2006/ole">
            <p:oleObj spid="_x0000_s86018" name="Equation" r:id="rId3" imgW="1422360" imgH="711000" progId="Equation.3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286380" y="2357430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/>
              <a:t>为任意实数。</a:t>
            </a:r>
            <a:endParaRPr lang="zh-TW" altLang="en-US" sz="3200" b="1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000100" y="307181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86019" name="Object 6"/>
          <p:cNvGraphicFramePr>
            <a:graphicFrameLocks noChangeAspect="1"/>
          </p:cNvGraphicFramePr>
          <p:nvPr/>
        </p:nvGraphicFramePr>
        <p:xfrm>
          <a:off x="1643042" y="3429000"/>
          <a:ext cx="4576763" cy="1198563"/>
        </p:xfrm>
        <a:graphic>
          <a:graphicData uri="http://schemas.openxmlformats.org/presentationml/2006/ole">
            <p:oleObj spid="_x0000_s86019" name="Equation" r:id="rId4" imgW="1981080" imgH="482400" progId="Equation.3">
              <p:embed/>
            </p:oleObj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231256" y="4643446"/>
            <a:ext cx="7912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 smtClean="0"/>
              <a:t>取 </a:t>
            </a:r>
            <a:r>
              <a:rPr lang="en-US" altLang="zh-TW" sz="3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000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3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000" b="1" dirty="0" smtClean="0"/>
              <a:t> </a:t>
            </a:r>
            <a:r>
              <a:rPr lang="zh-TW" altLang="en-US" sz="3000" b="1" dirty="0" smtClean="0"/>
              <a:t>为</a:t>
            </a:r>
            <a:r>
              <a:rPr lang="zh-TW" altLang="en-US" sz="3000" b="1" dirty="0" smtClean="0">
                <a:solidFill>
                  <a:srgbClr val="FF0000"/>
                </a:solidFill>
              </a:rPr>
              <a:t>非自由未知数</a:t>
            </a:r>
            <a:r>
              <a:rPr lang="zh-TW" altLang="en-US" sz="3000" b="1" dirty="0" smtClean="0"/>
              <a:t>， </a:t>
            </a:r>
            <a:r>
              <a:rPr lang="en-US" altLang="zh-TW" sz="3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b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TW" altLang="en-US" sz="3000" b="1" dirty="0" smtClean="0"/>
              <a:t>为</a:t>
            </a:r>
            <a:r>
              <a:rPr lang="zh-TW" altLang="en-US" sz="3000" b="1" dirty="0" smtClean="0">
                <a:solidFill>
                  <a:srgbClr val="00B050"/>
                </a:solidFill>
              </a:rPr>
              <a:t>自由未知数</a:t>
            </a:r>
            <a:r>
              <a:rPr lang="zh-TW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14414" y="514351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则此方程所有解为</a:t>
            </a:r>
            <a:endParaRPr lang="zh-TW" altLang="en-US" sz="3200" b="1" dirty="0"/>
          </a:p>
        </p:txBody>
      </p:sp>
      <p:graphicFrame>
        <p:nvGraphicFramePr>
          <p:cNvPr id="86020" name="Object 6"/>
          <p:cNvGraphicFramePr>
            <a:graphicFrameLocks noChangeAspect="1"/>
          </p:cNvGraphicFramePr>
          <p:nvPr/>
        </p:nvGraphicFramePr>
        <p:xfrm>
          <a:off x="4643438" y="5286375"/>
          <a:ext cx="2697163" cy="1571625"/>
        </p:xfrm>
        <a:graphic>
          <a:graphicData uri="http://schemas.openxmlformats.org/presentationml/2006/ole">
            <p:oleObj spid="_x0000_s86020" name="Equation" r:id="rId5" imgW="1117440" imgH="7110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7317859" y="578078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 t </a:t>
            </a:r>
            <a:r>
              <a:rPr lang="zh-TW" altLang="en-US" sz="3200" b="1" dirty="0" smtClean="0"/>
              <a:t>为任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意实数。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2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1357290" y="0"/>
          <a:ext cx="5438801" cy="2466975"/>
        </p:xfrm>
        <a:graphic>
          <a:graphicData uri="http://schemas.openxmlformats.org/presentationml/2006/ole">
            <p:oleObj spid="_x0000_s83970" name="Equation" r:id="rId5" imgW="2628720" imgH="927000" progId="Equation.3">
              <p:embed/>
            </p:oleObj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7067543" y="6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7067543" y="142882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7067543" y="64294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067543" y="78582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7067543" y="121445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7067543" y="135732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7067543" y="1857394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7067543" y="2000270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/>
          <p:cNvCxnSpPr/>
          <p:nvPr/>
        </p:nvCxnSpPr>
        <p:spPr>
          <a:xfrm>
            <a:off x="1643042" y="642942"/>
            <a:ext cx="3143272" cy="571504"/>
          </a:xfrm>
          <a:prstGeom prst="bentConnector3">
            <a:avLst>
              <a:gd name="adj1" fmla="val 23595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rot="5400000">
            <a:off x="4429124" y="1500198"/>
            <a:ext cx="57150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4714876" y="1785950"/>
            <a:ext cx="192882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00034" y="2928934"/>
            <a:ext cx="864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每个有效方程第一个未知数为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非自由未知数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546775" y="3714752"/>
            <a:ext cx="5700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其他未知数为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自由未知数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0" y="2357430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</a:rPr>
              <a:t>“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回代</a:t>
            </a:r>
            <a:r>
              <a:rPr lang="en-US" altLang="zh-TW" sz="3200" b="1" dirty="0" smtClean="0">
                <a:solidFill>
                  <a:srgbClr val="0202BE"/>
                </a:solidFill>
              </a:rPr>
              <a:t>”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 过程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3042" y="71438"/>
            <a:ext cx="42862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14612" y="714380"/>
            <a:ext cx="42862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072066" y="1285884"/>
            <a:ext cx="42862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857620" y="714380"/>
            <a:ext cx="428628" cy="5000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46775" y="4572008"/>
            <a:ext cx="8597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自由未知数</a:t>
            </a:r>
            <a:r>
              <a:rPr lang="zh-TW" altLang="en-US" sz="3200" b="1" dirty="0" smtClean="0"/>
              <a:t>分别取参数 </a:t>
            </a:r>
            <a:r>
              <a:rPr lang="en-US" altLang="zh-TW" sz="3200" b="1" i="1" dirty="0" smtClean="0"/>
              <a:t>t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/>
              <a:t>t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, …</a:t>
            </a:r>
            <a:r>
              <a:rPr lang="zh-TW" altLang="en-US" sz="3200" b="1" dirty="0" smtClean="0"/>
              <a:t>；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     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非自由未知数</a:t>
            </a:r>
            <a:r>
              <a:rPr lang="zh-TW" altLang="en-US" sz="3200" b="1" dirty="0" smtClean="0"/>
              <a:t>不取参数，随著回代过程找到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      关系后，由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自由未知数</a:t>
            </a:r>
            <a:r>
              <a:rPr lang="zh-TW" altLang="en-US" sz="3200" b="1" dirty="0" smtClean="0"/>
              <a:t>和</a:t>
            </a:r>
            <a:r>
              <a:rPr lang="zh-TW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常数</a:t>
            </a:r>
            <a:r>
              <a:rPr lang="zh-TW" altLang="en-US" sz="3200" b="1" dirty="0" smtClean="0"/>
              <a:t>表示。</a:t>
            </a:r>
            <a:endParaRPr lang="en-US" altLang="zh-TW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1357290" y="0"/>
          <a:ext cx="5438801" cy="2466975"/>
        </p:xfrm>
        <a:graphic>
          <a:graphicData uri="http://schemas.openxmlformats.org/presentationml/2006/ole">
            <p:oleObj spid="_x0000_s198658" name="Equation" r:id="rId5" imgW="2628720" imgH="927000" progId="Equation.3">
              <p:embed/>
            </p:oleObj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7067543" y="6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7067543" y="142882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7067543" y="64294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067543" y="78582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7067543" y="121445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7067543" y="135732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7067543" y="1857394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7067543" y="2000270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/>
          <p:cNvCxnSpPr/>
          <p:nvPr/>
        </p:nvCxnSpPr>
        <p:spPr>
          <a:xfrm>
            <a:off x="1643042" y="642942"/>
            <a:ext cx="3143272" cy="571504"/>
          </a:xfrm>
          <a:prstGeom prst="bentConnector3">
            <a:avLst>
              <a:gd name="adj1" fmla="val 23595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rot="5400000">
            <a:off x="4429124" y="1500198"/>
            <a:ext cx="57150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4714876" y="1785950"/>
            <a:ext cx="192882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0" y="2357430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</a:rPr>
              <a:t>“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回代</a:t>
            </a:r>
            <a:r>
              <a:rPr lang="en-US" altLang="zh-TW" sz="3200" b="1" dirty="0" smtClean="0">
                <a:solidFill>
                  <a:srgbClr val="0202BE"/>
                </a:solidFill>
              </a:rPr>
              <a:t>”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 过程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3042" y="71438"/>
            <a:ext cx="42862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14612" y="714380"/>
            <a:ext cx="42862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072066" y="1285884"/>
            <a:ext cx="42862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857620" y="714380"/>
            <a:ext cx="428628" cy="5000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28596" y="3071810"/>
            <a:ext cx="815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TW" altLang="en-US" sz="3200" b="1" dirty="0" smtClean="0"/>
              <a:t>从简化后方程由下往上往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回代</a:t>
            </a:r>
            <a:r>
              <a:rPr lang="zh-TW" altLang="en-US" sz="3200" b="1" dirty="0" smtClean="0"/>
              <a:t>入方程组：</a:t>
            </a:r>
            <a:endParaRPr lang="zh-TW" altLang="en-US" sz="3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14414" y="3786190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–3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2714612" y="4000504"/>
            <a:ext cx="428628" cy="214314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357554" y="3786190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2683101" y="4558737"/>
            <a:ext cx="428628" cy="214314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3254605" y="4331128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2643174" y="5228245"/>
            <a:ext cx="428628" cy="214314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214678" y="5000636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4414" y="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2643174" y="214314"/>
          <a:ext cx="5438801" cy="2466975"/>
        </p:xfrm>
        <a:graphic>
          <a:graphicData uri="http://schemas.openxmlformats.org/presentationml/2006/ole">
            <p:oleObj spid="_x0000_s87042" name="Equation" r:id="rId4" imgW="2628720" imgH="927000" progId="Equation.3">
              <p:embed/>
            </p:oleObj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8353427" y="21432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8353427" y="35719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8353427" y="85726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8353427" y="100013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8353427" y="1428766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8353427" y="1571642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8353427" y="207170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8353427" y="221458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/>
          <p:cNvCxnSpPr/>
          <p:nvPr/>
        </p:nvCxnSpPr>
        <p:spPr>
          <a:xfrm>
            <a:off x="2928926" y="857256"/>
            <a:ext cx="3143272" cy="571504"/>
          </a:xfrm>
          <a:prstGeom prst="bentConnector3">
            <a:avLst>
              <a:gd name="adj1" fmla="val 23595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rot="5400000">
            <a:off x="5715008" y="1714512"/>
            <a:ext cx="57150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6000760" y="2000264"/>
            <a:ext cx="192882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643042" y="2714620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3143240" y="2928934"/>
            <a:ext cx="428628" cy="214314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786182" y="2714620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3111729" y="3558605"/>
            <a:ext cx="428628" cy="214314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3683233" y="3330996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5540621" y="3558605"/>
            <a:ext cx="428628" cy="214314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112125" y="3330996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714480" y="4143380"/>
            <a:ext cx="3991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则此方程所有解为 ：</a:t>
            </a:r>
            <a:endParaRPr lang="zh-TW" altLang="en-US" sz="3200" b="1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2527300" y="4810125"/>
          <a:ext cx="2635250" cy="2047875"/>
        </p:xfrm>
        <a:graphic>
          <a:graphicData uri="http://schemas.openxmlformats.org/presentationml/2006/ole">
            <p:oleObj spid="_x0000_s87043" name="Equation" r:id="rId5" imgW="1091880" imgH="927000" progId="Equation.3">
              <p:embed/>
            </p:oleObj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5643570" y="5572140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 t </a:t>
            </a:r>
            <a:r>
              <a:rPr lang="zh-TW" altLang="en-US" sz="3200" b="1" dirty="0" smtClean="0"/>
              <a:t>为任意实数。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4414" y="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2428861" y="1"/>
          <a:ext cx="4714908" cy="2138626"/>
        </p:xfrm>
        <a:graphic>
          <a:graphicData uri="http://schemas.openxmlformats.org/presentationml/2006/ole">
            <p:oleObj spid="_x0000_s88066" name="Equation" r:id="rId4" imgW="2628720" imgH="927000" progId="Equation.3">
              <p:embed/>
            </p:oleObj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00100" y="2047875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此方程所有解为 ：</a:t>
            </a:r>
            <a:endParaRPr lang="zh-TW" altLang="en-US" sz="3200" b="1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4357686" y="2000240"/>
          <a:ext cx="2590814" cy="2013343"/>
        </p:xfrm>
        <a:graphic>
          <a:graphicData uri="http://schemas.openxmlformats.org/presentationml/2006/ole">
            <p:oleObj spid="_x0000_s88067" name="Equation" r:id="rId5" imgW="1091880" imgH="927000" progId="Equation.3">
              <p:embed/>
            </p:oleObj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215206" y="2476503"/>
            <a:ext cx="1928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 t </a:t>
            </a:r>
            <a:r>
              <a:rPr lang="zh-TW" altLang="en-US" sz="3200" b="1" dirty="0" smtClean="0"/>
              <a:t>为任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意实数。</a:t>
            </a:r>
            <a:endParaRPr lang="zh-TW" altLang="en-US" sz="32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000100" y="392906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此解可由矩阵方程表示：</a:t>
            </a:r>
            <a:endParaRPr lang="zh-TW" altLang="en-US" sz="3200" b="1" dirty="0"/>
          </a:p>
        </p:txBody>
      </p:sp>
      <p:graphicFrame>
        <p:nvGraphicFramePr>
          <p:cNvPr id="88068" name="Object 3"/>
          <p:cNvGraphicFramePr>
            <a:graphicFrameLocks noChangeAspect="1"/>
          </p:cNvGraphicFramePr>
          <p:nvPr/>
        </p:nvGraphicFramePr>
        <p:xfrm>
          <a:off x="1000100" y="4500570"/>
          <a:ext cx="2198688" cy="2012950"/>
        </p:xfrm>
        <a:graphic>
          <a:graphicData uri="http://schemas.openxmlformats.org/presentationml/2006/ole">
            <p:oleObj spid="_x0000_s88068" name="Equation" r:id="rId6" imgW="927000" imgH="927000" progId="Equation.3">
              <p:embed/>
            </p:oleObj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3214678" y="4941908"/>
            <a:ext cx="1928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  t </a:t>
            </a:r>
            <a:r>
              <a:rPr lang="zh-TW" altLang="en-US" sz="2800" b="1" dirty="0" smtClean="0"/>
              <a:t>为任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意实数。</a:t>
            </a:r>
            <a:endParaRPr lang="zh-TW" altLang="en-US" sz="2800" b="1" dirty="0"/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5429256" y="4500570"/>
          <a:ext cx="2668588" cy="2012950"/>
        </p:xfrm>
        <a:graphic>
          <a:graphicData uri="http://schemas.openxmlformats.org/presentationml/2006/ole">
            <p:oleObj spid="_x0000_s88070" name="Equation" r:id="rId7" imgW="1320480" imgH="927000" progId="Equation.3">
              <p:embed/>
            </p:oleObj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8072462" y="5000636"/>
            <a:ext cx="1071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  t </a:t>
            </a:r>
            <a:r>
              <a:rPr lang="zh-TW" altLang="en-US" sz="2800" b="1" dirty="0" smtClean="0"/>
              <a:t>为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任意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实数。</a:t>
            </a:r>
            <a:endParaRPr lang="zh-TW" altLang="en-US" sz="28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572000" y="492919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endParaRPr lang="zh-TW" altLang="en-US" sz="4800" b="1" dirty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0"/>
            <a:ext cx="15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小结：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71538" y="500042"/>
            <a:ext cx="7339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上述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解方程组的方法称为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消元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10" y="1142984"/>
            <a:ext cx="778674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  <a:ea typeface="宋体" pitchFamily="2" charset="-122"/>
              </a:rPr>
              <a:t>    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始终把方程组看作一个整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体，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并不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单对某个方程考虑变换，而是考虑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整个方程组变换成另一个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同解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的方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程组。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00166" y="3857628"/>
            <a:ext cx="3643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交换方程次序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00166" y="4572008"/>
            <a:ext cx="693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不等于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的数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乘某个方程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00166" y="5643578"/>
            <a:ext cx="7358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个方程加上另一个方程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倍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5072066" y="3857628"/>
            <a:ext cx="3571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与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相互</a:t>
            </a:r>
            <a:r>
              <a:rPr lang="zh-CN" altLang="en-US" sz="32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r>
              <a:rPr lang="zh-CN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142976" y="3214686"/>
            <a:ext cx="7339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前述过程用到三种类型的变换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357818" y="4071942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286512" y="4071942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2071670" y="5143512"/>
            <a:ext cx="3571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以  </a:t>
            </a:r>
            <a:r>
              <a:rPr lang="en-US" altLang="zh-TW" sz="28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×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替换  </a:t>
            </a:r>
            <a:r>
              <a:rPr lang="en-US" altLang="zh-CN" sz="28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2786050" y="5286388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786314" y="5286388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Text Box 35"/>
          <p:cNvSpPr txBox="1">
            <a:spLocks noChangeArrowheads="1"/>
          </p:cNvSpPr>
          <p:nvPr/>
        </p:nvSpPr>
        <p:spPr bwMode="auto">
          <a:xfrm>
            <a:off x="2071670" y="6072206"/>
            <a:ext cx="4929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以  </a:t>
            </a:r>
            <a:r>
              <a:rPr lang="en-US" altLang="zh-TW" sz="28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  </a:t>
            </a:r>
            <a:r>
              <a:rPr lang="en-US" altLang="zh-TW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替换 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786050" y="6215082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86182" y="6215082"/>
            <a:ext cx="357190" cy="3571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286380" y="6215082"/>
            <a:ext cx="357190" cy="3571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3" grpId="0"/>
      <p:bldP spid="40" grpId="0" autoUpdateAnimBg="0"/>
      <p:bldP spid="41" grpId="0" animBg="1"/>
      <p:bldP spid="42" grpId="0" animBg="1"/>
      <p:bldP spid="43" grpId="0"/>
      <p:bldP spid="46" grpId="0" animBg="1"/>
      <p:bldP spid="47" grpId="0" animBg="1"/>
      <p:bldP spid="48" grpId="0"/>
      <p:bldP spid="49" grpId="0" animBg="1"/>
      <p:bldP spid="51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38" y="142852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．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上述三种变换都是可逆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785918" y="714356"/>
            <a:ext cx="7079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/>
              <a:t>以下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3200" b="1" dirty="0" smtClean="0"/>
              <a:t>分别代表一整个方程组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357290" y="1785926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若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            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>
            <a:off x="2571736" y="2143116"/>
            <a:ext cx="1214446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5"/>
          <p:cNvSpPr txBox="1">
            <a:spLocks noChangeArrowheads="1"/>
          </p:cNvSpPr>
          <p:nvPr/>
        </p:nvSpPr>
        <p:spPr bwMode="auto">
          <a:xfrm>
            <a:off x="2428860" y="1428736"/>
            <a:ext cx="2143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      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2643174" y="1643050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3500430" y="1643050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/>
          <p:cNvCxnSpPr>
            <a:stCxn id="74" idx="6"/>
            <a:endCxn id="75" idx="2"/>
          </p:cNvCxnSpPr>
          <p:nvPr/>
        </p:nvCxnSpPr>
        <p:spPr>
          <a:xfrm>
            <a:off x="2928926" y="1785926"/>
            <a:ext cx="571504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5143504" y="178592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则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            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；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>
            <a:off x="6357950" y="2143116"/>
            <a:ext cx="1214446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6215074" y="1428736"/>
            <a:ext cx="2143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      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6429388" y="1643050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7286644" y="1643050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/>
          <p:cNvCxnSpPr>
            <a:stCxn id="84" idx="6"/>
            <a:endCxn id="85" idx="2"/>
          </p:cNvCxnSpPr>
          <p:nvPr/>
        </p:nvCxnSpPr>
        <p:spPr>
          <a:xfrm>
            <a:off x="6715140" y="1785926"/>
            <a:ext cx="571504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1357290" y="2928934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若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            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2571736" y="3286124"/>
            <a:ext cx="1214446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428860" y="2643182"/>
            <a:ext cx="2143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TW" alt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zh-TW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      </a:t>
            </a:r>
            <a:endParaRPr lang="zh-CN" alt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2643174" y="2857496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5143504" y="2928934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则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            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>
            <a:off x="6357950" y="3286124"/>
            <a:ext cx="1214446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6215074" y="2643182"/>
            <a:ext cx="2143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TW" alt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zh-TW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      </a:t>
            </a:r>
            <a:endParaRPr lang="zh-CN" alt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6429388" y="2857496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1357290" y="4071942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若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            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>
            <a:off x="2571736" y="4429132"/>
            <a:ext cx="1214446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35"/>
          <p:cNvSpPr txBox="1">
            <a:spLocks noChangeArrowheads="1"/>
          </p:cNvSpPr>
          <p:nvPr/>
        </p:nvSpPr>
        <p:spPr bwMode="auto">
          <a:xfrm>
            <a:off x="2428860" y="3786190"/>
            <a:ext cx="2143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TW" alt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TW" sz="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      </a:t>
            </a:r>
            <a:endParaRPr lang="zh-CN" alt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2643174" y="4000504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5143504" y="4071942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则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             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>
            <a:off x="6357950" y="4429132"/>
            <a:ext cx="1214446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35"/>
          <p:cNvSpPr txBox="1">
            <a:spLocks noChangeArrowheads="1"/>
          </p:cNvSpPr>
          <p:nvPr/>
        </p:nvSpPr>
        <p:spPr bwMode="auto">
          <a:xfrm>
            <a:off x="6215074" y="3786190"/>
            <a:ext cx="2143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TW" alt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TW" sz="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      </a:t>
            </a:r>
            <a:endParaRPr lang="zh-CN" alt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橢圓 116"/>
          <p:cNvSpPr/>
          <p:nvPr/>
        </p:nvSpPr>
        <p:spPr>
          <a:xfrm>
            <a:off x="6429388" y="4000504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7286644" y="4000504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3500430" y="4000504"/>
            <a:ext cx="285752" cy="28575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Text Box 2"/>
          <p:cNvSpPr txBox="1">
            <a:spLocks noChangeArrowheads="1"/>
          </p:cNvSpPr>
          <p:nvPr/>
        </p:nvSpPr>
        <p:spPr bwMode="auto">
          <a:xfrm>
            <a:off x="1643042" y="5643578"/>
            <a:ext cx="77867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亦即变换前的方程组与变换后的方程组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同解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    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1" name="Text Box 2"/>
          <p:cNvSpPr txBox="1">
            <a:spLocks noChangeArrowheads="1"/>
          </p:cNvSpPr>
          <p:nvPr/>
        </p:nvSpPr>
        <p:spPr bwMode="auto">
          <a:xfrm>
            <a:off x="1000100" y="5072074"/>
            <a:ext cx="77867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．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此三种变换均为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同解变换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    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3" grpId="0"/>
      <p:bldP spid="74" grpId="0" animBg="1"/>
      <p:bldP spid="75" grpId="0" animBg="1"/>
      <p:bldP spid="81" grpId="0"/>
      <p:bldP spid="83" grpId="0"/>
      <p:bldP spid="84" grpId="0" animBg="1"/>
      <p:bldP spid="85" grpId="0" animBg="1"/>
      <p:bldP spid="94" grpId="0"/>
      <p:bldP spid="96" grpId="0"/>
      <p:bldP spid="97" grpId="0" animBg="1"/>
      <p:bldP spid="106" grpId="0"/>
      <p:bldP spid="108" grpId="0"/>
      <p:bldP spid="109" grpId="0" animBg="1"/>
      <p:bldP spid="110" grpId="0"/>
      <p:bldP spid="112" grpId="0"/>
      <p:bldP spid="113" grpId="0" animBg="1"/>
      <p:bldP spid="114" grpId="0"/>
      <p:bldP spid="116" grpId="0"/>
      <p:bldP spid="117" grpId="0" animBg="1"/>
      <p:bldP spid="118" grpId="0" animBg="1"/>
      <p:bldP spid="119" grpId="0" animBg="1"/>
      <p:bldP spid="120" grpId="0"/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4"/>
          <p:cNvGraphicFramePr>
            <a:graphicFrameLocks noChangeAspect="1"/>
          </p:cNvGraphicFramePr>
          <p:nvPr/>
        </p:nvGraphicFramePr>
        <p:xfrm>
          <a:off x="2285984" y="214290"/>
          <a:ext cx="5573793" cy="2500311"/>
        </p:xfrm>
        <a:graphic>
          <a:graphicData uri="http://schemas.openxmlformats.org/presentationml/2006/ole">
            <p:oleObj spid="_x0000_s97282" name="Equation" r:id="rId3" imgW="2755800" imgH="939600" progId="Equation.3">
              <p:embed/>
            </p:oleObj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00100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97288" name="Object 4"/>
          <p:cNvGraphicFramePr>
            <a:graphicFrameLocks noChangeAspect="1"/>
          </p:cNvGraphicFramePr>
          <p:nvPr/>
        </p:nvGraphicFramePr>
        <p:xfrm>
          <a:off x="1500166" y="2786058"/>
          <a:ext cx="5572164" cy="2678112"/>
        </p:xfrm>
        <a:graphic>
          <a:graphicData uri="http://schemas.openxmlformats.org/presentationml/2006/ole">
            <p:oleObj spid="_x0000_s97288" name="Equation" r:id="rId4" imgW="2374560" imgH="927000" progId="Equation.3">
              <p:embed/>
            </p:oleObj>
          </a:graphicData>
        </a:graphic>
      </p:graphicFrame>
      <p:graphicFrame>
        <p:nvGraphicFramePr>
          <p:cNvPr id="97289" name="Object 4"/>
          <p:cNvGraphicFramePr>
            <a:graphicFrameLocks noChangeAspect="1"/>
          </p:cNvGraphicFramePr>
          <p:nvPr/>
        </p:nvGraphicFramePr>
        <p:xfrm>
          <a:off x="7134223" y="3857621"/>
          <a:ext cx="1662113" cy="587375"/>
        </p:xfrm>
        <a:graphic>
          <a:graphicData uri="http://schemas.openxmlformats.org/presentationml/2006/ole">
            <p:oleObj spid="_x0000_s97289" name="Equation" r:id="rId5" imgW="647640" imgH="203040" progId="Equation.3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143108" y="3786190"/>
            <a:ext cx="1000132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72396" y="3786190"/>
            <a:ext cx="1285852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28728" y="5429264"/>
            <a:ext cx="5929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前面消元法解方程过程中的变换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可看成在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增广矩阵</a:t>
            </a:r>
            <a:r>
              <a:rPr lang="zh-TW" altLang="en-US" sz="3200" b="1" dirty="0" smtClean="0"/>
              <a:t>上作变换。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4"/>
          <p:cNvGraphicFramePr>
            <a:graphicFrameLocks noChangeAspect="1"/>
          </p:cNvGraphicFramePr>
          <p:nvPr/>
        </p:nvGraphicFramePr>
        <p:xfrm>
          <a:off x="928662" y="0"/>
          <a:ext cx="4371996" cy="2428868"/>
        </p:xfrm>
        <a:graphic>
          <a:graphicData uri="http://schemas.openxmlformats.org/presentationml/2006/ole">
            <p:oleObj spid="_x0000_s103426" name="Equation" r:id="rId3" imgW="2755800" imgH="939600" progId="Equation.3">
              <p:embed/>
            </p:oleObj>
          </a:graphicData>
        </a:graphic>
      </p:graphicFrame>
      <p:graphicFrame>
        <p:nvGraphicFramePr>
          <p:cNvPr id="97288" name="Object 4"/>
          <p:cNvGraphicFramePr>
            <a:graphicFrameLocks noChangeAspect="1"/>
          </p:cNvGraphicFramePr>
          <p:nvPr/>
        </p:nvGraphicFramePr>
        <p:xfrm>
          <a:off x="5715008" y="142852"/>
          <a:ext cx="3178945" cy="2249531"/>
        </p:xfrm>
        <a:graphic>
          <a:graphicData uri="http://schemas.openxmlformats.org/presentationml/2006/ole">
            <p:oleObj spid="_x0000_s103427" name="Equation" r:id="rId4" imgW="1612800" imgH="927000" progId="Equation.3">
              <p:embed/>
            </p:oleObj>
          </a:graphicData>
        </a:graphic>
      </p:graphicFrame>
      <p:cxnSp>
        <p:nvCxnSpPr>
          <p:cNvPr id="13" name="直線接點 12"/>
          <p:cNvCxnSpPr/>
          <p:nvPr/>
        </p:nvCxnSpPr>
        <p:spPr>
          <a:xfrm rot="5400000">
            <a:off x="2071694" y="3429000"/>
            <a:ext cx="6858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下箭號 13"/>
          <p:cNvSpPr/>
          <p:nvPr/>
        </p:nvSpPr>
        <p:spPr>
          <a:xfrm>
            <a:off x="2714612" y="2786058"/>
            <a:ext cx="1000132" cy="785818"/>
          </a:xfrm>
          <a:prstGeom prst="downArrow">
            <a:avLst/>
          </a:prstGeom>
          <a:solidFill>
            <a:srgbClr val="0202BE"/>
          </a:solidFill>
          <a:ln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6929454" y="2786058"/>
            <a:ext cx="1000132" cy="785818"/>
          </a:xfrm>
          <a:prstGeom prst="downArrow">
            <a:avLst/>
          </a:prstGeom>
          <a:solidFill>
            <a:srgbClr val="0202BE"/>
          </a:solidFill>
          <a:ln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3429" name="Object 6"/>
          <p:cNvGraphicFramePr>
            <a:graphicFrameLocks noChangeAspect="1"/>
          </p:cNvGraphicFramePr>
          <p:nvPr/>
        </p:nvGraphicFramePr>
        <p:xfrm>
          <a:off x="1000101" y="4214818"/>
          <a:ext cx="4429155" cy="2395537"/>
        </p:xfrm>
        <a:graphic>
          <a:graphicData uri="http://schemas.openxmlformats.org/presentationml/2006/ole">
            <p:oleObj spid="_x0000_s103429" name="Equation" r:id="rId5" imgW="2628720" imgH="927000" progId="Equation.3">
              <p:embed/>
            </p:oleObj>
          </a:graphicData>
        </a:graphic>
      </p:graphicFrame>
      <p:graphicFrame>
        <p:nvGraphicFramePr>
          <p:cNvPr id="103430" name="Object 8"/>
          <p:cNvGraphicFramePr>
            <a:graphicFrameLocks noChangeAspect="1"/>
          </p:cNvGraphicFramePr>
          <p:nvPr/>
        </p:nvGraphicFramePr>
        <p:xfrm>
          <a:off x="5827713" y="4357688"/>
          <a:ext cx="2952750" cy="2249487"/>
        </p:xfrm>
        <a:graphic>
          <a:graphicData uri="http://schemas.openxmlformats.org/presentationml/2006/ole">
            <p:oleObj spid="_x0000_s103430" name="Equation" r:id="rId6" imgW="1498320" imgH="9270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63688" y="3645024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过程中方程组的变换对应矩阵的变换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000108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二、矩阵的初等变换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57290" y="1714488"/>
            <a:ext cx="3643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交换方程次序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357290" y="2357430"/>
            <a:ext cx="693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不等于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的数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乘某个方程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357290" y="3571876"/>
            <a:ext cx="7358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个方程加上另一个方程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倍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ea typeface="宋体" pitchFamily="2" charset="-122"/>
            </a:endParaRP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4929190" y="1714488"/>
            <a:ext cx="3571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24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相互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000100" y="1000108"/>
            <a:ext cx="814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回顾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：前述消元过程用到三种类型的变换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286380" y="1928802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143636" y="1928802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1928794" y="2928934"/>
            <a:ext cx="3571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以  </a:t>
            </a:r>
            <a:r>
              <a:rPr lang="en-US" altLang="zh-TW" sz="28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×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替换  </a:t>
            </a:r>
            <a:r>
              <a:rPr lang="en-US" altLang="zh-CN" sz="28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643174" y="3071810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643438" y="3071810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928794" y="4000504"/>
            <a:ext cx="4929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28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替换 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2643174" y="4143380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3643306" y="4143380"/>
            <a:ext cx="357190" cy="3571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43504" y="4143380"/>
            <a:ext cx="357190" cy="3571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162328" y="4714884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以下我们将解线性方程组过程转换成在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增广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矩阵</a:t>
            </a:r>
            <a:r>
              <a:rPr lang="zh-TW" altLang="en-US" sz="3200" b="1" dirty="0" smtClean="0"/>
              <a:t>上操作，首先得考虑以上变换在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增广矩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阵</a:t>
            </a:r>
            <a:r>
              <a:rPr lang="zh-TW" altLang="en-US" sz="3200" b="1" dirty="0" smtClean="0"/>
              <a:t>操作过程中的对应变换。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§3.1.</a:t>
            </a:r>
            <a:r>
              <a:rPr lang="en-US" altLang="zh-CN" sz="4000" b="1" i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矩阵的初等变换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一、消元法解线性方程组</a:t>
            </a:r>
          </a:p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二、矩阵的初等变换</a:t>
            </a:r>
          </a:p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小结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57290" y="500066"/>
            <a:ext cx="3643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交换方程次序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57290" y="1071546"/>
            <a:ext cx="693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不等于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的数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乘某个方程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57290" y="2143116"/>
            <a:ext cx="7358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个方程加上另一个方程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倍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4929190" y="500066"/>
            <a:ext cx="3571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相互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00100" y="0"/>
            <a:ext cx="814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回顾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：前述消元过程用到三种类型的变换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214942" y="714356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143636" y="714356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928794" y="1643050"/>
            <a:ext cx="3571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以  </a:t>
            </a:r>
            <a:r>
              <a:rPr lang="en-US" altLang="zh-TW" sz="28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×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替换  </a:t>
            </a:r>
            <a:r>
              <a:rPr lang="en-US" altLang="zh-CN" sz="28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43174" y="1785926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643438" y="1785926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1928794" y="2571744"/>
            <a:ext cx="4929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以  </a:t>
            </a:r>
            <a:r>
              <a:rPr lang="en-US" altLang="zh-TW" sz="28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+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  </a:t>
            </a:r>
            <a:r>
              <a:rPr lang="en-US" altLang="zh-TW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替换   </a:t>
            </a:r>
            <a:r>
              <a:rPr lang="en-US" altLang="zh-CN" sz="24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643174" y="2714620"/>
            <a:ext cx="357190" cy="35719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643306" y="2714620"/>
            <a:ext cx="357190" cy="3571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143504" y="2714620"/>
            <a:ext cx="357190" cy="3571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000100" y="3143248"/>
            <a:ext cx="814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定义 </a:t>
            </a:r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下面三种变换称为矩阵的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初等行变换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357290" y="3643314"/>
            <a:ext cx="7786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对换两行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对换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两行，记作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↔</a:t>
            </a:r>
            <a:r>
              <a:rPr lang="en-US" altLang="zh-TW" sz="3200" b="1" i="1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7290" y="500042"/>
            <a:ext cx="7286676" cy="642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357290" y="3643314"/>
            <a:ext cx="7572428" cy="642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357290" y="4214818"/>
            <a:ext cx="693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数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≠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乘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某一行中所有元素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857356" y="4786322"/>
            <a:ext cx="693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行乘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记作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×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57290" y="1142984"/>
            <a:ext cx="7286676" cy="10715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357290" y="4214818"/>
            <a:ext cx="7572428" cy="10715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357290" y="5344531"/>
            <a:ext cx="7786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把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行所有元素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倍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加到另一行对应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928794" y="5857892"/>
            <a:ext cx="778671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元素上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行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倍加到第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行上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记作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ct val="50000"/>
              </a:spcBef>
              <a:defRPr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8794" y="6273225"/>
            <a:ext cx="1946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+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i="1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TW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1357290" y="2214554"/>
            <a:ext cx="7286676" cy="857256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357290" y="5286388"/>
            <a:ext cx="7572428" cy="1571612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1000100" y="3143248"/>
            <a:ext cx="8143900" cy="1588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000100" y="0"/>
            <a:ext cx="814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定义 </a:t>
            </a:r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1’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下面三种变换称为矩阵的</a:t>
            </a:r>
            <a:r>
              <a:rPr lang="zh-TW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初等列变换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357290" y="500066"/>
            <a:ext cx="7786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对换两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对换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两列，记作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↔</a:t>
            </a:r>
            <a:r>
              <a:rPr lang="en-US" altLang="zh-TW" sz="3200" b="1" i="1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357290" y="1071570"/>
            <a:ext cx="693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数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≠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乘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某一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中所有元素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857356" y="1643074"/>
            <a:ext cx="693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zh-TW" altLang="en-US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乘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记作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×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357290" y="2201283"/>
            <a:ext cx="7786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把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所有元素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倍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加到另一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对应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928794" y="2714644"/>
            <a:ext cx="778671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元素上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 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倍加到第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列上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记作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ct val="50000"/>
              </a:spcBef>
              <a:defRPr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8794" y="3129977"/>
            <a:ext cx="1946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+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i="1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62328" y="3857628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初等行变换</a:t>
            </a:r>
            <a:r>
              <a:rPr lang="zh-TW" altLang="en-US" sz="3200" b="1" dirty="0" smtClean="0"/>
              <a:t>与</a:t>
            </a:r>
            <a:r>
              <a:rPr lang="zh-TW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初等列变换</a:t>
            </a:r>
            <a:r>
              <a:rPr lang="zh-TW" altLang="en-US" sz="3200" b="1" dirty="0" smtClean="0"/>
              <a:t>合称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矩阵的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rgbClr val="00B050"/>
                </a:solidFill>
              </a:rPr>
              <a:t>初等变换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42976" y="5000636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接下来课程中，解线性方程组用到的初等变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换只有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初等行变换</a:t>
            </a:r>
            <a:r>
              <a:rPr lang="zh-TW" altLang="en-US" sz="3200" b="1" dirty="0" smtClean="0"/>
              <a:t>。在观念尚未完全通透前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，其实可以当作只可使用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初等行变换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00100" y="0"/>
            <a:ext cx="9906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00232" y="428604"/>
          <a:ext cx="5733087" cy="2571768"/>
        </p:xfrm>
        <a:graphic>
          <a:graphicData uri="http://schemas.openxmlformats.org/presentationml/2006/ole">
            <p:oleObj spid="_x0000_s199682" name="Equation" r:id="rId3" imgW="2755800" imgH="939600" progId="Equation.3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142976" y="3286124"/>
          <a:ext cx="3178175" cy="2249488"/>
        </p:xfrm>
        <a:graphic>
          <a:graphicData uri="http://schemas.openxmlformats.org/presentationml/2006/ole">
            <p:oleObj spid="_x0000_s199683" name="Equation" r:id="rId4" imgW="1612800" imgH="927000" progId="Equation.3">
              <p:embed/>
            </p:oleObj>
          </a:graphicData>
        </a:graphic>
      </p:graphicFrame>
      <p:sp>
        <p:nvSpPr>
          <p:cNvPr id="7" name="Freeform 17"/>
          <p:cNvSpPr>
            <a:spLocks/>
          </p:cNvSpPr>
          <p:nvPr/>
        </p:nvSpPr>
        <p:spPr bwMode="auto">
          <a:xfrm rot="374069">
            <a:off x="4467224" y="4398966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572132" y="3286124"/>
          <a:ext cx="3178175" cy="2249487"/>
        </p:xfrm>
        <a:graphic>
          <a:graphicData uri="http://schemas.openxmlformats.org/presentationml/2006/ole">
            <p:oleObj spid="_x0000_s199684" name="Equation" r:id="rId5" imgW="1612800" imgH="927000" progId="Equation.3">
              <p:embed/>
            </p:oleObj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3500430" y="6316666"/>
            <a:ext cx="1000132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00232" y="59293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或记成</a:t>
            </a:r>
            <a:endParaRPr lang="zh-TW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4429124" y="3571876"/>
            <a:ext cx="1143008" cy="15001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28794" y="5715016"/>
            <a:ext cx="2714644" cy="857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11" idx="2"/>
            <a:endCxn id="12" idx="0"/>
          </p:cNvCxnSpPr>
          <p:nvPr/>
        </p:nvCxnSpPr>
        <p:spPr>
          <a:xfrm rot="5400000">
            <a:off x="3821901" y="4536289"/>
            <a:ext cx="642942" cy="1714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於 13"/>
          <p:cNvSpPr/>
          <p:nvPr/>
        </p:nvSpPr>
        <p:spPr>
          <a:xfrm>
            <a:off x="6643702" y="6072206"/>
            <a:ext cx="1285884" cy="428628"/>
          </a:xfrm>
          <a:prstGeom prst="mathEqual">
            <a:avLst>
              <a:gd name="adj1" fmla="val 7110"/>
              <a:gd name="adj2" fmla="val 3145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86446" y="59293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但</a:t>
            </a:r>
            <a:endParaRPr lang="zh-TW" altLang="en-US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357686" y="3714752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57554" y="5643578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43702" y="5572140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乘號 21"/>
          <p:cNvSpPr/>
          <p:nvPr/>
        </p:nvSpPr>
        <p:spPr>
          <a:xfrm>
            <a:off x="6500826" y="5572140"/>
            <a:ext cx="1571636" cy="1428736"/>
          </a:xfrm>
          <a:prstGeom prst="mathMultiply">
            <a:avLst>
              <a:gd name="adj1" fmla="val 156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4" grpId="0" animBg="1"/>
      <p:bldP spid="15" grpId="0"/>
      <p:bldP spid="16" grpId="0"/>
      <p:bldP spid="18" grpId="0"/>
      <p:bldP spid="20" grpId="0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00100" y="0"/>
            <a:ext cx="9906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214414" y="785794"/>
          <a:ext cx="3178175" cy="2249488"/>
        </p:xfrm>
        <a:graphic>
          <a:graphicData uri="http://schemas.openxmlformats.org/presentationml/2006/ole">
            <p:oleObj spid="_x0000_s200707" name="Equation" r:id="rId3" imgW="1612800" imgH="927000" progId="Equation.3">
              <p:embed/>
            </p:oleObj>
          </a:graphicData>
        </a:graphic>
      </p:graphicFrame>
      <p:sp>
        <p:nvSpPr>
          <p:cNvPr id="7" name="Freeform 17"/>
          <p:cNvSpPr>
            <a:spLocks/>
          </p:cNvSpPr>
          <p:nvPr/>
        </p:nvSpPr>
        <p:spPr bwMode="auto">
          <a:xfrm rot="374069">
            <a:off x="4538662" y="1898636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643570" y="785794"/>
          <a:ext cx="3178175" cy="2249487"/>
        </p:xfrm>
        <a:graphic>
          <a:graphicData uri="http://schemas.openxmlformats.org/presentationml/2006/ole">
            <p:oleObj spid="_x0000_s200708" name="Equation" r:id="rId4" imgW="1612800" imgH="9270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429124" y="1214422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÷ 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1100120" y="3786192"/>
          <a:ext cx="3178175" cy="2249488"/>
        </p:xfrm>
        <a:graphic>
          <a:graphicData uri="http://schemas.openxmlformats.org/presentationml/2006/ole">
            <p:oleObj spid="_x0000_s200709" name="Equation" r:id="rId5" imgW="1612800" imgH="927000" progId="Equation.3">
              <p:embed/>
            </p:oleObj>
          </a:graphicData>
        </a:graphic>
      </p:graphicFrame>
      <p:sp>
        <p:nvSpPr>
          <p:cNvPr id="21" name="Freeform 17"/>
          <p:cNvSpPr>
            <a:spLocks/>
          </p:cNvSpPr>
          <p:nvPr/>
        </p:nvSpPr>
        <p:spPr bwMode="auto">
          <a:xfrm rot="374069">
            <a:off x="4424368" y="4899034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5559425" y="3786188"/>
          <a:ext cx="3403600" cy="2249487"/>
        </p:xfrm>
        <a:graphic>
          <a:graphicData uri="http://schemas.openxmlformats.org/presentationml/2006/ole">
            <p:oleObj spid="_x0000_s200710" name="Equation" r:id="rId6" imgW="1726920" imgH="927000" progId="Equation.3">
              <p:embed/>
            </p:oleObj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314830" y="421482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21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0100" y="0"/>
            <a:ext cx="7683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观察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变换的逆变换仍为初等变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且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变换类型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相同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3500430" y="1142984"/>
            <a:ext cx="190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逆变</a:t>
            </a: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lang="zh-CN" altLang="en-US" sz="32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Text Box 79"/>
          <p:cNvSpPr txBox="1">
            <a:spLocks noChangeArrowheads="1"/>
          </p:cNvSpPr>
          <p:nvPr/>
        </p:nvSpPr>
        <p:spPr bwMode="auto">
          <a:xfrm>
            <a:off x="3500430" y="1857364"/>
            <a:ext cx="190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逆变</a:t>
            </a: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lang="zh-CN" altLang="en-US" sz="32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715008" y="1643050"/>
          <a:ext cx="1428760" cy="1103626"/>
        </p:xfrm>
        <a:graphic>
          <a:graphicData uri="http://schemas.openxmlformats.org/presentationml/2006/ole">
            <p:oleObj spid="_x0000_s108549" name="Equation" r:id="rId3" imgW="533160" imgH="406080" progId="Equation.3">
              <p:embed/>
            </p:oleObj>
          </a:graphicData>
        </a:graphic>
      </p:graphicFrame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3500430" y="2714620"/>
            <a:ext cx="190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逆变</a:t>
            </a: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lang="zh-CN" altLang="en-US" sz="32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28794" y="1071546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↔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83258" y="1108052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↔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928794" y="185736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×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928794" y="2643182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+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330" y="1928802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或 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÷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643570" y="2643182"/>
            <a:ext cx="375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+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zh-TW" altLang="en-US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或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kr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zh-TW" altLang="en-US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0100" y="3286124"/>
            <a:ext cx="817243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b="1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经</a:t>
            </a:r>
            <a:r>
              <a:rPr lang="zh-TW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有限次初等行变换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变成矩阵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，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就称矩阵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行等价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，记作 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~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7072330" y="378619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zh-TW" altLang="en-US" b="1" dirty="0">
              <a:solidFill>
                <a:srgbClr val="000C0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37294" y="4500570"/>
            <a:ext cx="810670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b="1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经</a:t>
            </a:r>
            <a:r>
              <a:rPr lang="zh-TW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有限次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初等列变</a:t>
            </a:r>
            <a:r>
              <a:rPr lang="zh-TW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变成矩阵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，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就称矩阵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列等</a:t>
            </a:r>
            <a:r>
              <a:rPr lang="zh-TW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价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，记作 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~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7066616" y="5000636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TW" altLang="en-US" b="1" dirty="0">
              <a:solidFill>
                <a:srgbClr val="000C0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7294" y="5780782"/>
            <a:ext cx="769633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b="1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经</a:t>
            </a:r>
            <a:r>
              <a:rPr lang="zh-TW" altLang="en-US" sz="3200" b="1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有限次</a:t>
            </a:r>
            <a:r>
              <a:rPr lang="zh-TW" altLang="en-US" sz="32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初等变</a:t>
            </a:r>
            <a:r>
              <a:rPr lang="zh-TW" altLang="en-US" sz="3200" b="1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换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变成矩阵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，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就称矩阵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zh-TW" altLang="en-US" sz="3200" b="1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价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，记作 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~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2" grpId="0" autoUpdateAnimBg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785794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rgbClr val="0202BE"/>
                </a:solidFill>
              </a:rPr>
              <a:t>用矩阵的初等行变换解线性方程组</a:t>
            </a:r>
            <a:endParaRPr lang="zh-TW" altLang="en-US" sz="3600" b="1" dirty="0">
              <a:solidFill>
                <a:srgbClr val="0202BE"/>
              </a:solidFill>
            </a:endParaRPr>
          </a:p>
        </p:txBody>
      </p:sp>
      <p:graphicFrame>
        <p:nvGraphicFramePr>
          <p:cNvPr id="109570" name="Object 4"/>
          <p:cNvGraphicFramePr>
            <a:graphicFrameLocks noChangeAspect="1"/>
          </p:cNvGraphicFramePr>
          <p:nvPr/>
        </p:nvGraphicFramePr>
        <p:xfrm>
          <a:off x="2000232" y="642918"/>
          <a:ext cx="5733087" cy="2571768"/>
        </p:xfrm>
        <a:graphic>
          <a:graphicData uri="http://schemas.openxmlformats.org/presentationml/2006/ole">
            <p:oleObj spid="_x0000_s109570" name="Equation" r:id="rId3" imgW="2755800" imgH="939600" progId="Equation.3">
              <p:embed/>
            </p:oleObj>
          </a:graphicData>
        </a:graphic>
      </p:graphicFrame>
      <p:graphicFrame>
        <p:nvGraphicFramePr>
          <p:cNvPr id="109571" name="Object 8"/>
          <p:cNvGraphicFramePr>
            <a:graphicFrameLocks noChangeAspect="1"/>
          </p:cNvGraphicFramePr>
          <p:nvPr/>
        </p:nvGraphicFramePr>
        <p:xfrm>
          <a:off x="1142976" y="3286124"/>
          <a:ext cx="3178175" cy="2249488"/>
        </p:xfrm>
        <a:graphic>
          <a:graphicData uri="http://schemas.openxmlformats.org/presentationml/2006/ole">
            <p:oleObj spid="_x0000_s109571" name="Equation" r:id="rId4" imgW="1612800" imgH="927000" progId="Equation.3">
              <p:embed/>
            </p:oleObj>
          </a:graphicData>
        </a:graphic>
      </p:graphicFrame>
      <p:sp>
        <p:nvSpPr>
          <p:cNvPr id="10" name="Freeform 17"/>
          <p:cNvSpPr>
            <a:spLocks/>
          </p:cNvSpPr>
          <p:nvPr/>
        </p:nvSpPr>
        <p:spPr bwMode="auto">
          <a:xfrm rot="374069">
            <a:off x="4467224" y="4398966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09575" name="Object 8"/>
          <p:cNvGraphicFramePr>
            <a:graphicFrameLocks noChangeAspect="1"/>
          </p:cNvGraphicFramePr>
          <p:nvPr/>
        </p:nvGraphicFramePr>
        <p:xfrm>
          <a:off x="5572132" y="3286124"/>
          <a:ext cx="3178175" cy="2249487"/>
        </p:xfrm>
        <a:graphic>
          <a:graphicData uri="http://schemas.openxmlformats.org/presentationml/2006/ole">
            <p:oleObj spid="_x0000_s109575" name="Equation" r:id="rId5" imgW="1612800" imgH="927000" progId="Equation.3">
              <p:embed/>
            </p:oleObj>
          </a:graphicData>
        </a:graphic>
      </p:graphicFrame>
      <p:cxnSp>
        <p:nvCxnSpPr>
          <p:cNvPr id="17" name="直線單箭頭接點 16"/>
          <p:cNvCxnSpPr/>
          <p:nvPr/>
        </p:nvCxnSpPr>
        <p:spPr>
          <a:xfrm>
            <a:off x="3428992" y="6102352"/>
            <a:ext cx="1000132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28794" y="588803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或记成</a:t>
            </a:r>
            <a:endParaRPr lang="zh-TW" altLang="en-US" sz="3200" b="1" dirty="0"/>
          </a:p>
        </p:txBody>
      </p:sp>
      <p:sp>
        <p:nvSpPr>
          <p:cNvPr id="19" name="矩形 18"/>
          <p:cNvSpPr/>
          <p:nvPr/>
        </p:nvSpPr>
        <p:spPr>
          <a:xfrm>
            <a:off x="4429124" y="3571876"/>
            <a:ext cx="1143008" cy="15001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857356" y="5500702"/>
            <a:ext cx="2786082" cy="11429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9" idx="2"/>
            <a:endCxn id="20" idx="0"/>
          </p:cNvCxnSpPr>
          <p:nvPr/>
        </p:nvCxnSpPr>
        <p:spPr>
          <a:xfrm rot="5400000">
            <a:off x="3911199" y="4411273"/>
            <a:ext cx="428628" cy="17502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於 29"/>
          <p:cNvSpPr/>
          <p:nvPr/>
        </p:nvSpPr>
        <p:spPr>
          <a:xfrm>
            <a:off x="6643702" y="5929330"/>
            <a:ext cx="1285884" cy="428628"/>
          </a:xfrm>
          <a:prstGeom prst="mathEqual">
            <a:avLst>
              <a:gd name="adj1" fmla="val 7110"/>
              <a:gd name="adj2" fmla="val 3145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86446" y="585789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但</a:t>
            </a:r>
            <a:endParaRPr lang="zh-TW" altLang="en-US" sz="32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357686" y="3714752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7686" y="4500570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÷ 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286116" y="54292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286116" y="607220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÷ 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643702" y="54292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643702" y="627322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÷ 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乘號 31"/>
          <p:cNvSpPr/>
          <p:nvPr/>
        </p:nvSpPr>
        <p:spPr>
          <a:xfrm>
            <a:off x="6500826" y="5429264"/>
            <a:ext cx="1571636" cy="1428736"/>
          </a:xfrm>
          <a:prstGeom prst="mathMultiply">
            <a:avLst>
              <a:gd name="adj1" fmla="val 156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 animBg="1"/>
      <p:bldP spid="20" grpId="0" animBg="1"/>
      <p:bldP spid="30" grpId="0" animBg="1"/>
      <p:bldP spid="31" grpId="0"/>
      <p:bldP spid="33" grpId="0"/>
      <p:bldP spid="34" grpId="0"/>
      <p:bldP spid="35" grpId="0"/>
      <p:bldP spid="39" grpId="0"/>
      <p:bldP spid="40" grpId="0"/>
      <p:bldP spid="41" grpId="0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928662" y="1142984"/>
          <a:ext cx="3429024" cy="2249488"/>
        </p:xfrm>
        <a:graphic>
          <a:graphicData uri="http://schemas.openxmlformats.org/presentationml/2006/ole">
            <p:oleObj spid="_x0000_s110594" name="Equation" r:id="rId3" imgW="1612800" imgH="927000" progId="Equation.3">
              <p:embed/>
            </p:oleObj>
          </a:graphicData>
        </a:graphic>
      </p:graphicFrame>
      <p:sp>
        <p:nvSpPr>
          <p:cNvPr id="7" name="Freeform 26"/>
          <p:cNvSpPr>
            <a:spLocks/>
          </p:cNvSpPr>
          <p:nvPr/>
        </p:nvSpPr>
        <p:spPr bwMode="auto">
          <a:xfrm rot="374069">
            <a:off x="4503918" y="2486334"/>
            <a:ext cx="1064858" cy="119790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5740400" y="1142984"/>
          <a:ext cx="3403600" cy="2249487"/>
        </p:xfrm>
        <a:graphic>
          <a:graphicData uri="http://schemas.openxmlformats.org/presentationml/2006/ole">
            <p:oleObj spid="_x0000_s110597" name="Equation" r:id="rId4" imgW="1726920" imgH="927000" progId="Equation.3">
              <p:embed/>
            </p:oleObj>
          </a:graphicData>
        </a:graphic>
      </p:graphicFrame>
      <p:sp>
        <p:nvSpPr>
          <p:cNvPr id="14" name="Freeform 31"/>
          <p:cNvSpPr>
            <a:spLocks/>
          </p:cNvSpPr>
          <p:nvPr/>
        </p:nvSpPr>
        <p:spPr bwMode="auto">
          <a:xfrm>
            <a:off x="4356654" y="5311082"/>
            <a:ext cx="1116877" cy="118182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5714976" y="3929066"/>
          <a:ext cx="3429024" cy="2249487"/>
        </p:xfrm>
        <a:graphic>
          <a:graphicData uri="http://schemas.openxmlformats.org/presentationml/2006/ole">
            <p:oleObj spid="_x0000_s110602" name="Equation" r:id="rId5" imgW="1498320" imgH="9270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57686" y="1214422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57686" y="1857364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57686" y="2643182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86248" y="400050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86248" y="4572008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86248" y="5500702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1000100" y="1071546"/>
          <a:ext cx="3429024" cy="2249487"/>
        </p:xfrm>
        <a:graphic>
          <a:graphicData uri="http://schemas.openxmlformats.org/presentationml/2006/ole">
            <p:oleObj spid="_x0000_s111620" name="Equation" r:id="rId4" imgW="1498320" imgH="927000" progId="Equation.3">
              <p:embed/>
            </p:oleObj>
          </a:graphicData>
        </a:graphic>
      </p:graphicFrame>
      <p:sp>
        <p:nvSpPr>
          <p:cNvPr id="25" name="Freeform 31"/>
          <p:cNvSpPr>
            <a:spLocks/>
          </p:cNvSpPr>
          <p:nvPr/>
        </p:nvSpPr>
        <p:spPr bwMode="auto">
          <a:xfrm>
            <a:off x="4500562" y="2143116"/>
            <a:ext cx="1116877" cy="118182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500562" y="150017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00562" y="2428868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1624" name="Object 10"/>
          <p:cNvGraphicFramePr>
            <a:graphicFrameLocks noChangeAspect="1"/>
          </p:cNvGraphicFramePr>
          <p:nvPr/>
        </p:nvGraphicFramePr>
        <p:xfrm>
          <a:off x="5715000" y="1142984"/>
          <a:ext cx="3429000" cy="2249487"/>
        </p:xfrm>
        <a:graphic>
          <a:graphicData uri="http://schemas.openxmlformats.org/presentationml/2006/ole">
            <p:oleObj spid="_x0000_s111624" name="Equation" r:id="rId5" imgW="1498320" imgH="927000" progId="Equation.3">
              <p:embed/>
            </p:oleObj>
          </a:graphicData>
        </a:graphic>
      </p:graphicFrame>
      <p:sp>
        <p:nvSpPr>
          <p:cNvPr id="33" name="Freeform 31"/>
          <p:cNvSpPr>
            <a:spLocks/>
          </p:cNvSpPr>
          <p:nvPr/>
        </p:nvSpPr>
        <p:spPr bwMode="auto">
          <a:xfrm>
            <a:off x="4500562" y="4786322"/>
            <a:ext cx="1116877" cy="118182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500562" y="5072074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00562" y="4071942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5729288" y="3786188"/>
          <a:ext cx="3400425" cy="2249487"/>
        </p:xfrm>
        <a:graphic>
          <a:graphicData uri="http://schemas.openxmlformats.org/presentationml/2006/ole">
            <p:oleObj spid="_x0000_s111628" name="Equation" r:id="rId6" imgW="1485720" imgH="927000" progId="Equation.3">
              <p:embed/>
            </p:oleObj>
          </a:graphicData>
        </a:graphic>
      </p:graphicFrame>
      <p:cxnSp>
        <p:nvCxnSpPr>
          <p:cNvPr id="12" name="直線單箭頭接點 11"/>
          <p:cNvCxnSpPr>
            <a:stCxn id="14" idx="0"/>
          </p:cNvCxnSpPr>
          <p:nvPr/>
        </p:nvCxnSpPr>
        <p:spPr>
          <a:xfrm rot="16200000" flipV="1">
            <a:off x="6804430" y="410752"/>
            <a:ext cx="214314" cy="11072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000496" y="2142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</a:rPr>
              <a:t>可开始回代过程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86446" y="1071546"/>
            <a:ext cx="3357554" cy="23574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357422" y="62732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可直接推出解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86446" y="3714752"/>
            <a:ext cx="3357554" cy="2357454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8" idx="2"/>
            <a:endCxn id="17" idx="3"/>
          </p:cNvCxnSpPr>
          <p:nvPr/>
        </p:nvCxnSpPr>
        <p:spPr>
          <a:xfrm rot="5400000">
            <a:off x="5988059" y="5088448"/>
            <a:ext cx="493407" cy="2460923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715272" y="28572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6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72396" y="621166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600" b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3600" b="1" baseline="-25000" dirty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3429000"/>
            <a:ext cx="4288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C00000"/>
                </a:solidFill>
              </a:rPr>
              <a:t>初等变换简化增广矩阵</a:t>
            </a:r>
            <a:endParaRPr lang="en-US" altLang="zh-TW" sz="3200" b="1" dirty="0" smtClean="0">
              <a:solidFill>
                <a:srgbClr val="C00000"/>
              </a:solidFill>
            </a:endParaRPr>
          </a:p>
          <a:p>
            <a:r>
              <a:rPr lang="zh-TW" altLang="en-US" sz="3200" b="1" dirty="0" smtClean="0">
                <a:solidFill>
                  <a:srgbClr val="C00000"/>
                </a:solidFill>
              </a:rPr>
              <a:t>的过程和消元法本质相</a:t>
            </a:r>
            <a:endParaRPr lang="en-US" altLang="zh-TW" sz="3200" b="1" dirty="0" smtClean="0">
              <a:solidFill>
                <a:srgbClr val="C00000"/>
              </a:solidFill>
            </a:endParaRPr>
          </a:p>
          <a:p>
            <a:r>
              <a:rPr lang="zh-TW" altLang="en-US" sz="3200" b="1" dirty="0" smtClean="0">
                <a:solidFill>
                  <a:srgbClr val="C00000"/>
                </a:solidFill>
              </a:rPr>
              <a:t>同，你能看出最后这两</a:t>
            </a:r>
            <a:endParaRPr lang="en-US" altLang="zh-TW" sz="3200" b="1" dirty="0" smtClean="0">
              <a:solidFill>
                <a:srgbClr val="C00000"/>
              </a:solidFill>
            </a:endParaRPr>
          </a:p>
          <a:p>
            <a:r>
              <a:rPr lang="zh-TW" altLang="en-US" sz="3200" b="1" dirty="0" smtClean="0">
                <a:solidFill>
                  <a:srgbClr val="C00000"/>
                </a:solidFill>
              </a:rPr>
              <a:t>个矩阵对应消元过程后</a:t>
            </a:r>
            <a:endParaRPr lang="en-US" altLang="zh-TW" sz="3200" b="1" dirty="0" smtClean="0">
              <a:solidFill>
                <a:srgbClr val="C00000"/>
              </a:solidFill>
            </a:endParaRPr>
          </a:p>
          <a:p>
            <a:r>
              <a:rPr lang="zh-TW" altLang="en-US" sz="3200" b="1" dirty="0" smtClean="0">
                <a:solidFill>
                  <a:srgbClr val="C00000"/>
                </a:solidFill>
              </a:rPr>
              <a:t>的方程组吗？</a:t>
            </a:r>
            <a:endParaRPr lang="en-US" altLang="zh-TW" sz="3200" b="1" dirty="0" smtClean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57488" y="550070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rgbClr val="00B050"/>
                </a:solidFill>
              </a:rPr>
              <a:t>行！</a:t>
            </a:r>
            <a:endParaRPr lang="zh-TW" altLang="en-US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33" grpId="0" animBg="1"/>
      <p:bldP spid="35" grpId="0"/>
      <p:bldP spid="36" grpId="0"/>
      <p:bldP spid="13" grpId="0"/>
      <p:bldP spid="14" grpId="0" animBg="1"/>
      <p:bldP spid="17" grpId="0"/>
      <p:bldP spid="18" grpId="0" animBg="1"/>
      <p:bldP spid="22" grpId="0"/>
      <p:bldP spid="23" grpId="0"/>
      <p:bldP spid="21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0100" y="857232"/>
            <a:ext cx="7715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因其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可划出一条阶梯线，线的下方全为零；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286248" y="1428735"/>
          <a:ext cx="3929090" cy="2172955"/>
        </p:xfrm>
        <a:graphic>
          <a:graphicData uri="http://schemas.openxmlformats.org/presentationml/2006/ole">
            <p:oleObj spid="_x0000_s118786" name="Equation" r:id="rId3" imgW="1676160" imgH="927000" progId="Equation.3">
              <p:embed/>
            </p:oleObj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411637" y="1919265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868837" y="1919265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868837" y="2452665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088037" y="2452665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88037" y="298606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00087" y="3000353"/>
            <a:ext cx="1385888" cy="584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>
                <a:solidFill>
                  <a:srgbClr val="0000FF"/>
                </a:solidFill>
              </a:rPr>
              <a:t>定义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4411637" y="1481115"/>
            <a:ext cx="381000" cy="381000"/>
          </a:xfrm>
          <a:prstGeom prst="ellipse">
            <a:avLst/>
          </a:prstGeom>
          <a:noFill/>
          <a:ln w="44450">
            <a:solidFill>
              <a:srgbClr val="33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925987" y="2014515"/>
            <a:ext cx="381000" cy="381000"/>
          </a:xfrm>
          <a:prstGeom prst="ellipse">
            <a:avLst/>
          </a:prstGeom>
          <a:noFill/>
          <a:ln w="44450">
            <a:solidFill>
              <a:srgbClr val="33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6183287" y="2528865"/>
            <a:ext cx="381000" cy="381000"/>
          </a:xfrm>
          <a:prstGeom prst="ellipse">
            <a:avLst/>
          </a:prstGeom>
          <a:noFill/>
          <a:ln w="44450">
            <a:solidFill>
              <a:srgbClr val="33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4621187" y="3233715"/>
          <a:ext cx="190500" cy="419100"/>
        </p:xfrm>
        <a:graphic>
          <a:graphicData uri="http://schemas.openxmlformats.org/presentationml/2006/ole">
            <p:oleObj spid="_x0000_s118787" name="Equation" r:id="rId4" imgW="190440" imgH="419040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000100" y="285728"/>
            <a:ext cx="6635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和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5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都称为</a:t>
            </a:r>
            <a:r>
              <a:rPr lang="zh-TW" altLang="en-US" sz="32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行阶梯形矩阵</a:t>
            </a:r>
          </a:p>
        </p:txBody>
      </p:sp>
      <p:cxnSp>
        <p:nvCxnSpPr>
          <p:cNvPr id="18" name="直線單箭頭接點 17"/>
          <p:cNvCxnSpPr>
            <a:cxnSpLocks noChangeShapeType="1"/>
            <a:endCxn id="11" idx="0"/>
          </p:cNvCxnSpPr>
          <p:nvPr/>
        </p:nvCxnSpPr>
        <p:spPr bwMode="auto">
          <a:xfrm rot="10800000" flipV="1">
            <a:off x="1592237" y="785790"/>
            <a:ext cx="4265613" cy="22145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928662" y="3786165"/>
            <a:ext cx="76200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 </a:t>
            </a:r>
            <a:r>
              <a:rPr lang="zh-TW" altLang="en-US" sz="3200" b="1" dirty="0"/>
              <a:t>非零矩阵，零行在非零行下方。</a:t>
            </a:r>
            <a:endParaRPr lang="zh-CN" altLang="en-US" sz="3200" b="1" dirty="0"/>
          </a:p>
        </p:txBody>
      </p:sp>
      <p:cxnSp>
        <p:nvCxnSpPr>
          <p:cNvPr id="20" name="直線接點 19"/>
          <p:cNvCxnSpPr>
            <a:cxnSpLocks noChangeShapeType="1"/>
          </p:cNvCxnSpPr>
          <p:nvPr/>
        </p:nvCxnSpPr>
        <p:spPr bwMode="auto">
          <a:xfrm>
            <a:off x="5000628" y="785794"/>
            <a:ext cx="2357454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文字方塊 22"/>
          <p:cNvSpPr txBox="1"/>
          <p:nvPr/>
        </p:nvSpPr>
        <p:spPr>
          <a:xfrm>
            <a:off x="928662" y="4572008"/>
            <a:ext cx="775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由上而下，每行首非零元所在列标随著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     行标的增加而严格递增。</a:t>
            </a:r>
            <a:endParaRPr lang="zh-TW" altLang="en-US" sz="3200" b="1" dirty="0"/>
          </a:p>
        </p:txBody>
      </p:sp>
      <p:sp>
        <p:nvSpPr>
          <p:cNvPr id="21" name="矩形 20"/>
          <p:cNvSpPr/>
          <p:nvPr/>
        </p:nvSpPr>
        <p:spPr>
          <a:xfrm>
            <a:off x="4429124" y="4643446"/>
            <a:ext cx="1643074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643174" y="571501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每行第一个非零元素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utoUpdateAnimBg="0"/>
      <p:bldP spid="13" grpId="0" animBg="1"/>
      <p:bldP spid="14" grpId="0" animBg="1"/>
      <p:bldP spid="15" grpId="0" animBg="1"/>
      <p:bldP spid="17" grpId="0"/>
      <p:bldP spid="19" grpId="0" autoUpdateAnimBg="0"/>
      <p:bldP spid="23" grpId="0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1538" y="214290"/>
            <a:ext cx="80724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   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阶梯型矩阵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5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还称为</a:t>
            </a:r>
            <a:r>
              <a:rPr lang="zh-TW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行最简形矩阵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，即非零行的第一个非零元为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，且这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些非零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元所在的列的其他元素都为零。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85851" y="1785915"/>
          <a:ext cx="4286250" cy="2112963"/>
        </p:xfrm>
        <a:graphic>
          <a:graphicData uri="http://schemas.openxmlformats.org/presentationml/2006/ole">
            <p:oleObj spid="_x0000_s119810" name="Equation" r:id="rId3" imgW="3924000" imgH="204444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285851" y="4000478"/>
          <a:ext cx="4286250" cy="2108200"/>
        </p:xfrm>
        <a:graphic>
          <a:graphicData uri="http://schemas.openxmlformats.org/presentationml/2006/ole">
            <p:oleObj spid="_x0000_s119811" name="Equation" r:id="rId4" imgW="3898800" imgH="2044440" progId="Equation.3">
              <p:embed/>
            </p:oleObj>
          </a:graphicData>
        </a:graphic>
      </p:graphicFrame>
      <p:sp>
        <p:nvSpPr>
          <p:cNvPr id="7" name="乘號 6"/>
          <p:cNvSpPr/>
          <p:nvPr/>
        </p:nvSpPr>
        <p:spPr bwMode="auto">
          <a:xfrm>
            <a:off x="6500788" y="2285978"/>
            <a:ext cx="1071608" cy="1071584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宋体" pitchFamily="2" charset="-122"/>
            </a:endParaRPr>
          </a:p>
        </p:txBody>
      </p:sp>
      <p:sp>
        <p:nvSpPr>
          <p:cNvPr id="8" name="笑臉 7"/>
          <p:cNvSpPr>
            <a:spLocks noChangeArrowheads="1"/>
          </p:cNvSpPr>
          <p:nvPr/>
        </p:nvSpPr>
        <p:spPr bwMode="auto">
          <a:xfrm>
            <a:off x="6643702" y="4643446"/>
            <a:ext cx="785818" cy="785812"/>
          </a:xfrm>
          <a:prstGeom prst="smileyFace">
            <a:avLst>
              <a:gd name="adj" fmla="val 4653"/>
            </a:avLst>
          </a:prstGeom>
          <a:noFill/>
          <a:ln w="508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橢圓 8"/>
          <p:cNvSpPr>
            <a:spLocks noChangeArrowheads="1"/>
          </p:cNvSpPr>
          <p:nvPr/>
        </p:nvSpPr>
        <p:spPr bwMode="auto">
          <a:xfrm>
            <a:off x="3286101" y="1785915"/>
            <a:ext cx="500062" cy="10715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橢圓 9"/>
          <p:cNvSpPr>
            <a:spLocks noChangeArrowheads="1"/>
          </p:cNvSpPr>
          <p:nvPr/>
        </p:nvSpPr>
        <p:spPr bwMode="auto">
          <a:xfrm>
            <a:off x="3286101" y="3929040"/>
            <a:ext cx="500062" cy="1071563"/>
          </a:xfrm>
          <a:prstGeom prst="ellips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橢圓 10"/>
          <p:cNvSpPr>
            <a:spLocks noChangeArrowheads="1"/>
          </p:cNvSpPr>
          <p:nvPr/>
        </p:nvSpPr>
        <p:spPr bwMode="auto">
          <a:xfrm>
            <a:off x="3286101" y="5643540"/>
            <a:ext cx="500062" cy="428625"/>
          </a:xfrm>
          <a:prstGeom prst="ellips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橢圓 11"/>
          <p:cNvSpPr>
            <a:spLocks noChangeArrowheads="1"/>
          </p:cNvSpPr>
          <p:nvPr/>
        </p:nvSpPr>
        <p:spPr bwMode="auto">
          <a:xfrm>
            <a:off x="1928794" y="5000636"/>
            <a:ext cx="500062" cy="1071563"/>
          </a:xfrm>
          <a:prstGeom prst="ellips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橢圓 12"/>
          <p:cNvSpPr>
            <a:spLocks noChangeArrowheads="1"/>
          </p:cNvSpPr>
          <p:nvPr/>
        </p:nvSpPr>
        <p:spPr bwMode="auto">
          <a:xfrm>
            <a:off x="1928794" y="4000504"/>
            <a:ext cx="500062" cy="428625"/>
          </a:xfrm>
          <a:prstGeom prst="ellips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橢圓 13"/>
          <p:cNvSpPr>
            <a:spLocks noChangeArrowheads="1"/>
          </p:cNvSpPr>
          <p:nvPr/>
        </p:nvSpPr>
        <p:spPr bwMode="auto">
          <a:xfrm>
            <a:off x="1357290" y="4500570"/>
            <a:ext cx="500062" cy="1571636"/>
          </a:xfrm>
          <a:prstGeom prst="ellips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357554" y="5143512"/>
            <a:ext cx="357190" cy="357190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00232" y="4572008"/>
            <a:ext cx="357190" cy="357190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428728" y="4071942"/>
            <a:ext cx="357190" cy="357190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357554" y="2928934"/>
            <a:ext cx="357190" cy="357190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928794" y="2357430"/>
            <a:ext cx="357190" cy="357190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428728" y="1857364"/>
            <a:ext cx="357190" cy="357190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一、消元法解线性方程组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071546"/>
            <a:ext cx="7708392" cy="142876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求解线性方程组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357290" y="2285992"/>
          <a:ext cx="6050984" cy="2714642"/>
        </p:xfrm>
        <a:graphic>
          <a:graphicData uri="http://schemas.openxmlformats.org/presentationml/2006/ole">
            <p:oleObj spid="_x0000_s1032" name="Equation" r:id="rId3" imgW="2755800" imgH="939600" progId="Equation.3">
              <p:embed/>
            </p:oleObj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8072462" y="228599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8072462" y="242886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072462" y="2928934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072462" y="3071810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072462" y="3643314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072462" y="3786190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072462" y="4286256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8072462" y="4429132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00" y="2500306"/>
            <a:ext cx="76962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注意：</a:t>
            </a:r>
            <a:r>
              <a:rPr lang="zh-CN" altLang="en-US" sz="320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行最简形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矩阵是由方程组唯一确定的，</a:t>
            </a: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行阶梯形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</a:t>
            </a:r>
            <a:r>
              <a:rPr lang="zh-TW" altLang="en-US" sz="32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非零行</a:t>
            </a:r>
            <a:r>
              <a:rPr lang="zh-CN" altLang="en-US" sz="32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的行数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也是由方程组唯一确定的．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28662" y="4429132"/>
            <a:ext cx="7696200" cy="1077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a typeface="宋体" pitchFamily="2" charset="-122"/>
              </a:rPr>
              <a:t>        </a:t>
            </a:r>
            <a:r>
              <a:rPr lang="zh-CN" altLang="en-US" sz="320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行最简形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矩阵再经过初等列变换，可化成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标准形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上彎箭號 6"/>
          <p:cNvSpPr/>
          <p:nvPr/>
        </p:nvSpPr>
        <p:spPr bwMode="auto">
          <a:xfrm rot="5400000">
            <a:off x="1821649" y="5606257"/>
            <a:ext cx="714375" cy="1071562"/>
          </a:xfrm>
          <a:prstGeom prst="bentUpArrow">
            <a:avLst>
              <a:gd name="adj1" fmla="val 30435"/>
              <a:gd name="adj2" fmla="val 25000"/>
              <a:gd name="adj3" fmla="val 2500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宋体" pitchFamily="2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571868" y="5570537"/>
          <a:ext cx="2500313" cy="1287463"/>
        </p:xfrm>
        <a:graphic>
          <a:graphicData uri="http://schemas.openxmlformats.org/presentationml/2006/ole">
            <p:oleObj spid="_x0000_s120835" name="Equation" r:id="rId3" imgW="812520" imgH="482400" progId="Equation.3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00100" y="285728"/>
            <a:ext cx="7707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      对于任何矩阵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baseline="-25000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总可经过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有限次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rgbClr val="0202BE"/>
                </a:solidFill>
              </a:rPr>
              <a:t>初等行变换</a:t>
            </a:r>
            <a:r>
              <a:rPr lang="zh-TW" altLang="en-US" sz="3200" b="1" dirty="0" smtClean="0"/>
              <a:t>把它变为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行阶梯形</a:t>
            </a:r>
            <a:r>
              <a:rPr lang="zh-TW" altLang="en-US" sz="3200" b="1" dirty="0" smtClean="0"/>
              <a:t>，进而变为</a:t>
            </a:r>
            <a:endParaRPr lang="en-US" altLang="zh-TW" sz="3200" b="1" dirty="0" smtClean="0"/>
          </a:p>
          <a:p>
            <a:r>
              <a:rPr lang="zh-TW" altLang="en-US" sz="3200" b="1" dirty="0" smtClean="0">
                <a:solidFill>
                  <a:srgbClr val="FFC000"/>
                </a:solidFill>
              </a:rPr>
              <a:t>行最简形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786050" y="500042"/>
          <a:ext cx="3924300" cy="2044700"/>
        </p:xfrm>
        <a:graphic>
          <a:graphicData uri="http://schemas.openxmlformats.org/presentationml/2006/ole">
            <p:oleObj spid="_x0000_s121858" name="Equation" r:id="rId3" imgW="3924000" imgH="2044440" progId="Equation.3">
              <p:embed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00100" y="285728"/>
            <a:ext cx="99060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638663" y="2787630"/>
          <a:ext cx="3251200" cy="2044700"/>
        </p:xfrm>
        <a:graphic>
          <a:graphicData uri="http://schemas.openxmlformats.org/presentationml/2006/ole">
            <p:oleObj spid="_x0000_s121861" name="Equation" r:id="rId4" imgW="3251160" imgH="204444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475150" y="2773342"/>
          <a:ext cx="3111500" cy="2044700"/>
        </p:xfrm>
        <a:graphic>
          <a:graphicData uri="http://schemas.openxmlformats.org/presentationml/2006/ole">
            <p:oleObj spid="_x0000_s121862" name="Equation" r:id="rId5" imgW="3111480" imgH="2044440" progId="Equation.3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638663" y="2787630"/>
          <a:ext cx="2870200" cy="2044700"/>
        </p:xfrm>
        <a:graphic>
          <a:graphicData uri="http://schemas.openxmlformats.org/presentationml/2006/ole">
            <p:oleObj spid="_x0000_s121864" name="Equation" r:id="rId6" imgW="2869920" imgH="2044440" progId="Equation.3">
              <p:embed/>
            </p:oleObj>
          </a:graphicData>
        </a:graphic>
      </p:graphicFrame>
      <p:sp>
        <p:nvSpPr>
          <p:cNvPr id="12" name="Freeform 18"/>
          <p:cNvSpPr>
            <a:spLocks/>
          </p:cNvSpPr>
          <p:nvPr/>
        </p:nvSpPr>
        <p:spPr bwMode="auto">
          <a:xfrm>
            <a:off x="2071670" y="3857628"/>
            <a:ext cx="1857388" cy="120576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43108" y="5429264"/>
            <a:ext cx="60676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F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称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为原矩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标准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形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57422" y="2643182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00232" y="3214686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42976" y="4071942"/>
            <a:ext cx="3336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4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3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571868" y="2786058"/>
          <a:ext cx="2476500" cy="1003300"/>
        </p:xfrm>
        <a:graphic>
          <a:graphicData uri="http://schemas.openxmlformats.org/presentationml/2006/ole">
            <p:oleObj spid="_x0000_s122882" name="Equation" r:id="rId4" imgW="2476440" imgH="1002960" progId="Equation.3">
              <p:embed/>
            </p:oleObj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000100" y="214290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200" b="1" dirty="0" smtClean="0">
                <a:solidFill>
                  <a:srgbClr val="0202BE"/>
                </a:solidFill>
              </a:rPr>
              <a:t>整理</a:t>
            </a:r>
            <a:r>
              <a:rPr lang="zh-TW" altLang="en-US" sz="3200" b="1" dirty="0" smtClean="0"/>
              <a:t>：</a:t>
            </a:r>
            <a:endParaRPr lang="zh-CN" altLang="en-US" sz="32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00100" y="857232"/>
            <a:ext cx="7765267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TW" sz="3200" b="1" i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TW" sz="3200" b="1" i="1" dirty="0" smtClean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F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的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左上角是一个单位矩阵，其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馀元素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全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为零。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00100" y="2071671"/>
            <a:ext cx="87222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>
              <a:defRPr/>
            </a:pPr>
            <a:r>
              <a:rPr lang="en-US" altLang="zh-TW" sz="3200" b="1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TW" sz="3200" b="1" i="1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TW" sz="3200" b="1" i="1" dirty="0">
                <a:solidFill>
                  <a:srgbClr val="7030A0"/>
                </a:solidFill>
                <a:ea typeface="宋体" pitchFamily="2" charset="-122"/>
              </a:rPr>
              <a:t>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总可经过初等变换化为标准形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。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41388" y="5214950"/>
            <a:ext cx="85747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>
              <a:defRPr/>
            </a:pPr>
            <a:r>
              <a:rPr lang="en-US" altLang="zh-CN" sz="3200" b="1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en-US" altLang="zh-CN" sz="3200" b="1" dirty="0">
                <a:solidFill>
                  <a:srgbClr val="7030A0"/>
                </a:solidFill>
                <a:ea typeface="宋体" pitchFamily="2" charset="-12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与矩阵  </a:t>
            </a:r>
            <a:r>
              <a:rPr lang="en-US" altLang="zh-CN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等价的矩阵组成的一个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集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合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称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为一个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等价类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，标准形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F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是这个等价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类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中最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简单的矩阵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57290" y="4000504"/>
            <a:ext cx="797846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此标准形由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m, n, r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三个数唯一确定，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其中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就是行阶梯形矩阵中非零行的行数。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0100" y="0"/>
            <a:ext cx="7922738" cy="1000108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三、小结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000100" y="1785926"/>
            <a:ext cx="32431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B05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初等行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变换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143000" y="3367073"/>
            <a:ext cx="8001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初等变换的逆变换仍为初等变换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且变换类型相同．</a:t>
            </a: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2000232" y="4786322"/>
            <a:ext cx="1912590" cy="655637"/>
            <a:chOff x="1152" y="2400"/>
            <a:chExt cx="1200" cy="413"/>
          </a:xfrm>
        </p:grpSpPr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1400" y="2755"/>
              <a:ext cx="34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endParaRPr lang="zh-TW" altLang="zh-TW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152" y="2736"/>
              <a:ext cx="12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1159" y="2400"/>
              <a:ext cx="11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初等变换</a:t>
              </a:r>
            </a:p>
          </p:txBody>
        </p:sp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1357290" y="5566468"/>
            <a:ext cx="7858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" name="左大括弧 41"/>
          <p:cNvSpPr/>
          <p:nvPr/>
        </p:nvSpPr>
        <p:spPr>
          <a:xfrm>
            <a:off x="4143372" y="928670"/>
            <a:ext cx="357190" cy="2286016"/>
          </a:xfrm>
          <a:prstGeom prst="leftBrace">
            <a:avLst>
              <a:gd name="adj1" fmla="val 8333"/>
              <a:gd name="adj2" fmla="val 50000"/>
            </a:avLst>
          </a:prstGeom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4572000" y="785794"/>
            <a:ext cx="350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TW" altLang="en-US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572000" y="1714488"/>
            <a:ext cx="350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572000" y="2571744"/>
            <a:ext cx="407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kr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kc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TW" altLang="en-US" sz="32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1000100" y="4857760"/>
            <a:ext cx="7858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                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 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此过程非常重要！！！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7254858" y="5572140"/>
            <a:ext cx="18891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标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准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形</a:t>
            </a:r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1643042" y="5572140"/>
            <a:ext cx="4032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阶梯形矩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阵</a:t>
            </a:r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4500562" y="5572140"/>
            <a:ext cx="4032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行最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简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形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矩阵</a:t>
            </a:r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357290" y="5500702"/>
            <a:ext cx="6000792" cy="642942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1857356" y="627322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只经由初等行变换完成！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7" grpId="0" autoUpdateAnimBg="0"/>
      <p:bldP spid="41" grpId="0"/>
      <p:bldP spid="42" grpId="0" animBg="1"/>
      <p:bldP spid="43" grpId="0"/>
      <p:bldP spid="44" grpId="0"/>
      <p:bldP spid="45" grpId="0"/>
      <p:bldP spid="46" grpId="0" autoUpdateAnimBg="0"/>
      <p:bldP spid="47" grpId="0"/>
      <p:bldP spid="48" grpId="0"/>
      <p:bldP spid="49" grpId="0"/>
      <p:bldP spid="50" grpId="0" animBg="1"/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§3.1.</a:t>
            </a:r>
            <a:r>
              <a:rPr lang="en-US" altLang="zh-CN" sz="4000" b="1" i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初等矩阵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/>
          <a:lstStyle/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初等矩阵的概念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二、初等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矩阵的</a:t>
            </a:r>
            <a:r>
              <a:rPr lang="zh-TW" altLang="en-US" sz="3600" b="1" smtClean="0">
                <a:latin typeface="微軟正黑體" pitchFamily="34" charset="-120"/>
                <a:ea typeface="微軟正黑體" pitchFamily="34" charset="-120"/>
              </a:rPr>
              <a:t>应用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000108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一、初等矩阵的概念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142976" y="2357430"/>
            <a:ext cx="64508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三种初等变换对应着三种初等方阵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000100" y="1000108"/>
            <a:ext cx="81439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定义 </a:t>
            </a:r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由单位矩阵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经过一次初等变换得到的方阵称为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初等矩阵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5452" y="328612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1. </a:t>
            </a:r>
            <a:r>
              <a:rPr lang="zh-TW" altLang="en-US" sz="3200" b="1" dirty="0" smtClean="0"/>
              <a:t>对调两行或两列；</a:t>
            </a:r>
            <a:endParaRPr lang="zh-TW" altLang="en-US" sz="3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5452" y="4000504"/>
            <a:ext cx="535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2. </a:t>
            </a:r>
            <a:r>
              <a:rPr lang="zh-TW" altLang="en-US" sz="3200" b="1" dirty="0" smtClean="0"/>
              <a:t>以数 </a:t>
            </a:r>
            <a:r>
              <a:rPr lang="en-US" altLang="zh-TW" sz="3200" b="1" i="1" dirty="0" smtClean="0"/>
              <a:t>k</a:t>
            </a:r>
            <a:r>
              <a:rPr lang="en-US" altLang="zh-TW" sz="3200" b="1" dirty="0" smtClean="0"/>
              <a:t> ≠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0 </a:t>
            </a:r>
            <a:r>
              <a:rPr lang="zh-TW" altLang="en-US" sz="3200" b="1" dirty="0" smtClean="0"/>
              <a:t>乘某行或某列；</a:t>
            </a:r>
            <a:endParaRPr lang="zh-TW" altLang="en-US" sz="32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5452" y="4714884"/>
            <a:ext cx="780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3. </a:t>
            </a:r>
            <a:r>
              <a:rPr lang="zh-TW" altLang="en-US" sz="3200" b="1" dirty="0" smtClean="0"/>
              <a:t>以数 </a:t>
            </a:r>
            <a:r>
              <a:rPr lang="en-US" altLang="zh-TW" sz="3200" b="1" i="1" dirty="0" smtClean="0"/>
              <a:t>k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乘某行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列</a:t>
            </a:r>
            <a:r>
              <a:rPr lang="en-US" altLang="zh-TW" sz="3200" b="1" dirty="0" smtClean="0"/>
              <a:t>)</a:t>
            </a:r>
            <a:r>
              <a:rPr lang="zh-TW" altLang="en-US" sz="3200" b="1" dirty="0" smtClean="0"/>
              <a:t> 加到另一行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列</a:t>
            </a:r>
            <a:r>
              <a:rPr lang="en-US" altLang="zh-TW" sz="3200" b="1" dirty="0" smtClean="0"/>
              <a:t>)</a:t>
            </a:r>
            <a:r>
              <a:rPr lang="zh-TW" altLang="en-US" sz="3200" b="1" dirty="0" smtClean="0"/>
              <a:t>上去。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5" grpId="0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00100" y="214290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2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种初等矩阵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71537" y="928665"/>
            <a:ext cx="4886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CN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对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调两行或对调两列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938195" y="4559308"/>
            <a:ext cx="11865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说明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2071670" y="4643446"/>
            <a:ext cx="632737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TW" alt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是由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经过对调第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j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两行 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或第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j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两列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得到的初等矩阵</a:t>
            </a:r>
            <a:r>
              <a:rPr lang="zh-TW" altLang="en-US" sz="3200" b="1" dirty="0">
                <a:solidFill>
                  <a:srgbClr val="FF0000"/>
                </a:solidFill>
              </a:rPr>
              <a:t>。</a:t>
            </a:r>
          </a:p>
        </p:txBody>
      </p:sp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5715008" y="2214554"/>
          <a:ext cx="1857375" cy="1797050"/>
        </p:xfrm>
        <a:graphic>
          <a:graphicData uri="http://schemas.openxmlformats.org/presentationml/2006/ole">
            <p:oleObj spid="_x0000_s130060" name="Equation" r:id="rId3" imgW="1054080" imgH="927000" progId="Equation.3">
              <p:embed/>
            </p:oleObj>
          </a:graphicData>
        </a:graphic>
      </p:graphicFrame>
      <p:graphicFrame>
        <p:nvGraphicFramePr>
          <p:cNvPr id="130061" name="Object 13"/>
          <p:cNvGraphicFramePr>
            <a:graphicFrameLocks noChangeAspect="1"/>
          </p:cNvGraphicFramePr>
          <p:nvPr/>
        </p:nvGraphicFramePr>
        <p:xfrm>
          <a:off x="1428728" y="2285992"/>
          <a:ext cx="1857375" cy="1797050"/>
        </p:xfrm>
        <a:graphic>
          <a:graphicData uri="http://schemas.openxmlformats.org/presentationml/2006/ole">
            <p:oleObj spid="_x0000_s130061" name="Equation" r:id="rId4" imgW="1054080" imgH="927000" progId="Equation.3">
              <p:embed/>
            </p:oleObj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3857620" y="3214686"/>
            <a:ext cx="1571636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929058" y="2500306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428992" y="3357562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TW" altLang="en-US" sz="32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29454" y="1500174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TW" alt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(1, 4)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3200" dirty="0"/>
          </a:p>
        </p:txBody>
      </p:sp>
      <p:sp>
        <p:nvSpPr>
          <p:cNvPr id="41" name="矩形 40"/>
          <p:cNvSpPr/>
          <p:nvPr/>
        </p:nvSpPr>
        <p:spPr>
          <a:xfrm>
            <a:off x="5715008" y="2143116"/>
            <a:ext cx="1928826" cy="200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31" grpId="0" autoUpdateAnimBg="0"/>
      <p:bldP spid="32" grpId="0"/>
      <p:bldP spid="34" grpId="0"/>
      <p:bldP spid="36" grpId="0"/>
      <p:bldP spid="40" grpId="0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000100" y="0"/>
            <a:ext cx="79638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阶初等矩阵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j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左乘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 =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 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642918"/>
            <a:ext cx="7621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相当于对矩阵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施行第一种初等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行</a:t>
            </a:r>
            <a:r>
              <a:rPr lang="zh-TW" altLang="en-US" sz="3200" b="1" dirty="0" smtClean="0"/>
              <a:t>变换。</a:t>
            </a:r>
            <a:endParaRPr lang="zh-TW" altLang="en-US" sz="32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00100" y="1285860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即把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dirty="0" smtClean="0"/>
              <a:t> 的第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行</a:t>
            </a:r>
            <a:r>
              <a:rPr lang="zh-TW" altLang="en-US" sz="3200" b="1" dirty="0" smtClean="0"/>
              <a:t> 与 第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行</a:t>
            </a:r>
            <a:r>
              <a:rPr lang="zh-TW" altLang="en-US" sz="3200" b="1" dirty="0" smtClean="0"/>
              <a:t>对调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/>
                <a:cs typeface="Times New Roman"/>
              </a:rPr>
              <a:t>↔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71538" y="2714644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2928926" y="3286124"/>
          <a:ext cx="2992438" cy="1963738"/>
        </p:xfrm>
        <a:graphic>
          <a:graphicData uri="http://schemas.openxmlformats.org/presentationml/2006/ole">
            <p:oleObj spid="_x0000_s131077" name="Equation" r:id="rId3" imgW="1739880" imgH="92700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000100" y="3357562"/>
          <a:ext cx="1857388" cy="1797002"/>
        </p:xfrm>
        <a:graphic>
          <a:graphicData uri="http://schemas.openxmlformats.org/presentationml/2006/ole">
            <p:oleObj spid="_x0000_s131078" name="Equation" r:id="rId4" imgW="1054080" imgH="927000" progId="Equation.3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072198" y="3286124"/>
          <a:ext cx="2774950" cy="1963738"/>
        </p:xfrm>
        <a:graphic>
          <a:graphicData uri="http://schemas.openxmlformats.org/presentationml/2006/ole">
            <p:oleObj spid="_x0000_s131079" name="Equation" r:id="rId5" imgW="1612800" imgH="927000" progId="Equation.3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3214678" y="3357562"/>
            <a:ext cx="235745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214678" y="4786322"/>
            <a:ext cx="235745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上-下雙向箭號 18"/>
          <p:cNvSpPr/>
          <p:nvPr/>
        </p:nvSpPr>
        <p:spPr>
          <a:xfrm>
            <a:off x="4071934" y="3786190"/>
            <a:ext cx="642942" cy="928694"/>
          </a:xfrm>
          <a:prstGeom prst="upDownArrow">
            <a:avLst>
              <a:gd name="adj1" fmla="val 33121"/>
              <a:gd name="adj2" fmla="val 50000"/>
            </a:avLst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1" grpId="0" autoUpdateAnimBg="0"/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031875" y="214290"/>
            <a:ext cx="789812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类似地，用 </a:t>
            </a:r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bg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阶初等矩阵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TW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j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右乘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857232"/>
            <a:ext cx="766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相当于对矩阵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施行第一种初等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列</a:t>
            </a:r>
            <a:r>
              <a:rPr lang="zh-TW" altLang="en-US" sz="3200" b="1" dirty="0" smtClean="0"/>
              <a:t>变换。</a:t>
            </a:r>
            <a:endParaRPr lang="zh-TW" altLang="en-US" sz="32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00100" y="1500174"/>
            <a:ext cx="7367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即把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dirty="0" smtClean="0"/>
              <a:t> 的第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列</a:t>
            </a:r>
            <a:r>
              <a:rPr lang="zh-TW" altLang="en-US" sz="3200" b="1" dirty="0" smtClean="0"/>
              <a:t> 与 第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列</a:t>
            </a:r>
            <a:r>
              <a:rPr lang="zh-TW" altLang="en-US" sz="3200" b="1" dirty="0" smtClean="0"/>
              <a:t>对调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/>
                <a:cs typeface="Times New Roman"/>
              </a:rPr>
              <a:t>↔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00166" y="5715016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原则上：</a:t>
            </a:r>
            <a:r>
              <a:rPr lang="zh-TW" altLang="en-US" sz="4800" b="1" dirty="0" smtClean="0">
                <a:solidFill>
                  <a:srgbClr val="FF0000"/>
                </a:solidFill>
              </a:rPr>
              <a:t>左行</a:t>
            </a:r>
            <a:r>
              <a:rPr lang="zh-TW" altLang="en-US" sz="4800" b="1" dirty="0" smtClean="0">
                <a:solidFill>
                  <a:srgbClr val="0202BE"/>
                </a:solidFill>
              </a:rPr>
              <a:t>右列</a:t>
            </a:r>
            <a:endParaRPr lang="zh-TW" altLang="en-US" sz="4800" b="1" dirty="0">
              <a:solidFill>
                <a:srgbClr val="0202BE"/>
              </a:solidFill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1000100" y="3143248"/>
          <a:ext cx="2862263" cy="1963737"/>
        </p:xfrm>
        <a:graphic>
          <a:graphicData uri="http://schemas.openxmlformats.org/presentationml/2006/ole">
            <p:oleObj spid="_x0000_s132099" name="Equation" r:id="rId3" imgW="1663560" imgH="92700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857620" y="3000372"/>
          <a:ext cx="2438400" cy="2239962"/>
        </p:xfrm>
        <a:graphic>
          <a:graphicData uri="http://schemas.openxmlformats.org/presentationml/2006/ole">
            <p:oleObj spid="_x0000_s132100" name="Equation" r:id="rId4" imgW="1384200" imgH="1155600" progId="Equation.3">
              <p:embed/>
            </p:oleObj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6281738" y="3214686"/>
          <a:ext cx="2862262" cy="1963738"/>
        </p:xfrm>
        <a:graphic>
          <a:graphicData uri="http://schemas.openxmlformats.org/presentationml/2006/ole">
            <p:oleObj spid="_x0000_s132101" name="Equation" r:id="rId5" imgW="1663560" imgH="927000" progId="Equation.3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1643042" y="3000372"/>
            <a:ext cx="500066" cy="2000264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285984" y="3000372"/>
            <a:ext cx="500066" cy="2000264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箭號 (下彎) 20"/>
          <p:cNvSpPr/>
          <p:nvPr/>
        </p:nvSpPr>
        <p:spPr>
          <a:xfrm>
            <a:off x="1857356" y="2500306"/>
            <a:ext cx="642942" cy="357190"/>
          </a:xfrm>
          <a:prstGeom prst="curvedDownArrow">
            <a:avLst>
              <a:gd name="adj1" fmla="val 25000"/>
              <a:gd name="adj2" fmla="val 86405"/>
              <a:gd name="adj3" fmla="val 44692"/>
            </a:avLst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弧形箭號 (下彎) 21"/>
          <p:cNvSpPr/>
          <p:nvPr/>
        </p:nvSpPr>
        <p:spPr>
          <a:xfrm rot="11052820">
            <a:off x="1869610" y="5166649"/>
            <a:ext cx="642942" cy="357190"/>
          </a:xfrm>
          <a:prstGeom prst="curvedDownArrow">
            <a:avLst>
              <a:gd name="adj1" fmla="val 25000"/>
              <a:gd name="adj2" fmla="val 86405"/>
              <a:gd name="adj3" fmla="val 44692"/>
            </a:avLst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000100" y="2071678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9" grpId="0" animBg="1"/>
      <p:bldP spid="20" grpId="0" animBg="1"/>
      <p:bldP spid="21" grpId="0" animBg="1"/>
      <p:bldP spid="22" grpId="0" animBg="1"/>
      <p:bldP spid="2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00100" y="214290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2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种初等矩阵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71537" y="928670"/>
            <a:ext cx="80724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(2)</a:t>
            </a:r>
            <a:r>
              <a:rPr lang="zh-CN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以数 </a:t>
            </a:r>
            <a:r>
              <a:rPr lang="en-US" altLang="zh-TW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≠</a:t>
            </a:r>
            <a:r>
              <a:rPr lang="zh-TW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0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乘某行或某列</a:t>
            </a:r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838200" y="4543412"/>
            <a:ext cx="11897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说明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7" name="文字方塊 46"/>
          <p:cNvSpPr txBox="1">
            <a:spLocks noChangeArrowheads="1"/>
          </p:cNvSpPr>
          <p:nvPr/>
        </p:nvSpPr>
        <p:spPr bwMode="auto">
          <a:xfrm>
            <a:off x="1500166" y="5072074"/>
            <a:ext cx="608692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TW" alt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是以数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 ≠ 0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乘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第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行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或第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得到的初等矩阵。</a:t>
            </a: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5715008" y="2214554"/>
          <a:ext cx="1857375" cy="1797050"/>
        </p:xfrm>
        <a:graphic>
          <a:graphicData uri="http://schemas.openxmlformats.org/presentationml/2006/ole">
            <p:oleObj spid="_x0000_s136211" name="Equation" r:id="rId3" imgW="1054080" imgH="927000" progId="Equation.3">
              <p:embed/>
            </p:oleObj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1428728" y="2285992"/>
          <a:ext cx="1857375" cy="1797050"/>
        </p:xfrm>
        <a:graphic>
          <a:graphicData uri="http://schemas.openxmlformats.org/presentationml/2006/ole">
            <p:oleObj spid="_x0000_s136212" name="Equation" r:id="rId4" imgW="1054080" imgH="927000" progId="Equation.3">
              <p:embed/>
            </p:oleObj>
          </a:graphicData>
        </a:graphic>
      </p:graphicFrame>
      <p:cxnSp>
        <p:nvCxnSpPr>
          <p:cNvPr id="21" name="直線單箭頭接點 20"/>
          <p:cNvCxnSpPr/>
          <p:nvPr/>
        </p:nvCxnSpPr>
        <p:spPr>
          <a:xfrm>
            <a:off x="3857620" y="3214686"/>
            <a:ext cx="1571636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929058" y="2500306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× 5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28992" y="335756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× 5</a:t>
            </a:r>
            <a:r>
              <a:rPr lang="zh-TW" altLang="en-US" sz="32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29454" y="1500174"/>
            <a:ext cx="1824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TW" alt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( 3(5) )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5715008" y="2143116"/>
            <a:ext cx="1928826" cy="200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46" grpId="0" autoUpdateAnimBg="0"/>
      <p:bldP spid="47" grpId="0"/>
      <p:bldP spid="22" grpId="0"/>
      <p:bldP spid="23" grpId="0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4414" y="21429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643174" y="1071546"/>
          <a:ext cx="5063069" cy="2428890"/>
        </p:xfrm>
        <a:graphic>
          <a:graphicData uri="http://schemas.openxmlformats.org/presentationml/2006/ole">
            <p:oleObj spid="_x0000_s77826" name="Equation" r:id="rId3" imgW="2755800" imgH="939600" progId="Equation.3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643174" y="4000504"/>
          <a:ext cx="5063069" cy="2428890"/>
        </p:xfrm>
        <a:graphic>
          <a:graphicData uri="http://schemas.openxmlformats.org/presentationml/2006/ole">
            <p:oleObj spid="_x0000_s77831" name="Equation" r:id="rId4" imgW="2755800" imgH="939600" progId="Equation.3">
              <p:embed/>
            </p:oleObj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8286776" y="100010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8286776" y="114298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8286776" y="164305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286776" y="178592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286776" y="2214554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8286776" y="2357430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8286776" y="2857496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8286776" y="3000372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8286776" y="3929066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8286776" y="4071942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286776" y="457200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286776" y="471488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286776" y="514351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8286776" y="528638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8286776" y="5786454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8286776" y="5929330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1000100" y="5143512"/>
            <a:ext cx="1500198" cy="1588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71538" y="450057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71538" y="464344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000232" y="450057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000232" y="464344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>
            <a:stCxn id="52" idx="6"/>
            <a:endCxn id="54" idx="2"/>
          </p:cNvCxnSpPr>
          <p:nvPr/>
        </p:nvCxnSpPr>
        <p:spPr>
          <a:xfrm>
            <a:off x="1428728" y="4822041"/>
            <a:ext cx="571504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071538" y="521495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071538" y="535782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除號 59"/>
          <p:cNvSpPr/>
          <p:nvPr/>
        </p:nvSpPr>
        <p:spPr>
          <a:xfrm>
            <a:off x="1428728" y="5286388"/>
            <a:ext cx="571504" cy="428628"/>
          </a:xfrm>
          <a:prstGeom prst="mathDivide">
            <a:avLst>
              <a:gd name="adj1" fmla="val 20692"/>
              <a:gd name="adj2" fmla="val 5758"/>
              <a:gd name="adj3" fmla="val 11760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2000232" y="521495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51" grpId="0"/>
      <p:bldP spid="52" grpId="0" animBg="1"/>
      <p:bldP spid="53" grpId="0"/>
      <p:bldP spid="54" grpId="0" animBg="1"/>
      <p:bldP spid="58" grpId="0"/>
      <p:bldP spid="59" grpId="0" animBg="1"/>
      <p:bldP spid="60" grpId="0" animBg="1"/>
      <p:bldP spid="6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000100" y="142852"/>
            <a:ext cx="77941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3200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阶初等矩阵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)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左乘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85852" y="785794"/>
            <a:ext cx="6941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相当于以数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乘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的第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行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3200" b="1" dirty="0" smtClean="0"/>
              <a:t>；</a:t>
            </a:r>
            <a:endParaRPr lang="en-US" altLang="zh-TW" sz="3200" b="1" dirty="0" smtClean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962263" y="1428716"/>
          <a:ext cx="2992438" cy="1963738"/>
        </p:xfrm>
        <a:graphic>
          <a:graphicData uri="http://schemas.openxmlformats.org/presentationml/2006/ole">
            <p:oleObj spid="_x0000_s137221" name="Equation" r:id="rId4" imgW="1739880" imgH="92700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033437" y="1500154"/>
          <a:ext cx="1857388" cy="1797002"/>
        </p:xfrm>
        <a:graphic>
          <a:graphicData uri="http://schemas.openxmlformats.org/presentationml/2006/ole">
            <p:oleObj spid="_x0000_s137222" name="Equation" r:id="rId5" imgW="1054080" imgH="927000" progId="Equation.3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5843588" y="1428736"/>
          <a:ext cx="3300412" cy="1963738"/>
        </p:xfrm>
        <a:graphic>
          <a:graphicData uri="http://schemas.openxmlformats.org/presentationml/2006/ole">
            <p:oleObj spid="_x0000_s137223" name="Equation" r:id="rId6" imgW="1917360" imgH="927000" progId="Equation.3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3248015" y="2500286"/>
            <a:ext cx="235745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962131" y="2357410"/>
            <a:ext cx="428628" cy="428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000100" y="3357562"/>
            <a:ext cx="8143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/>
              <a:t>类似地，用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/>
              <a:t>阶初等矩阵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0202BE"/>
                </a:solidFill>
              </a:rPr>
              <a:t>右乘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 ,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00100" y="3857628"/>
            <a:ext cx="6617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相当于以数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乘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的第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列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 .</a:t>
            </a:r>
            <a:endParaRPr lang="en-US" altLang="zh-TW" sz="3200" b="1" dirty="0" smtClean="0"/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1000100" y="4760912"/>
          <a:ext cx="2862263" cy="1963737"/>
        </p:xfrm>
        <a:graphic>
          <a:graphicData uri="http://schemas.openxmlformats.org/presentationml/2006/ole">
            <p:oleObj spid="_x0000_s137224" name="Equation" r:id="rId7" imgW="1663560" imgH="927000" progId="Equation.3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3746500" y="4618037"/>
          <a:ext cx="2662238" cy="2239963"/>
        </p:xfrm>
        <a:graphic>
          <a:graphicData uri="http://schemas.openxmlformats.org/presentationml/2006/ole">
            <p:oleObj spid="_x0000_s137225" name="Equation" r:id="rId8" imgW="1511280" imgH="1155600" progId="Equation.3">
              <p:embed/>
            </p:oleObj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6281738" y="4832350"/>
          <a:ext cx="2862262" cy="1963737"/>
        </p:xfrm>
        <a:graphic>
          <a:graphicData uri="http://schemas.openxmlformats.org/presentationml/2006/ole">
            <p:oleObj spid="_x0000_s137226" name="Equation" r:id="rId9" imgW="1663560" imgH="927000" progId="Equation.3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2214546" y="4714884"/>
            <a:ext cx="500066" cy="2000264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786314" y="5546730"/>
            <a:ext cx="428628" cy="428628"/>
          </a:xfrm>
          <a:prstGeom prst="ellipse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 animBg="1"/>
      <p:bldP spid="18" grpId="0" animBg="1"/>
      <p:bldP spid="20" grpId="0"/>
      <p:bldP spid="21" grpId="0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00100" y="214290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2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种初等矩阵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71537" y="785794"/>
            <a:ext cx="80724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(3)</a:t>
            </a:r>
            <a:r>
              <a:rPr lang="zh-CN" altLang="en-US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将某行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倍加到另一行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CN" altLang="en-US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CN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1000100" y="4212866"/>
            <a:ext cx="11865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说明</a:t>
            </a:r>
            <a:r>
              <a:rPr lang="zh-CN" altLang="en-US" sz="2800" b="1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53" name="文字方塊 52"/>
          <p:cNvSpPr txBox="1">
            <a:spLocks noChangeArrowheads="1"/>
          </p:cNvSpPr>
          <p:nvPr/>
        </p:nvSpPr>
        <p:spPr bwMode="auto">
          <a:xfrm>
            <a:off x="1500166" y="4786322"/>
            <a:ext cx="79095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zh-TW" altLang="en-US" sz="3200" b="1" i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 err="1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ij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))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是将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的第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行的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倍加到第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或是将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的第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列的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倍加到第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j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得到的初等矩阵。</a:t>
            </a:r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5715008" y="2214554"/>
          <a:ext cx="1857375" cy="1797050"/>
        </p:xfrm>
        <a:graphic>
          <a:graphicData uri="http://schemas.openxmlformats.org/presentationml/2006/ole">
            <p:oleObj spid="_x0000_s141330" name="Equation" r:id="rId3" imgW="1054080" imgH="927000" progId="Equation.3">
              <p:embed/>
            </p:oleObj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1428728" y="2285992"/>
          <a:ext cx="1857375" cy="1797050"/>
        </p:xfrm>
        <a:graphic>
          <a:graphicData uri="http://schemas.openxmlformats.org/presentationml/2006/ole">
            <p:oleObj spid="_x0000_s141331" name="Equation" r:id="rId4" imgW="1054080" imgH="927000" progId="Equation.3">
              <p:embed/>
            </p:oleObj>
          </a:graphicData>
        </a:graphic>
      </p:graphicFrame>
      <p:cxnSp>
        <p:nvCxnSpPr>
          <p:cNvPr id="37" name="直線單箭頭接點 36"/>
          <p:cNvCxnSpPr/>
          <p:nvPr/>
        </p:nvCxnSpPr>
        <p:spPr>
          <a:xfrm>
            <a:off x="3857620" y="3214686"/>
            <a:ext cx="1571636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929058" y="250030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+ 3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428992" y="3357562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+ 3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TW" altLang="en-US" sz="32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29454" y="1500174"/>
            <a:ext cx="1824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TW" alt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(42(3))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3200" dirty="0"/>
          </a:p>
        </p:txBody>
      </p:sp>
      <p:sp>
        <p:nvSpPr>
          <p:cNvPr id="42" name="矩形 41"/>
          <p:cNvSpPr/>
          <p:nvPr/>
        </p:nvSpPr>
        <p:spPr>
          <a:xfrm>
            <a:off x="5715008" y="2143116"/>
            <a:ext cx="1928826" cy="200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52" grpId="0"/>
      <p:bldP spid="53" grpId="0"/>
      <p:bldP spid="38" grpId="0"/>
      <p:bldP spid="40" grpId="0"/>
      <p:bldP spid="41" grpId="0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571480"/>
            <a:ext cx="78628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zh-TW" altLang="en-US" sz="3200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阶初等矩阵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)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</a:rPr>
              <a:t>左乘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矩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1285860"/>
            <a:ext cx="891038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相当于把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的第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行乘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加到第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行上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k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406645" y="2214534"/>
          <a:ext cx="2992438" cy="1963738"/>
        </p:xfrm>
        <a:graphic>
          <a:graphicData uri="http://schemas.openxmlformats.org/presentationml/2006/ole">
            <p:oleObj spid="_x0000_s143363" name="Equation" r:id="rId4" imgW="1739880" imgH="92700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77819" y="2285972"/>
          <a:ext cx="1857388" cy="1797002"/>
        </p:xfrm>
        <a:graphic>
          <a:graphicData uri="http://schemas.openxmlformats.org/presentationml/2006/ole">
            <p:oleObj spid="_x0000_s143364" name="Equation" r:id="rId5" imgW="1054080" imgH="92700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572132" y="2214554"/>
          <a:ext cx="3017838" cy="1963738"/>
        </p:xfrm>
        <a:graphic>
          <a:graphicData uri="http://schemas.openxmlformats.org/presentationml/2006/ole">
            <p:oleObj spid="_x0000_s143365" name="Equation" r:id="rId6" imgW="1752480" imgH="927000" progId="Equation.3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692397" y="2786038"/>
            <a:ext cx="235745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49323" y="2714600"/>
            <a:ext cx="428628" cy="428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049323" y="3643294"/>
            <a:ext cx="428628" cy="428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692397" y="3714732"/>
            <a:ext cx="235745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箭號 (左彎) 13"/>
          <p:cNvSpPr/>
          <p:nvPr/>
        </p:nvSpPr>
        <p:spPr>
          <a:xfrm>
            <a:off x="5621355" y="2928914"/>
            <a:ext cx="357190" cy="1071570"/>
          </a:xfrm>
          <a:prstGeom prst="curvedLeftArrow">
            <a:avLst>
              <a:gd name="adj1" fmla="val 50000"/>
              <a:gd name="adj2" fmla="val 90381"/>
              <a:gd name="adj3" fmla="val 43323"/>
            </a:avLst>
          </a:prstGeom>
          <a:solidFill>
            <a:srgbClr val="FF000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78413" y="2643162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×3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78479" y="314322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/>
      <p:bldP spid="15" grpId="1"/>
      <p:bldP spid="16" grpId="0"/>
      <p:bldP spid="1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0" y="500042"/>
            <a:ext cx="93520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类似地，以</a:t>
            </a:r>
            <a:r>
              <a:rPr lang="zh-TW" alt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阶初等矩阵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 )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乘</a:t>
            </a:r>
            <a:r>
              <a:rPr lang="zh-TW" altLang="en-US" sz="3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1285860"/>
            <a:ext cx="90578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相当于把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的第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列乘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加到第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列上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 k 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285720" y="2571744"/>
          <a:ext cx="2862263" cy="1963737"/>
        </p:xfrm>
        <a:graphic>
          <a:graphicData uri="http://schemas.openxmlformats.org/presentationml/2006/ole">
            <p:oleObj spid="_x0000_s204805" name="Equation" r:id="rId4" imgW="1663560" imgH="927000" progId="Equation.3">
              <p:embed/>
            </p:oleObj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3132138" y="2428875"/>
          <a:ext cx="2582870" cy="2351245"/>
        </p:xfrm>
        <a:graphic>
          <a:graphicData uri="http://schemas.openxmlformats.org/presentationml/2006/ole">
            <p:oleObj spid="_x0000_s204806" name="Equation" r:id="rId5" imgW="1396800" imgH="1155600" progId="Equation.3">
              <p:embed/>
            </p:oleObj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5610220" y="2643182"/>
          <a:ext cx="2774950" cy="1963737"/>
        </p:xfrm>
        <a:graphic>
          <a:graphicData uri="http://schemas.openxmlformats.org/presentationml/2006/ole">
            <p:oleObj spid="_x0000_s204807" name="Equation" r:id="rId6" imgW="1612800" imgH="927000" progId="Equation.3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1500166" y="2428868"/>
            <a:ext cx="500066" cy="2000264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071934" y="4286256"/>
            <a:ext cx="428628" cy="428628"/>
          </a:xfrm>
          <a:prstGeom prst="ellipse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571736" y="2428868"/>
            <a:ext cx="357190" cy="2000264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929190" y="4286256"/>
            <a:ext cx="428628" cy="428628"/>
          </a:xfrm>
          <a:prstGeom prst="ellipse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弧形箭號 (左彎) 25"/>
          <p:cNvSpPr/>
          <p:nvPr/>
        </p:nvSpPr>
        <p:spPr>
          <a:xfrm rot="5400000">
            <a:off x="2000232" y="4857760"/>
            <a:ext cx="357190" cy="1071570"/>
          </a:xfrm>
          <a:prstGeom prst="curvedLeftArrow">
            <a:avLst>
              <a:gd name="adj1" fmla="val 50000"/>
              <a:gd name="adj2" fmla="val 90381"/>
              <a:gd name="adj3" fmla="val 43323"/>
            </a:avLst>
          </a:prstGeom>
          <a:solidFill>
            <a:srgbClr val="0202BE"/>
          </a:solidFill>
          <a:ln w="34925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428860" y="4572008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×2</a:t>
            </a:r>
            <a:endParaRPr lang="zh-TW" altLang="en-US" sz="3200" b="1" dirty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000232" y="500063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TW" altLang="en-US" sz="3200" b="1" dirty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4" grpId="0" animBg="1"/>
      <p:bldP spid="25" grpId="0" animBg="1"/>
      <p:bldP spid="26" grpId="0" animBg="1"/>
      <p:bldP spid="26" grpId="1" animBg="1"/>
      <p:bldP spid="27" grpId="0"/>
      <p:bldP spid="27" grpId="1"/>
      <p:bldP spid="28" grpId="0"/>
      <p:bldP spid="2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7938" y="6067420"/>
            <a:ext cx="2289175" cy="476250"/>
          </a:xfrm>
        </p:spPr>
        <p:txBody>
          <a:bodyPr/>
          <a:lstStyle/>
          <a:p>
            <a:pPr>
              <a:defRPr/>
            </a:pPr>
            <a:fld id="{EE9076FF-3A30-4B2F-A5CE-69A236528FFA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28662" y="857232"/>
            <a:ext cx="839204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初等矩变换对应初等矩阵，由初等变换可逆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可知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初等矩阵可逆，并且此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初等变换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CN" sz="32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逆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变换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就对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应此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初等矩阵的逆矩阵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071538" y="2714620"/>
            <a:ext cx="7848600" cy="3429000"/>
            <a:chOff x="672" y="1680"/>
            <a:chExt cx="4944" cy="216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672" y="1680"/>
              <a:ext cx="4944" cy="2160"/>
              <a:chOff x="672" y="1680"/>
              <a:chExt cx="4944" cy="2160"/>
            </a:xfrm>
          </p:grpSpPr>
          <p:sp>
            <p:nvSpPr>
              <p:cNvPr id="13" name="Line 4"/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48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720" y="1968"/>
                <a:ext cx="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720" y="2592"/>
                <a:ext cx="48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48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720" y="3840"/>
                <a:ext cx="48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776" y="1680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4320" y="1680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720" y="1680"/>
              <a:ext cx="10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微軟正黑體" pitchFamily="34" charset="-120"/>
                  <a:ea typeface="微軟正黑體" pitchFamily="34" charset="-120"/>
                </a:rPr>
                <a:t>初等变换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920" y="1680"/>
              <a:ext cx="10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微軟正黑體" pitchFamily="34" charset="-120"/>
                  <a:ea typeface="微軟正黑體" pitchFamily="34" charset="-120"/>
                </a:rPr>
                <a:t>初等矩阵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264" y="1680"/>
              <a:ext cx="7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微軟正黑體" pitchFamily="34" charset="-120"/>
                  <a:ea typeface="微軟正黑體" pitchFamily="34" charset="-120"/>
                </a:rPr>
                <a:t>逆变换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512" y="1680"/>
              <a:ext cx="7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微軟正黑體" pitchFamily="34" charset="-120"/>
                  <a:ea typeface="微軟正黑體" pitchFamily="34" charset="-120"/>
                </a:rPr>
                <a:t>逆矩阵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338738" y="4238620"/>
            <a:ext cx="788988" cy="871537"/>
            <a:chOff x="3360" y="2640"/>
            <a:chExt cx="497" cy="549"/>
          </a:xfrm>
        </p:grpSpPr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3368" y="2640"/>
            <a:ext cx="463" cy="309"/>
          </p:xfrm>
          <a:graphic>
            <a:graphicData uri="http://schemas.openxmlformats.org/presentationml/2006/ole">
              <p:oleObj spid="_x0000_s185346" name="Equation" r:id="rId3" imgW="342720" imgH="228600" progId="Equation.3">
                <p:embed/>
              </p:oleObj>
            </a:graphicData>
          </a:graphic>
        </p:graphicFrame>
        <p:graphicFrame>
          <p:nvGraphicFramePr>
            <p:cNvPr id="35" name="Object 13"/>
            <p:cNvGraphicFramePr>
              <a:graphicFrameLocks noChangeAspect="1"/>
            </p:cNvGraphicFramePr>
            <p:nvPr/>
          </p:nvGraphicFramePr>
          <p:xfrm>
            <a:off x="3360" y="2880"/>
            <a:ext cx="497" cy="309"/>
          </p:xfrm>
          <a:graphic>
            <a:graphicData uri="http://schemas.openxmlformats.org/presentationml/2006/ole">
              <p:oleObj spid="_x0000_s185347" name="Equation" r:id="rId4" imgW="368280" imgH="228600" progId="Equation.3">
                <p:embed/>
              </p:oleObj>
            </a:graphicData>
          </a:graphic>
        </p:graphicFrame>
      </p:grp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7215206" y="4357694"/>
          <a:ext cx="1354138" cy="612775"/>
        </p:xfrm>
        <a:graphic>
          <a:graphicData uri="http://schemas.openxmlformats.org/presentationml/2006/ole">
            <p:oleObj spid="_x0000_s185348" name="Equation" r:id="rId5" imgW="507960" imgH="228600" progId="Equation.3">
              <p:embed/>
            </p:oleObj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1357290" y="3143248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/>
                <a:cs typeface="Times New Roman"/>
              </a:rPr>
              <a:t>↔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357290" y="357187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/>
                <a:cs typeface="Times New Roman"/>
              </a:rPr>
              <a:t>↔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43240" y="3357562"/>
            <a:ext cx="1369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endParaRPr lang="zh-TW" altLang="en-US" sz="3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14942" y="3143248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/>
                <a:cs typeface="Times New Roman"/>
              </a:rPr>
              <a:t>↔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214942" y="357187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/>
                <a:cs typeface="Times New Roman"/>
              </a:rPr>
              <a:t>↔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15206" y="3357562"/>
            <a:ext cx="1369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endParaRPr lang="zh-TW" altLang="en-US" sz="3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357290" y="4143380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/>
                <a:cs typeface="Times New Roman"/>
              </a:rPr>
              <a:t>×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357290" y="4643446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/>
                <a:cs typeface="Times New Roman"/>
              </a:rPr>
              <a:t>×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678" y="4286256"/>
            <a:ext cx="1425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endParaRPr lang="zh-TW" altLang="en-US" sz="32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357290" y="5143512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/>
                <a:cs typeface="Times New Roman"/>
              </a:rPr>
              <a:t>+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kr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357290" y="5572140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latin typeface="Times New Roman"/>
                <a:cs typeface="Times New Roman"/>
              </a:rPr>
              <a:t>+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kc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14678" y="5357826"/>
            <a:ext cx="1539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endParaRPr lang="zh-TW" altLang="en-US" sz="32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143504" y="514351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kr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143504" y="5572140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err="1" smtClean="0">
                <a:latin typeface="Times New Roman" pitchFamily="18" charset="0"/>
                <a:cs typeface="Times New Roman" pitchFamily="18" charset="0"/>
              </a:rPr>
              <a:t>kc</a:t>
            </a:r>
            <a:r>
              <a:rPr lang="en-US" altLang="zh-TW" sz="32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15206" y="5357826"/>
            <a:ext cx="184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(–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endParaRPr lang="zh-TW" altLang="en-US" sz="3200" dirty="0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928663" y="0"/>
            <a:ext cx="271464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变</a:t>
            </a:r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换的逆变换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0"/>
            <a:ext cx="2143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i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-</a:t>
            </a:r>
            <a:r>
              <a:rPr lang="zh-TW" altLang="en-US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行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4857752" y="1714488"/>
          <a:ext cx="3022600" cy="1797050"/>
        </p:xfrm>
        <a:graphic>
          <a:graphicData uri="http://schemas.openxmlformats.org/presentationml/2006/ole">
            <p:oleObj spid="_x0000_s186370" name="Equation" r:id="rId3" imgW="1714320" imgH="927000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214414" y="571480"/>
            <a:ext cx="725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对一个有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行的矩阵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交换其第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1, 3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14414" y="1142984"/>
            <a:ext cx="64091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相当于在矩阵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   边乘一个    阶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初等矩阵              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00562" y="11429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左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43702" y="114298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000364" y="1643050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(1,3)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214414" y="350043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交换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1, 3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行的逆变换为交换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1, 3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214414" y="4071942"/>
            <a:ext cx="771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此逆变换对应的矩阵即为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(1,3)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逆矩阵。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14414" y="4643446"/>
            <a:ext cx="771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则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(1,3)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的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逆矩阵也是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(1,3)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64872" name="Object 3"/>
          <p:cNvGraphicFramePr>
            <a:graphicFrameLocks noChangeAspect="1"/>
          </p:cNvGraphicFramePr>
          <p:nvPr/>
        </p:nvGraphicFramePr>
        <p:xfrm>
          <a:off x="4829175" y="5060950"/>
          <a:ext cx="3224213" cy="1797050"/>
        </p:xfrm>
        <a:graphic>
          <a:graphicData uri="http://schemas.openxmlformats.org/presentationml/2006/ole">
            <p:oleObj spid="_x0000_s186371" name="Equation" r:id="rId4" imgW="1828800" imgH="9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0"/>
            <a:ext cx="2143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i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-</a:t>
            </a:r>
            <a:r>
              <a:rPr lang="zh-TW" altLang="en-US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4791075" y="1714500"/>
          <a:ext cx="3157538" cy="1797050"/>
        </p:xfrm>
        <a:graphic>
          <a:graphicData uri="http://schemas.openxmlformats.org/presentationml/2006/ole">
            <p:oleObj spid="_x0000_s188418" name="Equation" r:id="rId3" imgW="1790640" imgH="927000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214414" y="571480"/>
            <a:ext cx="630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对一个有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列的矩阵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列乘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14414" y="1142984"/>
            <a:ext cx="64091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相当于在矩阵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   边乘一个    阶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初等矩阵              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00562" y="11429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右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43702" y="114298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000364" y="164305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(4(3))</a:t>
            </a:r>
            <a:endParaRPr lang="zh-TW" altLang="en-US" sz="3200" b="1" dirty="0">
              <a:solidFill>
                <a:srgbClr val="0202B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71538" y="4071942"/>
            <a:ext cx="8072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此逆变换对应的矩阵即为 </a:t>
            </a:r>
            <a:r>
              <a:rPr lang="en-US" altLang="zh-TW" sz="3200" b="1" i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(4(3))</a:t>
            </a:r>
            <a:r>
              <a:rPr lang="zh-TW" altLang="en-US" sz="3200" b="1" dirty="0" smtClean="0">
                <a:solidFill>
                  <a:srgbClr val="0202B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逆矩阵。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14414" y="4643446"/>
            <a:ext cx="771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则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(4(3))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的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逆矩阵是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(4(1/3))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64872" name="Object 3"/>
          <p:cNvGraphicFramePr>
            <a:graphicFrameLocks noChangeAspect="1"/>
          </p:cNvGraphicFramePr>
          <p:nvPr/>
        </p:nvGraphicFramePr>
        <p:xfrm>
          <a:off x="4627563" y="5060950"/>
          <a:ext cx="3627437" cy="1797050"/>
        </p:xfrm>
        <a:graphic>
          <a:graphicData uri="http://schemas.openxmlformats.org/presentationml/2006/ole">
            <p:oleObj spid="_x0000_s188419" name="Equation" r:id="rId4" imgW="2057400" imgH="927000" progId="Equation.3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214414" y="3500438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列乘以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的逆变换为第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列除以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4" grpId="0"/>
      <p:bldP spid="25" grpId="0"/>
      <p:bldP spid="27" grpId="0"/>
      <p:bldP spid="28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0"/>
            <a:ext cx="2143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CN" sz="3200" b="1" i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-</a:t>
            </a:r>
            <a:r>
              <a:rPr lang="zh-TW" altLang="en-US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行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5521325" y="1714500"/>
          <a:ext cx="3268663" cy="1797050"/>
        </p:xfrm>
        <a:graphic>
          <a:graphicData uri="http://schemas.openxmlformats.org/presentationml/2006/ole">
            <p:oleObj spid="_x0000_s190466" name="Equation" r:id="rId3" imgW="1854000" imgH="927000" progId="Equation.3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214414" y="571480"/>
            <a:ext cx="78470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对一个有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行的矩阵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,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将其第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行乘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7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到第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行去，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43306" y="1071546"/>
            <a:ext cx="4767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相当于在矩阵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   边乘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929454" y="10715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左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143108" y="15001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643438" y="1500174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(13(7))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214414" y="3500438"/>
            <a:ext cx="7929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将其第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行乘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7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加到第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行去的逆变换为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将其第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行乘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7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加到第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行去。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214414" y="4572008"/>
            <a:ext cx="814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此逆变换对应的矩阵即为 </a:t>
            </a:r>
            <a:r>
              <a:rPr lang="en-US" altLang="zh-TW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(13(7))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逆矩阵。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14414" y="5072074"/>
            <a:ext cx="7715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则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(13(7))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的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逆矩阵是 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(13(– 7))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64872" name="Object 3"/>
          <p:cNvGraphicFramePr>
            <a:graphicFrameLocks noChangeAspect="1"/>
          </p:cNvGraphicFramePr>
          <p:nvPr/>
        </p:nvGraphicFramePr>
        <p:xfrm>
          <a:off x="5214942" y="5060950"/>
          <a:ext cx="3671888" cy="1797050"/>
        </p:xfrm>
        <a:graphic>
          <a:graphicData uri="http://schemas.openxmlformats.org/presentationml/2006/ole">
            <p:oleObj spid="_x0000_s190467" name="Equation" r:id="rId4" imgW="2082600" imgH="927000" progId="Equation.3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1214414" y="150017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一个    阶初等矩阵 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000108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二、初等矩阵的应用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000100" y="1357298"/>
            <a:ext cx="814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性质 </a:t>
            </a:r>
            <a:r>
              <a:rPr lang="en-US" altLang="zh-TW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设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是一个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×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矩阵，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000100" y="3214686"/>
            <a:ext cx="81439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施行一次初等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变换，相当于在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的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右边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乘以相应的 </a:t>
            </a:r>
            <a:r>
              <a:rPr lang="en-US" altLang="zh-CN" sz="3200" b="1" i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 阶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初等矩阵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000100" y="2071678"/>
            <a:ext cx="81439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对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施行一次初等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变换，相当于在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的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左边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乘以相应的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阶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初等矩阵；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71438" y="1285884"/>
            <a:ext cx="1353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推</a:t>
            </a:r>
            <a:r>
              <a:rPr lang="zh-CN" altLang="en-US" sz="3200" b="1" dirty="0" smtClean="0">
                <a:solidFill>
                  <a:srgbClr val="0202BE"/>
                </a:solidFill>
                <a:latin typeface="微軟正黑體" pitchFamily="34" charset="-120"/>
                <a:ea typeface="微軟正黑體" pitchFamily="34" charset="-120"/>
              </a:rPr>
              <a:t>论 </a:t>
            </a:r>
            <a:r>
              <a:rPr lang="zh-CN" altLang="en-US" sz="3200" b="1" dirty="0" smtClean="0">
                <a:solidFill>
                  <a:srgbClr val="0202B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endParaRPr lang="zh-CN" altLang="en-US" sz="3200" b="1" dirty="0">
              <a:solidFill>
                <a:srgbClr val="0202B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8628" y="1785926"/>
            <a:ext cx="70389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可逆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的充分必要条件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是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0" y="0"/>
            <a:ext cx="7788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性质 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FF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可逆方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的充分必要条件是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存在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有限个初等方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 ,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,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使 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		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en-US" altLang="zh-CN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···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en-US" altLang="zh-CN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57982" y="164305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zh-TW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561" name="Object 3"/>
          <p:cNvGraphicFramePr>
            <a:graphicFrameLocks noChangeAspect="1"/>
          </p:cNvGraphicFramePr>
          <p:nvPr/>
        </p:nvGraphicFramePr>
        <p:xfrm>
          <a:off x="1" y="2571744"/>
          <a:ext cx="1500165" cy="1354137"/>
        </p:xfrm>
        <a:graphic>
          <a:graphicData uri="http://schemas.openxmlformats.org/presentationml/2006/ole">
            <p:oleObj spid="_x0000_s194561" name="Equation" r:id="rId4" imgW="952200" imgH="698400" progId="Equation.3">
              <p:embed/>
            </p:oleObj>
          </a:graphicData>
        </a:graphic>
      </p:graphicFrame>
      <p:cxnSp>
        <p:nvCxnSpPr>
          <p:cNvPr id="15" name="直線單箭頭接點 14"/>
          <p:cNvCxnSpPr/>
          <p:nvPr/>
        </p:nvCxnSpPr>
        <p:spPr>
          <a:xfrm>
            <a:off x="1500166" y="3429000"/>
            <a:ext cx="107157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500166" y="2857496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400" b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+ 2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562" name="Object 3"/>
          <p:cNvGraphicFramePr>
            <a:graphicFrameLocks noChangeAspect="1"/>
          </p:cNvGraphicFramePr>
          <p:nvPr/>
        </p:nvGraphicFramePr>
        <p:xfrm>
          <a:off x="2500298" y="2571744"/>
          <a:ext cx="1477962" cy="1354138"/>
        </p:xfrm>
        <a:graphic>
          <a:graphicData uri="http://schemas.openxmlformats.org/presentationml/2006/ole">
            <p:oleObj spid="_x0000_s194562" name="Equation" r:id="rId5" imgW="838080" imgH="698400" progId="Equation.3">
              <p:embed/>
            </p:oleObj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4000496" y="3429000"/>
            <a:ext cx="107157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929058" y="2857496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400" b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5072066" y="2571744"/>
          <a:ext cx="1477962" cy="1354138"/>
        </p:xfrm>
        <a:graphic>
          <a:graphicData uri="http://schemas.openxmlformats.org/presentationml/2006/ole">
            <p:oleObj spid="_x0000_s194563" name="Equation" r:id="rId6" imgW="838080" imgH="698400" progId="Equation.3">
              <p:embed/>
            </p:oleObj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6594468" y="3357562"/>
            <a:ext cx="107157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594468" y="278605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400" b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× 1/3</a:t>
            </a:r>
            <a:endParaRPr lang="zh-TW" alt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7666038" y="2571744"/>
          <a:ext cx="1477962" cy="1354138"/>
        </p:xfrm>
        <a:graphic>
          <a:graphicData uri="http://schemas.openxmlformats.org/presentationml/2006/ole">
            <p:oleObj spid="_x0000_s194564" name="Equation" r:id="rId7" imgW="838080" imgH="698400" progId="Equation.3">
              <p:embed/>
            </p:oleObj>
          </a:graphicData>
        </a:graphic>
      </p:graphicFrame>
      <p:graphicFrame>
        <p:nvGraphicFramePr>
          <p:cNvPr id="194565" name="Object 3"/>
          <p:cNvGraphicFramePr>
            <a:graphicFrameLocks noChangeAspect="1"/>
          </p:cNvGraphicFramePr>
          <p:nvPr/>
        </p:nvGraphicFramePr>
        <p:xfrm>
          <a:off x="4929190" y="4000504"/>
          <a:ext cx="1500188" cy="1354138"/>
        </p:xfrm>
        <a:graphic>
          <a:graphicData uri="http://schemas.openxmlformats.org/presentationml/2006/ole">
            <p:oleObj spid="_x0000_s194565" name="Equation" r:id="rId8" imgW="952200" imgH="698400" progId="Equation.3">
              <p:embed/>
            </p:oleObj>
          </a:graphicData>
        </a:graphic>
      </p:graphicFrame>
      <p:graphicFrame>
        <p:nvGraphicFramePr>
          <p:cNvPr id="194566" name="Object 3"/>
          <p:cNvGraphicFramePr>
            <a:graphicFrameLocks noChangeAspect="1"/>
          </p:cNvGraphicFramePr>
          <p:nvPr/>
        </p:nvGraphicFramePr>
        <p:xfrm>
          <a:off x="3446453" y="4000494"/>
          <a:ext cx="1320800" cy="1354137"/>
        </p:xfrm>
        <a:graphic>
          <a:graphicData uri="http://schemas.openxmlformats.org/presentationml/2006/ole">
            <p:oleObj spid="_x0000_s194566" name="Equation" r:id="rId9" imgW="838080" imgH="698400" progId="Equation.3">
              <p:embed/>
            </p:oleObj>
          </a:graphicData>
        </a:graphic>
      </p:graphicFrame>
      <p:graphicFrame>
        <p:nvGraphicFramePr>
          <p:cNvPr id="194567" name="Object 3"/>
          <p:cNvGraphicFramePr>
            <a:graphicFrameLocks noChangeAspect="1"/>
          </p:cNvGraphicFramePr>
          <p:nvPr/>
        </p:nvGraphicFramePr>
        <p:xfrm>
          <a:off x="2000232" y="4000504"/>
          <a:ext cx="1320800" cy="1354137"/>
        </p:xfrm>
        <a:graphic>
          <a:graphicData uri="http://schemas.openxmlformats.org/presentationml/2006/ole">
            <p:oleObj spid="_x0000_s194567" name="Equation" r:id="rId10" imgW="838080" imgH="698400" progId="Equation.3">
              <p:embed/>
            </p:oleObj>
          </a:graphicData>
        </a:graphic>
      </p:graphicFrame>
      <p:graphicFrame>
        <p:nvGraphicFramePr>
          <p:cNvPr id="194568" name="Object 3"/>
          <p:cNvGraphicFramePr>
            <a:graphicFrameLocks noChangeAspect="1"/>
          </p:cNvGraphicFramePr>
          <p:nvPr/>
        </p:nvGraphicFramePr>
        <p:xfrm>
          <a:off x="214282" y="4000504"/>
          <a:ext cx="1562100" cy="1354137"/>
        </p:xfrm>
        <a:graphic>
          <a:graphicData uri="http://schemas.openxmlformats.org/presentationml/2006/ole">
            <p:oleObj spid="_x0000_s194568" name="Equation" r:id="rId11" imgW="990360" imgH="698400" progId="Equation.3">
              <p:embed/>
            </p:oleObj>
          </a:graphicData>
        </a:graphic>
      </p:graphicFrame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6429388" y="3929066"/>
          <a:ext cx="1498600" cy="1354138"/>
        </p:xfrm>
        <a:graphic>
          <a:graphicData uri="http://schemas.openxmlformats.org/presentationml/2006/ole">
            <p:oleObj spid="_x0000_s194569" name="Equation" r:id="rId12" imgW="952200" imgH="698400" progId="Equation.3">
              <p:embed/>
            </p:oleObj>
          </a:graphicData>
        </a:graphic>
      </p:graphicFrame>
      <p:graphicFrame>
        <p:nvGraphicFramePr>
          <p:cNvPr id="194570" name="Object 10"/>
          <p:cNvGraphicFramePr>
            <a:graphicFrameLocks noChangeAspect="1"/>
          </p:cNvGraphicFramePr>
          <p:nvPr/>
        </p:nvGraphicFramePr>
        <p:xfrm>
          <a:off x="3286116" y="5503862"/>
          <a:ext cx="1320800" cy="1354138"/>
        </p:xfrm>
        <a:graphic>
          <a:graphicData uri="http://schemas.openxmlformats.org/presentationml/2006/ole">
            <p:oleObj spid="_x0000_s194570" name="Equation" r:id="rId13" imgW="838080" imgH="698400" progId="Equation.3">
              <p:embed/>
            </p:oleObj>
          </a:graphicData>
        </a:graphic>
      </p:graphicFrame>
      <p:graphicFrame>
        <p:nvGraphicFramePr>
          <p:cNvPr id="194571" name="Object 11"/>
          <p:cNvGraphicFramePr>
            <a:graphicFrameLocks noChangeAspect="1"/>
          </p:cNvGraphicFramePr>
          <p:nvPr/>
        </p:nvGraphicFramePr>
        <p:xfrm>
          <a:off x="1857356" y="5503862"/>
          <a:ext cx="1320800" cy="1354138"/>
        </p:xfrm>
        <a:graphic>
          <a:graphicData uri="http://schemas.openxmlformats.org/presentationml/2006/ole">
            <p:oleObj spid="_x0000_s194571" name="Equation" r:id="rId14" imgW="838080" imgH="698400" progId="Equation.3">
              <p:embed/>
            </p:oleObj>
          </a:graphicData>
        </a:graphic>
      </p:graphicFrame>
      <p:graphicFrame>
        <p:nvGraphicFramePr>
          <p:cNvPr id="194572" name="Object 12"/>
          <p:cNvGraphicFramePr>
            <a:graphicFrameLocks noChangeAspect="1"/>
          </p:cNvGraphicFramePr>
          <p:nvPr/>
        </p:nvGraphicFramePr>
        <p:xfrm>
          <a:off x="196842" y="5503862"/>
          <a:ext cx="1562100" cy="1354138"/>
        </p:xfrm>
        <a:graphic>
          <a:graphicData uri="http://schemas.openxmlformats.org/presentationml/2006/ole">
            <p:oleObj spid="_x0000_s194572" name="Equation" r:id="rId15" imgW="990360" imgH="698400" progId="Equation.3">
              <p:embed/>
            </p:oleObj>
          </a:graphicData>
        </a:graphic>
      </p:graphicFrame>
      <p:graphicFrame>
        <p:nvGraphicFramePr>
          <p:cNvPr id="194573" name="Object 13"/>
          <p:cNvGraphicFramePr>
            <a:graphicFrameLocks noChangeAspect="1"/>
          </p:cNvGraphicFramePr>
          <p:nvPr/>
        </p:nvGraphicFramePr>
        <p:xfrm>
          <a:off x="4865688" y="5478463"/>
          <a:ext cx="1700212" cy="1354137"/>
        </p:xfrm>
        <a:graphic>
          <a:graphicData uri="http://schemas.openxmlformats.org/presentationml/2006/ole">
            <p:oleObj spid="_x0000_s194573" name="Equation" r:id="rId16" imgW="1079280" imgH="698400" progId="Equation.3">
              <p:embed/>
            </p:oleObj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6572264" y="53578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/>
      <p:bldP spid="27" grpId="0"/>
      <p:bldP spid="17" grpId="0"/>
      <p:bldP spid="23" grpId="0"/>
      <p:bldP spid="26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4414" y="21429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786050" y="857232"/>
          <a:ext cx="5063069" cy="2428890"/>
        </p:xfrm>
        <a:graphic>
          <a:graphicData uri="http://schemas.openxmlformats.org/presentationml/2006/ole">
            <p:oleObj spid="_x0000_s78851" name="Equation" r:id="rId3" imgW="2755800" imgH="939600" progId="Equation.3">
              <p:embed/>
            </p:oleObj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8429652" y="785794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8429652" y="928670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429652" y="1428736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429652" y="1571612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429652" y="200024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8429652" y="214311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8429652" y="264318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8429652" y="278605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1000100" y="5143512"/>
            <a:ext cx="1643074" cy="1588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071538" y="385762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071538" y="400050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減號 30"/>
          <p:cNvSpPr/>
          <p:nvPr/>
        </p:nvSpPr>
        <p:spPr>
          <a:xfrm>
            <a:off x="1500166" y="4143380"/>
            <a:ext cx="428628" cy="142876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214546" y="385762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214546" y="400050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071538" y="442913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1071538" y="457200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減號 61"/>
          <p:cNvSpPr/>
          <p:nvPr/>
        </p:nvSpPr>
        <p:spPr>
          <a:xfrm>
            <a:off x="1500166" y="4643446"/>
            <a:ext cx="428628" cy="142876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1857356" y="442913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214546" y="442913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2214546" y="457200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1071538" y="528638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1071538" y="542926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減號 70"/>
          <p:cNvSpPr/>
          <p:nvPr/>
        </p:nvSpPr>
        <p:spPr>
          <a:xfrm>
            <a:off x="1500166" y="5500702"/>
            <a:ext cx="428628" cy="142876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1857356" y="528638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214546" y="528638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2214546" y="542926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5" name="Object 4"/>
          <p:cNvGraphicFramePr>
            <a:graphicFrameLocks noChangeAspect="1"/>
          </p:cNvGraphicFramePr>
          <p:nvPr/>
        </p:nvGraphicFramePr>
        <p:xfrm>
          <a:off x="2657475" y="3857625"/>
          <a:ext cx="5319713" cy="2428875"/>
        </p:xfrm>
        <a:graphic>
          <a:graphicData uri="http://schemas.openxmlformats.org/presentationml/2006/ole">
            <p:oleObj spid="_x0000_s78852" name="Equation" r:id="rId4" imgW="2895480" imgH="939600" progId="Equation.3">
              <p:embed/>
            </p:oleObj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8429652" y="378619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8429652" y="392906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8429652" y="442913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8429652" y="457200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8429652" y="5000636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8429652" y="5143512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429652" y="564357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8429652" y="578645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31" grpId="0" animBg="1"/>
      <p:bldP spid="32" grpId="0"/>
      <p:bldP spid="49" grpId="0" animBg="1"/>
      <p:bldP spid="55" grpId="0"/>
      <p:bldP spid="57" grpId="0" animBg="1"/>
      <p:bldP spid="62" grpId="0" animBg="1"/>
      <p:bldP spid="63" grpId="0"/>
      <p:bldP spid="65" grpId="0"/>
      <p:bldP spid="66" grpId="0" animBg="1"/>
      <p:bldP spid="67" grpId="0"/>
      <p:bldP spid="68" grpId="0" animBg="1"/>
      <p:bldP spid="71" grpId="0" animBg="1"/>
      <p:bldP spid="72" grpId="0"/>
      <p:bldP spid="73" grpId="0"/>
      <p:bldP spid="74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071538" y="3571876"/>
            <a:ext cx="85911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(3)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的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充分必要条件是</a:t>
            </a:r>
          </a:p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存在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阶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可逆矩阵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及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阶可逆矩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Q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使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PAQ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000100" y="857232"/>
            <a:ext cx="7788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定理 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rgbClr val="FF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设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与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为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×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矩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阵，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那么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000100" y="1428736"/>
            <a:ext cx="65774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(1)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的充分必要条件是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存在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阶可逆矩阵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使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071670" y="128586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zh-TW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1000100" y="2500306"/>
            <a:ext cx="656301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(2)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的充分必要条件是</a:t>
            </a:r>
            <a:endParaRPr lang="en-US" altLang="zh-CN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存在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阶可逆矩阵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Q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使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AQ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071670" y="235743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TW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  <p:bldP spid="31" grpId="0"/>
      <p:bldP spid="32" grpId="0"/>
      <p:bldP spid="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1538" y="214290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利用上述讨论及矩阵并列的技巧，我们可以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处理很多和矩阵有关的问题。</a:t>
            </a:r>
            <a:endParaRPr lang="zh-TW" altLang="en-US" sz="32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00100" y="1428736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3042" y="1571612"/>
            <a:ext cx="6985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给定一个矩阵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找一个可逆矩阵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使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为行最简形矩阵。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00100" y="2643182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43042" y="2786058"/>
            <a:ext cx="6985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给定一个矩阵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找一个可逆矩阵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使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为单位阵。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即找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的逆阵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00100" y="3929066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43042" y="4071942"/>
            <a:ext cx="74110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给定一个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阶可逆矩阵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及一个行数为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的矩阵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找出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71538" y="521495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14480" y="5357826"/>
            <a:ext cx="7070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给定线性方程组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假定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可逆，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求解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7" grpId="0" autoUpdateAnimBg="0"/>
      <p:bldP spid="8" grpId="0"/>
      <p:bldP spid="9" grpId="0" autoUpdateAnimBg="0"/>
      <p:bldP spid="10" grpId="0"/>
      <p:bldP spid="11" grpId="0" autoUpdateAnimBg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00100" y="21429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3042" y="357166"/>
            <a:ext cx="6985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给定一个矩阵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找一个可逆矩阵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使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为行最简形矩阵。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85852" y="2000240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考虑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0100" y="14287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作法：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4612" y="2071678"/>
            <a:ext cx="1285884" cy="500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0"/>
          </p:cNvCxnSpPr>
          <p:nvPr/>
        </p:nvCxnSpPr>
        <p:spPr>
          <a:xfrm rot="5400000" flipH="1" flipV="1">
            <a:off x="4179437" y="997081"/>
            <a:ext cx="252715" cy="1896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1357298"/>
            <a:ext cx="493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将 </a:t>
            </a:r>
            <a:r>
              <a:rPr lang="en-US" altLang="zh-TW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直接接在 </a:t>
            </a:r>
            <a:r>
              <a:rPr lang="en-US" altLang="zh-TW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的右边形成的矩阵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85852" y="2786058"/>
            <a:ext cx="8095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试著将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经过初等行变换变成行最简形，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但决定采取什么变换后，对整个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做该变换。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285852" y="4357694"/>
            <a:ext cx="68639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当左半部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成为行最简形的同时，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右半边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变成的矩阵即为所求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500166" y="550070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rgbClr val="0202BE"/>
                </a:solidFill>
              </a:rPr>
              <a:t>原理？</a:t>
            </a:r>
            <a:endParaRPr lang="zh-TW" altLang="en-US" sz="4800" b="1" dirty="0">
              <a:solidFill>
                <a:srgbClr val="0202BE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14744" y="5572140"/>
            <a:ext cx="4971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第 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(2)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步相当于对两个矩阵</a:t>
            </a:r>
            <a:endParaRPr lang="en-US" altLang="zh-TW" sz="3200" b="1" dirty="0" smtClean="0">
              <a:solidFill>
                <a:srgbClr val="00B050"/>
              </a:solidFill>
            </a:endParaRPr>
          </a:p>
          <a:p>
            <a:r>
              <a:rPr lang="zh-TW" altLang="en-US" sz="3200" b="1" dirty="0" smtClean="0">
                <a:solidFill>
                  <a:srgbClr val="00B050"/>
                </a:solidFill>
              </a:rPr>
              <a:t>做了相同的初等行变换！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22" grpId="0"/>
      <p:bldP spid="24" grpId="0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500042"/>
            <a:ext cx="25003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设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285984" y="0"/>
          <a:ext cx="2786082" cy="1614254"/>
        </p:xfrm>
        <a:graphic>
          <a:graphicData uri="http://schemas.openxmlformats.org/presentationml/2006/ole">
            <p:oleObj spid="_x0000_s174082" name="Equation" r:id="rId3" imgW="1206360" imgH="698400" progId="Equation.3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101931" y="500042"/>
            <a:ext cx="4042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的行最简形矩阵为 </a:t>
            </a:r>
            <a:r>
              <a:rPr lang="en-US" altLang="zh-TW" sz="3200" b="1" i="1" dirty="0" smtClean="0"/>
              <a:t>F </a:t>
            </a:r>
            <a:r>
              <a:rPr lang="en-US" altLang="zh-TW" sz="3200" b="1" dirty="0" smtClean="0"/>
              <a:t>,</a:t>
            </a:r>
            <a:endParaRPr lang="zh-TW" altLang="en-US" sz="32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14480" y="1500174"/>
            <a:ext cx="677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求 </a:t>
            </a:r>
            <a:r>
              <a:rPr lang="en-US" altLang="zh-TW" sz="3200" b="1" i="1" dirty="0" smtClean="0"/>
              <a:t>F</a:t>
            </a:r>
            <a:r>
              <a:rPr lang="en-US" altLang="zh-TW" sz="3200" b="1" dirty="0" smtClean="0"/>
              <a:t>, </a:t>
            </a:r>
            <a:r>
              <a:rPr lang="zh-TW" altLang="en-US" sz="3200" b="1" dirty="0" smtClean="0"/>
              <a:t>并找一个可逆矩阵 </a:t>
            </a:r>
            <a:r>
              <a:rPr lang="en-US" altLang="zh-TW" sz="3200" b="1" i="1" dirty="0" smtClean="0"/>
              <a:t>P</a:t>
            </a:r>
            <a:r>
              <a:rPr lang="en-US" altLang="zh-TW" sz="3200" b="1" dirty="0" smtClean="0"/>
              <a:t>, </a:t>
            </a:r>
            <a:r>
              <a:rPr lang="zh-TW" altLang="en-US" sz="3200" b="1" dirty="0" smtClean="0"/>
              <a:t>使 </a:t>
            </a:r>
            <a:r>
              <a:rPr lang="en-US" altLang="zh-TW" sz="3200" b="1" i="1" dirty="0" smtClean="0"/>
              <a:t>PA</a:t>
            </a:r>
            <a:r>
              <a:rPr lang="en-US" altLang="zh-TW" sz="3200" b="1" dirty="0" smtClean="0"/>
              <a:t> = </a:t>
            </a:r>
            <a:r>
              <a:rPr lang="en-US" altLang="zh-TW" sz="3200" b="1" i="1" dirty="0" smtClean="0"/>
              <a:t>F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142976" y="2143116"/>
          <a:ext cx="4956175" cy="1614487"/>
        </p:xfrm>
        <a:graphic>
          <a:graphicData uri="http://schemas.openxmlformats.org/presentationml/2006/ole">
            <p:oleObj spid="_x0000_s174083" name="Equation" r:id="rId4" imgW="2145960" imgH="698400" progId="Equation.3">
              <p:embed/>
            </p:oleObj>
          </a:graphicData>
        </a:graphic>
      </p:graphicFrame>
      <p:sp>
        <p:nvSpPr>
          <p:cNvPr id="10" name="Freeform 26"/>
          <p:cNvSpPr>
            <a:spLocks/>
          </p:cNvSpPr>
          <p:nvPr/>
        </p:nvSpPr>
        <p:spPr bwMode="auto">
          <a:xfrm rot="374069">
            <a:off x="1144219" y="4546779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00100" y="3643314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↔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4000504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4572008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285984" y="3714752"/>
          <a:ext cx="4194175" cy="1614488"/>
        </p:xfrm>
        <a:graphic>
          <a:graphicData uri="http://schemas.openxmlformats.org/presentationml/2006/ole">
            <p:oleObj spid="_x0000_s174084" name="Equation" r:id="rId5" imgW="1815840" imgH="698400" progId="Equation.3">
              <p:embed/>
            </p:oleObj>
          </a:graphicData>
        </a:graphic>
      </p:graphicFrame>
      <p:sp>
        <p:nvSpPr>
          <p:cNvPr id="15" name="Freeform 26"/>
          <p:cNvSpPr>
            <a:spLocks/>
          </p:cNvSpPr>
          <p:nvPr/>
        </p:nvSpPr>
        <p:spPr bwMode="auto">
          <a:xfrm rot="374069">
            <a:off x="1287095" y="6075539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42976" y="5172074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142976" y="5529264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42976" y="6100768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2443163" y="5243513"/>
          <a:ext cx="4165600" cy="1614487"/>
        </p:xfrm>
        <a:graphic>
          <a:graphicData uri="http://schemas.openxmlformats.org/presentationml/2006/ole">
            <p:oleObj spid="_x0000_s174085" name="Equation" r:id="rId6" imgW="1803240" imgH="698400" progId="Equation.3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2571736" y="5286388"/>
            <a:ext cx="1571636" cy="1428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20" idx="0"/>
            <a:endCxn id="25" idx="1"/>
          </p:cNvCxnSpPr>
          <p:nvPr/>
        </p:nvCxnSpPr>
        <p:spPr>
          <a:xfrm rot="5400000" flipH="1" flipV="1">
            <a:off x="3789500" y="2146434"/>
            <a:ext cx="2708008" cy="3571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929454" y="2285992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</a:rPr>
              <a:t>为所求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F</a:t>
            </a:r>
            <a:endParaRPr lang="zh-TW" altLang="en-US" sz="3200" b="1" i="1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29124" y="5357802"/>
            <a:ext cx="2000264" cy="1357346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stCxn id="28" idx="3"/>
            <a:endCxn id="30" idx="1"/>
          </p:cNvCxnSpPr>
          <p:nvPr/>
        </p:nvCxnSpPr>
        <p:spPr>
          <a:xfrm flipV="1">
            <a:off x="6429388" y="5935966"/>
            <a:ext cx="714380" cy="100509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143768" y="5643578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为所求 </a:t>
            </a:r>
            <a:r>
              <a:rPr lang="en-US" altLang="zh-TW" sz="3200" b="1" i="1" dirty="0" smtClean="0">
                <a:solidFill>
                  <a:srgbClr val="0202BE"/>
                </a:solidFill>
              </a:rPr>
              <a:t>P</a:t>
            </a:r>
            <a:endParaRPr lang="zh-TW" altLang="en-US" sz="3200" b="1" i="1" dirty="0">
              <a:solidFill>
                <a:srgbClr val="0202BE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00100" y="20716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/>
      <p:bldP spid="8" grpId="0"/>
      <p:bldP spid="10" grpId="0" animBg="1"/>
      <p:bldP spid="11" grpId="0"/>
      <p:bldP spid="12" grpId="0"/>
      <p:bldP spid="13" grpId="0"/>
      <p:bldP spid="15" grpId="0" animBg="1"/>
      <p:bldP spid="16" grpId="0"/>
      <p:bldP spid="17" grpId="0"/>
      <p:bldP spid="18" grpId="0"/>
      <p:bldP spid="20" grpId="0" animBg="1"/>
      <p:bldP spid="25" grpId="0"/>
      <p:bldP spid="28" grpId="0" animBg="1"/>
      <p:bldP spid="30" grpId="0"/>
      <p:bldP spid="3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00100" y="21429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43042" y="357166"/>
            <a:ext cx="7229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给定一个矩阵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证明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可逆并求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85852" y="2000240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考虑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0100" y="14287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作法：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4612" y="2071678"/>
            <a:ext cx="1285884" cy="500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0"/>
          </p:cNvCxnSpPr>
          <p:nvPr/>
        </p:nvCxnSpPr>
        <p:spPr>
          <a:xfrm rot="5400000" flipH="1" flipV="1">
            <a:off x="4179437" y="997081"/>
            <a:ext cx="252715" cy="1896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1357298"/>
            <a:ext cx="493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将 </a:t>
            </a:r>
            <a:r>
              <a:rPr lang="en-US" altLang="zh-TW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直接接在 </a:t>
            </a:r>
            <a:r>
              <a:rPr lang="en-US" altLang="zh-TW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的右边形成的矩阵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85852" y="2786058"/>
            <a:ext cx="7763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试著将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经过初等行变换变成单位阵，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但决定采取什么变换后，对整个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做该变换。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285852" y="4357694"/>
            <a:ext cx="7423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如果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可以变成单位阵，则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可逆。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当左半部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成为单位阵的同时，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右半边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变成的矩阵即为所求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857488" y="602700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rgbClr val="0202BE"/>
                </a:solidFill>
              </a:rPr>
              <a:t>原理？</a:t>
            </a:r>
            <a:endParaRPr lang="zh-TW" altLang="en-US" sz="4800" b="1" dirty="0">
              <a:solidFill>
                <a:srgbClr val="0202B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22" grpId="0"/>
      <p:bldP spid="24" grpId="0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500042"/>
            <a:ext cx="25003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设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500298" y="0"/>
          <a:ext cx="3227388" cy="1614488"/>
        </p:xfrm>
        <a:graphic>
          <a:graphicData uri="http://schemas.openxmlformats.org/presentationml/2006/ole">
            <p:oleObj spid="_x0000_s176130" name="Equation" r:id="rId3" imgW="1396800" imgH="698400" progId="Equation.3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714480" y="1500174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证明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可逆</a:t>
            </a:r>
            <a:r>
              <a:rPr lang="en-US" altLang="zh-TW" sz="3200" b="1" dirty="0" smtClean="0"/>
              <a:t>, </a:t>
            </a:r>
            <a:r>
              <a:rPr lang="zh-TW" altLang="en-US" sz="3200" b="1" dirty="0" smtClean="0"/>
              <a:t>并求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11238" y="2143125"/>
          <a:ext cx="5221287" cy="1614488"/>
        </p:xfrm>
        <a:graphic>
          <a:graphicData uri="http://schemas.openxmlformats.org/presentationml/2006/ole">
            <p:oleObj spid="_x0000_s176131" name="Equation" r:id="rId4" imgW="2260440" imgH="698400" progId="Equation.3">
              <p:embed/>
            </p:oleObj>
          </a:graphicData>
        </a:graphic>
      </p:graphicFrame>
      <p:sp>
        <p:nvSpPr>
          <p:cNvPr id="10" name="Freeform 26"/>
          <p:cNvSpPr>
            <a:spLocks/>
          </p:cNvSpPr>
          <p:nvPr/>
        </p:nvSpPr>
        <p:spPr bwMode="auto">
          <a:xfrm rot="374069">
            <a:off x="1144219" y="4546779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00100" y="3643314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</a:rPr>
              <a:t>×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4000504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4572008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</a:rPr>
              <a:t>↔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357422" y="3714752"/>
          <a:ext cx="3695700" cy="1614488"/>
        </p:xfrm>
        <a:graphic>
          <a:graphicData uri="http://schemas.openxmlformats.org/presentationml/2006/ole">
            <p:oleObj spid="_x0000_s176132" name="Equation" r:id="rId5" imgW="1600200" imgH="698400" progId="Equation.3">
              <p:embed/>
            </p:oleObj>
          </a:graphicData>
        </a:graphic>
      </p:graphicFrame>
      <p:sp>
        <p:nvSpPr>
          <p:cNvPr id="15" name="Freeform 26"/>
          <p:cNvSpPr>
            <a:spLocks/>
          </p:cNvSpPr>
          <p:nvPr/>
        </p:nvSpPr>
        <p:spPr bwMode="auto">
          <a:xfrm rot="374069">
            <a:off x="1287095" y="6075539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142976" y="5529264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</a:rPr>
              <a:t>×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42976" y="6100768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9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2428860" y="5243513"/>
          <a:ext cx="3667125" cy="1614487"/>
        </p:xfrm>
        <a:graphic>
          <a:graphicData uri="http://schemas.openxmlformats.org/presentationml/2006/ole">
            <p:oleObj spid="_x0000_s176133" name="Equation" r:id="rId6" imgW="1587240" imgH="698400" progId="Equation.3">
              <p:embed/>
            </p:oleObj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1000100" y="19288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/>
      <p:bldP spid="10" grpId="0" animBg="1"/>
      <p:bldP spid="11" grpId="0"/>
      <p:bldP spid="12" grpId="0"/>
      <p:bldP spid="13" grpId="0"/>
      <p:bldP spid="15" grpId="0" animBg="1"/>
      <p:bldP spid="17" grpId="0"/>
      <p:bldP spid="18" grpId="0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500042"/>
            <a:ext cx="25003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2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 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设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57422" y="0"/>
          <a:ext cx="2799019" cy="1400198"/>
        </p:xfrm>
        <a:graphic>
          <a:graphicData uri="http://schemas.openxmlformats.org/presentationml/2006/ole">
            <p:oleObj spid="_x0000_s177154" name="Equation" r:id="rId3" imgW="1396800" imgH="698400" progId="Equation.3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357818" y="428604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证明 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/>
              <a:t>可逆</a:t>
            </a:r>
            <a:r>
              <a:rPr lang="en-US" altLang="zh-TW" sz="2800" b="1" dirty="0" smtClean="0"/>
              <a:t>, </a:t>
            </a:r>
            <a:r>
              <a:rPr lang="zh-TW" altLang="en-US" sz="2800" b="1" dirty="0" smtClean="0"/>
              <a:t>并求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2800" b="1" dirty="0" smtClean="0"/>
              <a:t>.</a:t>
            </a:r>
            <a:endParaRPr lang="zh-TW" altLang="en-US" sz="28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00100" y="1428736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214546" y="1571612"/>
          <a:ext cx="3667125" cy="1614487"/>
        </p:xfrm>
        <a:graphic>
          <a:graphicData uri="http://schemas.openxmlformats.org/presentationml/2006/ole">
            <p:oleObj spid="_x0000_s177158" name="Equation" r:id="rId4" imgW="1587240" imgH="698400" progId="Equation.3">
              <p:embed/>
            </p:oleObj>
          </a:graphicData>
        </a:graphic>
      </p:graphicFrame>
      <p:sp>
        <p:nvSpPr>
          <p:cNvPr id="20" name="Freeform 26"/>
          <p:cNvSpPr>
            <a:spLocks/>
          </p:cNvSpPr>
          <p:nvPr/>
        </p:nvSpPr>
        <p:spPr bwMode="auto">
          <a:xfrm rot="374069">
            <a:off x="1072781" y="4046713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28662" y="3500438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28662" y="4071942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2214546" y="3214686"/>
          <a:ext cx="4194175" cy="1614487"/>
        </p:xfrm>
        <a:graphic>
          <a:graphicData uri="http://schemas.openxmlformats.org/presentationml/2006/ole">
            <p:oleObj spid="_x0000_s177159" name="Equation" r:id="rId5" imgW="1815840" imgH="698400" progId="Equation.3">
              <p:embed/>
            </p:oleObj>
          </a:graphicData>
        </a:graphic>
      </p:graphicFrame>
      <p:sp>
        <p:nvSpPr>
          <p:cNvPr id="26" name="Freeform 26"/>
          <p:cNvSpPr>
            <a:spLocks/>
          </p:cNvSpPr>
          <p:nvPr/>
        </p:nvSpPr>
        <p:spPr bwMode="auto">
          <a:xfrm rot="374069">
            <a:off x="1144219" y="5832663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00100" y="5286388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28662" y="5857892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÷(–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2)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2428860" y="5000636"/>
          <a:ext cx="3138487" cy="1614488"/>
        </p:xfrm>
        <a:graphic>
          <a:graphicData uri="http://schemas.openxmlformats.org/presentationml/2006/ole">
            <p:oleObj spid="_x0000_s177160" name="Equation" r:id="rId6" imgW="1358640" imgH="698400" progId="Equation.3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4000496" y="5072074"/>
            <a:ext cx="1428760" cy="1428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stCxn id="30" idx="3"/>
            <a:endCxn id="32" idx="1"/>
          </p:cNvCxnSpPr>
          <p:nvPr/>
        </p:nvCxnSpPr>
        <p:spPr>
          <a:xfrm flipV="1">
            <a:off x="5429256" y="4721520"/>
            <a:ext cx="1428760" cy="10649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858016" y="4429132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</a:rPr>
              <a:t>为所求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endParaRPr lang="zh-TW" altLang="en-US" sz="32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4" grpId="0"/>
      <p:bldP spid="26" grpId="0" animBg="1"/>
      <p:bldP spid="27" grpId="0"/>
      <p:bldP spid="28" grpId="0"/>
      <p:bldP spid="30" grpId="0" animBg="1"/>
      <p:bldP spid="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28662" y="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71604" y="142876"/>
            <a:ext cx="7354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给定一个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阶可逆矩阵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及一个行数为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的矩阵</a:t>
            </a:r>
            <a:r>
              <a:rPr lang="zh-TW" alt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找出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85852" y="2000240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考虑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0100" y="14287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作法：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4612" y="2071678"/>
            <a:ext cx="1285884" cy="500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0"/>
          </p:cNvCxnSpPr>
          <p:nvPr/>
        </p:nvCxnSpPr>
        <p:spPr>
          <a:xfrm rot="5400000" flipH="1" flipV="1">
            <a:off x="4179437" y="997081"/>
            <a:ext cx="252715" cy="1896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1357298"/>
            <a:ext cx="493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将 </a:t>
            </a:r>
            <a:r>
              <a:rPr lang="en-US" altLang="zh-TW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直接接在 </a:t>
            </a:r>
            <a:r>
              <a:rPr lang="en-US" altLang="zh-TW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的右边形成的矩阵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85852" y="2786058"/>
            <a:ext cx="7763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试著将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经过初等行变换变成单位阵，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但决定采取什么变换后，对整个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做该变换。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285852" y="4357694"/>
            <a:ext cx="72298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当左半部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成为单位阵的同时，</a:t>
            </a:r>
            <a:endParaRPr lang="en-US" altLang="zh-TW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     右半边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latin typeface="Times New Roman" pitchFamily="18" charset="0"/>
                <a:cs typeface="Times New Roman" pitchFamily="18" charset="0"/>
              </a:rPr>
              <a:t>变成的矩阵即为所求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14612" y="550070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rgbClr val="0202BE"/>
                </a:solidFill>
              </a:rPr>
              <a:t>原理？</a:t>
            </a:r>
            <a:endParaRPr lang="zh-TW" altLang="en-US" sz="4800" b="1" dirty="0">
              <a:solidFill>
                <a:srgbClr val="0202B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22" grpId="0"/>
      <p:bldP spid="24" grpId="0"/>
      <p:bldP spid="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0"/>
            <a:ext cx="65722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求解矩阵方程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其中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146300" y="500063"/>
          <a:ext cx="2935288" cy="1614487"/>
        </p:xfrm>
        <a:graphic>
          <a:graphicData uri="http://schemas.openxmlformats.org/presentationml/2006/ole">
            <p:oleObj spid="_x0000_s179202" name="Equation" r:id="rId3" imgW="1269720" imgH="69840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173163" y="2143125"/>
          <a:ext cx="4897437" cy="1614488"/>
        </p:xfrm>
        <a:graphic>
          <a:graphicData uri="http://schemas.openxmlformats.org/presentationml/2006/ole">
            <p:oleObj spid="_x0000_s179203" name="Equation" r:id="rId4" imgW="2120760" imgH="698400" progId="Equation.3">
              <p:embed/>
            </p:oleObj>
          </a:graphicData>
        </a:graphic>
      </p:graphicFrame>
      <p:sp>
        <p:nvSpPr>
          <p:cNvPr id="10" name="Freeform 26"/>
          <p:cNvSpPr>
            <a:spLocks/>
          </p:cNvSpPr>
          <p:nvPr/>
        </p:nvSpPr>
        <p:spPr bwMode="auto">
          <a:xfrm rot="374069">
            <a:off x="1144219" y="4546779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00100" y="3643314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</a:rPr>
              <a:t>↔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4000504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457200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00100" y="19288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57818" y="428604"/>
          <a:ext cx="2406650" cy="1614487"/>
        </p:xfrm>
        <a:graphic>
          <a:graphicData uri="http://schemas.openxmlformats.org/presentationml/2006/ole">
            <p:oleObj spid="_x0000_s179206" name="Equation" r:id="rId5" imgW="1041120" imgH="698400" progId="Equation.3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428860" y="3714752"/>
          <a:ext cx="3665538" cy="1614488"/>
        </p:xfrm>
        <a:graphic>
          <a:graphicData uri="http://schemas.openxmlformats.org/presentationml/2006/ole">
            <p:oleObj spid="_x0000_s179207" name="Equation" r:id="rId6" imgW="1587240" imgH="698400" progId="Equation.3">
              <p:embed/>
            </p:oleObj>
          </a:graphicData>
        </a:graphic>
      </p:graphicFrame>
      <p:sp>
        <p:nvSpPr>
          <p:cNvPr id="20" name="Freeform 26"/>
          <p:cNvSpPr>
            <a:spLocks/>
          </p:cNvSpPr>
          <p:nvPr/>
        </p:nvSpPr>
        <p:spPr bwMode="auto">
          <a:xfrm rot="374069">
            <a:off x="1144219" y="6309551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00100" y="5406086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</a:rPr>
              <a:t>↔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00100" y="576327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00100" y="6334780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500298" y="5243513"/>
          <a:ext cx="3167062" cy="1614487"/>
        </p:xfrm>
        <a:graphic>
          <a:graphicData uri="http://schemas.openxmlformats.org/presentationml/2006/ole">
            <p:oleObj spid="_x0000_s179208" name="Equation" r:id="rId7" imgW="137160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nimBg="1"/>
      <p:bldP spid="11" grpId="0"/>
      <p:bldP spid="12" grpId="0"/>
      <p:bldP spid="13" grpId="0"/>
      <p:bldP spid="23" grpId="0"/>
      <p:bldP spid="20" grpId="0" animBg="1"/>
      <p:bldP spid="21" grpId="0"/>
      <p:bldP spid="22" grpId="0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0"/>
            <a:ext cx="65722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求解矩阵方程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其中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146300" y="500063"/>
          <a:ext cx="2935288" cy="1614487"/>
        </p:xfrm>
        <a:graphic>
          <a:graphicData uri="http://schemas.openxmlformats.org/presentationml/2006/ole">
            <p:oleObj spid="_x0000_s180226" name="Equation" r:id="rId3" imgW="1269720" imgH="698400" progId="Equation.3">
              <p:embed/>
            </p:oleObj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1000100" y="1928802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57818" y="428604"/>
          <a:ext cx="2406650" cy="1614487"/>
        </p:xfrm>
        <a:graphic>
          <a:graphicData uri="http://schemas.openxmlformats.org/presentationml/2006/ole">
            <p:oleObj spid="_x0000_s180228" name="Equation" r:id="rId4" imgW="1041120" imgH="698400" progId="Equation.3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857488" y="2357430"/>
          <a:ext cx="3167062" cy="1614487"/>
        </p:xfrm>
        <a:graphic>
          <a:graphicData uri="http://schemas.openxmlformats.org/presentationml/2006/ole">
            <p:oleObj spid="_x0000_s180230" name="Equation" r:id="rId5" imgW="1371600" imgH="698400" progId="Equation.3">
              <p:embed/>
            </p:oleObj>
          </a:graphicData>
        </a:graphic>
      </p:graphicFrame>
      <p:sp>
        <p:nvSpPr>
          <p:cNvPr id="17" name="Freeform 26"/>
          <p:cNvSpPr>
            <a:spLocks/>
          </p:cNvSpPr>
          <p:nvPr/>
        </p:nvSpPr>
        <p:spPr bwMode="auto">
          <a:xfrm rot="374069">
            <a:off x="1068835" y="5241167"/>
            <a:ext cx="1441706" cy="110139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28662" y="4663143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2846388" y="4143375"/>
          <a:ext cx="2901950" cy="1614488"/>
        </p:xfrm>
        <a:graphic>
          <a:graphicData uri="http://schemas.openxmlformats.org/presentationml/2006/ole">
            <p:oleObj spid="_x0000_s180231" name="Equation" r:id="rId6" imgW="1257120" imgH="698400" progId="Equation.3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4500562" y="4214818"/>
            <a:ext cx="1071570" cy="1428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27" idx="2"/>
            <a:endCxn id="29" idx="0"/>
          </p:cNvCxnSpPr>
          <p:nvPr/>
        </p:nvCxnSpPr>
        <p:spPr>
          <a:xfrm rot="16200000" flipH="1">
            <a:off x="5255117" y="5424808"/>
            <a:ext cx="428628" cy="866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929058" y="6072206"/>
            <a:ext cx="3946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</a:rPr>
              <a:t>为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即为所求</a:t>
            </a:r>
            <a:r>
              <a:rPr lang="zh-TW" alt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X.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4414" y="21429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1000100" y="5143512"/>
            <a:ext cx="1643074" cy="1588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000100" y="371475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000100" y="385762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000100" y="442913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1000100" y="457200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1857356" y="442913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214546" y="442913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2214546" y="457200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1000100" y="528638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1000100" y="542926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減號 70"/>
          <p:cNvSpPr/>
          <p:nvPr/>
        </p:nvSpPr>
        <p:spPr>
          <a:xfrm>
            <a:off x="1428728" y="5500702"/>
            <a:ext cx="428628" cy="142876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1857356" y="528638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214546" y="528638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2214546" y="542926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5" name="Object 4"/>
          <p:cNvGraphicFramePr>
            <a:graphicFrameLocks noChangeAspect="1"/>
          </p:cNvGraphicFramePr>
          <p:nvPr/>
        </p:nvGraphicFramePr>
        <p:xfrm>
          <a:off x="2786050" y="714356"/>
          <a:ext cx="5319713" cy="2428875"/>
        </p:xfrm>
        <a:graphic>
          <a:graphicData uri="http://schemas.openxmlformats.org/presentationml/2006/ole">
            <p:oleObj spid="_x0000_s79875" name="Equation" r:id="rId3" imgW="2895480" imgH="939600" progId="Equation.3">
              <p:embed/>
            </p:oleObj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8558227" y="642921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8558227" y="785797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8558227" y="1285863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8558227" y="1428739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8558227" y="1857367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8558227" y="2000243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558227" y="2500309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8558227" y="2643185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1357290" y="3786190"/>
            <a:ext cx="642942" cy="571504"/>
          </a:xfrm>
          <a:prstGeom prst="mathMultiply">
            <a:avLst>
              <a:gd name="adj1" fmla="val 875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9876" name="Object 7"/>
          <p:cNvGraphicFramePr>
            <a:graphicFrameLocks noChangeAspect="1"/>
          </p:cNvGraphicFramePr>
          <p:nvPr/>
        </p:nvGraphicFramePr>
        <p:xfrm>
          <a:off x="2143108" y="3429000"/>
          <a:ext cx="279400" cy="1050925"/>
        </p:xfrm>
        <a:graphic>
          <a:graphicData uri="http://schemas.openxmlformats.org/presentationml/2006/ole">
            <p:oleObj spid="_x0000_s79876" name="Equation" r:id="rId4" imgW="152280" imgH="406080" progId="Equation.3">
              <p:embed/>
            </p:oleObj>
          </a:graphicData>
        </a:graphic>
      </p:graphicFrame>
      <p:sp>
        <p:nvSpPr>
          <p:cNvPr id="51" name="加號 50"/>
          <p:cNvSpPr/>
          <p:nvPr/>
        </p:nvSpPr>
        <p:spPr>
          <a:xfrm>
            <a:off x="1357290" y="4429132"/>
            <a:ext cx="571504" cy="500066"/>
          </a:xfrm>
          <a:prstGeom prst="mathPlus">
            <a:avLst>
              <a:gd name="adj1" fmla="val 11253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2772226" y="3857628"/>
          <a:ext cx="5411327" cy="2466975"/>
        </p:xfrm>
        <a:graphic>
          <a:graphicData uri="http://schemas.openxmlformats.org/presentationml/2006/ole">
            <p:oleObj spid="_x0000_s79878" name="Equation" r:id="rId5" imgW="2705040" imgH="927000" progId="Equation.3">
              <p:embed/>
            </p:oleObj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8558227" y="3857631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8558227" y="4000507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8558227" y="4500573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8558227" y="4643449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8558227" y="5072077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8558227" y="5214953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8558227" y="5715019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8558227" y="5857895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5" grpId="0"/>
      <p:bldP spid="57" grpId="0" animBg="1"/>
      <p:bldP spid="63" grpId="0"/>
      <p:bldP spid="65" grpId="0"/>
      <p:bldP spid="66" grpId="0" animBg="1"/>
      <p:bldP spid="67" grpId="0"/>
      <p:bldP spid="68" grpId="0" animBg="1"/>
      <p:bldP spid="71" grpId="0" animBg="1"/>
      <p:bldP spid="72" grpId="0"/>
      <p:bldP spid="73" grpId="0"/>
      <p:bldP spid="74" grpId="0" animBg="1"/>
      <p:bldP spid="39" grpId="0" animBg="1"/>
      <p:bldP spid="51" grpId="0" animBg="1"/>
      <p:bldP spid="56" grpId="0"/>
      <p:bldP spid="58" grpId="0" animBg="1"/>
      <p:bldP spid="59" grpId="0"/>
      <p:bldP spid="60" grpId="0" animBg="1"/>
      <p:bldP spid="61" grpId="0"/>
      <p:bldP spid="64" grpId="0" animBg="1"/>
      <p:bldP spid="69" grpId="0"/>
      <p:bldP spid="7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0"/>
            <a:ext cx="65722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求解线性方程组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71688" y="3000375"/>
          <a:ext cx="3811587" cy="1614488"/>
        </p:xfrm>
        <a:graphic>
          <a:graphicData uri="http://schemas.openxmlformats.org/presentationml/2006/ole">
            <p:oleObj spid="_x0000_s182275" name="Equation" r:id="rId3" imgW="1650960" imgH="698400" progId="Equation.3">
              <p:embed/>
            </p:oleObj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1000100" y="19288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844675" y="557213"/>
          <a:ext cx="4779963" cy="1643062"/>
        </p:xfrm>
        <a:graphic>
          <a:graphicData uri="http://schemas.openxmlformats.org/presentationml/2006/ole">
            <p:oleObj spid="_x0000_s182279" name="Equation" r:id="rId4" imgW="2070000" imgH="711000" progId="Equation.3">
              <p:embed/>
            </p:oleObj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1571604" y="2428868"/>
            <a:ext cx="544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写成 </a:t>
            </a:r>
            <a:r>
              <a:rPr lang="en-US" altLang="zh-TW" sz="3200" b="1" i="1" dirty="0" smtClean="0"/>
              <a:t>Ax</a:t>
            </a:r>
            <a:r>
              <a:rPr lang="en-US" altLang="zh-TW" sz="3200" b="1" dirty="0" smtClean="0"/>
              <a:t> = </a:t>
            </a:r>
            <a:r>
              <a:rPr lang="en-US" altLang="zh-TW" sz="3200" b="1" i="1" dirty="0" smtClean="0"/>
              <a:t>b</a:t>
            </a:r>
            <a:r>
              <a:rPr lang="zh-TW" altLang="en-US" sz="3200" b="1" dirty="0" smtClean="0"/>
              <a:t> 形式</a:t>
            </a:r>
            <a:r>
              <a:rPr lang="en-US" altLang="zh-TW" sz="3200" b="1" dirty="0" smtClean="0"/>
              <a:t>, </a:t>
            </a:r>
            <a:r>
              <a:rPr lang="zh-TW" altLang="en-US" sz="3200" b="1" dirty="0" smtClean="0"/>
              <a:t>则 </a:t>
            </a:r>
            <a:r>
              <a:rPr lang="en-US" altLang="zh-TW" sz="3200" b="1" i="1" dirty="0" smtClean="0"/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US" altLang="zh-TW" sz="3200" b="1" i="1" dirty="0" smtClean="0"/>
              <a:t>b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sp>
        <p:nvSpPr>
          <p:cNvPr id="19" name="Freeform 26"/>
          <p:cNvSpPr>
            <a:spLocks/>
          </p:cNvSpPr>
          <p:nvPr/>
        </p:nvSpPr>
        <p:spPr bwMode="auto">
          <a:xfrm rot="374069">
            <a:off x="2144351" y="5546911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000232" y="5000636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00232" y="557214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214678" y="4929198"/>
          <a:ext cx="2903538" cy="1614487"/>
        </p:xfrm>
        <a:graphic>
          <a:graphicData uri="http://schemas.openxmlformats.org/presentationml/2006/ole">
            <p:oleObj spid="_x0000_s182280" name="Equation" r:id="rId5" imgW="125712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3" grpId="0"/>
      <p:bldP spid="18" grpId="0"/>
      <p:bldP spid="19" grpId="0" animBg="1"/>
      <p:bldP spid="26" grpId="0"/>
      <p:bldP spid="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428604"/>
            <a:ext cx="65722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r>
              <a:rPr lang="zh-TW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rgbClr val="00B0F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求解线性方程组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00100" y="1357298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929190" y="0"/>
          <a:ext cx="3929058" cy="1643062"/>
        </p:xfrm>
        <a:graphic>
          <a:graphicData uri="http://schemas.openxmlformats.org/presentationml/2006/ole">
            <p:oleObj spid="_x0000_s183299" name="Equation" r:id="rId3" imgW="2070000" imgH="71100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357422" y="1714488"/>
          <a:ext cx="2903538" cy="1614487"/>
        </p:xfrm>
        <a:graphic>
          <a:graphicData uri="http://schemas.openxmlformats.org/presentationml/2006/ole">
            <p:oleObj spid="_x0000_s183300" name="Equation" r:id="rId4" imgW="1257120" imgH="698400" progId="Equation.3">
              <p:embed/>
            </p:oleObj>
          </a:graphicData>
        </a:graphic>
      </p:graphicFrame>
      <p:sp>
        <p:nvSpPr>
          <p:cNvPr id="11" name="Freeform 26"/>
          <p:cNvSpPr>
            <a:spLocks/>
          </p:cNvSpPr>
          <p:nvPr/>
        </p:nvSpPr>
        <p:spPr bwMode="auto">
          <a:xfrm rot="374069">
            <a:off x="1358533" y="4332465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14414" y="342900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4414" y="3786190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14414" y="4357694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2474913" y="3429000"/>
          <a:ext cx="2668587" cy="1614488"/>
        </p:xfrm>
        <a:graphic>
          <a:graphicData uri="http://schemas.openxmlformats.org/presentationml/2006/ole">
            <p:oleObj spid="_x0000_s183301" name="Equation" r:id="rId5" imgW="1155600" imgH="698400" progId="Equation.3">
              <p:embed/>
            </p:oleObj>
          </a:graphicData>
        </a:graphic>
      </p:graphicFrame>
      <p:sp>
        <p:nvSpPr>
          <p:cNvPr id="16" name="Freeform 26"/>
          <p:cNvSpPr>
            <a:spLocks/>
          </p:cNvSpPr>
          <p:nvPr/>
        </p:nvSpPr>
        <p:spPr bwMode="auto">
          <a:xfrm rot="374069">
            <a:off x="1358533" y="6046977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214414" y="5429264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14414" y="607220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643174" y="5243513"/>
          <a:ext cx="2139950" cy="1614487"/>
        </p:xfrm>
        <a:graphic>
          <a:graphicData uri="http://schemas.openxmlformats.org/presentationml/2006/ole">
            <p:oleObj spid="_x0000_s183302" name="Equation" r:id="rId6" imgW="927000" imgH="698400" progId="Equation.3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4214810" y="5214950"/>
            <a:ext cx="428628" cy="15001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>
            <a:stCxn id="22" idx="3"/>
            <a:endCxn id="25" idx="1"/>
          </p:cNvCxnSpPr>
          <p:nvPr/>
        </p:nvCxnSpPr>
        <p:spPr>
          <a:xfrm flipV="1">
            <a:off x="4643438" y="3649950"/>
            <a:ext cx="571504" cy="2315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214942" y="3357562"/>
            <a:ext cx="3929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</a:rPr>
              <a:t>为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即为所求</a:t>
            </a:r>
            <a:r>
              <a:rPr lang="zh-TW" alt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x.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857884" y="45005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对应解为</a:t>
            </a:r>
            <a:endParaRPr lang="en-US" altLang="zh-TW" sz="3200" b="1" dirty="0" smtClean="0"/>
          </a:p>
        </p:txBody>
      </p:sp>
      <p:sp>
        <p:nvSpPr>
          <p:cNvPr id="39" name="矩形 38"/>
          <p:cNvSpPr/>
          <p:nvPr/>
        </p:nvSpPr>
        <p:spPr>
          <a:xfrm>
            <a:off x="5384638" y="5214950"/>
            <a:ext cx="3552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dirty="0" smtClean="0"/>
              <a:t>= 5,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dirty="0" smtClean="0"/>
              <a:t> = 0,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3</a:t>
            </a:r>
            <a:r>
              <a:rPr lang="en-US" altLang="zh-TW" sz="3200" b="1" dirty="0" smtClean="0"/>
              <a:t> = 3.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6" grpId="0" animBg="1"/>
      <p:bldP spid="17" grpId="0"/>
      <p:bldP spid="20" grpId="0"/>
      <p:bldP spid="22" grpId="0" animBg="1"/>
      <p:bldP spid="25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4414" y="21429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1000100" y="5143512"/>
            <a:ext cx="1643074" cy="1588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1071538" y="528638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1071538" y="542926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減號 70"/>
          <p:cNvSpPr/>
          <p:nvPr/>
        </p:nvSpPr>
        <p:spPr>
          <a:xfrm>
            <a:off x="1500166" y="5500702"/>
            <a:ext cx="428628" cy="142876"/>
          </a:xfrm>
          <a:prstGeom prst="mathMin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1857356" y="528638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214546" y="528638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2214546" y="542926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2847974" y="3857625"/>
          <a:ext cx="5438801" cy="2466975"/>
        </p:xfrm>
        <a:graphic>
          <a:graphicData uri="http://schemas.openxmlformats.org/presentationml/2006/ole">
            <p:oleObj spid="_x0000_s80900" name="Equation" r:id="rId3" imgW="2628720" imgH="927000" progId="Equation.3">
              <p:embed/>
            </p:oleObj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8558227" y="3857631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8558227" y="4000507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8558227" y="4500573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8558227" y="4643449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8558227" y="5072077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8558227" y="5214953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8558227" y="5715019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8558227" y="5857895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4"/>
          <p:cNvGraphicFramePr>
            <a:graphicFrameLocks noChangeAspect="1"/>
          </p:cNvGraphicFramePr>
          <p:nvPr/>
        </p:nvGraphicFramePr>
        <p:xfrm>
          <a:off x="2786050" y="571480"/>
          <a:ext cx="5411327" cy="2466975"/>
        </p:xfrm>
        <a:graphic>
          <a:graphicData uri="http://schemas.openxmlformats.org/presentationml/2006/ole">
            <p:oleObj spid="_x0000_s80901" name="Equation" r:id="rId4" imgW="2705040" imgH="927000" progId="Equation.3">
              <p:embed/>
            </p:oleObj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8572051" y="571483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8572051" y="714359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8572051" y="1214425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8572051" y="1357301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8572051" y="1785929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8572051" y="1928805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8572051" y="2428871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8572051" y="2571747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071538" y="450057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1071538" y="464344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2214546" y="450057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2214546" y="464344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/>
          <p:cNvCxnSpPr>
            <a:stCxn id="49" idx="6"/>
            <a:endCxn id="84" idx="2"/>
          </p:cNvCxnSpPr>
          <p:nvPr/>
        </p:nvCxnSpPr>
        <p:spPr>
          <a:xfrm>
            <a:off x="1428728" y="4822041"/>
            <a:ext cx="785818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animBg="1"/>
      <p:bldP spid="71" grpId="0" animBg="1"/>
      <p:bldP spid="72" grpId="0"/>
      <p:bldP spid="73" grpId="0"/>
      <p:bldP spid="74" grpId="0" animBg="1"/>
      <p:bldP spid="56" grpId="0"/>
      <p:bldP spid="58" grpId="0" animBg="1"/>
      <p:bldP spid="59" grpId="0"/>
      <p:bldP spid="60" grpId="0" animBg="1"/>
      <p:bldP spid="61" grpId="0"/>
      <p:bldP spid="64" grpId="0" animBg="1"/>
      <p:bldP spid="69" grpId="0"/>
      <p:bldP spid="70" grpId="0" animBg="1"/>
      <p:bldP spid="48" grpId="0"/>
      <p:bldP spid="49" grpId="0" animBg="1"/>
      <p:bldP spid="62" grpId="0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4414" y="21429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2643174" y="428604"/>
          <a:ext cx="5438801" cy="2466975"/>
        </p:xfrm>
        <a:graphic>
          <a:graphicData uri="http://schemas.openxmlformats.org/presentationml/2006/ole">
            <p:oleObj spid="_x0000_s81922" name="Equation" r:id="rId4" imgW="2628720" imgH="927000" progId="Equation.3">
              <p:embed/>
            </p:oleObj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8353427" y="428610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8353427" y="571486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8353427" y="1071552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8353427" y="1214428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8353427" y="1643056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8353427" y="1785932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8353427" y="2285998"/>
            <a:ext cx="31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8353427" y="2428874"/>
            <a:ext cx="357190" cy="357190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/>
          <p:cNvCxnSpPr/>
          <p:nvPr/>
        </p:nvCxnSpPr>
        <p:spPr>
          <a:xfrm>
            <a:off x="2928926" y="1071546"/>
            <a:ext cx="3143272" cy="571504"/>
          </a:xfrm>
          <a:prstGeom prst="bentConnector3">
            <a:avLst>
              <a:gd name="adj1" fmla="val 23595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rot="5400000">
            <a:off x="5715008" y="1928802"/>
            <a:ext cx="57150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6000760" y="2214554"/>
            <a:ext cx="1928826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142976" y="292893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消元法停止时：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714480" y="3500438"/>
            <a:ext cx="604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恒真方程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( 0 = 0 )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在最下方。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714480" y="4286256"/>
            <a:ext cx="6521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每个有效方程第一个未知数下方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     都没有其他相同未知数。</a:t>
            </a:r>
            <a:endParaRPr lang="zh-TW" altLang="en-US" sz="32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714480" y="5429264"/>
            <a:ext cx="4115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此时可以开始 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“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回代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”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500694" y="600076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7030A0"/>
                </a:solidFill>
              </a:rPr>
              <a:t>未完待续</a:t>
            </a:r>
            <a:r>
              <a:rPr lang="en-US" altLang="zh-TW" sz="4000" b="1" dirty="0" smtClean="0">
                <a:solidFill>
                  <a:srgbClr val="7030A0"/>
                </a:solidFill>
              </a:rPr>
              <a:t>……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42976" y="285728"/>
            <a:ext cx="7433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回代过程之前：先判断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200" b="1" dirty="0" smtClean="0"/>
              <a:t>选取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自由未知数</a:t>
            </a:r>
            <a:endParaRPr lang="en-US" altLang="zh-TW" sz="3200" b="1" dirty="0" smtClean="0">
              <a:solidFill>
                <a:srgbClr val="00B050"/>
              </a:solidFill>
            </a:endParaRPr>
          </a:p>
          <a:p>
            <a:r>
              <a:rPr lang="en-US" altLang="zh-TW" sz="3200" b="1" dirty="0" smtClean="0"/>
              <a:t>			</a:t>
            </a:r>
            <a:r>
              <a:rPr lang="zh-TW" altLang="en-US" sz="3200" b="1" dirty="0" smtClean="0"/>
              <a:t>     和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非自由未知数</a:t>
            </a:r>
            <a:r>
              <a:rPr lang="zh-TW" altLang="en-US" sz="3200" b="1" dirty="0" smtClean="0"/>
              <a:t>。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62328" y="2857496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非自由未知数</a:t>
            </a:r>
            <a:r>
              <a:rPr lang="zh-TW" altLang="en-US" sz="3200" b="1" dirty="0" smtClean="0"/>
              <a:t>：随著自由未知数的取值不同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			</a:t>
            </a:r>
            <a:r>
              <a:rPr lang="zh-TW" altLang="en-US" sz="3200" b="1" dirty="0" smtClean="0"/>
              <a:t> 而相应变化的未知数。</a:t>
            </a:r>
            <a:endParaRPr lang="en-US" altLang="zh-TW" sz="3200" b="1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571604" y="1571612"/>
            <a:ext cx="7572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自由未知数</a:t>
            </a:r>
            <a:r>
              <a:rPr lang="zh-TW" altLang="en-US" sz="3200" b="1" dirty="0" smtClean="0"/>
              <a:t>：自由代入任意一组实数组合</a:t>
            </a:r>
            <a:r>
              <a:rPr lang="en-US" altLang="zh-TW" sz="3200" b="1" dirty="0" smtClean="0"/>
              <a:t>	</a:t>
            </a:r>
            <a:r>
              <a:rPr lang="zh-TW" altLang="en-US" sz="3200" b="1" dirty="0" smtClean="0"/>
              <a:t>              皆可对应一组解的未知数。</a:t>
            </a:r>
            <a:endParaRPr lang="en-US" altLang="zh-TW" sz="3200" b="1" dirty="0" smtClean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00100" y="3714752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28728" y="4429132"/>
            <a:ext cx="788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取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为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非自由未知数</a:t>
            </a:r>
            <a:r>
              <a:rPr lang="zh-TW" altLang="en-US" sz="3200" b="1" dirty="0" smtClean="0"/>
              <a:t>， </a:t>
            </a:r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为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自由未知数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71604" y="378619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=3.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507207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则此方程所有解为</a:t>
            </a:r>
            <a:endParaRPr lang="zh-TW" altLang="en-US" sz="3200" b="1" dirty="0"/>
          </a:p>
        </p:txBody>
      </p:sp>
      <p:graphicFrame>
        <p:nvGraphicFramePr>
          <p:cNvPr id="84995" name="Object 6"/>
          <p:cNvGraphicFramePr>
            <a:graphicFrameLocks noChangeAspect="1"/>
          </p:cNvGraphicFramePr>
          <p:nvPr/>
        </p:nvGraphicFramePr>
        <p:xfrm>
          <a:off x="3786182" y="5608638"/>
          <a:ext cx="2154237" cy="1249362"/>
        </p:xfrm>
        <a:graphic>
          <a:graphicData uri="http://schemas.openxmlformats.org/presentationml/2006/ole">
            <p:oleObj spid="_x0000_s84995" name="Equation" r:id="rId3" imgW="1041120" imgH="469800" progId="Equation.3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216596" y="5929330"/>
            <a:ext cx="2927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为任意实数。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utoUpdateAnimBg="0"/>
      <p:bldP spid="9" grpId="0"/>
      <p:bldP spid="10" grpId="0"/>
      <p:bldP spid="11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1764</TotalTime>
  <Words>4178</Words>
  <Application>Microsoft Office PowerPoint</Application>
  <PresentationFormat>如螢幕大小 (4:3)</PresentationFormat>
  <Paragraphs>559</Paragraphs>
  <Slides>61</Slides>
  <Notes>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3" baseType="lpstr">
      <vt:lpstr>夏至</vt:lpstr>
      <vt:lpstr>Equation</vt:lpstr>
      <vt:lpstr>第三章</vt:lpstr>
      <vt:lpstr>§3.1.a  矩阵的初等变换</vt:lpstr>
      <vt:lpstr>一、消元法解线性方程组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二、矩阵的初等变换</vt:lpstr>
      <vt:lpstr>投影片 20</vt:lpstr>
      <vt:lpstr>投影片 21</vt:lpstr>
      <vt:lpstr>投影片 22</vt:lpstr>
      <vt:lpstr>投影片 23</vt:lpstr>
      <vt:lpstr>投影片 24</vt:lpstr>
      <vt:lpstr>用矩阵的初等行变换解线性方程组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三、小结</vt:lpstr>
      <vt:lpstr>§3.1.b  初等矩阵</vt:lpstr>
      <vt:lpstr>一、初等矩阵的概念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二、初等矩阵的应用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221</cp:revision>
  <dcterms:created xsi:type="dcterms:W3CDTF">2016-02-27T14:58:59Z</dcterms:created>
  <dcterms:modified xsi:type="dcterms:W3CDTF">2017-11-13T14:11:45Z</dcterms:modified>
</cp:coreProperties>
</file>