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29"/>
  </p:notesMasterIdLst>
  <p:sldIdLst>
    <p:sldId id="257" r:id="rId2"/>
    <p:sldId id="258" r:id="rId3"/>
    <p:sldId id="375" r:id="rId4"/>
    <p:sldId id="376" r:id="rId5"/>
    <p:sldId id="377" r:id="rId6"/>
    <p:sldId id="378" r:id="rId7"/>
    <p:sldId id="379" r:id="rId8"/>
    <p:sldId id="380" r:id="rId9"/>
    <p:sldId id="381" r:id="rId10"/>
    <p:sldId id="397" r:id="rId11"/>
    <p:sldId id="382" r:id="rId12"/>
    <p:sldId id="383" r:id="rId13"/>
    <p:sldId id="384" r:id="rId14"/>
    <p:sldId id="304" r:id="rId15"/>
    <p:sldId id="385" r:id="rId16"/>
    <p:sldId id="386" r:id="rId17"/>
    <p:sldId id="387" r:id="rId18"/>
    <p:sldId id="388" r:id="rId19"/>
    <p:sldId id="389" r:id="rId20"/>
    <p:sldId id="390" r:id="rId21"/>
    <p:sldId id="391" r:id="rId22"/>
    <p:sldId id="392" r:id="rId23"/>
    <p:sldId id="393" r:id="rId24"/>
    <p:sldId id="395" r:id="rId25"/>
    <p:sldId id="396" r:id="rId26"/>
    <p:sldId id="398" r:id="rId27"/>
    <p:sldId id="399" r:id="rId2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02BE"/>
    <a:srgbClr val="1221A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98" autoAdjust="0"/>
  </p:normalViewPr>
  <p:slideViewPr>
    <p:cSldViewPr>
      <p:cViewPr varScale="1">
        <p:scale>
          <a:sx n="68" d="100"/>
          <a:sy n="68" d="100"/>
        </p:scale>
        <p:origin x="-143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5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89B12-CD9C-4996-AB63-031B90522262}" type="datetimeFigureOut">
              <a:rPr lang="zh-TW" altLang="en-US" smtClean="0"/>
              <a:pPr/>
              <a:t>2017/11/13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63F86-6188-4EDD-BCFD-E6ED7BD450F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2" name="副標題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2017/11/13</a:t>
            </a:fld>
            <a:endParaRPr lang="zh-TW" altLang="en-US"/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2017/11/13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2017/11/13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2017/11/13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2017/11/13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2017/11/13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2017/11/13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2017/11/13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2017/11/13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2017/11/13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2017/11/13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9" name="流程圖: 程序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圖: 程序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形圖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甜甜圈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BBEAD13-0566-4C6C-97E7-55F17F24B09F}" type="datetimeFigureOut">
              <a:rPr lang="zh-TW" altLang="en-US" smtClean="0"/>
              <a:pPr/>
              <a:t>2017/11/13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7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9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6.bin"/><Relationship Id="rId5" Type="http://schemas.openxmlformats.org/officeDocument/2006/relationships/oleObject" Target="../embeddings/oleObject25.bin"/><Relationship Id="rId4" Type="http://schemas.openxmlformats.org/officeDocument/2006/relationships/oleObject" Target="../embeddings/oleObject2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0.bin"/><Relationship Id="rId5" Type="http://schemas.openxmlformats.org/officeDocument/2006/relationships/oleObject" Target="../embeddings/oleObject29.bin"/><Relationship Id="rId4" Type="http://schemas.openxmlformats.org/officeDocument/2006/relationships/oleObject" Target="../embeddings/oleObject28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4.bin"/><Relationship Id="rId5" Type="http://schemas.openxmlformats.org/officeDocument/2006/relationships/oleObject" Target="../embeddings/oleObject33.bin"/><Relationship Id="rId4" Type="http://schemas.openxmlformats.org/officeDocument/2006/relationships/oleObject" Target="../embeddings/oleObject32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37.bin"/><Relationship Id="rId4" Type="http://schemas.openxmlformats.org/officeDocument/2006/relationships/oleObject" Target="../embeddings/oleObject36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40.bin"/><Relationship Id="rId4" Type="http://schemas.openxmlformats.org/officeDocument/2006/relationships/oleObject" Target="../embeddings/oleObject39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 smtClean="0">
                <a:solidFill>
                  <a:srgbClr val="0000FF"/>
                </a:solidFill>
                <a:effectLst/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§3.2.  </a:t>
            </a:r>
            <a:r>
              <a:rPr lang="zh-TW" altLang="en-US" sz="4000" b="1" dirty="0" smtClean="0">
                <a:solidFill>
                  <a:srgbClr val="0000FF"/>
                </a:solidFill>
                <a:effectLst/>
                <a:latin typeface="微軟正黑體" pitchFamily="34" charset="-120"/>
                <a:ea typeface="微軟正黑體" pitchFamily="34" charset="-120"/>
              </a:rPr>
              <a:t>矩阵的秩</a:t>
            </a:r>
            <a:endParaRPr lang="zh-TW" altLang="en-US" sz="4000" b="1" dirty="0">
              <a:solidFill>
                <a:srgbClr val="0000FF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35608" y="1928802"/>
            <a:ext cx="7498080" cy="4319598"/>
          </a:xfrm>
        </p:spPr>
        <p:txBody>
          <a:bodyPr/>
          <a:lstStyle/>
          <a:p>
            <a:r>
              <a:rPr lang="zh-CN" altLang="en-US" sz="3600" b="1" dirty="0" smtClean="0">
                <a:latin typeface="微軟正黑體" pitchFamily="34" charset="-120"/>
                <a:ea typeface="微軟正黑體" pitchFamily="34" charset="-120"/>
              </a:rPr>
              <a:t>一、</a:t>
            </a: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矩阵秩的概念</a:t>
            </a:r>
            <a:endParaRPr lang="zh-CN" altLang="en-US" sz="36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sz="3600" b="1" dirty="0" smtClean="0">
                <a:latin typeface="微軟正黑體" pitchFamily="34" charset="-120"/>
                <a:ea typeface="微軟正黑體" pitchFamily="34" charset="-120"/>
              </a:rPr>
              <a:t>二、</a:t>
            </a: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矩阵秩的求法</a:t>
            </a:r>
            <a:endParaRPr lang="en-US" altLang="zh-TW" sz="36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三</a:t>
            </a:r>
            <a:r>
              <a:rPr lang="zh-CN" altLang="en-US" sz="3600" b="1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矩阵秩的基本性质</a:t>
            </a:r>
            <a:endParaRPr lang="zh-CN" altLang="en-US" sz="36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四</a:t>
            </a:r>
            <a:r>
              <a:rPr lang="zh-CN" altLang="en-US" sz="3600" b="1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小结</a:t>
            </a:r>
            <a:endParaRPr lang="en-US" altLang="zh-TW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071538" y="0"/>
            <a:ext cx="838200" cy="5847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00B0F0"/>
                </a:solidFill>
                <a:ea typeface="黑体" pitchFamily="2" charset="-122"/>
              </a:rPr>
              <a:t>例</a:t>
            </a:r>
            <a:endParaRPr lang="en-US" altLang="zh-CN" sz="3200" b="1" dirty="0">
              <a:solidFill>
                <a:srgbClr val="00B0F0"/>
              </a:solidFill>
              <a:ea typeface="黑体" pitchFamily="2" charset="-122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000100" y="1214422"/>
            <a:ext cx="914400" cy="5847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解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1928794" y="0"/>
            <a:ext cx="52693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设 </a:t>
            </a:r>
            <a:r>
              <a:rPr lang="en-US" altLang="zh-TW" sz="3200" b="1" i="1" dirty="0" smtClean="0"/>
              <a:t>A</a:t>
            </a:r>
            <a:r>
              <a:rPr lang="zh-TW" altLang="en-US" sz="3200" b="1" dirty="0" smtClean="0"/>
              <a:t> 为 </a:t>
            </a:r>
            <a:r>
              <a:rPr lang="en-US" altLang="zh-TW" sz="3200" b="1" i="1" dirty="0" smtClean="0"/>
              <a:t>n</a:t>
            </a:r>
            <a:r>
              <a:rPr lang="en-US" altLang="zh-TW" sz="3200" b="1" dirty="0" smtClean="0"/>
              <a:t> </a:t>
            </a:r>
            <a:r>
              <a:rPr lang="zh-TW" altLang="en-US" sz="3200" b="1" dirty="0" smtClean="0"/>
              <a:t>阶方阵且 </a:t>
            </a:r>
            <a:r>
              <a:rPr lang="en-US" altLang="zh-TW" sz="3200" b="1" i="1" dirty="0" smtClean="0"/>
              <a:t>A</a:t>
            </a:r>
            <a:r>
              <a:rPr lang="en-US" altLang="zh-TW" sz="3200" b="1" dirty="0" smtClean="0"/>
              <a:t> </a:t>
            </a:r>
            <a:r>
              <a:rPr lang="zh-TW" altLang="en-US" sz="3200" b="1" dirty="0" smtClean="0"/>
              <a:t>可逆，</a:t>
            </a:r>
            <a:endParaRPr lang="en-US" altLang="zh-TW" sz="3200" b="1" dirty="0" smtClean="0"/>
          </a:p>
          <a:p>
            <a:r>
              <a:rPr lang="zh-TW" altLang="en-US" sz="3200" b="1" dirty="0" smtClean="0"/>
              <a:t>求 </a:t>
            </a:r>
            <a:r>
              <a:rPr lang="en-US" altLang="zh-TW" sz="3200" b="1" i="1" dirty="0" smtClean="0"/>
              <a:t>A</a:t>
            </a:r>
            <a:r>
              <a:rPr lang="en-US" altLang="zh-TW" sz="3200" b="1" dirty="0" smtClean="0"/>
              <a:t> </a:t>
            </a:r>
            <a:r>
              <a:rPr lang="zh-TW" altLang="en-US" sz="3200" b="1" dirty="0" smtClean="0"/>
              <a:t>的秩 </a:t>
            </a:r>
            <a:r>
              <a:rPr lang="en-US" altLang="zh-TW" sz="3200" b="1" i="1" dirty="0" smtClean="0"/>
              <a:t>R</a:t>
            </a:r>
            <a:r>
              <a:rPr lang="en-US" altLang="zh-TW" sz="3200" b="1" dirty="0" smtClean="0"/>
              <a:t>(</a:t>
            </a:r>
            <a:r>
              <a:rPr lang="en-US" altLang="zh-TW" sz="3200" b="1" i="1" dirty="0" smtClean="0"/>
              <a:t>A</a:t>
            </a:r>
            <a:r>
              <a:rPr lang="en-US" altLang="zh-TW" sz="3200" b="1" dirty="0" smtClean="0"/>
              <a:t>)</a:t>
            </a:r>
            <a:r>
              <a:rPr lang="zh-TW" altLang="en-US" sz="3200" b="1" dirty="0" smtClean="0"/>
              <a:t>。</a:t>
            </a:r>
            <a:endParaRPr lang="zh-TW" altLang="en-US" sz="3200" b="1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714480" y="1643050"/>
            <a:ext cx="5200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中有一个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阶非零子式，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785918" y="2285992"/>
            <a:ext cx="2675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所以</a:t>
            </a:r>
            <a:r>
              <a:rPr lang="zh-TW" altLang="en-US" sz="3200" b="1" i="1" dirty="0" smtClean="0"/>
              <a:t> </a:t>
            </a:r>
            <a:r>
              <a:rPr lang="en-US" altLang="zh-TW" sz="3200" b="1" i="1" dirty="0" smtClean="0"/>
              <a:t>R</a:t>
            </a:r>
            <a:r>
              <a:rPr lang="en-US" altLang="zh-TW" sz="3200" b="1" dirty="0" smtClean="0"/>
              <a:t>(</a:t>
            </a:r>
            <a:r>
              <a:rPr lang="en-US" altLang="zh-TW" sz="3200" b="1" i="1" dirty="0" smtClean="0"/>
              <a:t>A</a:t>
            </a:r>
            <a:r>
              <a:rPr lang="en-US" altLang="zh-TW" sz="3200" b="1" dirty="0" smtClean="0"/>
              <a:t>) = </a:t>
            </a:r>
            <a:r>
              <a:rPr lang="en-US" altLang="zh-TW" sz="3200" b="1" i="1" dirty="0" smtClean="0"/>
              <a:t>n</a:t>
            </a:r>
            <a:r>
              <a:rPr lang="en-US" altLang="zh-TW" sz="3200" b="1" dirty="0" smtClean="0"/>
              <a:t>.</a:t>
            </a:r>
            <a:endParaRPr lang="zh-TW" altLang="en-US" sz="3200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162328" y="3714752"/>
            <a:ext cx="79816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从矩阵的秩角度来看，一个可逆方阵又称为</a:t>
            </a:r>
            <a:endParaRPr lang="en-US" altLang="zh-TW" sz="3200" b="1" dirty="0" smtClean="0"/>
          </a:p>
          <a:p>
            <a:r>
              <a:rPr lang="zh-TW" altLang="en-US" sz="3200" b="1" dirty="0" smtClean="0">
                <a:solidFill>
                  <a:srgbClr val="FF0000"/>
                </a:solidFill>
              </a:rPr>
              <a:t>满秩矩阵</a:t>
            </a:r>
            <a:r>
              <a:rPr lang="zh-TW" altLang="en-US" sz="3200" b="1" dirty="0" smtClean="0"/>
              <a:t>。</a:t>
            </a:r>
            <a:endParaRPr lang="zh-TW" altLang="en-US" sz="3200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1285852" y="5000636"/>
            <a:ext cx="67505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由以上我们又知道了可逆矩阵的一个</a:t>
            </a:r>
            <a:endParaRPr lang="en-US" altLang="zh-TW" sz="3200" b="1" dirty="0" smtClean="0"/>
          </a:p>
          <a:p>
            <a:r>
              <a:rPr lang="zh-TW" altLang="en-US" sz="3200" b="1" dirty="0" smtClean="0"/>
              <a:t>充分必要条件。</a:t>
            </a:r>
            <a:endParaRPr lang="zh-TW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13" grpId="0"/>
      <p:bldP spid="16" grpId="0"/>
      <p:bldP spid="11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000100" y="0"/>
            <a:ext cx="838200" cy="5847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B0F0"/>
                </a:solidFill>
                <a:ea typeface="黑体" pitchFamily="2" charset="-122"/>
              </a:rPr>
              <a:t>例</a:t>
            </a:r>
            <a:r>
              <a:rPr lang="en-US" altLang="zh-CN" sz="3200" b="1" dirty="0">
                <a:solidFill>
                  <a:srgbClr val="00B0F0"/>
                </a:solidFill>
                <a:ea typeface="黑体" pitchFamily="2" charset="-122"/>
              </a:rPr>
              <a:t>2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3214678" y="325754"/>
          <a:ext cx="3857652" cy="1960238"/>
        </p:xfrm>
        <a:graphic>
          <a:graphicData uri="http://schemas.openxmlformats.org/presentationml/2006/ole">
            <p:oleObj spid="_x0000_s200706" name="Equation" r:id="rId3" imgW="1790640" imgH="927000" progId="Equation.3">
              <p:embed/>
            </p:oleObj>
          </a:graphicData>
        </a:graphic>
      </p:graphicFrame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000100" y="2000240"/>
            <a:ext cx="914400" cy="5847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解</a:t>
            </a: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3900486" y="785794"/>
            <a:ext cx="457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4357686" y="785794"/>
            <a:ext cx="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4357686" y="1319194"/>
            <a:ext cx="1219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5576886" y="1319194"/>
            <a:ext cx="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5576886" y="1852594"/>
            <a:ext cx="1295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14" name="Object 5"/>
          <p:cNvGraphicFramePr>
            <a:graphicFrameLocks noChangeAspect="1"/>
          </p:cNvGraphicFramePr>
          <p:nvPr/>
        </p:nvGraphicFramePr>
        <p:xfrm>
          <a:off x="1857356" y="3857628"/>
          <a:ext cx="3031408" cy="1736744"/>
        </p:xfrm>
        <a:graphic>
          <a:graphicData uri="http://schemas.openxmlformats.org/presentationml/2006/ole">
            <p:oleObj spid="_x0000_s200709" name="Equation" r:id="rId4" imgW="1218960" imgH="698400" progId="Equation.3">
              <p:embed/>
            </p:oleObj>
          </a:graphicData>
        </a:graphic>
      </p:graphicFrame>
      <p:sp>
        <p:nvSpPr>
          <p:cNvPr id="16" name="文字方塊 15"/>
          <p:cNvSpPr txBox="1">
            <a:spLocks noChangeArrowheads="1"/>
          </p:cNvSpPr>
          <p:nvPr/>
        </p:nvSpPr>
        <p:spPr bwMode="auto">
          <a:xfrm>
            <a:off x="928662" y="5500702"/>
            <a:ext cx="100540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观</a:t>
            </a:r>
            <a:r>
              <a:rPr lang="zh-TW" altLang="en-US" sz="32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察</a:t>
            </a:r>
            <a:endParaRPr lang="zh-TW" altLang="en-US" sz="32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785918" y="1000108"/>
            <a:ext cx="66479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求矩阵                                       的秩。</a:t>
            </a:r>
            <a:endParaRPr lang="zh-TW" altLang="en-US" sz="3200" b="1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093398" y="2571744"/>
            <a:ext cx="80506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因 </a:t>
            </a:r>
            <a:r>
              <a:rPr lang="en-US" altLang="zh-TW" sz="3200" b="1" i="1" dirty="0" smtClean="0"/>
              <a:t>B</a:t>
            </a:r>
            <a:r>
              <a:rPr lang="en-US" altLang="zh-TW" sz="3200" b="1" dirty="0" smtClean="0"/>
              <a:t> </a:t>
            </a:r>
            <a:r>
              <a:rPr lang="zh-TW" altLang="en-US" sz="3200" b="1" dirty="0" smtClean="0"/>
              <a:t>是一行阶梯形矩阵，其非零行有 </a:t>
            </a:r>
            <a:r>
              <a:rPr lang="en-US" altLang="zh-TW" sz="3200" b="1" dirty="0" smtClean="0"/>
              <a:t>3 </a:t>
            </a:r>
            <a:r>
              <a:rPr lang="zh-TW" altLang="en-US" sz="3200" b="1" dirty="0" smtClean="0"/>
              <a:t>行，</a:t>
            </a:r>
            <a:endParaRPr lang="zh-TW" altLang="en-US" sz="3200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1093398" y="3286124"/>
            <a:ext cx="5998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所以 </a:t>
            </a:r>
            <a:r>
              <a:rPr lang="en-US" altLang="zh-TW" sz="3200" b="1" i="1" dirty="0" smtClean="0"/>
              <a:t>B</a:t>
            </a:r>
            <a:r>
              <a:rPr lang="en-US" altLang="zh-TW" sz="3200" b="1" dirty="0" smtClean="0"/>
              <a:t> </a:t>
            </a:r>
            <a:r>
              <a:rPr lang="zh-TW" altLang="en-US" sz="3200" b="1" dirty="0" smtClean="0"/>
              <a:t>的所有 </a:t>
            </a:r>
            <a:r>
              <a:rPr lang="en-US" altLang="zh-TW" sz="3200" b="1" dirty="0" smtClean="0"/>
              <a:t>4 </a:t>
            </a:r>
            <a:r>
              <a:rPr lang="zh-TW" altLang="en-US" sz="3200" b="1" dirty="0" smtClean="0"/>
              <a:t>阶子式全为零。</a:t>
            </a:r>
            <a:endParaRPr lang="zh-TW" altLang="en-US" sz="3200" b="1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1071538" y="4357694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而</a:t>
            </a:r>
            <a:endParaRPr lang="zh-TW" altLang="en-US" sz="3200" b="1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5072066" y="4429132"/>
            <a:ext cx="2698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所以 </a:t>
            </a:r>
            <a:r>
              <a:rPr lang="en-US" altLang="zh-TW" sz="3200" b="1" i="1" dirty="0" smtClean="0"/>
              <a:t>R</a:t>
            </a:r>
            <a:r>
              <a:rPr lang="en-US" altLang="zh-TW" sz="3200" b="1" dirty="0" smtClean="0"/>
              <a:t>(</a:t>
            </a:r>
            <a:r>
              <a:rPr lang="en-US" altLang="zh-TW" sz="3200" b="1" i="1" dirty="0" smtClean="0"/>
              <a:t>B</a:t>
            </a:r>
            <a:r>
              <a:rPr lang="en-US" altLang="zh-TW" sz="3200" b="1" dirty="0" smtClean="0"/>
              <a:t>) = 3.</a:t>
            </a:r>
            <a:endParaRPr lang="zh-TW" altLang="en-US" sz="3200" b="1" dirty="0"/>
          </a:p>
        </p:txBody>
      </p:sp>
      <p:sp>
        <p:nvSpPr>
          <p:cNvPr id="22" name="文字方塊 21"/>
          <p:cNvSpPr txBox="1">
            <a:spLocks noChangeArrowheads="1"/>
          </p:cNvSpPr>
          <p:nvPr/>
        </p:nvSpPr>
        <p:spPr bwMode="auto">
          <a:xfrm>
            <a:off x="1285852" y="6072206"/>
            <a:ext cx="74494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3200" b="1" dirty="0" smtClean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zh-TW" altLang="en-US" sz="3200" b="1" dirty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阶梯形矩阵的秩为其非零行的行数 </a:t>
            </a:r>
            <a:r>
              <a:rPr lang="en-US" altLang="zh-TW" sz="3200" b="1" dirty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!!!</a:t>
            </a:r>
            <a:endParaRPr lang="zh-TW" altLang="en-US" sz="3200" b="1" dirty="0">
              <a:solidFill>
                <a:srgbClr val="7030A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8" grpId="0" animBg="1"/>
      <p:bldP spid="9" grpId="0" animBg="1"/>
      <p:bldP spid="10" grpId="0" animBg="1"/>
      <p:bldP spid="11" grpId="0" animBg="1"/>
      <p:bldP spid="12" grpId="0" animBg="1"/>
      <p:bldP spid="16" grpId="0"/>
      <p:bldP spid="18" grpId="0"/>
      <p:bldP spid="19" grpId="0"/>
      <p:bldP spid="20" grpId="0"/>
      <p:bldP spid="21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2428860" y="2643182"/>
          <a:ext cx="4857750" cy="2428875"/>
        </p:xfrm>
        <a:graphic>
          <a:graphicData uri="http://schemas.openxmlformats.org/presentationml/2006/ole">
            <p:oleObj spid="_x0000_s201730" name="Equation" r:id="rId3" imgW="1854000" imgH="927000" progId="Equation.3">
              <p:embed/>
            </p:oleObj>
          </a:graphicData>
        </a:graphic>
      </p:graphicFrame>
      <p:sp>
        <p:nvSpPr>
          <p:cNvPr id="6" name="文字方塊 5"/>
          <p:cNvSpPr txBox="1">
            <a:spLocks noChangeArrowheads="1"/>
          </p:cNvSpPr>
          <p:nvPr/>
        </p:nvSpPr>
        <p:spPr bwMode="auto">
          <a:xfrm>
            <a:off x="2071670" y="5357826"/>
            <a:ext cx="223490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rgbClr val="7030A0"/>
                </a:solidFill>
              </a:rPr>
              <a:t>很不好找</a:t>
            </a:r>
            <a:r>
              <a:rPr lang="en-US" altLang="zh-TW" sz="3200" b="1" dirty="0">
                <a:solidFill>
                  <a:srgbClr val="7030A0"/>
                </a:solidFill>
              </a:rPr>
              <a:t>!!!</a:t>
            </a:r>
            <a:endParaRPr lang="zh-TW" altLang="en-US" sz="3200" b="1" dirty="0">
              <a:solidFill>
                <a:srgbClr val="7030A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000100" y="357166"/>
            <a:ext cx="8392041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求一个矩阵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的秩，若從定義的角度出發，</a:t>
            </a:r>
            <a:endParaRPr lang="en-US" altLang="zh-TW" sz="32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defRPr/>
            </a:pP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标准作法是从其所有最高阶子式开始，按照</a:t>
            </a:r>
            <a:endParaRPr lang="en-US" altLang="zh-TW" sz="32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defRPr/>
            </a:pP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一整阶所有子式找完再找低一阶子式的顺序，</a:t>
            </a:r>
            <a:endParaRPr lang="en-US" altLang="zh-TW" sz="32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defRPr/>
            </a:pP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找到第一个非零子式为止。</a:t>
            </a:r>
            <a:endParaRPr lang="en-US" altLang="zh-TW" sz="32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071538" y="3571876"/>
            <a:ext cx="77764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求矩阵                                                  的秩。</a:t>
            </a:r>
            <a:endParaRPr lang="zh-TW" altLang="en-US" sz="3200" b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1071538" y="2428868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00B0F0"/>
                </a:solidFill>
              </a:rPr>
              <a:t>例</a:t>
            </a:r>
            <a:endParaRPr lang="zh-TW" altLang="en-US" sz="32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000100" y="2857496"/>
            <a:ext cx="1143008" cy="5847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32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关键</a:t>
            </a:r>
            <a:endParaRPr lang="zh-CN" altLang="en-US" sz="32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>
          <a:xfrm>
            <a:off x="1000100" y="0"/>
            <a:ext cx="7543800" cy="1143000"/>
          </a:xfrm>
        </p:spPr>
        <p:txBody>
          <a:bodyPr/>
          <a:lstStyle/>
          <a:p>
            <a:pPr algn="ctr"/>
            <a:r>
              <a:rPr lang="zh-CN" altLang="en-US" b="1" dirty="0" smtClean="0">
                <a:solidFill>
                  <a:srgbClr val="0000FF"/>
                </a:solidFill>
                <a:latin typeface="Arial Black" pitchFamily="34" charset="0"/>
              </a:rPr>
              <a:t>二、矩阵秩的求法</a:t>
            </a:r>
          </a:p>
        </p:txBody>
      </p:sp>
      <p:sp>
        <p:nvSpPr>
          <p:cNvPr id="7" name="文字方塊 6"/>
          <p:cNvSpPr txBox="1">
            <a:spLocks noChangeArrowheads="1"/>
          </p:cNvSpPr>
          <p:nvPr/>
        </p:nvSpPr>
        <p:spPr bwMode="auto">
          <a:xfrm>
            <a:off x="1000100" y="4286256"/>
            <a:ext cx="681468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3200" b="1" dirty="0" smtClean="0">
                <a:solidFill>
                  <a:schemeClr val="accent1"/>
                </a:solidFill>
              </a:rPr>
              <a:t>定理 </a:t>
            </a:r>
            <a:r>
              <a:rPr lang="en-US" altLang="zh-TW" sz="3200" b="1" dirty="0" smtClean="0">
                <a:solidFill>
                  <a:schemeClr val="accent1"/>
                </a:solidFill>
              </a:rPr>
              <a:t>2    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若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～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，则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=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。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1071538" y="1571612"/>
            <a:ext cx="6946132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对于任何矩阵 </a:t>
            </a:r>
            <a:r>
              <a:rPr lang="en-US" altLang="zh-TW" sz="320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en-US" altLang="zh-TW" sz="3200" b="1" i="1" baseline="-25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m</a:t>
            </a:r>
            <a:r>
              <a:rPr lang="en-US" altLang="zh-TW" sz="3200" b="1" baseline="-25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×</a:t>
            </a:r>
            <a:r>
              <a:rPr lang="en-US" altLang="zh-TW" sz="3200" b="1" i="1" baseline="-25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n</a:t>
            </a:r>
            <a:r>
              <a:rPr lang="en-US" altLang="zh-TW" sz="3200" b="1" i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，总可经过有限次</a:t>
            </a:r>
            <a:endParaRPr lang="en-US" altLang="zh-TW" sz="32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defRPr/>
            </a:pP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初等行变换把它变为行阶梯形。</a:t>
            </a:r>
          </a:p>
          <a:p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000100" y="92867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00B050"/>
                </a:solidFill>
              </a:rPr>
              <a:t>回顾</a:t>
            </a:r>
            <a:endParaRPr lang="zh-TW" altLang="en-US" sz="3200" b="1" dirty="0">
              <a:solidFill>
                <a:srgbClr val="00B050"/>
              </a:solidFill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1142976" y="3429000"/>
            <a:ext cx="7643866" cy="5847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经过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初等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变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换，矩阵的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秩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不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会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改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变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！</a:t>
            </a:r>
            <a:endParaRPr lang="zh-CN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000100" y="5214950"/>
            <a:ext cx="79816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所以欲求一矩阵的秩，可将其作初等行变换</a:t>
            </a:r>
            <a:endParaRPr lang="en-US" altLang="zh-TW" sz="32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换成行阶梯形，再利用行阶梯形矩阵秩容易</a:t>
            </a:r>
            <a:endParaRPr lang="en-US" altLang="zh-TW" sz="32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计算的性质而求得。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7" grpId="0"/>
      <p:bldP spid="8" grpId="0"/>
      <p:bldP spid="9" grpId="0"/>
      <p:bldP spid="10" grpId="0" autoUpdateAnimBg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Box 2"/>
          <p:cNvSpPr txBox="1">
            <a:spLocks noChangeArrowheads="1"/>
          </p:cNvSpPr>
          <p:nvPr/>
        </p:nvSpPr>
        <p:spPr bwMode="auto">
          <a:xfrm>
            <a:off x="1000100" y="0"/>
            <a:ext cx="1071570" cy="5847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00B0F0"/>
                </a:solidFill>
                <a:ea typeface="黑体" pitchFamily="2" charset="-122"/>
              </a:rPr>
              <a:t>例 </a:t>
            </a:r>
            <a:r>
              <a:rPr lang="en-US" altLang="zh-CN" sz="3200" b="1" dirty="0" smtClean="0">
                <a:solidFill>
                  <a:srgbClr val="00B0F0"/>
                </a:solidFill>
                <a:ea typeface="黑体" pitchFamily="2" charset="-122"/>
              </a:rPr>
              <a:t>5</a:t>
            </a:r>
            <a:endParaRPr lang="en-US" altLang="zh-CN" sz="3200" b="1" dirty="0">
              <a:solidFill>
                <a:srgbClr val="00B0F0"/>
              </a:solidFill>
              <a:ea typeface="黑体" pitchFamily="2" charset="-122"/>
            </a:endParaRPr>
          </a:p>
        </p:txBody>
      </p:sp>
      <p:graphicFrame>
        <p:nvGraphicFramePr>
          <p:cNvPr id="49" name="Object 4"/>
          <p:cNvGraphicFramePr>
            <a:graphicFrameLocks noChangeAspect="1"/>
          </p:cNvGraphicFramePr>
          <p:nvPr/>
        </p:nvGraphicFramePr>
        <p:xfrm>
          <a:off x="2500298" y="428604"/>
          <a:ext cx="4394200" cy="2044700"/>
        </p:xfrm>
        <a:graphic>
          <a:graphicData uri="http://schemas.openxmlformats.org/presentationml/2006/ole">
            <p:oleObj spid="_x0000_s77833" name="Equation" r:id="rId3" imgW="4394160" imgH="2044440" progId="Equation.3">
              <p:embed/>
            </p:oleObj>
          </a:graphicData>
        </a:graphic>
      </p:graphicFrame>
      <p:graphicFrame>
        <p:nvGraphicFramePr>
          <p:cNvPr id="55" name="Object 5"/>
          <p:cNvGraphicFramePr>
            <a:graphicFrameLocks noChangeAspect="1"/>
          </p:cNvGraphicFramePr>
          <p:nvPr/>
        </p:nvGraphicFramePr>
        <p:xfrm>
          <a:off x="3286116" y="2571744"/>
          <a:ext cx="3670300" cy="2044700"/>
        </p:xfrm>
        <a:graphic>
          <a:graphicData uri="http://schemas.openxmlformats.org/presentationml/2006/ole">
            <p:oleObj spid="_x0000_s77834" name="Equation" r:id="rId4" imgW="3670200" imgH="2044440" progId="Equation.3">
              <p:embed/>
            </p:oleObj>
          </a:graphicData>
        </a:graphic>
      </p:graphicFrame>
      <p:sp>
        <p:nvSpPr>
          <p:cNvPr id="71" name="文字方塊 70"/>
          <p:cNvSpPr txBox="1"/>
          <p:nvPr/>
        </p:nvSpPr>
        <p:spPr>
          <a:xfrm>
            <a:off x="1706554" y="3213116"/>
            <a:ext cx="1242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/>
              </a:rPr>
              <a:t>↔</a:t>
            </a: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TW" altLang="en-US" sz="28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Freeform 26"/>
          <p:cNvSpPr>
            <a:spLocks/>
          </p:cNvSpPr>
          <p:nvPr/>
        </p:nvSpPr>
        <p:spPr bwMode="auto">
          <a:xfrm rot="374069">
            <a:off x="1922111" y="3830828"/>
            <a:ext cx="854770" cy="69442"/>
          </a:xfrm>
          <a:custGeom>
            <a:avLst/>
            <a:gdLst>
              <a:gd name="T0" fmla="*/ 0 w 624"/>
              <a:gd name="T1" fmla="*/ 2147483647 h 48"/>
              <a:gd name="T2" fmla="*/ 2147483647 w 624"/>
              <a:gd name="T3" fmla="*/ 0 h 48"/>
              <a:gd name="T4" fmla="*/ 2147483647 w 624"/>
              <a:gd name="T5" fmla="*/ 2147483647 h 48"/>
              <a:gd name="T6" fmla="*/ 2147483647 w 624"/>
              <a:gd name="T7" fmla="*/ 0 h 48"/>
              <a:gd name="T8" fmla="*/ 0 60000 65536"/>
              <a:gd name="T9" fmla="*/ 0 60000 65536"/>
              <a:gd name="T10" fmla="*/ 0 60000 65536"/>
              <a:gd name="T11" fmla="*/ 0 60000 65536"/>
              <a:gd name="T12" fmla="*/ 0 w 624"/>
              <a:gd name="T13" fmla="*/ 0 h 48"/>
              <a:gd name="T14" fmla="*/ 624 w 624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4" h="48">
                <a:moveTo>
                  <a:pt x="0" y="48"/>
                </a:moveTo>
                <a:cubicBezTo>
                  <a:pt x="64" y="24"/>
                  <a:pt x="128" y="0"/>
                  <a:pt x="192" y="0"/>
                </a:cubicBezTo>
                <a:cubicBezTo>
                  <a:pt x="256" y="0"/>
                  <a:pt x="312" y="48"/>
                  <a:pt x="384" y="48"/>
                </a:cubicBezTo>
                <a:cubicBezTo>
                  <a:pt x="456" y="48"/>
                  <a:pt x="540" y="24"/>
                  <a:pt x="624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graphicFrame>
        <p:nvGraphicFramePr>
          <p:cNvPr id="77836" name="Object 3"/>
          <p:cNvGraphicFramePr>
            <a:graphicFrameLocks noChangeAspect="1"/>
          </p:cNvGraphicFramePr>
          <p:nvPr/>
        </p:nvGraphicFramePr>
        <p:xfrm>
          <a:off x="3286116" y="4813300"/>
          <a:ext cx="3670300" cy="2044700"/>
        </p:xfrm>
        <a:graphic>
          <a:graphicData uri="http://schemas.openxmlformats.org/presentationml/2006/ole">
            <p:oleObj spid="_x0000_s77836" name="Equation" r:id="rId5" imgW="3670200" imgH="2044440" progId="Equation.3">
              <p:embed/>
            </p:oleObj>
          </a:graphicData>
        </a:graphic>
      </p:graphicFrame>
      <p:sp>
        <p:nvSpPr>
          <p:cNvPr id="73" name="文字方塊 72"/>
          <p:cNvSpPr txBox="1"/>
          <p:nvPr/>
        </p:nvSpPr>
        <p:spPr>
          <a:xfrm>
            <a:off x="1785918" y="5429264"/>
            <a:ext cx="1063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TW" altLang="en-US" sz="28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Freeform 26"/>
          <p:cNvSpPr>
            <a:spLocks/>
          </p:cNvSpPr>
          <p:nvPr/>
        </p:nvSpPr>
        <p:spPr bwMode="auto">
          <a:xfrm rot="374069">
            <a:off x="2001475" y="6046976"/>
            <a:ext cx="854770" cy="69442"/>
          </a:xfrm>
          <a:custGeom>
            <a:avLst/>
            <a:gdLst>
              <a:gd name="T0" fmla="*/ 0 w 624"/>
              <a:gd name="T1" fmla="*/ 2147483647 h 48"/>
              <a:gd name="T2" fmla="*/ 2147483647 w 624"/>
              <a:gd name="T3" fmla="*/ 0 h 48"/>
              <a:gd name="T4" fmla="*/ 2147483647 w 624"/>
              <a:gd name="T5" fmla="*/ 2147483647 h 48"/>
              <a:gd name="T6" fmla="*/ 2147483647 w 624"/>
              <a:gd name="T7" fmla="*/ 0 h 48"/>
              <a:gd name="T8" fmla="*/ 0 60000 65536"/>
              <a:gd name="T9" fmla="*/ 0 60000 65536"/>
              <a:gd name="T10" fmla="*/ 0 60000 65536"/>
              <a:gd name="T11" fmla="*/ 0 60000 65536"/>
              <a:gd name="T12" fmla="*/ 0 w 624"/>
              <a:gd name="T13" fmla="*/ 0 h 48"/>
              <a:gd name="T14" fmla="*/ 624 w 624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4" h="48">
                <a:moveTo>
                  <a:pt x="0" y="48"/>
                </a:moveTo>
                <a:cubicBezTo>
                  <a:pt x="64" y="24"/>
                  <a:pt x="128" y="0"/>
                  <a:pt x="192" y="0"/>
                </a:cubicBezTo>
                <a:cubicBezTo>
                  <a:pt x="256" y="0"/>
                  <a:pt x="312" y="48"/>
                  <a:pt x="384" y="48"/>
                </a:cubicBezTo>
                <a:cubicBezTo>
                  <a:pt x="456" y="48"/>
                  <a:pt x="540" y="24"/>
                  <a:pt x="624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7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 animBg="1"/>
      <p:bldP spid="73" grpId="0"/>
      <p:bldP spid="7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Box 2"/>
          <p:cNvSpPr txBox="1">
            <a:spLocks noChangeArrowheads="1"/>
          </p:cNvSpPr>
          <p:nvPr/>
        </p:nvSpPr>
        <p:spPr bwMode="auto">
          <a:xfrm>
            <a:off x="1000100" y="0"/>
            <a:ext cx="1714512" cy="5847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00B0F0"/>
                </a:solidFill>
                <a:ea typeface="黑体" pitchFamily="2" charset="-122"/>
              </a:rPr>
              <a:t>例 </a:t>
            </a:r>
            <a:r>
              <a:rPr lang="en-US" altLang="zh-CN" sz="3200" b="1" dirty="0" smtClean="0">
                <a:solidFill>
                  <a:srgbClr val="00B0F0"/>
                </a:solidFill>
                <a:ea typeface="黑体" pitchFamily="2" charset="-122"/>
              </a:rPr>
              <a:t>5 – </a:t>
            </a:r>
            <a:r>
              <a:rPr lang="zh-TW" altLang="en-US" sz="3200" b="1" dirty="0" smtClean="0">
                <a:solidFill>
                  <a:srgbClr val="00B0F0"/>
                </a:solidFill>
                <a:ea typeface="黑体" pitchFamily="2" charset="-122"/>
              </a:rPr>
              <a:t>续</a:t>
            </a:r>
            <a:endParaRPr lang="en-US" altLang="zh-CN" sz="3200" b="1" dirty="0">
              <a:solidFill>
                <a:srgbClr val="00B0F0"/>
              </a:solidFill>
              <a:ea typeface="黑体" pitchFamily="2" charset="-122"/>
            </a:endParaRPr>
          </a:p>
        </p:txBody>
      </p:sp>
      <p:graphicFrame>
        <p:nvGraphicFramePr>
          <p:cNvPr id="77836" name="Object 3"/>
          <p:cNvGraphicFramePr>
            <a:graphicFrameLocks noChangeAspect="1"/>
          </p:cNvGraphicFramePr>
          <p:nvPr/>
        </p:nvGraphicFramePr>
        <p:xfrm>
          <a:off x="3071802" y="428604"/>
          <a:ext cx="3670300" cy="2044700"/>
        </p:xfrm>
        <a:graphic>
          <a:graphicData uri="http://schemas.openxmlformats.org/presentationml/2006/ole">
            <p:oleObj spid="_x0000_s244740" name="Equation" r:id="rId3" imgW="3670200" imgH="2044440" progId="Equation.3">
              <p:embed/>
            </p:oleObj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1714480" y="2786058"/>
            <a:ext cx="1242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> 2</a:t>
            </a:r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TW" altLang="en-US" sz="28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Freeform 26"/>
          <p:cNvSpPr>
            <a:spLocks/>
          </p:cNvSpPr>
          <p:nvPr/>
        </p:nvSpPr>
        <p:spPr bwMode="auto">
          <a:xfrm rot="374069">
            <a:off x="1930037" y="3403770"/>
            <a:ext cx="854770" cy="69442"/>
          </a:xfrm>
          <a:custGeom>
            <a:avLst/>
            <a:gdLst>
              <a:gd name="T0" fmla="*/ 0 w 624"/>
              <a:gd name="T1" fmla="*/ 2147483647 h 48"/>
              <a:gd name="T2" fmla="*/ 2147483647 w 624"/>
              <a:gd name="T3" fmla="*/ 0 h 48"/>
              <a:gd name="T4" fmla="*/ 2147483647 w 624"/>
              <a:gd name="T5" fmla="*/ 2147483647 h 48"/>
              <a:gd name="T6" fmla="*/ 2147483647 w 624"/>
              <a:gd name="T7" fmla="*/ 0 h 48"/>
              <a:gd name="T8" fmla="*/ 0 60000 65536"/>
              <a:gd name="T9" fmla="*/ 0 60000 65536"/>
              <a:gd name="T10" fmla="*/ 0 60000 65536"/>
              <a:gd name="T11" fmla="*/ 0 60000 65536"/>
              <a:gd name="T12" fmla="*/ 0 w 624"/>
              <a:gd name="T13" fmla="*/ 0 h 48"/>
              <a:gd name="T14" fmla="*/ 624 w 624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4" h="48">
                <a:moveTo>
                  <a:pt x="0" y="48"/>
                </a:moveTo>
                <a:cubicBezTo>
                  <a:pt x="64" y="24"/>
                  <a:pt x="128" y="0"/>
                  <a:pt x="192" y="0"/>
                </a:cubicBezTo>
                <a:cubicBezTo>
                  <a:pt x="256" y="0"/>
                  <a:pt x="312" y="48"/>
                  <a:pt x="384" y="48"/>
                </a:cubicBezTo>
                <a:cubicBezTo>
                  <a:pt x="456" y="48"/>
                  <a:pt x="540" y="24"/>
                  <a:pt x="624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graphicFrame>
        <p:nvGraphicFramePr>
          <p:cNvPr id="244741" name="Object 2"/>
          <p:cNvGraphicFramePr>
            <a:graphicFrameLocks noChangeAspect="1"/>
          </p:cNvGraphicFramePr>
          <p:nvPr/>
        </p:nvGraphicFramePr>
        <p:xfrm>
          <a:off x="2928926" y="2571744"/>
          <a:ext cx="3889349" cy="2057409"/>
        </p:xfrm>
        <a:graphic>
          <a:graphicData uri="http://schemas.openxmlformats.org/presentationml/2006/ole">
            <p:oleObj spid="_x0000_s244741" name="Equation" r:id="rId4" imgW="1752480" imgH="927000" progId="Equation.3">
              <p:embed/>
            </p:oleObj>
          </a:graphicData>
        </a:graphic>
      </p:graphicFrame>
      <p:graphicFrame>
        <p:nvGraphicFramePr>
          <p:cNvPr id="244742" name="Object 2"/>
          <p:cNvGraphicFramePr>
            <a:graphicFrameLocks noChangeAspect="1"/>
          </p:cNvGraphicFramePr>
          <p:nvPr/>
        </p:nvGraphicFramePr>
        <p:xfrm>
          <a:off x="3000364" y="4714884"/>
          <a:ext cx="3833644" cy="1928802"/>
        </p:xfrm>
        <a:graphic>
          <a:graphicData uri="http://schemas.openxmlformats.org/presentationml/2006/ole">
            <p:oleObj spid="_x0000_s244742" name="Equation" r:id="rId5" imgW="4063680" imgH="2044440" progId="Equation.3">
              <p:embed/>
            </p:oleObj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1714480" y="5214949"/>
            <a:ext cx="1242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> 3</a:t>
            </a:r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TW" altLang="en-US" sz="28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Freeform 26"/>
          <p:cNvSpPr>
            <a:spLocks/>
          </p:cNvSpPr>
          <p:nvPr/>
        </p:nvSpPr>
        <p:spPr bwMode="auto">
          <a:xfrm rot="374069">
            <a:off x="1930037" y="5832661"/>
            <a:ext cx="854770" cy="69442"/>
          </a:xfrm>
          <a:custGeom>
            <a:avLst/>
            <a:gdLst>
              <a:gd name="T0" fmla="*/ 0 w 624"/>
              <a:gd name="T1" fmla="*/ 2147483647 h 48"/>
              <a:gd name="T2" fmla="*/ 2147483647 w 624"/>
              <a:gd name="T3" fmla="*/ 0 h 48"/>
              <a:gd name="T4" fmla="*/ 2147483647 w 624"/>
              <a:gd name="T5" fmla="*/ 2147483647 h 48"/>
              <a:gd name="T6" fmla="*/ 2147483647 w 624"/>
              <a:gd name="T7" fmla="*/ 0 h 48"/>
              <a:gd name="T8" fmla="*/ 0 60000 65536"/>
              <a:gd name="T9" fmla="*/ 0 60000 65536"/>
              <a:gd name="T10" fmla="*/ 0 60000 65536"/>
              <a:gd name="T11" fmla="*/ 0 60000 65536"/>
              <a:gd name="T12" fmla="*/ 0 w 624"/>
              <a:gd name="T13" fmla="*/ 0 h 48"/>
              <a:gd name="T14" fmla="*/ 624 w 624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4" h="48">
                <a:moveTo>
                  <a:pt x="0" y="48"/>
                </a:moveTo>
                <a:cubicBezTo>
                  <a:pt x="64" y="24"/>
                  <a:pt x="128" y="0"/>
                  <a:pt x="192" y="0"/>
                </a:cubicBezTo>
                <a:cubicBezTo>
                  <a:pt x="256" y="0"/>
                  <a:pt x="312" y="48"/>
                  <a:pt x="384" y="48"/>
                </a:cubicBezTo>
                <a:cubicBezTo>
                  <a:pt x="456" y="48"/>
                  <a:pt x="540" y="24"/>
                  <a:pt x="624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4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4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4" grpId="0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Box 2"/>
          <p:cNvSpPr txBox="1">
            <a:spLocks noChangeArrowheads="1"/>
          </p:cNvSpPr>
          <p:nvPr/>
        </p:nvSpPr>
        <p:spPr bwMode="auto">
          <a:xfrm>
            <a:off x="1000100" y="0"/>
            <a:ext cx="1714512" cy="5847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00B0F0"/>
                </a:solidFill>
                <a:ea typeface="黑体" pitchFamily="2" charset="-122"/>
              </a:rPr>
              <a:t>例 </a:t>
            </a:r>
            <a:r>
              <a:rPr lang="en-US" altLang="zh-CN" sz="3200" b="1" dirty="0" smtClean="0">
                <a:solidFill>
                  <a:srgbClr val="00B0F0"/>
                </a:solidFill>
                <a:ea typeface="黑体" pitchFamily="2" charset="-122"/>
              </a:rPr>
              <a:t>5 – </a:t>
            </a:r>
            <a:r>
              <a:rPr lang="zh-TW" altLang="en-US" sz="3200" b="1" dirty="0" smtClean="0">
                <a:solidFill>
                  <a:srgbClr val="00B0F0"/>
                </a:solidFill>
                <a:ea typeface="黑体" pitchFamily="2" charset="-122"/>
              </a:rPr>
              <a:t>续</a:t>
            </a:r>
            <a:endParaRPr lang="en-US" altLang="zh-CN" sz="3200" b="1" dirty="0">
              <a:solidFill>
                <a:srgbClr val="00B0F0"/>
              </a:solidFill>
              <a:ea typeface="黑体" pitchFamily="2" charset="-122"/>
            </a:endParaRPr>
          </a:p>
        </p:txBody>
      </p:sp>
      <p:graphicFrame>
        <p:nvGraphicFramePr>
          <p:cNvPr id="244742" name="Object 2"/>
          <p:cNvGraphicFramePr>
            <a:graphicFrameLocks noChangeAspect="1"/>
          </p:cNvGraphicFramePr>
          <p:nvPr/>
        </p:nvGraphicFramePr>
        <p:xfrm>
          <a:off x="2928926" y="357166"/>
          <a:ext cx="3833644" cy="1928802"/>
        </p:xfrm>
        <a:graphic>
          <a:graphicData uri="http://schemas.openxmlformats.org/presentationml/2006/ole">
            <p:oleObj spid="_x0000_s245764" name="Equation" r:id="rId3" imgW="4063680" imgH="2044440" progId="Equation.3">
              <p:embed/>
            </p:oleObj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1714480" y="2786058"/>
            <a:ext cx="1242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 3</a:t>
            </a:r>
            <a:r>
              <a:rPr lang="en-US" altLang="zh-TW" sz="28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2800" b="1" baseline="-25000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reeform 26"/>
          <p:cNvSpPr>
            <a:spLocks/>
          </p:cNvSpPr>
          <p:nvPr/>
        </p:nvSpPr>
        <p:spPr bwMode="auto">
          <a:xfrm rot="374069">
            <a:off x="1930037" y="3403770"/>
            <a:ext cx="854770" cy="69442"/>
          </a:xfrm>
          <a:custGeom>
            <a:avLst/>
            <a:gdLst>
              <a:gd name="T0" fmla="*/ 0 w 624"/>
              <a:gd name="T1" fmla="*/ 2147483647 h 48"/>
              <a:gd name="T2" fmla="*/ 2147483647 w 624"/>
              <a:gd name="T3" fmla="*/ 0 h 48"/>
              <a:gd name="T4" fmla="*/ 2147483647 w 624"/>
              <a:gd name="T5" fmla="*/ 2147483647 h 48"/>
              <a:gd name="T6" fmla="*/ 2147483647 w 624"/>
              <a:gd name="T7" fmla="*/ 0 h 48"/>
              <a:gd name="T8" fmla="*/ 0 60000 65536"/>
              <a:gd name="T9" fmla="*/ 0 60000 65536"/>
              <a:gd name="T10" fmla="*/ 0 60000 65536"/>
              <a:gd name="T11" fmla="*/ 0 60000 65536"/>
              <a:gd name="T12" fmla="*/ 0 w 624"/>
              <a:gd name="T13" fmla="*/ 0 h 48"/>
              <a:gd name="T14" fmla="*/ 624 w 624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4" h="48">
                <a:moveTo>
                  <a:pt x="0" y="48"/>
                </a:moveTo>
                <a:cubicBezTo>
                  <a:pt x="64" y="24"/>
                  <a:pt x="128" y="0"/>
                  <a:pt x="192" y="0"/>
                </a:cubicBezTo>
                <a:cubicBezTo>
                  <a:pt x="256" y="0"/>
                  <a:pt x="312" y="48"/>
                  <a:pt x="384" y="48"/>
                </a:cubicBezTo>
                <a:cubicBezTo>
                  <a:pt x="456" y="48"/>
                  <a:pt x="540" y="24"/>
                  <a:pt x="624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graphicFrame>
        <p:nvGraphicFramePr>
          <p:cNvPr id="245766" name="Object 2"/>
          <p:cNvGraphicFramePr>
            <a:graphicFrameLocks noChangeAspect="1"/>
          </p:cNvGraphicFramePr>
          <p:nvPr/>
        </p:nvGraphicFramePr>
        <p:xfrm>
          <a:off x="3000364" y="2500306"/>
          <a:ext cx="3929090" cy="2063479"/>
        </p:xfrm>
        <a:graphic>
          <a:graphicData uri="http://schemas.openxmlformats.org/presentationml/2006/ole">
            <p:oleObj spid="_x0000_s245766" name="Equation" r:id="rId4" imgW="1765080" imgH="927000" progId="Equation.3">
              <p:embed/>
            </p:oleObj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1857356" y="5429264"/>
            <a:ext cx="1242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 4</a:t>
            </a:r>
            <a:r>
              <a:rPr lang="en-US" altLang="zh-TW" sz="28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2800" b="1" baseline="-25000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Freeform 26"/>
          <p:cNvSpPr>
            <a:spLocks/>
          </p:cNvSpPr>
          <p:nvPr/>
        </p:nvSpPr>
        <p:spPr bwMode="auto">
          <a:xfrm rot="374069">
            <a:off x="2072913" y="6046976"/>
            <a:ext cx="854770" cy="69442"/>
          </a:xfrm>
          <a:custGeom>
            <a:avLst/>
            <a:gdLst>
              <a:gd name="T0" fmla="*/ 0 w 624"/>
              <a:gd name="T1" fmla="*/ 2147483647 h 48"/>
              <a:gd name="T2" fmla="*/ 2147483647 w 624"/>
              <a:gd name="T3" fmla="*/ 0 h 48"/>
              <a:gd name="T4" fmla="*/ 2147483647 w 624"/>
              <a:gd name="T5" fmla="*/ 2147483647 h 48"/>
              <a:gd name="T6" fmla="*/ 2147483647 w 624"/>
              <a:gd name="T7" fmla="*/ 0 h 48"/>
              <a:gd name="T8" fmla="*/ 0 60000 65536"/>
              <a:gd name="T9" fmla="*/ 0 60000 65536"/>
              <a:gd name="T10" fmla="*/ 0 60000 65536"/>
              <a:gd name="T11" fmla="*/ 0 60000 65536"/>
              <a:gd name="T12" fmla="*/ 0 w 624"/>
              <a:gd name="T13" fmla="*/ 0 h 48"/>
              <a:gd name="T14" fmla="*/ 624 w 624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4" h="48">
                <a:moveTo>
                  <a:pt x="0" y="48"/>
                </a:moveTo>
                <a:cubicBezTo>
                  <a:pt x="64" y="24"/>
                  <a:pt x="128" y="0"/>
                  <a:pt x="192" y="0"/>
                </a:cubicBezTo>
                <a:cubicBezTo>
                  <a:pt x="256" y="0"/>
                  <a:pt x="312" y="48"/>
                  <a:pt x="384" y="48"/>
                </a:cubicBezTo>
                <a:cubicBezTo>
                  <a:pt x="456" y="48"/>
                  <a:pt x="540" y="24"/>
                  <a:pt x="624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graphicFrame>
        <p:nvGraphicFramePr>
          <p:cNvPr id="245767" name="Object 2"/>
          <p:cNvGraphicFramePr>
            <a:graphicFrameLocks noChangeAspect="1"/>
          </p:cNvGraphicFramePr>
          <p:nvPr/>
        </p:nvGraphicFramePr>
        <p:xfrm>
          <a:off x="3143240" y="4813300"/>
          <a:ext cx="3746500" cy="2044700"/>
        </p:xfrm>
        <a:graphic>
          <a:graphicData uri="http://schemas.openxmlformats.org/presentationml/2006/ole">
            <p:oleObj spid="_x0000_s245767" name="Equation" r:id="rId5" imgW="3746160" imgH="20444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5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5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6" grpId="0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Box 2"/>
          <p:cNvSpPr txBox="1">
            <a:spLocks noChangeArrowheads="1"/>
          </p:cNvSpPr>
          <p:nvPr/>
        </p:nvSpPr>
        <p:spPr bwMode="auto">
          <a:xfrm>
            <a:off x="1000100" y="0"/>
            <a:ext cx="1714512" cy="5847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00B0F0"/>
                </a:solidFill>
                <a:ea typeface="黑体" pitchFamily="2" charset="-122"/>
              </a:rPr>
              <a:t>例 </a:t>
            </a:r>
            <a:r>
              <a:rPr lang="en-US" altLang="zh-CN" sz="3200" b="1" dirty="0" smtClean="0">
                <a:solidFill>
                  <a:srgbClr val="00B0F0"/>
                </a:solidFill>
                <a:ea typeface="黑体" pitchFamily="2" charset="-122"/>
              </a:rPr>
              <a:t>5 – </a:t>
            </a:r>
            <a:r>
              <a:rPr lang="zh-TW" altLang="en-US" sz="3200" b="1" dirty="0" smtClean="0">
                <a:solidFill>
                  <a:srgbClr val="00B0F0"/>
                </a:solidFill>
                <a:ea typeface="黑体" pitchFamily="2" charset="-122"/>
              </a:rPr>
              <a:t>续</a:t>
            </a:r>
            <a:endParaRPr lang="en-US" altLang="zh-CN" sz="3200" b="1" dirty="0">
              <a:solidFill>
                <a:srgbClr val="00B0F0"/>
              </a:solidFill>
              <a:ea typeface="黑体" pitchFamily="2" charset="-122"/>
            </a:endParaRPr>
          </a:p>
        </p:txBody>
      </p:sp>
      <p:graphicFrame>
        <p:nvGraphicFramePr>
          <p:cNvPr id="245767" name="Object 2"/>
          <p:cNvGraphicFramePr>
            <a:graphicFrameLocks noChangeAspect="1"/>
          </p:cNvGraphicFramePr>
          <p:nvPr/>
        </p:nvGraphicFramePr>
        <p:xfrm>
          <a:off x="2857488" y="285728"/>
          <a:ext cx="3746500" cy="2044700"/>
        </p:xfrm>
        <a:graphic>
          <a:graphicData uri="http://schemas.openxmlformats.org/presentationml/2006/ole">
            <p:oleObj spid="_x0000_s246788" name="Equation" r:id="rId3" imgW="3746160" imgH="2044440" progId="Equation.3">
              <p:embed/>
            </p:oleObj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1714480" y="2786058"/>
            <a:ext cx="1063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28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Freeform 26"/>
          <p:cNvSpPr>
            <a:spLocks/>
          </p:cNvSpPr>
          <p:nvPr/>
        </p:nvSpPr>
        <p:spPr bwMode="auto">
          <a:xfrm rot="374069">
            <a:off x="1930037" y="3403770"/>
            <a:ext cx="854770" cy="69442"/>
          </a:xfrm>
          <a:custGeom>
            <a:avLst/>
            <a:gdLst>
              <a:gd name="T0" fmla="*/ 0 w 624"/>
              <a:gd name="T1" fmla="*/ 2147483647 h 48"/>
              <a:gd name="T2" fmla="*/ 2147483647 w 624"/>
              <a:gd name="T3" fmla="*/ 0 h 48"/>
              <a:gd name="T4" fmla="*/ 2147483647 w 624"/>
              <a:gd name="T5" fmla="*/ 2147483647 h 48"/>
              <a:gd name="T6" fmla="*/ 2147483647 w 624"/>
              <a:gd name="T7" fmla="*/ 0 h 48"/>
              <a:gd name="T8" fmla="*/ 0 60000 65536"/>
              <a:gd name="T9" fmla="*/ 0 60000 65536"/>
              <a:gd name="T10" fmla="*/ 0 60000 65536"/>
              <a:gd name="T11" fmla="*/ 0 60000 65536"/>
              <a:gd name="T12" fmla="*/ 0 w 624"/>
              <a:gd name="T13" fmla="*/ 0 h 48"/>
              <a:gd name="T14" fmla="*/ 624 w 624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4" h="48">
                <a:moveTo>
                  <a:pt x="0" y="48"/>
                </a:moveTo>
                <a:cubicBezTo>
                  <a:pt x="64" y="24"/>
                  <a:pt x="128" y="0"/>
                  <a:pt x="192" y="0"/>
                </a:cubicBezTo>
                <a:cubicBezTo>
                  <a:pt x="256" y="0"/>
                  <a:pt x="312" y="48"/>
                  <a:pt x="384" y="48"/>
                </a:cubicBezTo>
                <a:cubicBezTo>
                  <a:pt x="456" y="48"/>
                  <a:pt x="540" y="24"/>
                  <a:pt x="624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2857488" y="2500306"/>
          <a:ext cx="3746500" cy="2044700"/>
        </p:xfrm>
        <a:graphic>
          <a:graphicData uri="http://schemas.openxmlformats.org/presentationml/2006/ole">
            <p:oleObj spid="_x0000_s246789" name="Equation" r:id="rId4" imgW="3746160" imgH="2044440" progId="Equation.3">
              <p:embed/>
            </p:oleObj>
          </a:graphicData>
        </a:graphic>
      </p:graphicFrame>
      <p:sp>
        <p:nvSpPr>
          <p:cNvPr id="14" name="矩形 13"/>
          <p:cNvSpPr/>
          <p:nvPr/>
        </p:nvSpPr>
        <p:spPr>
          <a:xfrm>
            <a:off x="2786050" y="2428868"/>
            <a:ext cx="3929090" cy="221457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6929454" y="2857496"/>
            <a:ext cx="18261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accent1"/>
                </a:solidFill>
              </a:rPr>
              <a:t>为行阶梯</a:t>
            </a:r>
            <a:endParaRPr lang="en-US" altLang="zh-TW" sz="3200" b="1" dirty="0" smtClean="0">
              <a:solidFill>
                <a:schemeClr val="accent1"/>
              </a:solidFill>
            </a:endParaRPr>
          </a:p>
          <a:p>
            <a:r>
              <a:rPr lang="zh-TW" altLang="en-US" sz="3200" b="1" dirty="0" smtClean="0">
                <a:solidFill>
                  <a:schemeClr val="accent1"/>
                </a:solidFill>
              </a:rPr>
              <a:t>形矩阵</a:t>
            </a:r>
            <a:endParaRPr lang="zh-TW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116225" y="4786322"/>
            <a:ext cx="80277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原矩阵 </a:t>
            </a:r>
            <a:r>
              <a:rPr lang="en-US" altLang="zh-TW" sz="3200" b="1" i="1" dirty="0" smtClean="0"/>
              <a:t>A</a:t>
            </a:r>
            <a:r>
              <a:rPr lang="en-US" altLang="zh-TW" sz="3200" b="1" dirty="0" smtClean="0"/>
              <a:t> </a:t>
            </a:r>
            <a:r>
              <a:rPr lang="zh-TW" altLang="en-US" sz="3200" b="1" dirty="0" smtClean="0"/>
              <a:t>对应的行阶梯形矩阵有 </a:t>
            </a:r>
            <a:r>
              <a:rPr lang="en-US" altLang="zh-TW" sz="3200" b="1" dirty="0" smtClean="0"/>
              <a:t>3 </a:t>
            </a:r>
            <a:r>
              <a:rPr lang="zh-TW" altLang="en-US" sz="3200" b="1" dirty="0" smtClean="0"/>
              <a:t>个非零行</a:t>
            </a:r>
            <a:endParaRPr lang="en-US" altLang="zh-TW" sz="3200" b="1" dirty="0" smtClean="0"/>
          </a:p>
          <a:p>
            <a:r>
              <a:rPr lang="en-US" altLang="zh-TW" sz="3200" b="1" dirty="0" smtClean="0"/>
              <a:t>(</a:t>
            </a:r>
            <a:r>
              <a:rPr lang="zh-TW" altLang="en-US" sz="3200" b="1" dirty="0" smtClean="0"/>
              <a:t>只要元素不全为零的行都算</a:t>
            </a:r>
            <a:r>
              <a:rPr lang="en-US" altLang="zh-TW" sz="3200" b="1" dirty="0" smtClean="0"/>
              <a:t>)</a:t>
            </a:r>
            <a:r>
              <a:rPr lang="zh-TW" altLang="en-US" sz="3200" b="1" dirty="0" smtClean="0"/>
              <a:t>。</a:t>
            </a:r>
            <a:endParaRPr lang="zh-TW" altLang="en-US" sz="3200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1214414" y="6000768"/>
            <a:ext cx="5354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所以原矩阵 </a:t>
            </a:r>
            <a:r>
              <a:rPr lang="en-US" altLang="zh-TW" sz="3200" b="1" i="1" dirty="0" smtClean="0"/>
              <a:t>A</a:t>
            </a:r>
            <a:r>
              <a:rPr lang="en-US" altLang="zh-TW" sz="3200" b="1" dirty="0" smtClean="0"/>
              <a:t> </a:t>
            </a:r>
            <a:r>
              <a:rPr lang="zh-TW" altLang="en-US" sz="3200" b="1" dirty="0" smtClean="0"/>
              <a:t>的秩 </a:t>
            </a:r>
            <a:r>
              <a:rPr lang="en-US" altLang="zh-TW" sz="3200" b="1" i="1" dirty="0" smtClean="0"/>
              <a:t>R</a:t>
            </a:r>
            <a:r>
              <a:rPr lang="en-US" altLang="zh-TW" sz="3200" b="1" dirty="0" smtClean="0"/>
              <a:t>(</a:t>
            </a:r>
            <a:r>
              <a:rPr lang="en-US" altLang="zh-TW" sz="3200" b="1" i="1" dirty="0" smtClean="0"/>
              <a:t>A</a:t>
            </a:r>
            <a:r>
              <a:rPr lang="en-US" altLang="zh-TW" sz="3200" b="1" dirty="0" smtClean="0"/>
              <a:t>) = 3 .</a:t>
            </a:r>
            <a:endParaRPr lang="zh-TW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4" grpId="0" animBg="1"/>
      <p:bldP spid="15" grpId="0"/>
      <p:bldP spid="18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Box 2"/>
          <p:cNvSpPr txBox="1">
            <a:spLocks noChangeArrowheads="1"/>
          </p:cNvSpPr>
          <p:nvPr/>
        </p:nvSpPr>
        <p:spPr bwMode="auto">
          <a:xfrm>
            <a:off x="1000100" y="0"/>
            <a:ext cx="1071570" cy="5847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00B0F0"/>
                </a:solidFill>
                <a:ea typeface="黑体" pitchFamily="2" charset="-122"/>
              </a:rPr>
              <a:t>例 </a:t>
            </a:r>
            <a:r>
              <a:rPr lang="en-US" altLang="zh-CN" sz="3200" b="1" dirty="0" smtClean="0">
                <a:solidFill>
                  <a:srgbClr val="00B0F0"/>
                </a:solidFill>
                <a:ea typeface="黑体" pitchFamily="2" charset="-122"/>
              </a:rPr>
              <a:t>6</a:t>
            </a:r>
            <a:endParaRPr lang="en-US" altLang="zh-CN" sz="3200" b="1" dirty="0">
              <a:solidFill>
                <a:srgbClr val="00B0F0"/>
              </a:solidFill>
              <a:ea typeface="黑体" pitchFamily="2" charset="-122"/>
            </a:endParaRPr>
          </a:p>
        </p:txBody>
      </p:sp>
      <p:graphicFrame>
        <p:nvGraphicFramePr>
          <p:cNvPr id="49" name="Object 4"/>
          <p:cNvGraphicFramePr>
            <a:graphicFrameLocks noChangeAspect="1"/>
          </p:cNvGraphicFramePr>
          <p:nvPr/>
        </p:nvGraphicFramePr>
        <p:xfrm>
          <a:off x="2357422" y="285728"/>
          <a:ext cx="3833812" cy="1928813"/>
        </p:xfrm>
        <a:graphic>
          <a:graphicData uri="http://schemas.openxmlformats.org/presentationml/2006/ole">
            <p:oleObj spid="_x0000_s248834" name="Equation" r:id="rId3" imgW="1841400" imgH="927000" progId="Equation.3">
              <p:embed/>
            </p:oleObj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1643042" y="92867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设</a:t>
            </a:r>
            <a:endParaRPr lang="zh-TW" alt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248837" name="Object 4"/>
          <p:cNvGraphicFramePr>
            <a:graphicFrameLocks noChangeAspect="1"/>
          </p:cNvGraphicFramePr>
          <p:nvPr/>
        </p:nvGraphicFramePr>
        <p:xfrm>
          <a:off x="6357950" y="285728"/>
          <a:ext cx="1268412" cy="1928812"/>
        </p:xfrm>
        <a:graphic>
          <a:graphicData uri="http://schemas.openxmlformats.org/presentationml/2006/ole">
            <p:oleObj spid="_x0000_s248837" name="Equation" r:id="rId4" imgW="609480" imgH="927000" progId="Equation.3">
              <p:embed/>
            </p:oleObj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1643042" y="2285992"/>
            <a:ext cx="6540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求矩阵 </a:t>
            </a:r>
            <a:r>
              <a:rPr lang="en-US" altLang="zh-TW" sz="3200" b="1" i="1" dirty="0" smtClean="0"/>
              <a:t>A</a:t>
            </a:r>
            <a:r>
              <a:rPr lang="en-US" altLang="zh-TW" sz="3200" b="1" dirty="0" smtClean="0"/>
              <a:t> </a:t>
            </a:r>
            <a:r>
              <a:rPr lang="zh-TW" altLang="en-US" sz="3200" b="1" dirty="0" smtClean="0"/>
              <a:t>的及矩阵 </a:t>
            </a:r>
            <a:r>
              <a:rPr lang="en-US" altLang="zh-TW" sz="3200" b="1" i="1" dirty="0" smtClean="0"/>
              <a:t>B</a:t>
            </a:r>
            <a:r>
              <a:rPr lang="en-US" altLang="zh-TW" sz="3200" b="1" dirty="0" smtClean="0"/>
              <a:t>= (</a:t>
            </a:r>
            <a:r>
              <a:rPr lang="en-US" altLang="zh-TW" sz="3200" b="1" i="1" dirty="0" smtClean="0"/>
              <a:t>A</a:t>
            </a:r>
            <a:r>
              <a:rPr lang="en-US" altLang="zh-TW" sz="3200" b="1" dirty="0" smtClean="0"/>
              <a:t>,</a:t>
            </a:r>
            <a:r>
              <a:rPr lang="zh-TW" altLang="en-US" sz="3200" b="1" dirty="0" smtClean="0"/>
              <a:t> </a:t>
            </a:r>
            <a:r>
              <a:rPr lang="en-US" altLang="zh-TW" sz="3200" b="1" i="1" dirty="0" smtClean="0"/>
              <a:t>b</a:t>
            </a:r>
            <a:r>
              <a:rPr lang="en-US" altLang="zh-TW" sz="3200" b="1" dirty="0" smtClean="0"/>
              <a:t>) </a:t>
            </a:r>
            <a:r>
              <a:rPr lang="zh-TW" altLang="en-US" sz="3200" b="1" dirty="0" smtClean="0"/>
              <a:t>的秩。</a:t>
            </a:r>
            <a:endParaRPr lang="zh-TW" altLang="en-US" sz="3200" b="1" dirty="0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1000100" y="2857496"/>
            <a:ext cx="914400" cy="5847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解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1765057" y="3143248"/>
            <a:ext cx="7378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/>
              <a:t>(</a:t>
            </a:r>
            <a:r>
              <a:rPr lang="zh-TW" altLang="en-US" sz="3200" b="1" dirty="0" smtClean="0">
                <a:solidFill>
                  <a:srgbClr val="0202BE"/>
                </a:solidFill>
              </a:rPr>
              <a:t>可直接处理 </a:t>
            </a:r>
            <a:r>
              <a:rPr lang="en-US" altLang="zh-TW" sz="3200" b="1" i="1" dirty="0" smtClean="0">
                <a:solidFill>
                  <a:srgbClr val="0202BE"/>
                </a:solidFill>
              </a:rPr>
              <a:t>B</a:t>
            </a:r>
            <a:r>
              <a:rPr lang="en-US" altLang="zh-TW" sz="3200" b="1" dirty="0" smtClean="0">
                <a:solidFill>
                  <a:srgbClr val="0202BE"/>
                </a:solidFill>
              </a:rPr>
              <a:t>=(</a:t>
            </a:r>
            <a:r>
              <a:rPr lang="en-US" altLang="zh-TW" sz="3200" b="1" i="1" dirty="0" err="1" smtClean="0">
                <a:solidFill>
                  <a:srgbClr val="0202BE"/>
                </a:solidFill>
              </a:rPr>
              <a:t>A</a:t>
            </a:r>
            <a:r>
              <a:rPr lang="en-US" altLang="zh-TW" sz="3200" b="1" dirty="0" err="1" smtClean="0">
                <a:solidFill>
                  <a:srgbClr val="0202BE"/>
                </a:solidFill>
              </a:rPr>
              <a:t>,</a:t>
            </a:r>
            <a:r>
              <a:rPr lang="en-US" altLang="zh-TW" sz="3200" b="1" i="1" dirty="0" err="1" smtClean="0">
                <a:solidFill>
                  <a:srgbClr val="0202BE"/>
                </a:solidFill>
              </a:rPr>
              <a:t>b</a:t>
            </a:r>
            <a:r>
              <a:rPr lang="en-US" altLang="zh-TW" sz="3200" b="1" dirty="0" smtClean="0">
                <a:solidFill>
                  <a:srgbClr val="0202BE"/>
                </a:solidFill>
              </a:rPr>
              <a:t>) </a:t>
            </a:r>
            <a:r>
              <a:rPr lang="zh-TW" altLang="en-US" sz="3200" b="1" dirty="0" smtClean="0">
                <a:solidFill>
                  <a:srgbClr val="0202BE"/>
                </a:solidFill>
              </a:rPr>
              <a:t>一次看出两件事。</a:t>
            </a:r>
            <a:r>
              <a:rPr lang="en-US" altLang="zh-TW" sz="3200" b="1" dirty="0" smtClean="0"/>
              <a:t>)</a:t>
            </a:r>
            <a:endParaRPr lang="zh-TW" altLang="en-US" sz="3200" b="1" dirty="0"/>
          </a:p>
        </p:txBody>
      </p:sp>
      <p:graphicFrame>
        <p:nvGraphicFramePr>
          <p:cNvPr id="248838" name="Object 2"/>
          <p:cNvGraphicFramePr>
            <a:graphicFrameLocks noChangeAspect="1"/>
          </p:cNvGraphicFramePr>
          <p:nvPr/>
        </p:nvGraphicFramePr>
        <p:xfrm>
          <a:off x="2143108" y="3929066"/>
          <a:ext cx="4286280" cy="2031808"/>
        </p:xfrm>
        <a:graphic>
          <a:graphicData uri="http://schemas.openxmlformats.org/presentationml/2006/ole">
            <p:oleObj spid="_x0000_s248838" name="Equation" r:id="rId5" imgW="1955520" imgH="927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8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Box 2"/>
          <p:cNvSpPr txBox="1">
            <a:spLocks noChangeArrowheads="1"/>
          </p:cNvSpPr>
          <p:nvPr/>
        </p:nvSpPr>
        <p:spPr bwMode="auto">
          <a:xfrm>
            <a:off x="1000100" y="0"/>
            <a:ext cx="1071570" cy="5847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00B0F0"/>
                </a:solidFill>
                <a:ea typeface="黑体" pitchFamily="2" charset="-122"/>
              </a:rPr>
              <a:t>例 </a:t>
            </a:r>
            <a:r>
              <a:rPr lang="en-US" altLang="zh-CN" sz="3200" b="1" dirty="0" smtClean="0">
                <a:solidFill>
                  <a:srgbClr val="00B0F0"/>
                </a:solidFill>
                <a:ea typeface="黑体" pitchFamily="2" charset="-122"/>
              </a:rPr>
              <a:t>6</a:t>
            </a:r>
            <a:endParaRPr lang="en-US" altLang="zh-CN" sz="3200" b="1" dirty="0">
              <a:solidFill>
                <a:srgbClr val="00B0F0"/>
              </a:solidFill>
              <a:ea typeface="黑体" pitchFamily="2" charset="-122"/>
            </a:endParaRPr>
          </a:p>
        </p:txBody>
      </p:sp>
      <p:graphicFrame>
        <p:nvGraphicFramePr>
          <p:cNvPr id="49" name="Object 4"/>
          <p:cNvGraphicFramePr>
            <a:graphicFrameLocks noChangeAspect="1"/>
          </p:cNvGraphicFramePr>
          <p:nvPr/>
        </p:nvGraphicFramePr>
        <p:xfrm>
          <a:off x="2714612" y="0"/>
          <a:ext cx="3143272" cy="1581398"/>
        </p:xfrm>
        <a:graphic>
          <a:graphicData uri="http://schemas.openxmlformats.org/presentationml/2006/ole">
            <p:oleObj spid="_x0000_s250882" name="Equation" r:id="rId3" imgW="1841400" imgH="927000" progId="Equation.3">
              <p:embed/>
            </p:oleObj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2143108" y="428604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设</a:t>
            </a:r>
            <a:endParaRPr lang="zh-TW" alt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248837" name="Object 4"/>
          <p:cNvGraphicFramePr>
            <a:graphicFrameLocks noChangeAspect="1"/>
          </p:cNvGraphicFramePr>
          <p:nvPr/>
        </p:nvGraphicFramePr>
        <p:xfrm>
          <a:off x="6143636" y="0"/>
          <a:ext cx="986557" cy="1500208"/>
        </p:xfrm>
        <a:graphic>
          <a:graphicData uri="http://schemas.openxmlformats.org/presentationml/2006/ole">
            <p:oleObj spid="_x0000_s250883" name="Equation" r:id="rId4" imgW="609480" imgH="927000" progId="Equation.3">
              <p:embed/>
            </p:oleObj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2071670" y="1500174"/>
            <a:ext cx="4950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求矩阵 </a:t>
            </a:r>
            <a:r>
              <a:rPr lang="en-US" altLang="zh-TW" sz="24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altLang="zh-TW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的及矩阵 </a:t>
            </a:r>
            <a:r>
              <a:rPr lang="en-US" altLang="zh-TW" sz="24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r>
              <a:rPr lang="en-US" altLang="zh-TW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 (</a:t>
            </a:r>
            <a:r>
              <a:rPr lang="en-US" altLang="zh-TW" sz="24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altLang="zh-TW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r>
              <a:rPr lang="zh-TW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24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r>
              <a:rPr lang="en-US" altLang="zh-TW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 </a:t>
            </a:r>
            <a:r>
              <a:rPr lang="zh-TW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的秩。</a:t>
            </a:r>
            <a:endParaRPr lang="zh-TW" alt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1000100" y="2000240"/>
            <a:ext cx="1285884" cy="5847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解</a:t>
            </a:r>
            <a:r>
              <a:rPr lang="en-US" altLang="zh-CN" sz="3200" b="1" dirty="0" smtClean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sz="3200" b="1" dirty="0" smtClean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续</a:t>
            </a:r>
            <a:endParaRPr lang="zh-CN" altLang="en-US" sz="3200" b="1" dirty="0">
              <a:solidFill>
                <a:srgbClr val="00B05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248838" name="Object 2"/>
          <p:cNvGraphicFramePr>
            <a:graphicFrameLocks noChangeAspect="1"/>
          </p:cNvGraphicFramePr>
          <p:nvPr/>
        </p:nvGraphicFramePr>
        <p:xfrm>
          <a:off x="2428860" y="2143116"/>
          <a:ext cx="4286280" cy="2031808"/>
        </p:xfrm>
        <a:graphic>
          <a:graphicData uri="http://schemas.openxmlformats.org/presentationml/2006/ole">
            <p:oleObj spid="_x0000_s250884" name="Equation" r:id="rId5" imgW="1955520" imgH="927000" progId="Equation.3">
              <p:embed/>
            </p:oleObj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1785918" y="4643446"/>
            <a:ext cx="1242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> 2</a:t>
            </a:r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TW" altLang="en-US" sz="28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Freeform 26"/>
          <p:cNvSpPr>
            <a:spLocks/>
          </p:cNvSpPr>
          <p:nvPr/>
        </p:nvSpPr>
        <p:spPr bwMode="auto">
          <a:xfrm rot="374069">
            <a:off x="1930036" y="5261158"/>
            <a:ext cx="854770" cy="69442"/>
          </a:xfrm>
          <a:custGeom>
            <a:avLst/>
            <a:gdLst>
              <a:gd name="T0" fmla="*/ 0 w 624"/>
              <a:gd name="T1" fmla="*/ 2147483647 h 48"/>
              <a:gd name="T2" fmla="*/ 2147483647 w 624"/>
              <a:gd name="T3" fmla="*/ 0 h 48"/>
              <a:gd name="T4" fmla="*/ 2147483647 w 624"/>
              <a:gd name="T5" fmla="*/ 2147483647 h 48"/>
              <a:gd name="T6" fmla="*/ 2147483647 w 624"/>
              <a:gd name="T7" fmla="*/ 0 h 48"/>
              <a:gd name="T8" fmla="*/ 0 60000 65536"/>
              <a:gd name="T9" fmla="*/ 0 60000 65536"/>
              <a:gd name="T10" fmla="*/ 0 60000 65536"/>
              <a:gd name="T11" fmla="*/ 0 60000 65536"/>
              <a:gd name="T12" fmla="*/ 0 w 624"/>
              <a:gd name="T13" fmla="*/ 0 h 48"/>
              <a:gd name="T14" fmla="*/ 624 w 624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4" h="48">
                <a:moveTo>
                  <a:pt x="0" y="48"/>
                </a:moveTo>
                <a:cubicBezTo>
                  <a:pt x="64" y="24"/>
                  <a:pt x="128" y="0"/>
                  <a:pt x="192" y="0"/>
                </a:cubicBezTo>
                <a:cubicBezTo>
                  <a:pt x="256" y="0"/>
                  <a:pt x="312" y="48"/>
                  <a:pt x="384" y="48"/>
                </a:cubicBezTo>
                <a:cubicBezTo>
                  <a:pt x="456" y="48"/>
                  <a:pt x="540" y="24"/>
                  <a:pt x="624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1785918" y="5429264"/>
            <a:ext cx="1268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+</a:t>
            </a: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> 2</a:t>
            </a:r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TW" altLang="en-US" sz="28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785918" y="6000768"/>
            <a:ext cx="1242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> 3</a:t>
            </a:r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TW" altLang="en-US" sz="28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50885" name="Object 2"/>
          <p:cNvGraphicFramePr>
            <a:graphicFrameLocks noChangeAspect="1"/>
          </p:cNvGraphicFramePr>
          <p:nvPr/>
        </p:nvGraphicFramePr>
        <p:xfrm>
          <a:off x="3125788" y="4500562"/>
          <a:ext cx="3660790" cy="2155387"/>
        </p:xfrm>
        <a:graphic>
          <a:graphicData uri="http://schemas.openxmlformats.org/presentationml/2006/ole">
            <p:oleObj spid="_x0000_s250885" name="Equation" r:id="rId6" imgW="1574640" imgH="927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0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 animBg="1"/>
      <p:bldP spid="16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/>
          <p:cNvSpPr>
            <a:spLocks noGrp="1" noChangeArrowheads="1"/>
          </p:cNvSpPr>
          <p:nvPr>
            <p:ph type="title"/>
          </p:nvPr>
        </p:nvSpPr>
        <p:spPr>
          <a:xfrm>
            <a:off x="1000100" y="0"/>
            <a:ext cx="7543800" cy="1143000"/>
          </a:xfrm>
        </p:spPr>
        <p:txBody>
          <a:bodyPr/>
          <a:lstStyle/>
          <a:p>
            <a:pPr algn="ctr"/>
            <a:r>
              <a:rPr lang="zh-CN" altLang="en-US" b="1" dirty="0" smtClean="0">
                <a:solidFill>
                  <a:srgbClr val="0000FF"/>
                </a:solidFill>
                <a:latin typeface="Arial Black" pitchFamily="34" charset="0"/>
              </a:rPr>
              <a:t>一、矩阵秩的概念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1000100" y="1214422"/>
            <a:ext cx="8424862" cy="15700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任何矩阵 </a:t>
            </a:r>
            <a:r>
              <a:rPr lang="en-US" altLang="zh-TW" sz="3200" b="1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en-US" altLang="zh-TW" sz="3200" b="1" i="1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m</a:t>
            </a:r>
            <a:r>
              <a:rPr lang="en-US" altLang="zh-TW" sz="3200" b="1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×</a:t>
            </a:r>
            <a:r>
              <a:rPr lang="en-US" altLang="zh-TW" sz="3200" b="1" i="1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n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，总可经过有限次初等行变换</a:t>
            </a:r>
            <a:endParaRPr lang="en-US" altLang="zh-TW" sz="3200" b="1" dirty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defRPr/>
            </a:pP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把它变为行阶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梯形。</a:t>
            </a:r>
            <a:endParaRPr lang="en-US" altLang="zh-TW" sz="32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defRPr/>
            </a:pP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行阶梯形矩阵中非零行的行数是唯一确定的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宋体" charset="-122"/>
              </a:rPr>
              <a:t>。</a:t>
            </a:r>
            <a:endParaRPr lang="en-US" altLang="zh-TW" sz="3200" b="1" dirty="0">
              <a:solidFill>
                <a:schemeClr val="tx1">
                  <a:lumMod val="95000"/>
                  <a:lumOff val="5000"/>
                </a:schemeClr>
              </a:solidFill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1071538" y="2214554"/>
            <a:ext cx="5357813" cy="500062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4214787" y="2857485"/>
            <a:ext cx="275588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矩阵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ea typeface="宋体" charset="-122"/>
              </a:rPr>
              <a:t> </a:t>
            </a:r>
            <a:r>
              <a:rPr lang="en-US" altLang="zh-TW" sz="3200" b="1" i="1" dirty="0" err="1">
                <a:solidFill>
                  <a:schemeClr val="tx1">
                    <a:lumMod val="95000"/>
                    <a:lumOff val="5000"/>
                  </a:schemeClr>
                </a:solidFill>
                <a:ea typeface="宋体" charset="-122"/>
              </a:rPr>
              <a:t>A</a:t>
            </a:r>
            <a:r>
              <a:rPr lang="en-US" altLang="zh-TW" sz="3200" b="1" i="1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ea typeface="宋体" charset="-122"/>
              </a:rPr>
              <a:t>m</a:t>
            </a:r>
            <a:r>
              <a:rPr lang="en-US" altLang="zh-TW" sz="3200" b="1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新細明體" pitchFamily="18" charset="-120"/>
                <a:ea typeface="新細明體" pitchFamily="18" charset="-120"/>
              </a:rPr>
              <a:t>×</a:t>
            </a:r>
            <a:r>
              <a:rPr lang="en-US" altLang="zh-TW" sz="3200" b="1" i="1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ea typeface="新細明體" pitchFamily="18" charset="-120"/>
                <a:cs typeface="Times New Roman" pitchFamily="18" charset="0"/>
              </a:rPr>
              <a:t>n</a:t>
            </a:r>
            <a:r>
              <a:rPr lang="zh-TW" altLang="en-US" sz="3200" b="1" i="1" baseline="-25000" dirty="0">
                <a:solidFill>
                  <a:schemeClr val="tx1">
                    <a:lumMod val="95000"/>
                    <a:lumOff val="5000"/>
                  </a:schemeClr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32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秩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1142976" y="4071942"/>
            <a:ext cx="7188186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以上非正式定义，但是是一个好用的求</a:t>
            </a:r>
            <a:endParaRPr lang="en-US" altLang="zh-TW" sz="3200" b="1" dirty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defRPr/>
            </a:pP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矩阵的秩的方法。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8" grpId="0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Box 2"/>
          <p:cNvSpPr txBox="1">
            <a:spLocks noChangeArrowheads="1"/>
          </p:cNvSpPr>
          <p:nvPr/>
        </p:nvSpPr>
        <p:spPr bwMode="auto">
          <a:xfrm>
            <a:off x="1000100" y="0"/>
            <a:ext cx="1071570" cy="5847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00B0F0"/>
                </a:solidFill>
                <a:ea typeface="黑体" pitchFamily="2" charset="-122"/>
              </a:rPr>
              <a:t>例 </a:t>
            </a:r>
            <a:r>
              <a:rPr lang="en-US" altLang="zh-CN" sz="3200" b="1" dirty="0" smtClean="0">
                <a:solidFill>
                  <a:srgbClr val="00B0F0"/>
                </a:solidFill>
                <a:ea typeface="黑体" pitchFamily="2" charset="-122"/>
              </a:rPr>
              <a:t>6</a:t>
            </a:r>
            <a:endParaRPr lang="en-US" altLang="zh-CN" sz="3200" b="1" dirty="0">
              <a:solidFill>
                <a:srgbClr val="00B0F0"/>
              </a:solidFill>
              <a:ea typeface="黑体" pitchFamily="2" charset="-122"/>
            </a:endParaRPr>
          </a:p>
        </p:txBody>
      </p:sp>
      <p:graphicFrame>
        <p:nvGraphicFramePr>
          <p:cNvPr id="49" name="Object 4"/>
          <p:cNvGraphicFramePr>
            <a:graphicFrameLocks noChangeAspect="1"/>
          </p:cNvGraphicFramePr>
          <p:nvPr/>
        </p:nvGraphicFramePr>
        <p:xfrm>
          <a:off x="2714612" y="0"/>
          <a:ext cx="3143272" cy="1581398"/>
        </p:xfrm>
        <a:graphic>
          <a:graphicData uri="http://schemas.openxmlformats.org/presentationml/2006/ole">
            <p:oleObj spid="_x0000_s251906" name="Equation" r:id="rId3" imgW="1841400" imgH="927000" progId="Equation.3">
              <p:embed/>
            </p:oleObj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2143108" y="428604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设</a:t>
            </a:r>
            <a:endParaRPr lang="zh-TW" alt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248837" name="Object 4"/>
          <p:cNvGraphicFramePr>
            <a:graphicFrameLocks noChangeAspect="1"/>
          </p:cNvGraphicFramePr>
          <p:nvPr/>
        </p:nvGraphicFramePr>
        <p:xfrm>
          <a:off x="6143636" y="0"/>
          <a:ext cx="986557" cy="1500208"/>
        </p:xfrm>
        <a:graphic>
          <a:graphicData uri="http://schemas.openxmlformats.org/presentationml/2006/ole">
            <p:oleObj spid="_x0000_s251907" name="Equation" r:id="rId4" imgW="609480" imgH="927000" progId="Equation.3">
              <p:embed/>
            </p:oleObj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2071670" y="1500174"/>
            <a:ext cx="4950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/>
              <a:t>求矩阵 </a:t>
            </a:r>
            <a:r>
              <a:rPr lang="en-US" altLang="zh-TW" sz="2400" b="1" i="1" dirty="0" smtClean="0"/>
              <a:t>A</a:t>
            </a:r>
            <a:r>
              <a:rPr lang="en-US" altLang="zh-TW" sz="2400" b="1" dirty="0" smtClean="0"/>
              <a:t> </a:t>
            </a:r>
            <a:r>
              <a:rPr lang="zh-TW" altLang="en-US" sz="2400" b="1" dirty="0" smtClean="0"/>
              <a:t>的及矩阵 </a:t>
            </a:r>
            <a:r>
              <a:rPr lang="en-US" altLang="zh-TW" sz="2400" b="1" i="1" dirty="0" smtClean="0"/>
              <a:t>B</a:t>
            </a:r>
            <a:r>
              <a:rPr lang="en-US" altLang="zh-TW" sz="2400" b="1" dirty="0" smtClean="0"/>
              <a:t>= (</a:t>
            </a:r>
            <a:r>
              <a:rPr lang="en-US" altLang="zh-TW" sz="2400" b="1" i="1" dirty="0" smtClean="0"/>
              <a:t>A</a:t>
            </a:r>
            <a:r>
              <a:rPr lang="en-US" altLang="zh-TW" sz="2400" b="1" dirty="0" smtClean="0"/>
              <a:t>,</a:t>
            </a:r>
            <a:r>
              <a:rPr lang="zh-TW" altLang="en-US" sz="2400" b="1" dirty="0" smtClean="0"/>
              <a:t> </a:t>
            </a:r>
            <a:r>
              <a:rPr lang="en-US" altLang="zh-TW" sz="2400" b="1" i="1" dirty="0" smtClean="0"/>
              <a:t>b</a:t>
            </a:r>
            <a:r>
              <a:rPr lang="en-US" altLang="zh-TW" sz="2400" b="1" dirty="0" smtClean="0"/>
              <a:t>) </a:t>
            </a:r>
            <a:r>
              <a:rPr lang="zh-TW" altLang="en-US" sz="2400" b="1" dirty="0" smtClean="0"/>
              <a:t>的秩。</a:t>
            </a:r>
            <a:endParaRPr lang="zh-TW" altLang="en-US" sz="2400" b="1" dirty="0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1000100" y="2000240"/>
            <a:ext cx="1285884" cy="5847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解</a:t>
            </a:r>
            <a:r>
              <a:rPr lang="en-US" altLang="zh-CN" sz="3200" b="1" dirty="0" smtClean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sz="3200" b="1" dirty="0" smtClean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续</a:t>
            </a:r>
            <a:endParaRPr lang="zh-CN" altLang="en-US" sz="3200" b="1" dirty="0">
              <a:solidFill>
                <a:srgbClr val="00B05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785918" y="4643446"/>
            <a:ext cx="1071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÷</a:t>
            </a: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> 2</a:t>
            </a:r>
            <a:endParaRPr lang="zh-TW" altLang="en-US" sz="28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Freeform 26"/>
          <p:cNvSpPr>
            <a:spLocks/>
          </p:cNvSpPr>
          <p:nvPr/>
        </p:nvSpPr>
        <p:spPr bwMode="auto">
          <a:xfrm rot="374069">
            <a:off x="1930036" y="5261158"/>
            <a:ext cx="854770" cy="69442"/>
          </a:xfrm>
          <a:custGeom>
            <a:avLst/>
            <a:gdLst>
              <a:gd name="T0" fmla="*/ 0 w 624"/>
              <a:gd name="T1" fmla="*/ 2147483647 h 48"/>
              <a:gd name="T2" fmla="*/ 2147483647 w 624"/>
              <a:gd name="T3" fmla="*/ 0 h 48"/>
              <a:gd name="T4" fmla="*/ 2147483647 w 624"/>
              <a:gd name="T5" fmla="*/ 2147483647 h 48"/>
              <a:gd name="T6" fmla="*/ 2147483647 w 624"/>
              <a:gd name="T7" fmla="*/ 0 h 48"/>
              <a:gd name="T8" fmla="*/ 0 60000 65536"/>
              <a:gd name="T9" fmla="*/ 0 60000 65536"/>
              <a:gd name="T10" fmla="*/ 0 60000 65536"/>
              <a:gd name="T11" fmla="*/ 0 60000 65536"/>
              <a:gd name="T12" fmla="*/ 0 w 624"/>
              <a:gd name="T13" fmla="*/ 0 h 48"/>
              <a:gd name="T14" fmla="*/ 624 w 624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4" h="48">
                <a:moveTo>
                  <a:pt x="0" y="48"/>
                </a:moveTo>
                <a:cubicBezTo>
                  <a:pt x="64" y="24"/>
                  <a:pt x="128" y="0"/>
                  <a:pt x="192" y="0"/>
                </a:cubicBezTo>
                <a:cubicBezTo>
                  <a:pt x="256" y="0"/>
                  <a:pt x="312" y="48"/>
                  <a:pt x="384" y="48"/>
                </a:cubicBezTo>
                <a:cubicBezTo>
                  <a:pt x="456" y="48"/>
                  <a:pt x="540" y="24"/>
                  <a:pt x="624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1785918" y="5429264"/>
            <a:ext cx="1063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28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785918" y="6000768"/>
            <a:ext cx="1268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+</a:t>
            </a: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> 3</a:t>
            </a:r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28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50885" name="Object 2"/>
          <p:cNvGraphicFramePr>
            <a:graphicFrameLocks noChangeAspect="1"/>
          </p:cNvGraphicFramePr>
          <p:nvPr/>
        </p:nvGraphicFramePr>
        <p:xfrm>
          <a:off x="2857488" y="2143116"/>
          <a:ext cx="3660790" cy="2155387"/>
        </p:xfrm>
        <a:graphic>
          <a:graphicData uri="http://schemas.openxmlformats.org/presentationml/2006/ole">
            <p:oleObj spid="_x0000_s251909" name="Equation" r:id="rId5" imgW="1574640" imgH="927000" progId="Equation.3">
              <p:embed/>
            </p:oleObj>
          </a:graphicData>
        </a:graphic>
      </p:graphicFrame>
      <p:graphicFrame>
        <p:nvGraphicFramePr>
          <p:cNvPr id="251910" name="Object 5"/>
          <p:cNvGraphicFramePr>
            <a:graphicFrameLocks noChangeAspect="1"/>
          </p:cNvGraphicFramePr>
          <p:nvPr/>
        </p:nvGraphicFramePr>
        <p:xfrm>
          <a:off x="3000364" y="4357693"/>
          <a:ext cx="3643338" cy="2333799"/>
        </p:xfrm>
        <a:graphic>
          <a:graphicData uri="http://schemas.openxmlformats.org/presentationml/2006/ole">
            <p:oleObj spid="_x0000_s251910" name="Equation" r:id="rId6" imgW="1447560" imgH="927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1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 animBg="1"/>
      <p:bldP spid="16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Box 2"/>
          <p:cNvSpPr txBox="1">
            <a:spLocks noChangeArrowheads="1"/>
          </p:cNvSpPr>
          <p:nvPr/>
        </p:nvSpPr>
        <p:spPr bwMode="auto">
          <a:xfrm>
            <a:off x="1000100" y="0"/>
            <a:ext cx="1071570" cy="5847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00B0F0"/>
                </a:solidFill>
                <a:ea typeface="黑体" pitchFamily="2" charset="-122"/>
              </a:rPr>
              <a:t>例 </a:t>
            </a:r>
            <a:r>
              <a:rPr lang="en-US" altLang="zh-CN" sz="3200" b="1" dirty="0" smtClean="0">
                <a:solidFill>
                  <a:srgbClr val="00B0F0"/>
                </a:solidFill>
                <a:ea typeface="黑体" pitchFamily="2" charset="-122"/>
              </a:rPr>
              <a:t>6</a:t>
            </a:r>
            <a:endParaRPr lang="en-US" altLang="zh-CN" sz="3200" b="1" dirty="0">
              <a:solidFill>
                <a:srgbClr val="00B0F0"/>
              </a:solidFill>
              <a:ea typeface="黑体" pitchFamily="2" charset="-122"/>
            </a:endParaRPr>
          </a:p>
        </p:txBody>
      </p:sp>
      <p:graphicFrame>
        <p:nvGraphicFramePr>
          <p:cNvPr id="49" name="Object 4"/>
          <p:cNvGraphicFramePr>
            <a:graphicFrameLocks noChangeAspect="1"/>
          </p:cNvGraphicFramePr>
          <p:nvPr/>
        </p:nvGraphicFramePr>
        <p:xfrm>
          <a:off x="2714612" y="0"/>
          <a:ext cx="3143272" cy="1581398"/>
        </p:xfrm>
        <a:graphic>
          <a:graphicData uri="http://schemas.openxmlformats.org/presentationml/2006/ole">
            <p:oleObj spid="_x0000_s252930" name="Equation" r:id="rId3" imgW="1841400" imgH="927000" progId="Equation.3">
              <p:embed/>
            </p:oleObj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2143108" y="428604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设</a:t>
            </a:r>
            <a:endParaRPr lang="zh-TW" alt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248837" name="Object 4"/>
          <p:cNvGraphicFramePr>
            <a:graphicFrameLocks noChangeAspect="1"/>
          </p:cNvGraphicFramePr>
          <p:nvPr/>
        </p:nvGraphicFramePr>
        <p:xfrm>
          <a:off x="6143636" y="0"/>
          <a:ext cx="986557" cy="1500208"/>
        </p:xfrm>
        <a:graphic>
          <a:graphicData uri="http://schemas.openxmlformats.org/presentationml/2006/ole">
            <p:oleObj spid="_x0000_s252931" name="Equation" r:id="rId4" imgW="609480" imgH="927000" progId="Equation.3">
              <p:embed/>
            </p:oleObj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2071670" y="1500174"/>
            <a:ext cx="4950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/>
              <a:t>求矩阵 </a:t>
            </a:r>
            <a:r>
              <a:rPr lang="en-US" altLang="zh-TW" sz="2400" b="1" i="1" dirty="0" smtClean="0"/>
              <a:t>A</a:t>
            </a:r>
            <a:r>
              <a:rPr lang="en-US" altLang="zh-TW" sz="2400" b="1" dirty="0" smtClean="0"/>
              <a:t> </a:t>
            </a:r>
            <a:r>
              <a:rPr lang="zh-TW" altLang="en-US" sz="2400" b="1" dirty="0" smtClean="0"/>
              <a:t>的及矩阵 </a:t>
            </a:r>
            <a:r>
              <a:rPr lang="en-US" altLang="zh-TW" sz="2400" b="1" i="1" dirty="0" smtClean="0"/>
              <a:t>B</a:t>
            </a:r>
            <a:r>
              <a:rPr lang="en-US" altLang="zh-TW" sz="2400" b="1" dirty="0" smtClean="0"/>
              <a:t>= (</a:t>
            </a:r>
            <a:r>
              <a:rPr lang="en-US" altLang="zh-TW" sz="2400" b="1" i="1" dirty="0" smtClean="0"/>
              <a:t>A</a:t>
            </a:r>
            <a:r>
              <a:rPr lang="en-US" altLang="zh-TW" sz="2400" b="1" dirty="0" smtClean="0"/>
              <a:t>,</a:t>
            </a:r>
            <a:r>
              <a:rPr lang="zh-TW" altLang="en-US" sz="2400" b="1" dirty="0" smtClean="0"/>
              <a:t> </a:t>
            </a:r>
            <a:r>
              <a:rPr lang="en-US" altLang="zh-TW" sz="2400" b="1" i="1" dirty="0" smtClean="0"/>
              <a:t>b</a:t>
            </a:r>
            <a:r>
              <a:rPr lang="en-US" altLang="zh-TW" sz="2400" b="1" dirty="0" smtClean="0"/>
              <a:t>) </a:t>
            </a:r>
            <a:r>
              <a:rPr lang="zh-TW" altLang="en-US" sz="2400" b="1" dirty="0" smtClean="0"/>
              <a:t>的秩。</a:t>
            </a:r>
            <a:endParaRPr lang="zh-TW" altLang="en-US" sz="2400" b="1" dirty="0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1071538" y="2000240"/>
            <a:ext cx="1285884" cy="5847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解</a:t>
            </a:r>
            <a:r>
              <a:rPr lang="en-US" altLang="zh-CN" sz="3200" b="1" dirty="0" smtClean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sz="3200" b="1" dirty="0" smtClean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续</a:t>
            </a:r>
            <a:endParaRPr lang="zh-CN" altLang="en-US" sz="3200" b="1" dirty="0">
              <a:solidFill>
                <a:srgbClr val="00B05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251910" name="Object 5"/>
          <p:cNvGraphicFramePr>
            <a:graphicFrameLocks noChangeAspect="1"/>
          </p:cNvGraphicFramePr>
          <p:nvPr/>
        </p:nvGraphicFramePr>
        <p:xfrm>
          <a:off x="2714612" y="2071678"/>
          <a:ext cx="3643338" cy="2333799"/>
        </p:xfrm>
        <a:graphic>
          <a:graphicData uri="http://schemas.openxmlformats.org/presentationml/2006/ole">
            <p:oleObj spid="_x0000_s252933" name="Equation" r:id="rId5" imgW="1447560" imgH="927000" progId="Equation.3">
              <p:embed/>
            </p:oleObj>
          </a:graphicData>
        </a:graphic>
      </p:graphicFrame>
      <p:sp>
        <p:nvSpPr>
          <p:cNvPr id="18" name="Freeform 26"/>
          <p:cNvSpPr>
            <a:spLocks/>
          </p:cNvSpPr>
          <p:nvPr/>
        </p:nvSpPr>
        <p:spPr bwMode="auto">
          <a:xfrm rot="374069">
            <a:off x="1644284" y="5118282"/>
            <a:ext cx="854770" cy="69442"/>
          </a:xfrm>
          <a:custGeom>
            <a:avLst/>
            <a:gdLst>
              <a:gd name="T0" fmla="*/ 0 w 624"/>
              <a:gd name="T1" fmla="*/ 2147483647 h 48"/>
              <a:gd name="T2" fmla="*/ 2147483647 w 624"/>
              <a:gd name="T3" fmla="*/ 0 h 48"/>
              <a:gd name="T4" fmla="*/ 2147483647 w 624"/>
              <a:gd name="T5" fmla="*/ 2147483647 h 48"/>
              <a:gd name="T6" fmla="*/ 2147483647 w 624"/>
              <a:gd name="T7" fmla="*/ 0 h 48"/>
              <a:gd name="T8" fmla="*/ 0 60000 65536"/>
              <a:gd name="T9" fmla="*/ 0 60000 65536"/>
              <a:gd name="T10" fmla="*/ 0 60000 65536"/>
              <a:gd name="T11" fmla="*/ 0 60000 65536"/>
              <a:gd name="T12" fmla="*/ 0 w 624"/>
              <a:gd name="T13" fmla="*/ 0 h 48"/>
              <a:gd name="T14" fmla="*/ 624 w 624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4" h="48">
                <a:moveTo>
                  <a:pt x="0" y="48"/>
                </a:moveTo>
                <a:cubicBezTo>
                  <a:pt x="64" y="24"/>
                  <a:pt x="128" y="0"/>
                  <a:pt x="192" y="0"/>
                </a:cubicBezTo>
                <a:cubicBezTo>
                  <a:pt x="256" y="0"/>
                  <a:pt x="312" y="48"/>
                  <a:pt x="384" y="48"/>
                </a:cubicBezTo>
                <a:cubicBezTo>
                  <a:pt x="456" y="48"/>
                  <a:pt x="540" y="24"/>
                  <a:pt x="624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1428728" y="4429132"/>
            <a:ext cx="1242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/>
              </a:rPr>
              <a:t>↔</a:t>
            </a: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TW" altLang="en-US" sz="28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1428728" y="5286388"/>
            <a:ext cx="1242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> 5</a:t>
            </a:r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28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52934" name="Object 5"/>
          <p:cNvGraphicFramePr>
            <a:graphicFrameLocks noChangeAspect="1"/>
          </p:cNvGraphicFramePr>
          <p:nvPr/>
        </p:nvGraphicFramePr>
        <p:xfrm>
          <a:off x="2714612" y="4524375"/>
          <a:ext cx="3643313" cy="2333625"/>
        </p:xfrm>
        <a:graphic>
          <a:graphicData uri="http://schemas.openxmlformats.org/presentationml/2006/ole">
            <p:oleObj spid="_x0000_s252934" name="Equation" r:id="rId6" imgW="1447560" imgH="927000" progId="Equation.3">
              <p:embed/>
            </p:oleObj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6449031" y="4500570"/>
            <a:ext cx="269496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所以 </a:t>
            </a:r>
            <a:r>
              <a:rPr lang="en-US" altLang="zh-TW" sz="3200" b="1" i="1" dirty="0" smtClean="0"/>
              <a:t>R</a:t>
            </a:r>
            <a:r>
              <a:rPr lang="en-US" altLang="zh-TW" sz="3200" b="1" dirty="0" smtClean="0"/>
              <a:t>(</a:t>
            </a:r>
            <a:r>
              <a:rPr lang="en-US" altLang="zh-TW" sz="3200" b="1" i="1" dirty="0" smtClean="0"/>
              <a:t>A</a:t>
            </a:r>
            <a:r>
              <a:rPr lang="en-US" altLang="zh-TW" sz="3200" b="1" dirty="0" smtClean="0"/>
              <a:t>) = 2,</a:t>
            </a:r>
          </a:p>
          <a:p>
            <a:r>
              <a:rPr lang="en-US" altLang="zh-TW" sz="3200" b="1" dirty="0" smtClean="0"/>
              <a:t>         </a:t>
            </a:r>
            <a:r>
              <a:rPr lang="en-US" altLang="zh-TW" sz="3200" b="1" i="1" dirty="0" smtClean="0"/>
              <a:t>R</a:t>
            </a:r>
            <a:r>
              <a:rPr lang="en-US" altLang="zh-TW" sz="3200" b="1" dirty="0" smtClean="0"/>
              <a:t>(</a:t>
            </a:r>
            <a:r>
              <a:rPr lang="en-US" altLang="zh-TW" sz="3200" b="1" i="1" dirty="0" smtClean="0"/>
              <a:t>B</a:t>
            </a:r>
            <a:r>
              <a:rPr lang="en-US" altLang="zh-TW" sz="3200" b="1" dirty="0" smtClean="0"/>
              <a:t>) = 3.</a:t>
            </a:r>
            <a:endParaRPr lang="zh-TW" altLang="en-US" sz="3200" b="1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6377089" y="5572140"/>
            <a:ext cx="276691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    还可看出</a:t>
            </a:r>
            <a:endParaRPr lang="en-US" altLang="zh-TW" sz="3200" b="1" dirty="0" smtClean="0"/>
          </a:p>
          <a:p>
            <a:r>
              <a:rPr lang="en-US" altLang="zh-TW" sz="3200" b="1" dirty="0" smtClean="0"/>
              <a:t> </a:t>
            </a:r>
            <a:r>
              <a:rPr lang="en-US" altLang="zh-TW" sz="3200" b="1" i="1" dirty="0" smtClean="0"/>
              <a:t>A</a:t>
            </a:r>
            <a:r>
              <a:rPr lang="en-US" altLang="zh-TW" sz="3200" b="1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x</a:t>
            </a:r>
            <a:r>
              <a:rPr lang="en-US" altLang="zh-TW" sz="3200" b="1" dirty="0" smtClean="0"/>
              <a:t> = </a:t>
            </a:r>
            <a:r>
              <a:rPr lang="en-US" altLang="zh-TW" sz="3200" b="1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b</a:t>
            </a:r>
            <a:r>
              <a:rPr lang="en-US" altLang="zh-TW" sz="3200" b="1" dirty="0" smtClean="0"/>
              <a:t> </a:t>
            </a:r>
            <a:r>
              <a:rPr lang="zh-TW" altLang="en-US" sz="3200" b="1" dirty="0" smtClean="0"/>
              <a:t>无解。</a:t>
            </a:r>
            <a:endParaRPr lang="zh-TW" altLang="en-US" sz="3200" b="1" dirty="0"/>
          </a:p>
        </p:txBody>
      </p:sp>
      <p:sp>
        <p:nvSpPr>
          <p:cNvPr id="24" name="矩形 23"/>
          <p:cNvSpPr/>
          <p:nvPr/>
        </p:nvSpPr>
        <p:spPr>
          <a:xfrm>
            <a:off x="3000364" y="5643578"/>
            <a:ext cx="3143272" cy="5715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2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/>
      <p:bldP spid="21" grpId="0"/>
      <p:bldP spid="23" grpId="0"/>
      <p:bldP spid="2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Box 2"/>
          <p:cNvSpPr txBox="1">
            <a:spLocks noChangeArrowheads="1"/>
          </p:cNvSpPr>
          <p:nvPr/>
        </p:nvSpPr>
        <p:spPr bwMode="auto">
          <a:xfrm>
            <a:off x="1000100" y="0"/>
            <a:ext cx="1071570" cy="5847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00B0F0"/>
                </a:solidFill>
                <a:ea typeface="黑体" pitchFamily="2" charset="-122"/>
              </a:rPr>
              <a:t>例 </a:t>
            </a:r>
            <a:r>
              <a:rPr lang="en-US" altLang="zh-CN" sz="3200" b="1" dirty="0" smtClean="0">
                <a:solidFill>
                  <a:srgbClr val="00B0F0"/>
                </a:solidFill>
                <a:ea typeface="黑体" pitchFamily="2" charset="-122"/>
              </a:rPr>
              <a:t>7</a:t>
            </a:r>
            <a:endParaRPr lang="en-US" altLang="zh-CN" sz="3200" b="1" dirty="0">
              <a:solidFill>
                <a:srgbClr val="00B0F0"/>
              </a:solidFill>
              <a:ea typeface="黑体" pitchFamily="2" charset="-122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643042" y="92867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设</a:t>
            </a:r>
            <a:endParaRPr lang="zh-TW" alt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643042" y="2285992"/>
            <a:ext cx="76462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已知矩阵 </a:t>
            </a:r>
            <a:r>
              <a:rPr lang="en-US" altLang="zh-TW" sz="3200" b="1" i="1" dirty="0" smtClean="0"/>
              <a:t>A</a:t>
            </a:r>
            <a:r>
              <a:rPr lang="en-US" altLang="zh-TW" sz="3200" b="1" dirty="0" smtClean="0"/>
              <a:t> </a:t>
            </a:r>
            <a:r>
              <a:rPr lang="zh-TW" altLang="en-US" sz="3200" b="1" dirty="0" smtClean="0"/>
              <a:t>的秩 </a:t>
            </a:r>
            <a:r>
              <a:rPr lang="en-US" altLang="zh-TW" sz="3200" b="1" i="1" dirty="0" smtClean="0"/>
              <a:t>R</a:t>
            </a:r>
            <a:r>
              <a:rPr lang="en-US" altLang="zh-TW" sz="3200" b="1" dirty="0" smtClean="0"/>
              <a:t>(</a:t>
            </a:r>
            <a:r>
              <a:rPr lang="en-US" altLang="zh-TW" sz="3200" b="1" i="1" dirty="0" smtClean="0"/>
              <a:t>A</a:t>
            </a:r>
            <a:r>
              <a:rPr lang="en-US" altLang="zh-TW" sz="3200" b="1" dirty="0" smtClean="0"/>
              <a:t>) =2, </a:t>
            </a:r>
            <a:r>
              <a:rPr lang="zh-TW" altLang="en-US" sz="3200" b="1" dirty="0" smtClean="0"/>
              <a:t>求 </a:t>
            </a:r>
            <a:r>
              <a:rPr lang="el-GR" altLang="zh-TW" sz="3200" b="1" i="1" dirty="0" smtClean="0"/>
              <a:t>λ</a:t>
            </a:r>
            <a:r>
              <a:rPr lang="en-US" altLang="zh-TW" sz="3200" b="1" i="1" dirty="0" smtClean="0"/>
              <a:t> </a:t>
            </a:r>
            <a:r>
              <a:rPr lang="zh-TW" altLang="en-US" sz="3200" b="1" dirty="0" smtClean="0"/>
              <a:t>及 </a:t>
            </a:r>
            <a:r>
              <a:rPr lang="el-GR" altLang="zh-TW" sz="3200" b="1" i="1" dirty="0" smtClean="0"/>
              <a:t>μ</a:t>
            </a:r>
            <a:r>
              <a:rPr lang="en-US" altLang="zh-TW" sz="3200" b="1" i="1" dirty="0" smtClean="0"/>
              <a:t> </a:t>
            </a:r>
            <a:r>
              <a:rPr lang="zh-TW" altLang="en-US" sz="3200" b="1" dirty="0" smtClean="0"/>
              <a:t>的值。</a:t>
            </a:r>
            <a:endParaRPr lang="zh-TW" altLang="en-US" sz="3200" b="1" dirty="0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1000100" y="2857496"/>
            <a:ext cx="914400" cy="5847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解</a:t>
            </a:r>
          </a:p>
        </p:txBody>
      </p:sp>
      <p:graphicFrame>
        <p:nvGraphicFramePr>
          <p:cNvPr id="254982" name="Object 2"/>
          <p:cNvGraphicFramePr>
            <a:graphicFrameLocks noChangeAspect="1"/>
          </p:cNvGraphicFramePr>
          <p:nvPr/>
        </p:nvGraphicFramePr>
        <p:xfrm>
          <a:off x="2428860" y="428604"/>
          <a:ext cx="3770327" cy="1772109"/>
        </p:xfrm>
        <a:graphic>
          <a:graphicData uri="http://schemas.openxmlformats.org/presentationml/2006/ole">
            <p:oleObj spid="_x0000_s254982" name="Equation" r:id="rId3" imgW="1485720" imgH="698400" progId="Equation.3">
              <p:embed/>
            </p:oleObj>
          </a:graphicData>
        </a:graphic>
      </p:graphicFrame>
      <p:graphicFrame>
        <p:nvGraphicFramePr>
          <p:cNvPr id="254983" name="Object 2"/>
          <p:cNvGraphicFramePr>
            <a:graphicFrameLocks noChangeAspect="1"/>
          </p:cNvGraphicFramePr>
          <p:nvPr/>
        </p:nvGraphicFramePr>
        <p:xfrm>
          <a:off x="2357422" y="3000372"/>
          <a:ext cx="3770313" cy="1771650"/>
        </p:xfrm>
        <a:graphic>
          <a:graphicData uri="http://schemas.openxmlformats.org/presentationml/2006/ole">
            <p:oleObj spid="_x0000_s254983" name="Equation" r:id="rId4" imgW="1485720" imgH="698400" progId="Equation.3">
              <p:embed/>
            </p:oleObj>
          </a:graphicData>
        </a:graphic>
      </p:graphicFrame>
      <p:sp>
        <p:nvSpPr>
          <p:cNvPr id="15" name="Freeform 26"/>
          <p:cNvSpPr>
            <a:spLocks/>
          </p:cNvSpPr>
          <p:nvPr/>
        </p:nvSpPr>
        <p:spPr bwMode="auto">
          <a:xfrm rot="374069">
            <a:off x="2001476" y="5546909"/>
            <a:ext cx="854770" cy="69442"/>
          </a:xfrm>
          <a:custGeom>
            <a:avLst/>
            <a:gdLst>
              <a:gd name="T0" fmla="*/ 0 w 624"/>
              <a:gd name="T1" fmla="*/ 2147483647 h 48"/>
              <a:gd name="T2" fmla="*/ 2147483647 w 624"/>
              <a:gd name="T3" fmla="*/ 0 h 48"/>
              <a:gd name="T4" fmla="*/ 2147483647 w 624"/>
              <a:gd name="T5" fmla="*/ 2147483647 h 48"/>
              <a:gd name="T6" fmla="*/ 2147483647 w 624"/>
              <a:gd name="T7" fmla="*/ 0 h 48"/>
              <a:gd name="T8" fmla="*/ 0 60000 65536"/>
              <a:gd name="T9" fmla="*/ 0 60000 65536"/>
              <a:gd name="T10" fmla="*/ 0 60000 65536"/>
              <a:gd name="T11" fmla="*/ 0 60000 65536"/>
              <a:gd name="T12" fmla="*/ 0 w 624"/>
              <a:gd name="T13" fmla="*/ 0 h 48"/>
              <a:gd name="T14" fmla="*/ 624 w 624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4" h="48">
                <a:moveTo>
                  <a:pt x="0" y="48"/>
                </a:moveTo>
                <a:cubicBezTo>
                  <a:pt x="64" y="24"/>
                  <a:pt x="128" y="0"/>
                  <a:pt x="192" y="0"/>
                </a:cubicBezTo>
                <a:cubicBezTo>
                  <a:pt x="256" y="0"/>
                  <a:pt x="312" y="48"/>
                  <a:pt x="384" y="48"/>
                </a:cubicBezTo>
                <a:cubicBezTo>
                  <a:pt x="456" y="48"/>
                  <a:pt x="540" y="24"/>
                  <a:pt x="624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1785918" y="4929198"/>
            <a:ext cx="1242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> 3</a:t>
            </a:r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TW" altLang="en-US" sz="28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785918" y="5786454"/>
            <a:ext cx="1242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> 5</a:t>
            </a:r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TW" altLang="en-US" sz="28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54984" name="Object 2"/>
          <p:cNvGraphicFramePr>
            <a:graphicFrameLocks noChangeAspect="1"/>
          </p:cNvGraphicFramePr>
          <p:nvPr/>
        </p:nvGraphicFramePr>
        <p:xfrm>
          <a:off x="3000364" y="4857760"/>
          <a:ext cx="4060825" cy="1771650"/>
        </p:xfrm>
        <a:graphic>
          <a:graphicData uri="http://schemas.openxmlformats.org/presentationml/2006/ole">
            <p:oleObj spid="_x0000_s254984" name="Equation" r:id="rId5" imgW="1600200" imgH="698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4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4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  <p:bldP spid="15" grpId="0" animBg="1"/>
      <p:bldP spid="16" grpId="0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Box 2"/>
          <p:cNvSpPr txBox="1">
            <a:spLocks noChangeArrowheads="1"/>
          </p:cNvSpPr>
          <p:nvPr/>
        </p:nvSpPr>
        <p:spPr bwMode="auto">
          <a:xfrm>
            <a:off x="1000100" y="0"/>
            <a:ext cx="1071570" cy="5847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00B0F0"/>
                </a:solidFill>
                <a:ea typeface="黑体" pitchFamily="2" charset="-122"/>
              </a:rPr>
              <a:t>例 </a:t>
            </a:r>
            <a:r>
              <a:rPr lang="en-US" altLang="zh-CN" sz="3200" b="1" dirty="0" smtClean="0">
                <a:solidFill>
                  <a:srgbClr val="00B0F0"/>
                </a:solidFill>
                <a:ea typeface="黑体" pitchFamily="2" charset="-122"/>
              </a:rPr>
              <a:t>7</a:t>
            </a:r>
            <a:endParaRPr lang="en-US" altLang="zh-CN" sz="3200" b="1" dirty="0">
              <a:solidFill>
                <a:srgbClr val="00B0F0"/>
              </a:solidFill>
              <a:ea typeface="黑体" pitchFamily="2" charset="-122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357422" y="428604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设</a:t>
            </a:r>
            <a:endParaRPr lang="zh-TW" alt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071670" y="1500174"/>
            <a:ext cx="5796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/>
              <a:t>已知矩阵 </a:t>
            </a:r>
            <a:r>
              <a:rPr lang="en-US" altLang="zh-TW" sz="2400" b="1" i="1" dirty="0" smtClean="0"/>
              <a:t>A</a:t>
            </a:r>
            <a:r>
              <a:rPr lang="en-US" altLang="zh-TW" sz="2400" b="1" dirty="0" smtClean="0"/>
              <a:t> </a:t>
            </a:r>
            <a:r>
              <a:rPr lang="zh-TW" altLang="en-US" sz="2400" b="1" dirty="0" smtClean="0"/>
              <a:t>的秩 </a:t>
            </a:r>
            <a:r>
              <a:rPr lang="en-US" altLang="zh-TW" sz="2400" b="1" i="1" dirty="0" smtClean="0"/>
              <a:t>R</a:t>
            </a:r>
            <a:r>
              <a:rPr lang="en-US" altLang="zh-TW" sz="2400" b="1" dirty="0" smtClean="0"/>
              <a:t>(</a:t>
            </a:r>
            <a:r>
              <a:rPr lang="en-US" altLang="zh-TW" sz="2400" b="1" i="1" dirty="0" smtClean="0"/>
              <a:t>A</a:t>
            </a:r>
            <a:r>
              <a:rPr lang="en-US" altLang="zh-TW" sz="2400" b="1" dirty="0" smtClean="0"/>
              <a:t>) =2, </a:t>
            </a:r>
            <a:r>
              <a:rPr lang="zh-TW" altLang="en-US" sz="2400" b="1" dirty="0" smtClean="0"/>
              <a:t>求 </a:t>
            </a:r>
            <a:r>
              <a:rPr lang="el-GR" altLang="zh-TW" sz="2400" b="1" i="1" dirty="0" smtClean="0"/>
              <a:t>λ</a:t>
            </a:r>
            <a:r>
              <a:rPr lang="en-US" altLang="zh-TW" sz="2400" b="1" i="1" dirty="0" smtClean="0"/>
              <a:t> </a:t>
            </a:r>
            <a:r>
              <a:rPr lang="zh-TW" altLang="en-US" sz="2400" b="1" dirty="0" smtClean="0"/>
              <a:t>及 </a:t>
            </a:r>
            <a:r>
              <a:rPr lang="el-GR" altLang="zh-TW" sz="2400" b="1" i="1" dirty="0" smtClean="0"/>
              <a:t>μ</a:t>
            </a:r>
            <a:r>
              <a:rPr lang="en-US" altLang="zh-TW" sz="2400" b="1" i="1" dirty="0" smtClean="0"/>
              <a:t> </a:t>
            </a:r>
            <a:r>
              <a:rPr lang="zh-TW" altLang="en-US" sz="2400" b="1" dirty="0" smtClean="0"/>
              <a:t>的值。</a:t>
            </a:r>
            <a:endParaRPr lang="zh-TW" altLang="en-US" sz="2400" b="1" dirty="0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1000100" y="2000240"/>
            <a:ext cx="1285884" cy="5847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解</a:t>
            </a:r>
            <a:r>
              <a:rPr lang="en-US" altLang="zh-CN" sz="3200" b="1" dirty="0" smtClean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sz="3200" b="1" dirty="0" smtClean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续</a:t>
            </a:r>
            <a:endParaRPr lang="zh-CN" altLang="en-US" sz="3200" b="1" dirty="0">
              <a:solidFill>
                <a:srgbClr val="00B05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254982" name="Object 2"/>
          <p:cNvGraphicFramePr>
            <a:graphicFrameLocks noChangeAspect="1"/>
          </p:cNvGraphicFramePr>
          <p:nvPr/>
        </p:nvGraphicFramePr>
        <p:xfrm>
          <a:off x="3071802" y="0"/>
          <a:ext cx="3214710" cy="1510961"/>
        </p:xfrm>
        <a:graphic>
          <a:graphicData uri="http://schemas.openxmlformats.org/presentationml/2006/ole">
            <p:oleObj spid="_x0000_s256002" name="Equation" r:id="rId3" imgW="1485720" imgH="698400" progId="Equation.3">
              <p:embed/>
            </p:oleObj>
          </a:graphicData>
        </a:graphic>
      </p:graphicFrame>
      <p:graphicFrame>
        <p:nvGraphicFramePr>
          <p:cNvPr id="254984" name="Object 2"/>
          <p:cNvGraphicFramePr>
            <a:graphicFrameLocks noChangeAspect="1"/>
          </p:cNvGraphicFramePr>
          <p:nvPr/>
        </p:nvGraphicFramePr>
        <p:xfrm>
          <a:off x="2500298" y="2143116"/>
          <a:ext cx="4060825" cy="1771650"/>
        </p:xfrm>
        <a:graphic>
          <a:graphicData uri="http://schemas.openxmlformats.org/presentationml/2006/ole">
            <p:oleObj spid="_x0000_s256004" name="Equation" r:id="rId4" imgW="1600200" imgH="698400" progId="Equation.3">
              <p:embed/>
            </p:oleObj>
          </a:graphicData>
        </a:graphic>
      </p:graphicFrame>
      <p:sp>
        <p:nvSpPr>
          <p:cNvPr id="14" name="Freeform 26"/>
          <p:cNvSpPr>
            <a:spLocks/>
          </p:cNvSpPr>
          <p:nvPr/>
        </p:nvSpPr>
        <p:spPr bwMode="auto">
          <a:xfrm rot="374069">
            <a:off x="1429972" y="4689653"/>
            <a:ext cx="854770" cy="69442"/>
          </a:xfrm>
          <a:custGeom>
            <a:avLst/>
            <a:gdLst>
              <a:gd name="T0" fmla="*/ 0 w 624"/>
              <a:gd name="T1" fmla="*/ 2147483647 h 48"/>
              <a:gd name="T2" fmla="*/ 2147483647 w 624"/>
              <a:gd name="T3" fmla="*/ 0 h 48"/>
              <a:gd name="T4" fmla="*/ 2147483647 w 624"/>
              <a:gd name="T5" fmla="*/ 2147483647 h 48"/>
              <a:gd name="T6" fmla="*/ 2147483647 w 624"/>
              <a:gd name="T7" fmla="*/ 0 h 48"/>
              <a:gd name="T8" fmla="*/ 0 60000 65536"/>
              <a:gd name="T9" fmla="*/ 0 60000 65536"/>
              <a:gd name="T10" fmla="*/ 0 60000 65536"/>
              <a:gd name="T11" fmla="*/ 0 60000 65536"/>
              <a:gd name="T12" fmla="*/ 0 w 624"/>
              <a:gd name="T13" fmla="*/ 0 h 48"/>
              <a:gd name="T14" fmla="*/ 624 w 624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4" h="48">
                <a:moveTo>
                  <a:pt x="0" y="48"/>
                </a:moveTo>
                <a:cubicBezTo>
                  <a:pt x="64" y="24"/>
                  <a:pt x="128" y="0"/>
                  <a:pt x="192" y="0"/>
                </a:cubicBezTo>
                <a:cubicBezTo>
                  <a:pt x="256" y="0"/>
                  <a:pt x="312" y="48"/>
                  <a:pt x="384" y="48"/>
                </a:cubicBezTo>
                <a:cubicBezTo>
                  <a:pt x="456" y="48"/>
                  <a:pt x="540" y="24"/>
                  <a:pt x="624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1214414" y="4071942"/>
            <a:ext cx="1063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28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0" name="Object 2"/>
          <p:cNvGraphicFramePr>
            <a:graphicFrameLocks noChangeAspect="1"/>
          </p:cNvGraphicFramePr>
          <p:nvPr/>
        </p:nvGraphicFramePr>
        <p:xfrm>
          <a:off x="2428860" y="4000504"/>
          <a:ext cx="4029075" cy="1771650"/>
        </p:xfrm>
        <a:graphic>
          <a:graphicData uri="http://schemas.openxmlformats.org/presentationml/2006/ole">
            <p:oleObj spid="_x0000_s256005" name="Equation" r:id="rId5" imgW="1587240" imgH="698400" progId="Equation.3">
              <p:embed/>
            </p:oleObj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1714480" y="5929330"/>
            <a:ext cx="32175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所以 </a:t>
            </a:r>
            <a:r>
              <a:rPr lang="el-GR" altLang="zh-TW" sz="3200" b="1" i="1" dirty="0" smtClean="0"/>
              <a:t>λ</a:t>
            </a:r>
            <a:r>
              <a:rPr lang="en-US" altLang="zh-TW" sz="3200" b="1" i="1" dirty="0" smtClean="0"/>
              <a:t> </a:t>
            </a:r>
            <a:r>
              <a:rPr lang="en-US" altLang="zh-TW" sz="3200" b="1" dirty="0" smtClean="0"/>
              <a:t>=5,</a:t>
            </a:r>
            <a:r>
              <a:rPr lang="zh-TW" altLang="en-US" sz="3200" b="1" dirty="0" smtClean="0"/>
              <a:t>  </a:t>
            </a:r>
            <a:r>
              <a:rPr lang="el-GR" altLang="zh-TW" sz="3200" b="1" i="1" dirty="0" smtClean="0"/>
              <a:t>μ</a:t>
            </a:r>
            <a:r>
              <a:rPr lang="en-US" altLang="zh-TW" sz="3200" b="1" i="1" dirty="0" smtClean="0"/>
              <a:t> </a:t>
            </a:r>
            <a:r>
              <a:rPr lang="en-US" altLang="zh-TW" sz="3200" b="1" dirty="0" smtClean="0"/>
              <a:t>= 1 .</a:t>
            </a:r>
            <a:endParaRPr lang="zh-TW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/>
      <p:bldP spid="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>
          <a:xfrm>
            <a:off x="1000100" y="0"/>
            <a:ext cx="7543800" cy="928670"/>
          </a:xfrm>
        </p:spPr>
        <p:txBody>
          <a:bodyPr/>
          <a:lstStyle/>
          <a:p>
            <a:pPr algn="ctr"/>
            <a:r>
              <a:rPr lang="zh-TW" altLang="en-US" b="1" dirty="0" smtClean="0">
                <a:solidFill>
                  <a:srgbClr val="0000FF"/>
                </a:solidFill>
                <a:latin typeface="Arial Black" pitchFamily="34" charset="0"/>
              </a:rPr>
              <a:t>三</a:t>
            </a:r>
            <a:r>
              <a:rPr lang="zh-CN" altLang="en-US" b="1" dirty="0" smtClean="0">
                <a:solidFill>
                  <a:srgbClr val="0000FF"/>
                </a:solidFill>
                <a:latin typeface="Arial Black" pitchFamily="34" charset="0"/>
              </a:rPr>
              <a:t>、矩阵秩的</a:t>
            </a:r>
            <a:r>
              <a:rPr lang="zh-TW" altLang="en-US" b="1" dirty="0" smtClean="0">
                <a:solidFill>
                  <a:srgbClr val="0000FF"/>
                </a:solidFill>
                <a:latin typeface="Arial Black" pitchFamily="34" charset="0"/>
              </a:rPr>
              <a:t>基本性质</a:t>
            </a:r>
            <a:endParaRPr lang="zh-CN" altLang="en-US" b="1" dirty="0" smtClean="0">
              <a:solidFill>
                <a:srgbClr val="0000FF"/>
              </a:solidFill>
              <a:latin typeface="Arial Black" pitchFamily="34" charset="0"/>
            </a:endParaRPr>
          </a:p>
        </p:txBody>
      </p:sp>
      <p:sp>
        <p:nvSpPr>
          <p:cNvPr id="12" name="內容版面配置區 2"/>
          <p:cNvSpPr>
            <a:spLocks noGrp="1"/>
          </p:cNvSpPr>
          <p:nvPr>
            <p:ph idx="1"/>
          </p:nvPr>
        </p:nvSpPr>
        <p:spPr>
          <a:xfrm>
            <a:off x="1285852" y="857232"/>
            <a:ext cx="7498080" cy="5786478"/>
          </a:xfrm>
        </p:spPr>
        <p:txBody>
          <a:bodyPr/>
          <a:lstStyle/>
          <a:p>
            <a:r>
              <a:rPr lang="zh-TW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若矩阵 </a:t>
            </a:r>
            <a:r>
              <a:rPr lang="en-US" altLang="zh-TW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中有某个 </a:t>
            </a:r>
            <a:r>
              <a:rPr lang="en-US" altLang="zh-TW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</a:t>
            </a:r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阶子式不为 </a:t>
            </a:r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r>
              <a:rPr lang="zh-TW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，则 </a:t>
            </a:r>
          </a:p>
          <a:p>
            <a:pPr>
              <a:buNone/>
            </a:pPr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altLang="zh-TW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zh-TW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 ≧ </a:t>
            </a:r>
            <a:r>
              <a:rPr lang="en-US" altLang="zh-TW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</a:t>
            </a:r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。</a:t>
            </a:r>
          </a:p>
          <a:p>
            <a:r>
              <a:rPr lang="zh-TW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若矩阵 </a:t>
            </a:r>
            <a:r>
              <a:rPr lang="en-US" altLang="zh-TW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中所有 </a:t>
            </a:r>
            <a:r>
              <a:rPr lang="en-US" altLang="zh-TW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</a:t>
            </a:r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阶子式全为 </a:t>
            </a:r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r>
              <a:rPr lang="zh-TW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，则 </a:t>
            </a:r>
          </a:p>
          <a:p>
            <a:pPr>
              <a:buNone/>
            </a:pPr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altLang="zh-TW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zh-TW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 &lt; </a:t>
            </a:r>
            <a:r>
              <a:rPr lang="en-US" altLang="zh-TW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</a:t>
            </a:r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zh-TW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。</a:t>
            </a:r>
            <a:endParaRPr lang="en-US" altLang="zh-TW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TW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若 </a:t>
            </a:r>
            <a:r>
              <a:rPr lang="en-US" altLang="zh-TW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为 </a:t>
            </a:r>
            <a:r>
              <a:rPr lang="en-US" altLang="zh-TW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</a:t>
            </a:r>
            <a:r>
              <a:rPr lang="en-US" altLang="zh-TW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×</a:t>
            </a:r>
            <a:r>
              <a:rPr lang="en-US" altLang="zh-TW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</a:t>
            </a:r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的矩阵，则 </a:t>
            </a:r>
          </a:p>
          <a:p>
            <a:pPr>
              <a:buNone/>
            </a:pPr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0 ≦ </a:t>
            </a:r>
            <a:r>
              <a:rPr lang="en-US" altLang="zh-TW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zh-TW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 ≦ min {</a:t>
            </a:r>
            <a:r>
              <a:rPr lang="zh-TW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</a:t>
            </a:r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altLang="zh-TW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</a:t>
            </a:r>
            <a:r>
              <a:rPr lang="zh-TW" altLang="en-US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  <a:r>
              <a:rPr lang="zh-TW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。</a:t>
            </a:r>
            <a:endParaRPr lang="en-US" altLang="zh-TW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zh-TW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(</a:t>
            </a:r>
            <a:r>
              <a:rPr lang="en-US" altLang="zh-TW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 =</a:t>
            </a:r>
            <a:r>
              <a:rPr lang="zh-TW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(</a:t>
            </a:r>
            <a:r>
              <a:rPr lang="en-US" altLang="zh-TW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altLang="zh-TW" b="1" i="1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</a:t>
            </a:r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 </a:t>
            </a:r>
            <a:r>
              <a:rPr lang="zh-TW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。</a:t>
            </a:r>
            <a:endParaRPr lang="en-US" altLang="zh-TW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TW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若 </a:t>
            </a:r>
            <a:r>
              <a:rPr lang="en-US" altLang="zh-TW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zh-TW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～</a:t>
            </a:r>
            <a:r>
              <a:rPr lang="en-US" altLang="zh-TW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r>
              <a:rPr lang="zh-TW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， 则  </a:t>
            </a:r>
            <a:r>
              <a:rPr lang="en-US" altLang="zh-TW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zh-TW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 = </a:t>
            </a:r>
            <a:r>
              <a:rPr lang="en-US" altLang="zh-TW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zh-TW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 .</a:t>
            </a:r>
          </a:p>
          <a:p>
            <a:r>
              <a:rPr lang="zh-TW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若 </a:t>
            </a:r>
            <a:r>
              <a:rPr lang="en-US" altLang="zh-TW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</a:t>
            </a:r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altLang="zh-TW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Q</a:t>
            </a:r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可逆，则  </a:t>
            </a:r>
            <a:r>
              <a:rPr lang="en-US" altLang="zh-TW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zh-TW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PAQ</a:t>
            </a:r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 = </a:t>
            </a:r>
            <a:r>
              <a:rPr lang="en-US" altLang="zh-TW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zh-TW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 . 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1571604" y="6072206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FF0000"/>
                </a:solidFill>
              </a:rPr>
              <a:t>此页性质较为基本且重要！！！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>
          <a:xfrm>
            <a:off x="1000100" y="0"/>
            <a:ext cx="7543800" cy="928670"/>
          </a:xfrm>
        </p:spPr>
        <p:txBody>
          <a:bodyPr/>
          <a:lstStyle/>
          <a:p>
            <a:pPr algn="ctr"/>
            <a:r>
              <a:rPr lang="zh-TW" altLang="en-US" b="1" dirty="0" smtClean="0">
                <a:solidFill>
                  <a:srgbClr val="0000FF"/>
                </a:solidFill>
                <a:latin typeface="Arial Black" pitchFamily="34" charset="0"/>
              </a:rPr>
              <a:t>三</a:t>
            </a:r>
            <a:r>
              <a:rPr lang="zh-CN" altLang="en-US" b="1" dirty="0" smtClean="0">
                <a:solidFill>
                  <a:srgbClr val="0000FF"/>
                </a:solidFill>
                <a:latin typeface="Arial Black" pitchFamily="34" charset="0"/>
              </a:rPr>
              <a:t>、矩阵秩的</a:t>
            </a:r>
            <a:r>
              <a:rPr lang="zh-TW" altLang="en-US" b="1" dirty="0" smtClean="0">
                <a:solidFill>
                  <a:srgbClr val="0000FF"/>
                </a:solidFill>
                <a:latin typeface="Arial Black" pitchFamily="34" charset="0"/>
              </a:rPr>
              <a:t>基本性质</a:t>
            </a:r>
            <a:r>
              <a:rPr lang="en-US" altLang="zh-TW" b="1" dirty="0" smtClean="0">
                <a:solidFill>
                  <a:srgbClr val="0000FF"/>
                </a:solidFill>
                <a:latin typeface="Arial Black" pitchFamily="34" charset="0"/>
              </a:rPr>
              <a:t>-</a:t>
            </a:r>
            <a:r>
              <a:rPr lang="zh-TW" altLang="en-US" b="1" dirty="0" smtClean="0">
                <a:solidFill>
                  <a:srgbClr val="0000FF"/>
                </a:solidFill>
                <a:latin typeface="Arial Black" pitchFamily="34" charset="0"/>
              </a:rPr>
              <a:t>续</a:t>
            </a:r>
            <a:endParaRPr lang="zh-CN" altLang="en-US" b="1" dirty="0" smtClean="0">
              <a:solidFill>
                <a:srgbClr val="0000FF"/>
              </a:solidFill>
              <a:latin typeface="Arial Black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071538" y="1142984"/>
            <a:ext cx="6676828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  <a:ea typeface="宋体" charset="-122"/>
              </a:rPr>
              <a:t>5.  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  <a:ea typeface="宋体" charset="-122"/>
              </a:rPr>
              <a:t>max {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宋体" charset="-122"/>
              </a:rPr>
              <a:t>R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宋体" charset="-122"/>
              </a:rPr>
              <a:t>(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宋体" charset="-122"/>
              </a:rPr>
              <a:t>A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宋体" charset="-122"/>
              </a:rPr>
              <a:t>)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宋体" charset="-122"/>
              </a:rPr>
              <a:t>, R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宋体" charset="-122"/>
              </a:rPr>
              <a:t>(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宋体" charset="-122"/>
              </a:rPr>
              <a:t>B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宋体" charset="-122"/>
              </a:rPr>
              <a:t>)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宋体" charset="-122"/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宋体" charset="-122"/>
              </a:rPr>
              <a:t>}≦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宋体" charset="-122"/>
              </a:rPr>
              <a:t>R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宋体" charset="-122"/>
              </a:rPr>
              <a:t>(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宋体" charset="-122"/>
              </a:rPr>
              <a:t>A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  <a:ea typeface="宋体" charset="-122"/>
              </a:rPr>
              <a:t>,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宋体" charset="-122"/>
              </a:rPr>
              <a:t>B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宋体" charset="-122"/>
              </a:rPr>
              <a:t>) </a:t>
            </a:r>
            <a:endParaRPr lang="en-US" altLang="zh-TW" sz="3200" b="1" dirty="0">
              <a:solidFill>
                <a:schemeClr val="tx1">
                  <a:lumMod val="95000"/>
                  <a:lumOff val="5000"/>
                </a:schemeClr>
              </a:solidFill>
              <a:ea typeface="宋体" charset="-122"/>
            </a:endParaRPr>
          </a:p>
          <a:p>
            <a:pPr>
              <a:defRPr/>
            </a:pP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  <a:ea typeface="宋体" charset="-122"/>
              </a:rPr>
              <a:t> 				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宋体" charset="-122"/>
              </a:rPr>
              <a:t>≦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宋体" charset="-122"/>
              </a:rPr>
              <a:t>R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宋体" charset="-122"/>
              </a:rPr>
              <a:t>(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宋体" charset="-122"/>
              </a:rPr>
              <a:t>A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宋体" charset="-122"/>
              </a:rPr>
              <a:t>) 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  <a:ea typeface="宋体" charset="-122"/>
              </a:rPr>
              <a:t>+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宋体" charset="-122"/>
              </a:rPr>
              <a:t>R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宋体" charset="-122"/>
              </a:rPr>
              <a:t>(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宋体" charset="-122"/>
              </a:rPr>
              <a:t>B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宋体" charset="-122"/>
              </a:rPr>
              <a:t>). 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  <a:ea typeface="宋体" charset="-122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71538" y="2285992"/>
            <a:ext cx="511050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  <a:ea typeface="宋体" charset="-122"/>
              </a:rPr>
              <a:t>6. 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宋体" charset="-122"/>
              </a:rPr>
              <a:t>R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宋体" charset="-122"/>
              </a:rPr>
              <a:t>(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宋体" charset="-122"/>
              </a:rPr>
              <a:t>A 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  <a:ea typeface="宋体" charset="-122"/>
              </a:rPr>
              <a:t>+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宋体" charset="-122"/>
              </a:rPr>
              <a:t>B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宋体" charset="-122"/>
              </a:rPr>
              <a:t>) 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  <a:ea typeface="宋体" charset="-122"/>
              </a:rPr>
              <a:t>≦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宋体" charset="-122"/>
              </a:rPr>
              <a:t>R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宋体" charset="-122"/>
              </a:rPr>
              <a:t>(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宋体" charset="-122"/>
              </a:rPr>
              <a:t>A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宋体" charset="-122"/>
              </a:rPr>
              <a:t>) 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  <a:ea typeface="宋体" charset="-122"/>
              </a:rPr>
              <a:t>+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宋体" charset="-122"/>
              </a:rPr>
              <a:t>R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宋体" charset="-122"/>
              </a:rPr>
              <a:t>(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宋体" charset="-122"/>
              </a:rPr>
              <a:t>B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宋体" charset="-122"/>
              </a:rPr>
              <a:t>) 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  <a:ea typeface="宋体" charset="-122"/>
              </a:rPr>
              <a:t>.</a:t>
            </a:r>
            <a:endParaRPr lang="zh-TW" altLang="en-US" sz="3200" b="1" dirty="0">
              <a:solidFill>
                <a:schemeClr val="tx1">
                  <a:lumMod val="85000"/>
                  <a:lumOff val="15000"/>
                </a:schemeClr>
              </a:solidFill>
              <a:ea typeface="宋体" charset="-122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071538" y="3000372"/>
            <a:ext cx="6082114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  <a:ea typeface="宋体" charset="-122"/>
              </a:rPr>
              <a:t>7. 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宋体" charset="-122"/>
              </a:rPr>
              <a:t>R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宋体" charset="-122"/>
              </a:rPr>
              <a:t>(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宋体" charset="-122"/>
              </a:rPr>
              <a:t>AB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宋体" charset="-122"/>
              </a:rPr>
              <a:t>) 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  <a:ea typeface="宋体" charset="-122"/>
              </a:rPr>
              <a:t>≦ min {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宋体" charset="-122"/>
              </a:rPr>
              <a:t>R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宋体" charset="-122"/>
              </a:rPr>
              <a:t>(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宋体" charset="-122"/>
              </a:rPr>
              <a:t>A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宋体" charset="-122"/>
              </a:rPr>
              <a:t>) </a:t>
            </a:r>
            <a:r>
              <a:rPr lang="en-US" altLang="zh-TW" sz="3200" b="1" i="1" dirty="0">
                <a:solidFill>
                  <a:schemeClr val="tx1">
                    <a:lumMod val="85000"/>
                    <a:lumOff val="15000"/>
                  </a:schemeClr>
                </a:solidFill>
                <a:ea typeface="宋体" charset="-122"/>
              </a:rPr>
              <a:t>,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宋体" charset="-122"/>
              </a:rPr>
              <a:t>R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宋体" charset="-122"/>
              </a:rPr>
              <a:t>(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宋体" charset="-122"/>
              </a:rPr>
              <a:t>B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宋体" charset="-122"/>
              </a:rPr>
              <a:t>)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宋体" charset="-122"/>
              </a:rPr>
              <a:t> 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  <a:ea typeface="宋体" charset="-122"/>
              </a:rPr>
              <a:t>} .</a:t>
            </a:r>
            <a:endParaRPr lang="zh-TW" altLang="en-US" sz="3200" b="1" dirty="0">
              <a:solidFill>
                <a:schemeClr val="tx1">
                  <a:lumMod val="85000"/>
                  <a:lumOff val="15000"/>
                </a:schemeClr>
              </a:solidFill>
              <a:ea typeface="宋体" charset="-122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071538" y="3857628"/>
            <a:ext cx="82661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  <a:ea typeface="宋体" charset="-122"/>
              </a:rPr>
              <a:t>8. 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若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ea typeface="宋体" charset="-122"/>
              </a:rPr>
              <a:t> </a:t>
            </a:r>
            <a:r>
              <a:rPr lang="en-US" altLang="zh-TW" sz="3200" b="1" i="1" dirty="0" err="1">
                <a:solidFill>
                  <a:schemeClr val="tx1">
                    <a:lumMod val="95000"/>
                    <a:lumOff val="5000"/>
                  </a:schemeClr>
                </a:solidFill>
                <a:ea typeface="宋体" charset="-122"/>
              </a:rPr>
              <a:t>A</a:t>
            </a:r>
            <a:r>
              <a:rPr lang="en-US" altLang="zh-TW" sz="3200" b="1" i="1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ea typeface="宋体" charset="-122"/>
              </a:rPr>
              <a:t>m×n</a:t>
            </a:r>
            <a:r>
              <a:rPr lang="zh-TW" altLang="en-US" sz="3200" b="1" i="1" dirty="0">
                <a:solidFill>
                  <a:schemeClr val="tx1">
                    <a:lumMod val="95000"/>
                    <a:lumOff val="5000"/>
                  </a:schemeClr>
                </a:solidFill>
                <a:ea typeface="宋体" charset="-122"/>
              </a:rPr>
              <a:t> </a:t>
            </a:r>
            <a:r>
              <a:rPr lang="en-US" altLang="zh-TW" sz="3200" b="1" i="1" dirty="0" err="1">
                <a:solidFill>
                  <a:schemeClr val="tx1">
                    <a:lumMod val="95000"/>
                    <a:lumOff val="5000"/>
                  </a:schemeClr>
                </a:solidFill>
                <a:ea typeface="宋体" charset="-122"/>
              </a:rPr>
              <a:t>B</a:t>
            </a:r>
            <a:r>
              <a:rPr lang="en-US" altLang="zh-TW" sz="3200" b="1" i="1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ea typeface="宋体" charset="-122"/>
              </a:rPr>
              <a:t>n×l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  <a:ea typeface="宋体" charset="-122"/>
              </a:rPr>
              <a:t> =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宋体" charset="-122"/>
              </a:rPr>
              <a:t>O 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ea typeface="宋体" charset="-122"/>
              </a:rPr>
              <a:t>，则</a:t>
            </a:r>
            <a:r>
              <a:rPr lang="zh-TW" altLang="en-US" sz="3200" b="1" i="1" dirty="0">
                <a:solidFill>
                  <a:schemeClr val="tx1">
                    <a:lumMod val="95000"/>
                    <a:lumOff val="5000"/>
                  </a:schemeClr>
                </a:solidFill>
                <a:ea typeface="宋体" charset="-122"/>
              </a:rPr>
              <a:t>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宋体" charset="-122"/>
              </a:rPr>
              <a:t>R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宋体" charset="-122"/>
              </a:rPr>
              <a:t>(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宋体" charset="-122"/>
              </a:rPr>
              <a:t>A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宋体" charset="-122"/>
              </a:rPr>
              <a:t>) 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  <a:ea typeface="宋体" charset="-122"/>
              </a:rPr>
              <a:t>+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宋体" charset="-122"/>
              </a:rPr>
              <a:t>R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宋体" charset="-122"/>
              </a:rPr>
              <a:t>(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宋体" charset="-122"/>
              </a:rPr>
              <a:t>B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宋体" charset="-122"/>
              </a:rPr>
              <a:t>) 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  <a:ea typeface="宋体" charset="-122"/>
              </a:rPr>
              <a:t>≦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  <a:ea typeface="宋体" charset="-122"/>
              </a:rPr>
              <a:t>n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  <a:ea typeface="宋体" charset="-122"/>
              </a:rPr>
              <a:t>.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  <a:ea typeface="宋体" charset="-122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357290" y="5000636"/>
            <a:ext cx="75713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FF0000"/>
                </a:solidFill>
              </a:rPr>
              <a:t>此页性质较为进阶，且证明需费点力气，</a:t>
            </a:r>
            <a:endParaRPr lang="en-US" altLang="zh-TW" sz="3200" b="1" dirty="0" smtClean="0">
              <a:solidFill>
                <a:srgbClr val="FF0000"/>
              </a:solidFill>
            </a:endParaRPr>
          </a:p>
          <a:p>
            <a:r>
              <a:rPr lang="zh-TW" altLang="en-US" sz="3200" b="1" dirty="0" smtClean="0">
                <a:solidFill>
                  <a:srgbClr val="FF0000"/>
                </a:solidFill>
              </a:rPr>
              <a:t>行有馀力再记。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Box 2"/>
          <p:cNvSpPr txBox="1">
            <a:spLocks noChangeArrowheads="1"/>
          </p:cNvSpPr>
          <p:nvPr/>
        </p:nvSpPr>
        <p:spPr bwMode="auto">
          <a:xfrm>
            <a:off x="1000100" y="0"/>
            <a:ext cx="1071570" cy="5847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00B0F0"/>
                </a:solidFill>
                <a:ea typeface="黑体" pitchFamily="2" charset="-122"/>
              </a:rPr>
              <a:t>例 </a:t>
            </a:r>
            <a:r>
              <a:rPr lang="en-US" altLang="zh-CN" sz="3200" b="1" dirty="0" smtClean="0">
                <a:solidFill>
                  <a:srgbClr val="00B0F0"/>
                </a:solidFill>
                <a:ea typeface="黑体" pitchFamily="2" charset="-122"/>
              </a:rPr>
              <a:t>9</a:t>
            </a:r>
            <a:endParaRPr lang="en-US" altLang="zh-CN" sz="3200" b="1" dirty="0">
              <a:solidFill>
                <a:srgbClr val="00B0F0"/>
              </a:solidFill>
              <a:ea typeface="黑体" pitchFamily="2" charset="-122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857356" y="428604"/>
            <a:ext cx="5828840" cy="1405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若 </a:t>
            </a:r>
            <a:r>
              <a:rPr lang="en-US" altLang="zh-TW" sz="32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  <a:r>
              <a:rPr lang="en-US" altLang="zh-TW" sz="3200" b="1" i="1" baseline="-25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</a:t>
            </a:r>
            <a:r>
              <a:rPr lang="en-US" altLang="zh-TW" sz="3200" b="1" baseline="-25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×</a:t>
            </a:r>
            <a:r>
              <a:rPr lang="en-US" altLang="zh-TW" sz="3200" b="1" i="1" baseline="-25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</a:t>
            </a:r>
            <a:r>
              <a:rPr lang="en-US" altLang="zh-TW" sz="32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</a:t>
            </a:r>
            <a:r>
              <a:rPr lang="en-US" altLang="zh-TW" sz="3200" b="1" i="1" baseline="-25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</a:t>
            </a:r>
            <a:r>
              <a:rPr lang="en-US" altLang="zh-TW" sz="3200" b="1" baseline="-25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×</a:t>
            </a:r>
            <a:r>
              <a:rPr lang="en-US" altLang="zh-TW" sz="3200" b="1" i="1" baseline="-25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= C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且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=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则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 =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 .</a:t>
            </a:r>
          </a:p>
          <a:p>
            <a:endParaRPr lang="zh-TW" altLang="en-US" sz="3200" b="1" baseline="-25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162328" y="1785926"/>
            <a:ext cx="80506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/>
              <a:t>1. </a:t>
            </a:r>
            <a:r>
              <a:rPr lang="zh-TW" altLang="en-US" sz="3200" b="1" dirty="0" smtClean="0"/>
              <a:t>上述矩阵 </a:t>
            </a:r>
            <a:r>
              <a:rPr lang="en-US" altLang="zh-TW" sz="3200" b="1" i="1" dirty="0" smtClean="0"/>
              <a:t>A</a:t>
            </a:r>
            <a:r>
              <a:rPr lang="en-US" altLang="zh-TW" sz="3200" b="1" dirty="0" smtClean="0"/>
              <a:t> </a:t>
            </a:r>
            <a:r>
              <a:rPr lang="zh-TW" altLang="en-US" sz="3200" b="1" dirty="0" smtClean="0"/>
              <a:t>的秩等于它的列数，此种矩阵</a:t>
            </a:r>
            <a:endParaRPr lang="en-US" altLang="zh-TW" sz="3200" b="1" dirty="0" smtClean="0"/>
          </a:p>
          <a:p>
            <a:r>
              <a:rPr lang="zh-TW" altLang="en-US" sz="3200" b="1" dirty="0" smtClean="0"/>
              <a:t>    称为</a:t>
            </a:r>
            <a:r>
              <a:rPr lang="zh-TW" altLang="en-US" sz="3200" b="1" dirty="0" smtClean="0">
                <a:solidFill>
                  <a:srgbClr val="FF0000"/>
                </a:solidFill>
              </a:rPr>
              <a:t>列满秩矩阵</a:t>
            </a:r>
            <a:r>
              <a:rPr lang="zh-TW" altLang="en-US" sz="3200" b="1" dirty="0" smtClean="0"/>
              <a:t>。此种矩阵具有左乘不改</a:t>
            </a:r>
            <a:endParaRPr lang="en-US" altLang="zh-TW" sz="3200" b="1" dirty="0" smtClean="0"/>
          </a:p>
          <a:p>
            <a:r>
              <a:rPr lang="zh-TW" altLang="en-US" sz="3200" b="1" dirty="0" smtClean="0"/>
              <a:t>    变所乘矩阵秩的效果。</a:t>
            </a:r>
            <a:endParaRPr lang="zh-TW" altLang="en-US" sz="3200" b="1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571604" y="3286124"/>
            <a:ext cx="5997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满秩矩阵 </a:t>
            </a:r>
            <a:r>
              <a:rPr lang="en-US" altLang="zh-TW" sz="3200" b="1" dirty="0" smtClean="0"/>
              <a:t>(</a:t>
            </a:r>
            <a:r>
              <a:rPr lang="zh-TW" altLang="en-US" sz="3200" b="1" dirty="0" smtClean="0"/>
              <a:t>可逆矩阵</a:t>
            </a:r>
            <a:r>
              <a:rPr lang="en-US" altLang="zh-TW" sz="3200" b="1" dirty="0" smtClean="0"/>
              <a:t>)</a:t>
            </a:r>
            <a:r>
              <a:rPr lang="zh-TW" altLang="en-US" sz="3200" b="1" dirty="0" smtClean="0"/>
              <a:t> 为其特例。</a:t>
            </a:r>
            <a:endParaRPr lang="zh-TW" altLang="en-US" sz="3200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1162328" y="3929066"/>
            <a:ext cx="764023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/>
              <a:t>2. </a:t>
            </a:r>
            <a:r>
              <a:rPr lang="zh-TW" altLang="en-US" sz="3200" b="1" dirty="0" smtClean="0"/>
              <a:t>一个特殊情形是若 </a:t>
            </a:r>
            <a:r>
              <a:rPr lang="en-US" altLang="zh-TW" sz="3200" b="1" i="1" dirty="0" smtClean="0"/>
              <a:t>A</a:t>
            </a:r>
            <a:r>
              <a:rPr lang="en-US" altLang="zh-TW" sz="3200" b="1" dirty="0" smtClean="0"/>
              <a:t> </a:t>
            </a:r>
            <a:r>
              <a:rPr lang="zh-TW" altLang="en-US" sz="3200" b="1" dirty="0" smtClean="0"/>
              <a:t>是列满秩矩阵，且</a:t>
            </a:r>
            <a:endParaRPr lang="en-US" altLang="zh-TW" sz="3200" b="1" dirty="0" smtClean="0"/>
          </a:p>
          <a:p>
            <a:r>
              <a:rPr lang="zh-TW" altLang="en-US" sz="3200" b="1" dirty="0" smtClean="0"/>
              <a:t>    </a:t>
            </a:r>
            <a:r>
              <a:rPr lang="en-US" altLang="zh-TW" sz="3200" b="1" i="1" dirty="0" smtClean="0"/>
              <a:t>AB</a:t>
            </a:r>
            <a:r>
              <a:rPr lang="en-US" altLang="zh-TW" sz="3200" b="1" dirty="0" smtClean="0"/>
              <a:t> = </a:t>
            </a:r>
            <a:r>
              <a:rPr lang="en-US" altLang="zh-TW" sz="3200" b="1" i="1" dirty="0" smtClean="0"/>
              <a:t>O</a:t>
            </a:r>
            <a:r>
              <a:rPr lang="en-US" altLang="zh-TW" sz="3200" b="1" dirty="0" smtClean="0"/>
              <a:t>, </a:t>
            </a:r>
            <a:r>
              <a:rPr lang="zh-TW" altLang="en-US" sz="3200" b="1" dirty="0" smtClean="0"/>
              <a:t>则可推得 </a:t>
            </a:r>
            <a:r>
              <a:rPr lang="en-US" altLang="zh-TW" sz="3200" b="1" i="1" dirty="0" smtClean="0"/>
              <a:t>B</a:t>
            </a:r>
            <a:r>
              <a:rPr lang="en-US" altLang="zh-TW" sz="3200" b="1" dirty="0" smtClean="0"/>
              <a:t> = </a:t>
            </a:r>
            <a:r>
              <a:rPr lang="en-US" altLang="zh-TW" sz="3200" b="1" i="1" dirty="0" smtClean="0"/>
              <a:t>O</a:t>
            </a:r>
            <a:r>
              <a:rPr lang="en-US" altLang="zh-TW" sz="3200" b="1" dirty="0" smtClean="0"/>
              <a:t>.</a:t>
            </a:r>
            <a:endParaRPr lang="zh-TW" altLang="en-US" sz="3200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1500166" y="5000636"/>
            <a:ext cx="6750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此结论通常称为</a:t>
            </a:r>
            <a:r>
              <a:rPr lang="zh-TW" altLang="en-US" sz="3200" b="1" dirty="0" smtClean="0">
                <a:solidFill>
                  <a:srgbClr val="FF0000"/>
                </a:solidFill>
              </a:rPr>
              <a:t>矩阵乘法的消去律</a:t>
            </a:r>
            <a:r>
              <a:rPr lang="zh-TW" altLang="en-US" sz="3200" b="1" dirty="0" smtClean="0"/>
              <a:t>。</a:t>
            </a:r>
            <a:endParaRPr lang="zh-TW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>
          <a:xfrm>
            <a:off x="1000100" y="0"/>
            <a:ext cx="7543800" cy="928670"/>
          </a:xfrm>
        </p:spPr>
        <p:txBody>
          <a:bodyPr/>
          <a:lstStyle/>
          <a:p>
            <a:pPr algn="ctr"/>
            <a:r>
              <a:rPr lang="zh-TW" altLang="en-US" b="1" dirty="0" smtClean="0">
                <a:solidFill>
                  <a:srgbClr val="0000FF"/>
                </a:solidFill>
                <a:latin typeface="Arial Black" pitchFamily="34" charset="0"/>
              </a:rPr>
              <a:t>四</a:t>
            </a:r>
            <a:r>
              <a:rPr lang="zh-CN" altLang="en-US" b="1" dirty="0" smtClean="0">
                <a:solidFill>
                  <a:srgbClr val="0000FF"/>
                </a:solidFill>
                <a:latin typeface="Arial Black" pitchFamily="34" charset="0"/>
              </a:rPr>
              <a:t>、</a:t>
            </a:r>
            <a:r>
              <a:rPr lang="zh-TW" altLang="en-US" b="1" dirty="0" smtClean="0">
                <a:solidFill>
                  <a:srgbClr val="0000FF"/>
                </a:solidFill>
                <a:latin typeface="Arial Black" pitchFamily="34" charset="0"/>
              </a:rPr>
              <a:t>小结</a:t>
            </a:r>
            <a:endParaRPr lang="zh-CN" altLang="en-US" b="1" dirty="0" smtClean="0">
              <a:solidFill>
                <a:srgbClr val="0000FF"/>
              </a:solidFill>
              <a:latin typeface="Arial Black" pitchFamily="34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1500166" y="3143248"/>
            <a:ext cx="277031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初等变换法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1000100" y="1000108"/>
            <a:ext cx="35702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ea typeface="黑体" pitchFamily="2" charset="-122"/>
              </a:rPr>
              <a:t>1.  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矩阵秩的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概念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。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1000100" y="1571612"/>
            <a:ext cx="35702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ea typeface="黑体" pitchFamily="2" charset="-122"/>
              </a:rPr>
              <a:t>2.  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求矩阵秩的方法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1500166" y="2071678"/>
            <a:ext cx="240642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(1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利用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定义</a:t>
            </a: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1928794" y="3714752"/>
            <a:ext cx="74676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 smtClean="0"/>
              <a:t>把</a:t>
            </a:r>
            <a:r>
              <a:rPr lang="zh-CN" altLang="en-US" sz="3200" b="1" dirty="0"/>
              <a:t>矩阵用初等行变换变成为行阶梯形矩阵，行阶梯形矩阵中非零行的行数就是矩阵的</a:t>
            </a:r>
            <a:r>
              <a:rPr lang="zh-CN" altLang="en-US" sz="3200" b="1" dirty="0" smtClean="0"/>
              <a:t>秩</a:t>
            </a:r>
            <a:r>
              <a:rPr lang="zh-TW" altLang="en-US" sz="3200" b="1" dirty="0" smtClean="0"/>
              <a:t>。</a:t>
            </a:r>
            <a:endParaRPr lang="en-US" altLang="zh-CN" sz="3200" b="1" dirty="0"/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2071670" y="2643182"/>
            <a:ext cx="647645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即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寻找矩阵中非零子式的最高阶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数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;</a:t>
            </a:r>
            <a:endParaRPr lang="en-US" altLang="zh-CN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1000100" y="5286388"/>
            <a:ext cx="439094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黑体" pitchFamily="2" charset="-122"/>
              </a:rPr>
              <a:t>3.  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矩阵秩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的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基本性质。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3" grpId="0" autoUpdateAnimBg="0"/>
      <p:bldP spid="14" grpId="0" autoUpdateAnimBg="0"/>
      <p:bldP spid="15" grpId="0" autoUpdateAnimBg="0"/>
      <p:bldP spid="16" grpId="0" autoUpdateAnimBg="0"/>
      <p:bldP spid="17" grpId="0" autoUpdateAnimBg="0"/>
      <p:bldP spid="18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928662" y="2285992"/>
            <a:ext cx="8540750" cy="1143000"/>
          </a:xfrm>
        </p:spPr>
        <p:txBody>
          <a:bodyPr/>
          <a:lstStyle/>
          <a:p>
            <a:r>
              <a:rPr lang="zh-TW" altLang="en-US" sz="4800" b="1" dirty="0" smtClean="0">
                <a:solidFill>
                  <a:srgbClr val="0000FF"/>
                </a:solidFill>
                <a:latin typeface="Arial Black" pitchFamily="34" charset="0"/>
              </a:rPr>
              <a:t>我只是想要吃個東西而已</a:t>
            </a:r>
            <a:r>
              <a:rPr lang="en-US" altLang="zh-TW" sz="4800" b="1" dirty="0" smtClean="0">
                <a:solidFill>
                  <a:srgbClr val="0000FF"/>
                </a:solidFill>
                <a:latin typeface="Arial Black" pitchFamily="34" charset="0"/>
              </a:rPr>
              <a:t>……</a:t>
            </a:r>
            <a:endParaRPr lang="zh-TW" altLang="en-US" sz="4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user\Desktop\cx7A@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642918"/>
            <a:ext cx="6643687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user\Desktop\-6_-@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357166"/>
            <a:ext cx="81280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000100" y="1500174"/>
            <a:ext cx="8540750" cy="1143000"/>
          </a:xfrm>
        </p:spPr>
        <p:txBody>
          <a:bodyPr/>
          <a:lstStyle/>
          <a:p>
            <a:r>
              <a:rPr lang="zh-TW" altLang="en-US" sz="4800" b="1" smtClean="0">
                <a:solidFill>
                  <a:srgbClr val="0000FF"/>
                </a:solidFill>
                <a:latin typeface="Arial Black" pitchFamily="34" charset="0"/>
              </a:rPr>
              <a:t>我只是想要吃個東西而已</a:t>
            </a:r>
            <a:r>
              <a:rPr lang="en-US" altLang="zh-TW" sz="4800" b="1" smtClean="0">
                <a:solidFill>
                  <a:srgbClr val="0000FF"/>
                </a:solidFill>
                <a:latin typeface="Arial Black" pitchFamily="34" charset="0"/>
              </a:rPr>
              <a:t>……</a:t>
            </a:r>
            <a:endParaRPr lang="zh-TW" altLang="en-US" sz="4800" smtClean="0"/>
          </a:p>
        </p:txBody>
      </p:sp>
      <p:sp>
        <p:nvSpPr>
          <p:cNvPr id="5" name="文字方塊 4"/>
          <p:cNvSpPr txBox="1">
            <a:spLocks noChangeArrowheads="1"/>
          </p:cNvSpPr>
          <p:nvPr/>
        </p:nvSpPr>
        <p:spPr bwMode="auto">
          <a:xfrm>
            <a:off x="1643042" y="1643050"/>
            <a:ext cx="14224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4800" b="1" dirty="0">
                <a:solidFill>
                  <a:srgbClr val="0000FF"/>
                </a:solidFill>
                <a:latin typeface="Arial Black" pitchFamily="34" charset="0"/>
              </a:rPr>
              <a:t>只是</a:t>
            </a:r>
            <a:endParaRPr lang="zh-TW" altLang="en-US" sz="4800" dirty="0"/>
          </a:p>
        </p:txBody>
      </p:sp>
      <p:sp>
        <p:nvSpPr>
          <p:cNvPr id="6" name="向下箭號 5"/>
          <p:cNvSpPr>
            <a:spLocks noChangeArrowheads="1"/>
          </p:cNvSpPr>
          <p:nvPr/>
        </p:nvSpPr>
        <p:spPr bwMode="auto">
          <a:xfrm>
            <a:off x="2214538" y="2643174"/>
            <a:ext cx="714375" cy="1000125"/>
          </a:xfrm>
          <a:prstGeom prst="downArrow">
            <a:avLst>
              <a:gd name="adj1" fmla="val 50000"/>
              <a:gd name="adj2" fmla="val 49998"/>
            </a:avLst>
          </a:prstGeom>
          <a:noFill/>
          <a:ln w="31750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7" name="文字方塊 6"/>
          <p:cNvSpPr txBox="1">
            <a:spLocks noChangeArrowheads="1"/>
          </p:cNvSpPr>
          <p:nvPr/>
        </p:nvSpPr>
        <p:spPr bwMode="auto">
          <a:xfrm>
            <a:off x="1500163" y="3929049"/>
            <a:ext cx="2071687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4800" b="1">
                <a:solidFill>
                  <a:srgbClr val="0000FF"/>
                </a:solidFill>
              </a:rPr>
              <a:t>“</a:t>
            </a:r>
            <a:r>
              <a:rPr lang="zh-TW" altLang="en-US" sz="4800" b="1">
                <a:solidFill>
                  <a:srgbClr val="0000FF"/>
                </a:solidFill>
              </a:rPr>
              <a:t>子式</a:t>
            </a:r>
            <a:r>
              <a:rPr lang="en-US" altLang="zh-TW" sz="4800" b="1">
                <a:solidFill>
                  <a:srgbClr val="0000FF"/>
                </a:solidFill>
              </a:rPr>
              <a:t>”</a:t>
            </a:r>
            <a:endParaRPr lang="zh-TW" altLang="en-US" sz="4800" b="1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603250" y="0"/>
            <a:ext cx="8540750" cy="1143000"/>
          </a:xfrm>
        </p:spPr>
        <p:txBody>
          <a:bodyPr/>
          <a:lstStyle/>
          <a:p>
            <a:pPr algn="ctr"/>
            <a:r>
              <a:rPr lang="zh-TW" altLang="en-US" b="1" dirty="0" smtClean="0">
                <a:solidFill>
                  <a:srgbClr val="0000FF"/>
                </a:solidFill>
              </a:rPr>
              <a:t>矩阵的子式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57224" y="928670"/>
            <a:ext cx="9166292" cy="20621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在矩阵 </a:t>
            </a:r>
            <a:r>
              <a:rPr lang="en-US" altLang="zh-TW" sz="3200" b="1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en-US" altLang="zh-TW" sz="3200" b="1" i="1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m</a:t>
            </a:r>
            <a:r>
              <a:rPr lang="en-US" altLang="zh-TW" sz="3200" b="1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×</a:t>
            </a:r>
            <a:r>
              <a:rPr lang="en-US" altLang="zh-TW" sz="3200" b="1" i="1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n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中，任取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k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行与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k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列 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(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k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≤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m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,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k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≤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n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)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endParaRPr lang="en-US" altLang="zh-TW" sz="3200" b="1" dirty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defRPr/>
            </a:pP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位于这些行列交叉处的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k</a:t>
            </a:r>
            <a:r>
              <a:rPr lang="en-US" altLang="zh-TW" sz="3200" b="1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2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个元素，不改变他们</a:t>
            </a:r>
            <a:endParaRPr lang="en-US" altLang="zh-TW" sz="3200" b="1" dirty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defRPr/>
            </a:pP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在 </a:t>
            </a:r>
            <a:r>
              <a:rPr lang="en-US" altLang="zh-TW" sz="3200" b="1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en-US" altLang="zh-TW" sz="3200" b="1" i="1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m</a:t>
            </a:r>
            <a:r>
              <a:rPr lang="en-US" altLang="zh-TW" sz="3200" b="1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×</a:t>
            </a:r>
            <a:r>
              <a:rPr lang="en-US" altLang="zh-TW" sz="3200" b="1" i="1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n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中所处位置次序而得到的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k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阶行列式，</a:t>
            </a:r>
            <a:endParaRPr lang="en-US" altLang="zh-TW" sz="3200" b="1" dirty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defRPr/>
            </a:pP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称为矩阵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的 </a:t>
            </a:r>
            <a:r>
              <a:rPr lang="en-US" altLang="zh-TW" sz="3200" b="1" i="1" dirty="0">
                <a:solidFill>
                  <a:srgbClr val="7030A0"/>
                </a:solidFill>
                <a:ea typeface="宋体" charset="-122"/>
              </a:rPr>
              <a:t>k</a:t>
            </a:r>
            <a:r>
              <a:rPr lang="en-US" altLang="zh-TW" sz="3200" b="1" dirty="0">
                <a:solidFill>
                  <a:srgbClr val="7030A0"/>
                </a:solidFill>
                <a:ea typeface="宋体" charset="-122"/>
              </a:rPr>
              <a:t> </a:t>
            </a:r>
            <a:r>
              <a:rPr lang="zh-TW" altLang="en-US" sz="3200" b="1" dirty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阶子式</a:t>
            </a:r>
            <a:r>
              <a:rPr lang="zh-TW" altLang="en-US" sz="3200" b="1" dirty="0">
                <a:solidFill>
                  <a:schemeClr val="bg2">
                    <a:lumMod val="50000"/>
                  </a:schemeClr>
                </a:solidFill>
                <a:ea typeface="宋体" charset="-122"/>
              </a:rPr>
              <a:t>。</a:t>
            </a:r>
            <a:endParaRPr lang="en-US" altLang="zh-TW" sz="3200" b="1" dirty="0">
              <a:solidFill>
                <a:schemeClr val="bg2">
                  <a:lumMod val="50000"/>
                </a:schemeClr>
              </a:solidFill>
              <a:ea typeface="宋体" charset="-122"/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857224" y="4071942"/>
          <a:ext cx="4394200" cy="2044700"/>
        </p:xfrm>
        <a:graphic>
          <a:graphicData uri="http://schemas.openxmlformats.org/presentationml/2006/ole">
            <p:oleObj spid="_x0000_s198658" name="Equation" r:id="rId3" imgW="4394160" imgH="2044440" progId="Equation.3">
              <p:embed/>
            </p:oleObj>
          </a:graphicData>
        </a:graphic>
      </p:graphicFrame>
      <p:sp>
        <p:nvSpPr>
          <p:cNvPr id="7" name="文字方塊 6"/>
          <p:cNvSpPr txBox="1">
            <a:spLocks noChangeArrowheads="1"/>
          </p:cNvSpPr>
          <p:nvPr/>
        </p:nvSpPr>
        <p:spPr bwMode="auto">
          <a:xfrm>
            <a:off x="1000100" y="3214686"/>
            <a:ext cx="59503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rgbClr val="00B0F0"/>
                </a:solidFill>
              </a:rPr>
              <a:t>例</a:t>
            </a:r>
          </a:p>
        </p:txBody>
      </p:sp>
      <p:cxnSp>
        <p:nvCxnSpPr>
          <p:cNvPr id="8" name="直線接點 7"/>
          <p:cNvCxnSpPr>
            <a:cxnSpLocks noChangeShapeType="1"/>
          </p:cNvCxnSpPr>
          <p:nvPr/>
        </p:nvCxnSpPr>
        <p:spPr bwMode="auto">
          <a:xfrm>
            <a:off x="1785912" y="4286255"/>
            <a:ext cx="3214687" cy="1587"/>
          </a:xfrm>
          <a:prstGeom prst="line">
            <a:avLst/>
          </a:prstGeom>
          <a:noFill/>
          <a:ln w="31750" algn="ctr">
            <a:solidFill>
              <a:srgbClr val="FF3300"/>
            </a:solidFill>
            <a:prstDash val="sysDot"/>
            <a:round/>
            <a:headEnd/>
            <a:tailEnd/>
          </a:ln>
        </p:spPr>
      </p:cxnSp>
      <p:cxnSp>
        <p:nvCxnSpPr>
          <p:cNvPr id="9" name="直線接點 8"/>
          <p:cNvCxnSpPr>
            <a:cxnSpLocks noChangeShapeType="1"/>
          </p:cNvCxnSpPr>
          <p:nvPr/>
        </p:nvCxnSpPr>
        <p:spPr bwMode="auto">
          <a:xfrm>
            <a:off x="1785912" y="5357817"/>
            <a:ext cx="3214687" cy="1588"/>
          </a:xfrm>
          <a:prstGeom prst="line">
            <a:avLst/>
          </a:prstGeom>
          <a:noFill/>
          <a:ln w="31750" algn="ctr">
            <a:solidFill>
              <a:srgbClr val="FF3300"/>
            </a:solidFill>
            <a:prstDash val="sysDot"/>
            <a:round/>
            <a:headEnd/>
            <a:tailEnd/>
          </a:ln>
        </p:spPr>
      </p:cxnSp>
      <p:cxnSp>
        <p:nvCxnSpPr>
          <p:cNvPr id="10" name="直線接點 9"/>
          <p:cNvCxnSpPr>
            <a:cxnSpLocks noChangeShapeType="1"/>
          </p:cNvCxnSpPr>
          <p:nvPr/>
        </p:nvCxnSpPr>
        <p:spPr bwMode="auto">
          <a:xfrm rot="5400000">
            <a:off x="1572393" y="5142711"/>
            <a:ext cx="1857375" cy="1587"/>
          </a:xfrm>
          <a:prstGeom prst="line">
            <a:avLst/>
          </a:prstGeom>
          <a:noFill/>
          <a:ln w="31750" algn="ctr">
            <a:solidFill>
              <a:srgbClr val="FF3300"/>
            </a:solidFill>
            <a:prstDash val="sysDot"/>
            <a:round/>
            <a:headEnd/>
            <a:tailEnd/>
          </a:ln>
        </p:spPr>
      </p:cxnSp>
      <p:cxnSp>
        <p:nvCxnSpPr>
          <p:cNvPr id="11" name="直線接點 10"/>
          <p:cNvCxnSpPr>
            <a:cxnSpLocks noChangeShapeType="1"/>
          </p:cNvCxnSpPr>
          <p:nvPr/>
        </p:nvCxnSpPr>
        <p:spPr bwMode="auto">
          <a:xfrm rot="5400000">
            <a:off x="3965549" y="5106992"/>
            <a:ext cx="1785938" cy="1588"/>
          </a:xfrm>
          <a:prstGeom prst="line">
            <a:avLst/>
          </a:prstGeom>
          <a:noFill/>
          <a:ln w="31750" algn="ctr">
            <a:solidFill>
              <a:srgbClr val="FF3300"/>
            </a:solidFill>
            <a:prstDash val="sysDot"/>
            <a:round/>
            <a:headEnd/>
            <a:tailEnd/>
          </a:ln>
        </p:spPr>
      </p:cxnSp>
      <p:graphicFrame>
        <p:nvGraphicFramePr>
          <p:cNvPr id="12" name="Object 3"/>
          <p:cNvGraphicFramePr>
            <a:graphicFrameLocks noChangeAspect="1"/>
          </p:cNvGraphicFramePr>
          <p:nvPr/>
        </p:nvGraphicFramePr>
        <p:xfrm>
          <a:off x="6143636" y="2714620"/>
          <a:ext cx="1398587" cy="1143000"/>
        </p:xfrm>
        <a:graphic>
          <a:graphicData uri="http://schemas.openxmlformats.org/presentationml/2006/ole">
            <p:oleObj spid="_x0000_s198659" name="Equation" r:id="rId4" imgW="495000" imgH="469800" progId="Equation.3">
              <p:embed/>
            </p:oleObj>
          </a:graphicData>
        </a:graphic>
      </p:graphicFrame>
      <p:sp>
        <p:nvSpPr>
          <p:cNvPr id="13" name="文字方塊 12"/>
          <p:cNvSpPr txBox="1">
            <a:spLocks noChangeArrowheads="1"/>
          </p:cNvSpPr>
          <p:nvPr/>
        </p:nvSpPr>
        <p:spPr bwMode="auto">
          <a:xfrm>
            <a:off x="5643570" y="3857628"/>
            <a:ext cx="34756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rgbClr val="7030A0"/>
                </a:solidFill>
              </a:rPr>
              <a:t>为 </a:t>
            </a:r>
            <a:r>
              <a:rPr lang="en-US" altLang="zh-TW" sz="2800" b="1" i="1" dirty="0">
                <a:solidFill>
                  <a:srgbClr val="7030A0"/>
                </a:solidFill>
              </a:rPr>
              <a:t>A</a:t>
            </a:r>
            <a:r>
              <a:rPr lang="en-US" altLang="zh-TW" sz="2800" b="1" dirty="0">
                <a:solidFill>
                  <a:srgbClr val="7030A0"/>
                </a:solidFill>
              </a:rPr>
              <a:t> </a:t>
            </a:r>
            <a:r>
              <a:rPr lang="zh-TW" altLang="en-US" sz="2800" b="1" dirty="0">
                <a:solidFill>
                  <a:srgbClr val="7030A0"/>
                </a:solidFill>
              </a:rPr>
              <a:t>的一个 </a:t>
            </a:r>
            <a:r>
              <a:rPr lang="en-US" altLang="zh-TW" sz="2800" b="1" dirty="0">
                <a:solidFill>
                  <a:srgbClr val="7030A0"/>
                </a:solidFill>
              </a:rPr>
              <a:t>2 </a:t>
            </a:r>
            <a:r>
              <a:rPr lang="zh-TW" altLang="en-US" sz="2800" b="1" dirty="0">
                <a:solidFill>
                  <a:srgbClr val="7030A0"/>
                </a:solidFill>
              </a:rPr>
              <a:t>阶子式</a:t>
            </a:r>
          </a:p>
        </p:txBody>
      </p:sp>
      <p:cxnSp>
        <p:nvCxnSpPr>
          <p:cNvPr id="14" name="直線接點 13"/>
          <p:cNvCxnSpPr>
            <a:cxnSpLocks noChangeShapeType="1"/>
          </p:cNvCxnSpPr>
          <p:nvPr/>
        </p:nvCxnSpPr>
        <p:spPr bwMode="auto">
          <a:xfrm>
            <a:off x="1785912" y="4786317"/>
            <a:ext cx="3214687" cy="1588"/>
          </a:xfrm>
          <a:prstGeom prst="line">
            <a:avLst/>
          </a:prstGeom>
          <a:noFill/>
          <a:ln w="31750" algn="ctr">
            <a:solidFill>
              <a:srgbClr val="00B050"/>
            </a:solidFill>
            <a:prstDash val="sysDot"/>
            <a:round/>
            <a:headEnd/>
            <a:tailEnd/>
          </a:ln>
        </p:spPr>
      </p:cxnSp>
      <p:cxnSp>
        <p:nvCxnSpPr>
          <p:cNvPr id="15" name="直線接點 14"/>
          <p:cNvCxnSpPr>
            <a:cxnSpLocks noChangeShapeType="1"/>
          </p:cNvCxnSpPr>
          <p:nvPr/>
        </p:nvCxnSpPr>
        <p:spPr bwMode="auto">
          <a:xfrm>
            <a:off x="1857356" y="5357826"/>
            <a:ext cx="3214688" cy="1588"/>
          </a:xfrm>
          <a:prstGeom prst="line">
            <a:avLst/>
          </a:prstGeom>
          <a:noFill/>
          <a:ln w="31750" algn="ctr">
            <a:solidFill>
              <a:srgbClr val="00B050"/>
            </a:solidFill>
            <a:prstDash val="sysDot"/>
            <a:round/>
            <a:headEnd/>
            <a:tailEnd/>
          </a:ln>
        </p:spPr>
      </p:cxnSp>
      <p:cxnSp>
        <p:nvCxnSpPr>
          <p:cNvPr id="16" name="直線接點 15"/>
          <p:cNvCxnSpPr>
            <a:cxnSpLocks noChangeShapeType="1"/>
          </p:cNvCxnSpPr>
          <p:nvPr/>
        </p:nvCxnSpPr>
        <p:spPr bwMode="auto">
          <a:xfrm>
            <a:off x="1714474" y="5929317"/>
            <a:ext cx="3214688" cy="1588"/>
          </a:xfrm>
          <a:prstGeom prst="line">
            <a:avLst/>
          </a:prstGeom>
          <a:noFill/>
          <a:ln w="31750" algn="ctr">
            <a:solidFill>
              <a:srgbClr val="00B050"/>
            </a:solidFill>
            <a:prstDash val="sysDot"/>
            <a:round/>
            <a:headEnd/>
            <a:tailEnd/>
          </a:ln>
        </p:spPr>
      </p:cxnSp>
      <p:cxnSp>
        <p:nvCxnSpPr>
          <p:cNvPr id="17" name="直線接點 16"/>
          <p:cNvCxnSpPr>
            <a:cxnSpLocks noChangeShapeType="1"/>
          </p:cNvCxnSpPr>
          <p:nvPr/>
        </p:nvCxnSpPr>
        <p:spPr bwMode="auto">
          <a:xfrm rot="5400000">
            <a:off x="963587" y="5108580"/>
            <a:ext cx="1785937" cy="1587"/>
          </a:xfrm>
          <a:prstGeom prst="line">
            <a:avLst/>
          </a:prstGeom>
          <a:noFill/>
          <a:ln w="31750" algn="ctr">
            <a:solidFill>
              <a:srgbClr val="00B050"/>
            </a:solidFill>
            <a:prstDash val="sysDot"/>
            <a:round/>
            <a:headEnd/>
            <a:tailEnd/>
          </a:ln>
        </p:spPr>
      </p:cxnSp>
      <p:cxnSp>
        <p:nvCxnSpPr>
          <p:cNvPr id="18" name="直線接點 17"/>
          <p:cNvCxnSpPr>
            <a:cxnSpLocks noChangeShapeType="1"/>
          </p:cNvCxnSpPr>
          <p:nvPr/>
        </p:nvCxnSpPr>
        <p:spPr bwMode="auto">
          <a:xfrm rot="5400000">
            <a:off x="2356618" y="5144299"/>
            <a:ext cx="1857375" cy="1587"/>
          </a:xfrm>
          <a:prstGeom prst="line">
            <a:avLst/>
          </a:prstGeom>
          <a:noFill/>
          <a:ln w="31750" algn="ctr">
            <a:solidFill>
              <a:srgbClr val="00B050"/>
            </a:solidFill>
            <a:prstDash val="sysDot"/>
            <a:round/>
            <a:headEnd/>
            <a:tailEnd/>
          </a:ln>
        </p:spPr>
      </p:cxnSp>
      <p:cxnSp>
        <p:nvCxnSpPr>
          <p:cNvPr id="19" name="直線接點 18"/>
          <p:cNvCxnSpPr>
            <a:cxnSpLocks noChangeShapeType="1"/>
          </p:cNvCxnSpPr>
          <p:nvPr/>
        </p:nvCxnSpPr>
        <p:spPr bwMode="auto">
          <a:xfrm rot="5400000">
            <a:off x="3142430" y="5144299"/>
            <a:ext cx="1857375" cy="1588"/>
          </a:xfrm>
          <a:prstGeom prst="line">
            <a:avLst/>
          </a:prstGeom>
          <a:noFill/>
          <a:ln w="31750" algn="ctr">
            <a:solidFill>
              <a:srgbClr val="00B050"/>
            </a:solidFill>
            <a:prstDash val="sysDot"/>
            <a:round/>
            <a:headEnd/>
            <a:tailEnd/>
          </a:ln>
        </p:spPr>
      </p:cxnSp>
      <p:graphicFrame>
        <p:nvGraphicFramePr>
          <p:cNvPr id="20" name="Object 5"/>
          <p:cNvGraphicFramePr>
            <a:graphicFrameLocks noChangeAspect="1"/>
          </p:cNvGraphicFramePr>
          <p:nvPr/>
        </p:nvGraphicFramePr>
        <p:xfrm>
          <a:off x="5857884" y="4572008"/>
          <a:ext cx="1909762" cy="1500187"/>
        </p:xfrm>
        <a:graphic>
          <a:graphicData uri="http://schemas.openxmlformats.org/presentationml/2006/ole">
            <p:oleObj spid="_x0000_s198660" name="Equation" r:id="rId5" imgW="876240" imgH="698400" progId="Equation.3">
              <p:embed/>
            </p:oleObj>
          </a:graphicData>
        </a:graphic>
      </p:graphicFrame>
      <p:sp>
        <p:nvSpPr>
          <p:cNvPr id="21" name="文字方塊 20"/>
          <p:cNvSpPr txBox="1">
            <a:spLocks noChangeArrowheads="1"/>
          </p:cNvSpPr>
          <p:nvPr/>
        </p:nvSpPr>
        <p:spPr bwMode="auto">
          <a:xfrm>
            <a:off x="5500694" y="6000768"/>
            <a:ext cx="34756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rgbClr val="7030A0"/>
                </a:solidFill>
              </a:rPr>
              <a:t>为 </a:t>
            </a:r>
            <a:r>
              <a:rPr lang="en-US" altLang="zh-TW" sz="2800" b="1" i="1" dirty="0">
                <a:solidFill>
                  <a:srgbClr val="7030A0"/>
                </a:solidFill>
              </a:rPr>
              <a:t>A</a:t>
            </a:r>
            <a:r>
              <a:rPr lang="en-US" altLang="zh-TW" sz="2800" b="1" dirty="0">
                <a:solidFill>
                  <a:srgbClr val="7030A0"/>
                </a:solidFill>
              </a:rPr>
              <a:t> </a:t>
            </a:r>
            <a:r>
              <a:rPr lang="zh-TW" altLang="en-US" sz="2800" b="1" dirty="0">
                <a:solidFill>
                  <a:srgbClr val="7030A0"/>
                </a:solidFill>
              </a:rPr>
              <a:t>的一个 </a:t>
            </a:r>
            <a:r>
              <a:rPr lang="en-US" altLang="zh-TW" sz="2800" b="1" dirty="0">
                <a:solidFill>
                  <a:srgbClr val="7030A0"/>
                </a:solidFill>
              </a:rPr>
              <a:t>3 </a:t>
            </a:r>
            <a:r>
              <a:rPr lang="zh-TW" altLang="en-US" sz="2800" b="1" dirty="0">
                <a:solidFill>
                  <a:srgbClr val="7030A0"/>
                </a:solidFill>
              </a:rPr>
              <a:t>阶子式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3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62" y="0"/>
            <a:ext cx="7543800" cy="1143000"/>
          </a:xfrm>
        </p:spPr>
        <p:txBody>
          <a:bodyPr/>
          <a:lstStyle/>
          <a:p>
            <a:pPr algn="ctr"/>
            <a:r>
              <a:rPr lang="zh-CN" altLang="en-US" b="1" dirty="0" smtClean="0">
                <a:solidFill>
                  <a:srgbClr val="0000FF"/>
                </a:solidFill>
              </a:rPr>
              <a:t>矩阵秩的定义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728429" y="4214814"/>
            <a:ext cx="7848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/>
            </a:pPr>
            <a:endParaRPr kumimoji="0" lang="zh-CN" altLang="en-US" sz="3000" b="1" kern="0" dirty="0">
              <a:solidFill>
                <a:schemeClr val="bg2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942716" y="1214422"/>
            <a:ext cx="820128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设在矩阵</a:t>
            </a:r>
            <a:r>
              <a:rPr lang="zh-TW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CN" sz="3200" b="1" i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zh-TW" altLang="en-US" sz="3200" b="1" i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zh-CN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中有一个不等于</a:t>
            </a:r>
            <a:r>
              <a:rPr lang="zh-TW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CN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0</a:t>
            </a:r>
            <a:r>
              <a:rPr lang="zh-TW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CN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CN" sz="3200" b="1" i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r</a:t>
            </a:r>
            <a:r>
              <a:rPr lang="zh-TW" altLang="en-US" sz="3200" b="1" i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CN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阶子</a:t>
            </a:r>
            <a:r>
              <a:rPr lang="zh-TW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式 </a:t>
            </a:r>
            <a:r>
              <a:rPr lang="en-US" altLang="zh-CN" sz="3200" b="1" i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D</a:t>
            </a:r>
            <a:r>
              <a:rPr lang="zh-TW" altLang="en-US" sz="3200" b="1" i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CN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,</a:t>
            </a:r>
          </a:p>
          <a:p>
            <a:r>
              <a:rPr lang="zh-CN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且所有</a:t>
            </a:r>
            <a:r>
              <a:rPr lang="zh-TW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CN" sz="3200" b="1" i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r</a:t>
            </a:r>
            <a:r>
              <a:rPr lang="zh-TW" altLang="en-US" sz="3200" b="1" i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CN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+</a:t>
            </a:r>
            <a:r>
              <a:rPr lang="zh-TW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CN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1</a:t>
            </a:r>
            <a:r>
              <a:rPr lang="zh-TW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zh-CN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阶子式</a:t>
            </a:r>
            <a:r>
              <a:rPr lang="en-US" altLang="zh-CN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CN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如果存在的话</a:t>
            </a:r>
            <a:r>
              <a:rPr lang="en-US" altLang="zh-CN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CN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全等于</a:t>
            </a:r>
            <a:r>
              <a:rPr lang="zh-TW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CN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0</a:t>
            </a:r>
            <a:r>
              <a:rPr lang="en-US" altLang="zh-CN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,</a:t>
            </a:r>
          </a:p>
          <a:p>
            <a:r>
              <a:rPr lang="zh-CN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那么，</a:t>
            </a:r>
            <a:r>
              <a:rPr lang="en-US" altLang="zh-CN" sz="3200" b="1" i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D</a:t>
            </a:r>
            <a:r>
              <a:rPr lang="zh-TW" altLang="en-US" sz="3200" b="1" i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CN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称为矩阵</a:t>
            </a:r>
            <a:r>
              <a:rPr lang="zh-TW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CN" sz="3200" b="1" i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zh-TW" altLang="en-US" sz="3200" b="1" i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CN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CN" altLang="en-US" sz="3200" b="1" kern="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最高阶非零子式</a:t>
            </a:r>
            <a:r>
              <a:rPr lang="zh-CN" altLang="en-US" sz="32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endParaRPr lang="en-US" altLang="zh-CN" sz="3200" b="1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数</a:t>
            </a:r>
            <a:r>
              <a:rPr lang="zh-TW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CN" sz="3200" b="1" i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r</a:t>
            </a:r>
            <a:r>
              <a:rPr lang="zh-TW" altLang="en-US" sz="3200" b="1" i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CN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称为矩阵</a:t>
            </a:r>
            <a:r>
              <a:rPr lang="zh-TW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CN" sz="3200" b="1" i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zh-TW" altLang="en-US" sz="3200" b="1" i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CN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CN" altLang="en-US" sz="3200" b="1" kern="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秩</a:t>
            </a:r>
            <a:r>
              <a:rPr lang="zh-CN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，记作</a:t>
            </a:r>
            <a:r>
              <a:rPr lang="en-US" altLang="zh-CN" sz="3200" b="1" i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R</a:t>
            </a:r>
            <a:r>
              <a:rPr lang="en-US" altLang="zh-CN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(</a:t>
            </a:r>
            <a:r>
              <a:rPr lang="en-US" altLang="zh-CN" sz="3200" b="1" i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en-US" altLang="zh-CN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)</a:t>
            </a:r>
            <a:r>
              <a:rPr lang="zh-CN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。</a:t>
            </a:r>
            <a:endParaRPr lang="zh-TW" alt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942716" y="3786190"/>
            <a:ext cx="791434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矩阵</a:t>
            </a:r>
            <a:r>
              <a:rPr lang="zh-TW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</a:t>
            </a:r>
            <a:r>
              <a:rPr lang="en-US" altLang="zh-CN" sz="3200" b="1" i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A</a:t>
            </a:r>
            <a:r>
              <a:rPr lang="zh-TW" altLang="en-US" sz="3200" b="1" i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</a:t>
            </a:r>
            <a:r>
              <a:rPr lang="zh-CN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的秩</a:t>
            </a:r>
            <a:r>
              <a:rPr lang="zh-TW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</a:t>
            </a:r>
            <a:r>
              <a:rPr lang="en-US" altLang="zh-CN" sz="3200" b="1" i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R</a:t>
            </a:r>
            <a:r>
              <a:rPr lang="en-US" altLang="zh-CN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(</a:t>
            </a:r>
            <a:r>
              <a:rPr lang="en-US" altLang="zh-CN" sz="3200" b="1" i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A</a:t>
            </a:r>
            <a:r>
              <a:rPr lang="en-US" altLang="zh-CN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) </a:t>
            </a:r>
            <a:r>
              <a:rPr lang="zh-CN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就是</a:t>
            </a:r>
            <a:r>
              <a:rPr lang="zh-TW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</a:t>
            </a:r>
            <a:r>
              <a:rPr lang="en-US" altLang="zh-CN" sz="3200" b="1" i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A</a:t>
            </a:r>
            <a:r>
              <a:rPr lang="zh-TW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</a:t>
            </a:r>
            <a:r>
              <a:rPr lang="zh-CN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中不等于</a:t>
            </a:r>
            <a:r>
              <a:rPr lang="zh-TW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</a:t>
            </a:r>
            <a:r>
              <a:rPr lang="en-US" altLang="zh-CN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0</a:t>
            </a:r>
            <a:r>
              <a:rPr lang="zh-TW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</a:t>
            </a:r>
            <a:r>
              <a:rPr lang="zh-CN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的子式</a:t>
            </a:r>
            <a:endParaRPr lang="en-US" altLang="zh-CN" sz="3200" b="1" kern="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r>
              <a:rPr lang="zh-CN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的最高阶数。</a:t>
            </a:r>
          </a:p>
          <a:p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942716" y="5429264"/>
            <a:ext cx="60055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矩阵的秩定义为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。</a:t>
            </a: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071538" y="642918"/>
            <a:ext cx="838200" cy="5847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B0F0"/>
                </a:solidFill>
                <a:ea typeface="黑体" pitchFamily="2" charset="-122"/>
              </a:rPr>
              <a:t>例</a:t>
            </a:r>
            <a:r>
              <a:rPr lang="en-US" altLang="zh-CN" sz="3200" b="1" dirty="0">
                <a:solidFill>
                  <a:srgbClr val="00B0F0"/>
                </a:solidFill>
                <a:ea typeface="黑体" pitchFamily="2" charset="-122"/>
              </a:rPr>
              <a:t>1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3571868" y="214290"/>
          <a:ext cx="2658792" cy="1643074"/>
        </p:xfrm>
        <a:graphic>
          <a:graphicData uri="http://schemas.openxmlformats.org/presentationml/2006/ole">
            <p:oleObj spid="_x0000_s199682" name="Equation" r:id="rId3" imgW="1130040" imgH="698400" progId="Equation.3">
              <p:embed/>
            </p:oleObj>
          </a:graphicData>
        </a:graphic>
      </p:graphicFrame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000100" y="1928802"/>
            <a:ext cx="914400" cy="5847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解</a:t>
            </a:r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3779912" y="3717032"/>
          <a:ext cx="1792124" cy="1143008"/>
        </p:xfrm>
        <a:graphic>
          <a:graphicData uri="http://schemas.openxmlformats.org/presentationml/2006/ole">
            <p:oleObj spid="_x0000_s199685" name="Equation" r:id="rId4" imgW="736560" imgH="469800" progId="Equation.3">
              <p:embed/>
            </p:oleObj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2071670" y="714356"/>
            <a:ext cx="5827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求矩阵                             的秩。</a:t>
            </a:r>
            <a:endParaRPr lang="zh-TW" altLang="en-US" sz="3200" b="1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547664" y="3933056"/>
            <a:ext cx="2305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又在 </a:t>
            </a:r>
            <a:r>
              <a:rPr lang="en-US" altLang="zh-TW" sz="3200" b="1" i="1" dirty="0" smtClean="0"/>
              <a:t>A</a:t>
            </a:r>
            <a:r>
              <a:rPr lang="en-US" altLang="zh-TW" sz="3200" b="1" dirty="0" smtClean="0"/>
              <a:t> </a:t>
            </a:r>
            <a:r>
              <a:rPr lang="zh-TW" altLang="en-US" sz="3200" b="1" dirty="0" smtClean="0"/>
              <a:t>中，</a:t>
            </a:r>
            <a:endParaRPr lang="zh-TW" altLang="en-US" sz="3200" b="1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506140" y="2348880"/>
            <a:ext cx="6349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的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阶子式只有一个，即为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|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|.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475656" y="3068960"/>
            <a:ext cx="21034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且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|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|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 0.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547664" y="5085184"/>
            <a:ext cx="2675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所以</a:t>
            </a:r>
            <a:r>
              <a:rPr lang="zh-TW" altLang="en-US" sz="3200" b="1" i="1" dirty="0" smtClean="0"/>
              <a:t> </a:t>
            </a:r>
            <a:r>
              <a:rPr lang="en-US" altLang="zh-TW" sz="3200" b="1" i="1" dirty="0" smtClean="0"/>
              <a:t>R</a:t>
            </a:r>
            <a:r>
              <a:rPr lang="en-US" altLang="zh-TW" sz="3200" b="1" dirty="0" smtClean="0"/>
              <a:t>(</a:t>
            </a:r>
            <a:r>
              <a:rPr lang="en-US" altLang="zh-TW" sz="3200" b="1" i="1" dirty="0" smtClean="0"/>
              <a:t>A</a:t>
            </a:r>
            <a:r>
              <a:rPr lang="en-US" altLang="zh-TW" sz="3200" b="1" dirty="0" smtClean="0"/>
              <a:t>) = 2.</a:t>
            </a:r>
            <a:endParaRPr lang="zh-TW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13" grpId="0"/>
      <p:bldP spid="14" grpId="0"/>
      <p:bldP spid="15" grpId="0"/>
      <p:bldP spid="1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神韻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自訂 1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1808</TotalTime>
  <Words>1336</Words>
  <Application>Microsoft Office PowerPoint</Application>
  <PresentationFormat>如螢幕大小 (4:3)</PresentationFormat>
  <Paragraphs>168</Paragraphs>
  <Slides>27</Slides>
  <Notes>0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29" baseType="lpstr">
      <vt:lpstr>夏至</vt:lpstr>
      <vt:lpstr>Equation</vt:lpstr>
      <vt:lpstr>§3.2.  矩阵的秩</vt:lpstr>
      <vt:lpstr>一、矩阵秩的概念</vt:lpstr>
      <vt:lpstr>我只是想要吃個東西而已……</vt:lpstr>
      <vt:lpstr>投影片 4</vt:lpstr>
      <vt:lpstr>投影片 5</vt:lpstr>
      <vt:lpstr>我只是想要吃個東西而已……</vt:lpstr>
      <vt:lpstr>矩阵的子式</vt:lpstr>
      <vt:lpstr>矩阵秩的定义</vt:lpstr>
      <vt:lpstr>投影片 9</vt:lpstr>
      <vt:lpstr>投影片 10</vt:lpstr>
      <vt:lpstr>投影片 11</vt:lpstr>
      <vt:lpstr>投影片 12</vt:lpstr>
      <vt:lpstr>二、矩阵秩的求法</vt:lpstr>
      <vt:lpstr>投影片 14</vt:lpstr>
      <vt:lpstr>投影片 15</vt:lpstr>
      <vt:lpstr>投影片 16</vt:lpstr>
      <vt:lpstr>投影片 17</vt:lpstr>
      <vt:lpstr>投影片 18</vt:lpstr>
      <vt:lpstr>投影片 19</vt:lpstr>
      <vt:lpstr>投影片 20</vt:lpstr>
      <vt:lpstr>投影片 21</vt:lpstr>
      <vt:lpstr>投影片 22</vt:lpstr>
      <vt:lpstr>投影片 23</vt:lpstr>
      <vt:lpstr>三、矩阵秩的基本性质</vt:lpstr>
      <vt:lpstr>三、矩阵秩的基本性质-续</vt:lpstr>
      <vt:lpstr>投影片 26</vt:lpstr>
      <vt:lpstr>四、小结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user</dc:creator>
  <cp:lastModifiedBy>user</cp:lastModifiedBy>
  <cp:revision>215</cp:revision>
  <dcterms:created xsi:type="dcterms:W3CDTF">2016-02-27T14:58:59Z</dcterms:created>
  <dcterms:modified xsi:type="dcterms:W3CDTF">2017-11-13T01:10:54Z</dcterms:modified>
</cp:coreProperties>
</file>