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5"/>
  </p:notesMasterIdLst>
  <p:sldIdLst>
    <p:sldId id="257" r:id="rId2"/>
    <p:sldId id="400" r:id="rId3"/>
    <p:sldId id="401" r:id="rId4"/>
    <p:sldId id="42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4" r:id="rId17"/>
    <p:sldId id="415" r:id="rId18"/>
    <p:sldId id="416" r:id="rId19"/>
    <p:sldId id="417" r:id="rId20"/>
    <p:sldId id="413" r:id="rId21"/>
    <p:sldId id="418" r:id="rId22"/>
    <p:sldId id="419" r:id="rId23"/>
    <p:sldId id="420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BE"/>
    <a:srgbClr val="1221A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98" autoAdjust="0"/>
  </p:normalViewPr>
  <p:slideViewPr>
    <p:cSldViewPr>
      <p:cViewPr varScale="1">
        <p:scale>
          <a:sx n="109" d="100"/>
          <a:sy n="10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9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89B12-CD9C-4996-AB63-031B90522262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63F86-6188-4EDD-BCFD-E6ED7BD450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§3.3.  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线性方程组的解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线性方程组的解的判定定理</a:t>
            </a:r>
            <a:endParaRPr lang="zh-CN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二、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解法、实例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线性方程组的解的判定条件</a:t>
            </a:r>
            <a:endParaRPr lang="zh-CN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小结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285984" y="1928802"/>
          <a:ext cx="2357454" cy="1638300"/>
        </p:xfrm>
        <a:graphic>
          <a:graphicData uri="http://schemas.openxmlformats.org/presentationml/2006/ole">
            <p:oleObj spid="_x0000_s284674" name="Equation" r:id="rId3" imgW="2120760" imgH="1638000" progId="Equation.3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857884" y="1357298"/>
          <a:ext cx="2867508" cy="2500330"/>
        </p:xfrm>
        <a:graphic>
          <a:graphicData uri="http://schemas.openxmlformats.org/presentationml/2006/ole">
            <p:oleObj spid="_x0000_s284677" name="Equation" r:id="rId4" imgW="1269720" imgH="1168200" progId="Equation.3">
              <p:embed/>
            </p:oleObj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957244" y="4051310"/>
            <a:ext cx="59722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即得与原方程组同解的方程组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285984" y="4786322"/>
          <a:ext cx="2690813" cy="1689100"/>
        </p:xfrm>
        <a:graphic>
          <a:graphicData uri="http://schemas.openxmlformats.org/presentationml/2006/ole">
            <p:oleObj spid="_x0000_s284678" name="Equation" r:id="rId5" imgW="3035160" imgH="1688760" progId="Equation.3">
              <p:embed/>
            </p:oleObj>
          </a:graphicData>
        </a:graphic>
      </p:graphicFrame>
      <p:sp>
        <p:nvSpPr>
          <p:cNvPr id="14" name="Freeform 26"/>
          <p:cNvSpPr>
            <a:spLocks/>
          </p:cNvSpPr>
          <p:nvPr/>
        </p:nvSpPr>
        <p:spPr bwMode="auto">
          <a:xfrm rot="374069">
            <a:off x="1215656" y="2546514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71538" y="1857364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00100" y="271462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÷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–3)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 rot="374069">
            <a:off x="4787556" y="2689390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643438" y="2000240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2285984" y="285728"/>
          <a:ext cx="2362200" cy="1511300"/>
        </p:xfrm>
        <a:graphic>
          <a:graphicData uri="http://schemas.openxmlformats.org/presentationml/2006/ole">
            <p:oleObj spid="_x0000_s284679" name="Equation" r:id="rId6" imgW="2908080" imgH="1511280" progId="Equation.3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5857884" y="1214422"/>
            <a:ext cx="3000396" cy="2643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429388" y="5000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行最简形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000760" y="1571612"/>
            <a:ext cx="428628" cy="428628"/>
          </a:xfrm>
          <a:prstGeom prst="ellipse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500826" y="2357430"/>
            <a:ext cx="428628" cy="428628"/>
          </a:xfrm>
          <a:prstGeom prst="ellipse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22" idx="4"/>
          </p:cNvCxnSpPr>
          <p:nvPr/>
        </p:nvCxnSpPr>
        <p:spPr>
          <a:xfrm rot="16200000" flipH="1">
            <a:off x="5000628" y="3214686"/>
            <a:ext cx="2857520" cy="428628"/>
          </a:xfrm>
          <a:prstGeom prst="straightConnector1">
            <a:avLst/>
          </a:prstGeom>
          <a:ln w="38100">
            <a:solidFill>
              <a:srgbClr val="0202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3" idx="4"/>
          </p:cNvCxnSpPr>
          <p:nvPr/>
        </p:nvCxnSpPr>
        <p:spPr>
          <a:xfrm rot="16200000" flipH="1">
            <a:off x="5715008" y="3786190"/>
            <a:ext cx="2143140" cy="142876"/>
          </a:xfrm>
          <a:prstGeom prst="straightConnector1">
            <a:avLst/>
          </a:prstGeom>
          <a:ln w="38100">
            <a:solidFill>
              <a:srgbClr val="0202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786446" y="4786322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首非零元，对应</a:t>
            </a:r>
            <a:endParaRPr lang="en-US" altLang="zh-TW" sz="3200" b="1" dirty="0" smtClean="0">
              <a:solidFill>
                <a:srgbClr val="0202BE"/>
              </a:solidFill>
            </a:endParaRPr>
          </a:p>
          <a:p>
            <a:r>
              <a:rPr lang="zh-TW" altLang="en-US" sz="3200" b="1" dirty="0" smtClean="0">
                <a:solidFill>
                  <a:srgbClr val="0202BE"/>
                </a:solidFill>
              </a:rPr>
              <a:t>非自由未知数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4" grpId="0" animBg="1"/>
      <p:bldP spid="15" grpId="0"/>
      <p:bldP spid="16" grpId="0"/>
      <p:bldP spid="17" grpId="0" animBg="1"/>
      <p:bldP spid="18" grpId="0"/>
      <p:bldP spid="19" grpId="0" animBg="1"/>
      <p:bldP spid="21" grpId="0"/>
      <p:bldP spid="22" grpId="0" animBg="1"/>
      <p:bldP spid="23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039813" y="2928938"/>
          <a:ext cx="3259137" cy="2635250"/>
        </p:xfrm>
        <a:graphic>
          <a:graphicData uri="http://schemas.openxmlformats.org/presentationml/2006/ole">
            <p:oleObj spid="_x0000_s297986" name="Equation" r:id="rId3" imgW="1650960" imgH="1193760" progId="Equation.3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00100" y="428604"/>
            <a:ext cx="18261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由此即得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786050" y="0"/>
          <a:ext cx="3839944" cy="1571612"/>
        </p:xfrm>
        <a:graphic>
          <a:graphicData uri="http://schemas.openxmlformats.org/presentationml/2006/ole">
            <p:oleObj spid="_x0000_s297988" name="Equation" r:id="rId4" imgW="1701720" imgH="787320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929190" y="3143248"/>
          <a:ext cx="3738562" cy="2628900"/>
        </p:xfrm>
        <a:graphic>
          <a:graphicData uri="http://schemas.openxmlformats.org/presentationml/2006/ole">
            <p:oleObj spid="_x0000_s297990" name="Equation" r:id="rId5" imgW="4343400" imgH="2628720" progId="Equation.3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439140" y="1428736"/>
            <a:ext cx="3704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可任意取值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87362" y="2143116"/>
            <a:ext cx="785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令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把它写成通常的参数形式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00100" y="5786454"/>
            <a:ext cx="3557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为任意实数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14942" y="5786454"/>
            <a:ext cx="3557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为任意实数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0100" y="142852"/>
            <a:ext cx="53942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+mn-ea"/>
                <a:ea typeface="+mn-ea"/>
              </a:rPr>
              <a:t>例</a:t>
            </a:r>
            <a:r>
              <a:rPr lang="zh-CN" altLang="en-US" sz="3200" b="1" dirty="0">
                <a:solidFill>
                  <a:srgbClr val="00B0F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B0F0"/>
                </a:solidFill>
                <a:ea typeface="+mn-ea"/>
                <a:cs typeface="Times New Roman" pitchFamily="18" charset="0"/>
              </a:rPr>
              <a:t>11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求解非齐次线性方程组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809750" y="785813"/>
          <a:ext cx="5772150" cy="1785937"/>
        </p:xfrm>
        <a:graphic>
          <a:graphicData uri="http://schemas.openxmlformats.org/presentationml/2006/ole">
            <p:oleObj spid="_x0000_s307202" name="Equation" r:id="rId3" imgW="2298600" imgH="711000" progId="Equation.3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0100" y="2571744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14480" y="2857496"/>
            <a:ext cx="55883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对增广矩阵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进行初等变换，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142976" y="3643314"/>
          <a:ext cx="3584575" cy="1714500"/>
        </p:xfrm>
        <a:graphic>
          <a:graphicData uri="http://schemas.openxmlformats.org/presentationml/2006/ole">
            <p:oleObj spid="_x0000_s307203" name="Equation" r:id="rId4" imgW="1650960" imgH="698400" progId="Equation.3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927725" y="3727452"/>
          <a:ext cx="3216275" cy="1511300"/>
        </p:xfrm>
        <a:graphic>
          <a:graphicData uri="http://schemas.openxmlformats.org/presentationml/2006/ole">
            <p:oleObj spid="_x0000_s307205" name="Equation" r:id="rId5" imgW="3632040" imgH="1511280" progId="Equation.3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5927725" y="3714752"/>
          <a:ext cx="3216275" cy="1511300"/>
        </p:xfrm>
        <a:graphic>
          <a:graphicData uri="http://schemas.openxmlformats.org/presentationml/2006/ole">
            <p:oleObj spid="_x0000_s307207" name="Equation" r:id="rId6" imgW="3632040" imgH="1511280" progId="Equation.3">
              <p:embed/>
            </p:oleObj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43570" y="5357826"/>
            <a:ext cx="304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故方程组无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解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。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71538" y="5357826"/>
            <a:ext cx="451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显然，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=2,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=3,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 rot="374069">
            <a:off x="4858994" y="4403902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643438" y="3786190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643438" y="3357562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14876" y="457200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5" grpId="0" autoUpdateAnimBg="0"/>
      <p:bldP spid="16" grpId="0"/>
      <p:bldP spid="17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00100" y="3000372"/>
            <a:ext cx="59987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对增广矩阵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</a:t>
            </a:r>
            <a:r>
              <a:rPr lang="zh-TW" alt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进行初等变换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00100" y="3857628"/>
          <a:ext cx="3636963" cy="1647825"/>
        </p:xfrm>
        <a:graphic>
          <a:graphicData uri="http://schemas.openxmlformats.org/presentationml/2006/ole">
            <p:oleObj spid="_x0000_s308227" name="Equation" r:id="rId3" imgW="1739880" imgH="6984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89613" y="3786190"/>
          <a:ext cx="3354387" cy="1714500"/>
        </p:xfrm>
        <a:graphic>
          <a:graphicData uri="http://schemas.openxmlformats.org/presentationml/2006/ole">
            <p:oleObj spid="_x0000_s308228" name="Equation" r:id="rId4" imgW="1676160" imgH="698400" progId="Equation.3">
              <p:embed/>
            </p:oleObj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00100" y="214290"/>
            <a:ext cx="53942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+mn-ea"/>
                <a:ea typeface="+mn-ea"/>
              </a:rPr>
              <a:t>例</a:t>
            </a:r>
            <a:r>
              <a:rPr lang="zh-CN" altLang="en-US" sz="3200" b="1" dirty="0">
                <a:solidFill>
                  <a:srgbClr val="00B0F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00B0F0"/>
                </a:solidFill>
                <a:ea typeface="+mn-ea"/>
                <a:cs typeface="Times New Roman" pitchFamily="18" charset="0"/>
              </a:rPr>
              <a:t>12</a:t>
            </a:r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求解非齐次线性方程组</a:t>
            </a:r>
          </a:p>
        </p:txBody>
      </p:sp>
      <p:graphicFrame>
        <p:nvGraphicFramePr>
          <p:cNvPr id="308229" name="Object 2"/>
          <p:cNvGraphicFramePr>
            <a:graphicFrameLocks noChangeAspect="1"/>
          </p:cNvGraphicFramePr>
          <p:nvPr/>
        </p:nvGraphicFramePr>
        <p:xfrm>
          <a:off x="1539875" y="928688"/>
          <a:ext cx="5740400" cy="1785937"/>
        </p:xfrm>
        <a:graphic>
          <a:graphicData uri="http://schemas.openxmlformats.org/presentationml/2006/ole">
            <p:oleObj spid="_x0000_s308229" name="Equation" r:id="rId5" imgW="2286000" imgH="711000" progId="Equation.3">
              <p:embed/>
            </p:oleObj>
          </a:graphicData>
        </a:graphic>
      </p:graphicFrame>
      <p:sp>
        <p:nvSpPr>
          <p:cNvPr id="11" name="Freeform 26"/>
          <p:cNvSpPr>
            <a:spLocks/>
          </p:cNvSpPr>
          <p:nvPr/>
        </p:nvSpPr>
        <p:spPr bwMode="auto">
          <a:xfrm rot="374069">
            <a:off x="4858995" y="4618216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43438" y="4000504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–3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14876" y="4714884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1" grpId="0" animBg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00100" y="285752"/>
          <a:ext cx="3354387" cy="1714500"/>
        </p:xfrm>
        <a:graphic>
          <a:graphicData uri="http://schemas.openxmlformats.org/presentationml/2006/ole">
            <p:oleObj spid="_x0000_s309251" name="Equation" r:id="rId3" imgW="1676160" imgH="698400" progId="Equation.3">
              <p:embed/>
            </p:oleObj>
          </a:graphicData>
        </a:graphic>
      </p:graphicFrame>
      <p:sp>
        <p:nvSpPr>
          <p:cNvPr id="11" name="Freeform 26"/>
          <p:cNvSpPr>
            <a:spLocks/>
          </p:cNvSpPr>
          <p:nvPr/>
        </p:nvSpPr>
        <p:spPr bwMode="auto">
          <a:xfrm rot="374069">
            <a:off x="4644681" y="1117778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500562" y="428628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86248" y="1214446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÷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–4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5643570" y="0"/>
          <a:ext cx="3500430" cy="2357430"/>
        </p:xfrm>
        <a:graphic>
          <a:graphicData uri="http://schemas.openxmlformats.org/presentationml/2006/ole">
            <p:oleObj spid="_x0000_s309254" name="Equation" r:id="rId4" imgW="1650960" imgH="1155600" progId="Equation.3">
              <p:embed/>
            </p:oleObj>
          </a:graphicData>
        </a:graphic>
      </p:graphicFrame>
      <p:sp>
        <p:nvSpPr>
          <p:cNvPr id="12" name="Freeform 26"/>
          <p:cNvSpPr>
            <a:spLocks/>
          </p:cNvSpPr>
          <p:nvPr/>
        </p:nvSpPr>
        <p:spPr bwMode="auto">
          <a:xfrm rot="374069">
            <a:off x="4644681" y="3260917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00562" y="2571767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643563" y="2285992"/>
          <a:ext cx="3500437" cy="2357438"/>
        </p:xfrm>
        <a:graphic>
          <a:graphicData uri="http://schemas.openxmlformats.org/presentationml/2006/ole">
            <p:oleObj spid="_x0000_s309255" name="Equation" r:id="rId5" imgW="1650960" imgH="1155600" progId="Equation.3">
              <p:embed/>
            </p:oleObj>
          </a:graphicData>
        </a:graphic>
      </p:graphicFrame>
      <p:sp>
        <p:nvSpPr>
          <p:cNvPr id="17" name="矩形 16"/>
          <p:cNvSpPr/>
          <p:nvPr/>
        </p:nvSpPr>
        <p:spPr>
          <a:xfrm>
            <a:off x="5572132" y="2285992"/>
            <a:ext cx="3571868" cy="2357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786578" y="4572008"/>
            <a:ext cx="2173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行最简形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786446" y="2500306"/>
            <a:ext cx="428628" cy="428628"/>
          </a:xfrm>
          <a:prstGeom prst="ellipse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86512" y="3214686"/>
            <a:ext cx="428628" cy="428628"/>
          </a:xfrm>
          <a:prstGeom prst="ellipse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9" idx="4"/>
          </p:cNvCxnSpPr>
          <p:nvPr/>
        </p:nvCxnSpPr>
        <p:spPr>
          <a:xfrm rot="16200000" flipH="1">
            <a:off x="4786314" y="4143380"/>
            <a:ext cx="2857520" cy="428628"/>
          </a:xfrm>
          <a:prstGeom prst="straightConnector1">
            <a:avLst/>
          </a:prstGeom>
          <a:ln w="38100">
            <a:solidFill>
              <a:srgbClr val="0202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0" idx="4"/>
          </p:cNvCxnSpPr>
          <p:nvPr/>
        </p:nvCxnSpPr>
        <p:spPr>
          <a:xfrm rot="16200000" flipH="1">
            <a:off x="5500694" y="4643446"/>
            <a:ext cx="2143140" cy="142876"/>
          </a:xfrm>
          <a:prstGeom prst="straightConnector1">
            <a:avLst/>
          </a:prstGeom>
          <a:ln w="38100">
            <a:solidFill>
              <a:srgbClr val="0202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715008" y="5780782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首非零元，对应</a:t>
            </a:r>
            <a:endParaRPr lang="en-US" altLang="zh-TW" sz="3200" b="1" dirty="0" smtClean="0">
              <a:solidFill>
                <a:srgbClr val="0202BE"/>
              </a:solidFill>
            </a:endParaRPr>
          </a:p>
          <a:p>
            <a:r>
              <a:rPr lang="zh-TW" altLang="en-US" sz="3200" b="1" dirty="0" smtClean="0">
                <a:solidFill>
                  <a:srgbClr val="0202BE"/>
                </a:solidFill>
              </a:rPr>
              <a:t>非自由未知数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071538" y="3857628"/>
          <a:ext cx="3686175" cy="2635250"/>
        </p:xfrm>
        <a:graphic>
          <a:graphicData uri="http://schemas.openxmlformats.org/presentationml/2006/ole">
            <p:oleObj spid="_x0000_s309256" name="Equation" r:id="rId6" imgW="1866600" imgH="1193760" progId="Equation.3">
              <p:embed/>
            </p:oleObj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357290" y="33575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即得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2" grpId="0" animBg="1"/>
      <p:bldP spid="15" grpId="0"/>
      <p:bldP spid="17" grpId="0" animBg="1"/>
      <p:bldP spid="18" grpId="0"/>
      <p:bldP spid="19" grpId="0" animBg="1"/>
      <p:bldP spid="20" grpId="0" animBg="1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857356" y="0"/>
          <a:ext cx="3543299" cy="2533108"/>
        </p:xfrm>
        <a:graphic>
          <a:graphicData uri="http://schemas.openxmlformats.org/presentationml/2006/ole">
            <p:oleObj spid="_x0000_s310277" name="Equation" r:id="rId3" imgW="1866600" imgH="1193760" progId="Equation.3">
              <p:embed/>
            </p:oleObj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6500826" y="114298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得解为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928662" y="2786058"/>
          <a:ext cx="3586162" cy="2635250"/>
        </p:xfrm>
        <a:graphic>
          <a:graphicData uri="http://schemas.openxmlformats.org/presentationml/2006/ole">
            <p:oleObj spid="_x0000_s310278" name="Equation" r:id="rId4" imgW="1815840" imgH="1193760" progId="Equation.3">
              <p:embed/>
            </p:oleObj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928662" y="5643578"/>
            <a:ext cx="3557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为任意实数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00562" y="414338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或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111818" y="2786058"/>
          <a:ext cx="4032182" cy="2722272"/>
        </p:xfrm>
        <a:graphic>
          <a:graphicData uri="http://schemas.openxmlformats.org/presentationml/2006/ole">
            <p:oleObj spid="_x0000_s310279" name="Equation" r:id="rId5" imgW="2031840" imgH="1180800" progId="Equation.3">
              <p:embed/>
            </p:oleObj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5286380" y="5715016"/>
            <a:ext cx="3557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为任意实数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71538" y="4286256"/>
            <a:ext cx="59987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对增广矩阵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进行初等变换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00100" y="214290"/>
            <a:ext cx="41857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+mn-ea"/>
                <a:ea typeface="+mn-ea"/>
              </a:rPr>
              <a:t>例</a:t>
            </a:r>
            <a:r>
              <a:rPr lang="zh-CN" altLang="en-US" sz="3200" b="1" dirty="0">
                <a:solidFill>
                  <a:srgbClr val="00B0F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00B0F0"/>
                </a:solidFill>
                <a:ea typeface="+mn-ea"/>
                <a:cs typeface="Times New Roman" pitchFamily="18" charset="0"/>
              </a:rPr>
              <a:t>13</a:t>
            </a:r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设有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线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性方程组</a:t>
            </a:r>
          </a:p>
        </p:txBody>
      </p:sp>
      <p:graphicFrame>
        <p:nvGraphicFramePr>
          <p:cNvPr id="308229" name="Object 2"/>
          <p:cNvGraphicFramePr>
            <a:graphicFrameLocks noChangeAspect="1"/>
          </p:cNvGraphicFramePr>
          <p:nvPr/>
        </p:nvGraphicFramePr>
        <p:xfrm>
          <a:off x="1293813" y="928688"/>
          <a:ext cx="7142162" cy="1785937"/>
        </p:xfrm>
        <a:graphic>
          <a:graphicData uri="http://schemas.openxmlformats.org/presentationml/2006/ole">
            <p:oleObj spid="_x0000_s312324" name="Equation" r:id="rId3" imgW="2844720" imgH="711000" progId="Equation.3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071538" y="2714620"/>
            <a:ext cx="7670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问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取何值时，此方程组 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AutoNum type="arabicParenBoth"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有唯一解；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(2)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无解；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(3)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有无限多解？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/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并在有无限多解时求其通解。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000101" y="4929198"/>
          <a:ext cx="3786214" cy="1647825"/>
        </p:xfrm>
        <a:graphic>
          <a:graphicData uri="http://schemas.openxmlformats.org/presentationml/2006/ole">
            <p:oleObj spid="_x0000_s312325" name="Equation" r:id="rId4" imgW="1981080" imgH="698400" progId="Equation.3">
              <p:embed/>
            </p:oleObj>
          </a:graphicData>
        </a:graphic>
      </p:graphicFrame>
      <p:sp>
        <p:nvSpPr>
          <p:cNvPr id="15" name="Freeform 26"/>
          <p:cNvSpPr>
            <a:spLocks/>
          </p:cNvSpPr>
          <p:nvPr/>
        </p:nvSpPr>
        <p:spPr bwMode="auto">
          <a:xfrm rot="374069">
            <a:off x="4858995" y="5904100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714876" y="528638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↔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715008" y="4929198"/>
          <a:ext cx="3276600" cy="1647825"/>
        </p:xfrm>
        <a:graphic>
          <a:graphicData uri="http://schemas.openxmlformats.org/presentationml/2006/ole">
            <p:oleObj spid="_x0000_s312326" name="Equation" r:id="rId5" imgW="171432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6"/>
          <p:cNvSpPr>
            <a:spLocks/>
          </p:cNvSpPr>
          <p:nvPr/>
        </p:nvSpPr>
        <p:spPr bwMode="auto">
          <a:xfrm rot="374069">
            <a:off x="1139414" y="2296448"/>
            <a:ext cx="1514861" cy="121963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571868" y="0"/>
          <a:ext cx="3276600" cy="1647825"/>
        </p:xfrm>
        <a:graphic>
          <a:graphicData uri="http://schemas.openxmlformats.org/presentationml/2006/ole">
            <p:oleObj spid="_x0000_s313348" name="Equation" r:id="rId3" imgW="1714320" imgH="698400" progId="Equation.3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428728" y="1643050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71538" y="242886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(1+</a:t>
            </a:r>
            <a:r>
              <a:rPr lang="el-GR" altLang="zh-TW" sz="2800" b="1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928926" y="1714488"/>
          <a:ext cx="4295775" cy="1647825"/>
        </p:xfrm>
        <a:graphic>
          <a:graphicData uri="http://schemas.openxmlformats.org/presentationml/2006/ole">
            <p:oleObj spid="_x0000_s313349" name="Equation" r:id="rId4" imgW="2247840" imgH="698400" progId="Equation.3">
              <p:embed/>
            </p:oleObj>
          </a:graphicData>
        </a:graphic>
      </p:graphicFrame>
      <p:sp>
        <p:nvSpPr>
          <p:cNvPr id="19" name="Freeform 26"/>
          <p:cNvSpPr>
            <a:spLocks/>
          </p:cNvSpPr>
          <p:nvPr/>
        </p:nvSpPr>
        <p:spPr bwMode="auto">
          <a:xfrm rot="374069">
            <a:off x="1145120" y="4296711"/>
            <a:ext cx="1514861" cy="121963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434434" y="3643313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TW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928926" y="3500438"/>
          <a:ext cx="4465637" cy="1647825"/>
        </p:xfrm>
        <a:graphic>
          <a:graphicData uri="http://schemas.openxmlformats.org/presentationml/2006/ole">
            <p:oleObj spid="_x0000_s313350" name="Equation" r:id="rId5" imgW="2336760" imgH="698400" progId="Equation.3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184770" y="5500702"/>
            <a:ext cx="795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观察可得只需考虑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的值取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0,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–3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的情形。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19" grpId="0" animBg="1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571736" y="0"/>
          <a:ext cx="4465637" cy="1647825"/>
        </p:xfrm>
        <a:graphic>
          <a:graphicData uri="http://schemas.openxmlformats.org/presentationml/2006/ole">
            <p:oleObj spid="_x0000_s314372" name="Equation" r:id="rId4" imgW="2336760" imgH="698400" progId="Equation.3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000100" y="2143116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0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2967013" y="1643050"/>
          <a:ext cx="2452688" cy="1647825"/>
        </p:xfrm>
        <a:graphic>
          <a:graphicData uri="http://schemas.openxmlformats.org/presentationml/2006/ole">
            <p:oleObj spid="_x0000_s314373" name="Equation" r:id="rId5" imgW="1282680" imgH="698400" progId="Equation.3">
              <p:embed/>
            </p:oleObj>
          </a:graphicData>
        </a:graphic>
      </p:graphicFrame>
      <p:sp>
        <p:nvSpPr>
          <p:cNvPr id="13" name="向右箭號 12"/>
          <p:cNvSpPr/>
          <p:nvPr/>
        </p:nvSpPr>
        <p:spPr>
          <a:xfrm>
            <a:off x="6000760" y="2285992"/>
            <a:ext cx="642942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929454" y="221455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无解。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06698" y="3862403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2786050" y="3357562"/>
          <a:ext cx="3109913" cy="1647825"/>
        </p:xfrm>
        <a:graphic>
          <a:graphicData uri="http://schemas.openxmlformats.org/presentationml/2006/ole">
            <p:oleObj spid="_x0000_s314375" name="Equation" r:id="rId6" imgW="1625400" imgH="698400" progId="Equation.3">
              <p:embed/>
            </p:oleObj>
          </a:graphicData>
        </a:graphic>
      </p:graphicFrame>
      <p:sp>
        <p:nvSpPr>
          <p:cNvPr id="27" name="向右箭號 26"/>
          <p:cNvSpPr/>
          <p:nvPr/>
        </p:nvSpPr>
        <p:spPr>
          <a:xfrm>
            <a:off x="6072198" y="4071942"/>
            <a:ext cx="642942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907490" y="393384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无限多解。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00100" y="5500702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≠ 0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且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≠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时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向右箭號 30"/>
          <p:cNvSpPr/>
          <p:nvPr/>
        </p:nvSpPr>
        <p:spPr>
          <a:xfrm>
            <a:off x="6143636" y="5648353"/>
            <a:ext cx="642942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072330" y="557691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有唯一解。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286248" y="5500702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  <p:bldP spid="25" grpId="0"/>
      <p:bldP spid="27" grpId="0" animBg="1"/>
      <p:bldP spid="28" grpId="0"/>
      <p:bldP spid="29" grpId="0"/>
      <p:bldP spid="31" grpId="0" animBg="1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字方塊 24"/>
          <p:cNvSpPr txBox="1"/>
          <p:nvPr/>
        </p:nvSpPr>
        <p:spPr>
          <a:xfrm>
            <a:off x="1121012" y="504841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3000364" y="0"/>
          <a:ext cx="3109913" cy="1647825"/>
        </p:xfrm>
        <a:graphic>
          <a:graphicData uri="http://schemas.openxmlformats.org/presentationml/2006/ole">
            <p:oleObj spid="_x0000_s315396" name="Equation" r:id="rId4" imgW="1625400" imgH="698400" progId="Equation.3">
              <p:embed/>
            </p:oleObj>
          </a:graphicData>
        </a:graphic>
      </p:graphicFrame>
      <p:sp>
        <p:nvSpPr>
          <p:cNvPr id="27" name="向右箭號 26"/>
          <p:cNvSpPr/>
          <p:nvPr/>
        </p:nvSpPr>
        <p:spPr>
          <a:xfrm>
            <a:off x="6286512" y="714380"/>
            <a:ext cx="642942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121804" y="57627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无限多解。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214414" y="235743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此时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357422" y="1857364"/>
          <a:ext cx="2600325" cy="1647825"/>
        </p:xfrm>
        <a:graphic>
          <a:graphicData uri="http://schemas.openxmlformats.org/presentationml/2006/ole">
            <p:oleObj spid="_x0000_s315397" name="Equation" r:id="rId5" imgW="1358640" imgH="698400" progId="Equation.3">
              <p:embed/>
            </p:oleObj>
          </a:graphicData>
        </a:graphic>
      </p:graphicFrame>
      <p:sp>
        <p:nvSpPr>
          <p:cNvPr id="17" name="Freeform 26"/>
          <p:cNvSpPr>
            <a:spLocks/>
          </p:cNvSpPr>
          <p:nvPr/>
        </p:nvSpPr>
        <p:spPr bwMode="auto">
          <a:xfrm rot="374069">
            <a:off x="5216185" y="2689390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000628" y="28574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57752" y="2071678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÷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–3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6478588" y="1857375"/>
          <a:ext cx="2357437" cy="1647825"/>
        </p:xfrm>
        <a:graphic>
          <a:graphicData uri="http://schemas.openxmlformats.org/presentationml/2006/ole">
            <p:oleObj spid="_x0000_s315398" name="Equation" r:id="rId6" imgW="1231560" imgH="698400" progId="Equation.3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884722" y="38576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解得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929322" y="3857628"/>
          <a:ext cx="2930525" cy="1765300"/>
        </p:xfrm>
        <a:graphic>
          <a:graphicData uri="http://schemas.openxmlformats.org/presentationml/2006/ole">
            <p:oleObj spid="_x0000_s315399" name="Equation" r:id="rId7" imgW="1371600" imgH="711000" progId="Equation.3">
              <p:embed/>
            </p:oleObj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857884" y="5715016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为任意实数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714480" y="4572008"/>
          <a:ext cx="2716667" cy="1357322"/>
        </p:xfrm>
        <a:graphic>
          <a:graphicData uri="http://schemas.openxmlformats.org/presentationml/2006/ole">
            <p:oleObj spid="_x0000_s315400" name="Equation" r:id="rId8" imgW="1079280" imgH="482400" progId="Equation.3">
              <p:embed/>
            </p:oleObj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1285852" y="378619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得同解方程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  <p:bldP spid="19" grpId="0"/>
      <p:bldP spid="21" grpId="0"/>
      <p:bldP spid="23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0"/>
            <a:ext cx="767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>
                <a:solidFill>
                  <a:srgbClr val="0000FF"/>
                </a:solidFill>
              </a:rPr>
              <a:t>回顾 ：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元线性方程组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的矩阵乘法表示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000100" y="642918"/>
          <a:ext cx="4572000" cy="2025650"/>
        </p:xfrm>
        <a:graphic>
          <a:graphicData uri="http://schemas.openxmlformats.org/presentationml/2006/ole">
            <p:oleObj spid="_x0000_s257026" r:id="rId3" imgW="2121217" imgH="940117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071538" y="2786058"/>
          <a:ext cx="3613150" cy="2025650"/>
        </p:xfrm>
        <a:graphic>
          <a:graphicData uri="http://schemas.openxmlformats.org/presentationml/2006/ole">
            <p:oleObj spid="_x0000_s257027" name="Equation" r:id="rId4" imgW="1676160" imgH="93960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072066" y="2643182"/>
          <a:ext cx="1316037" cy="2500313"/>
        </p:xfrm>
        <a:graphic>
          <a:graphicData uri="http://schemas.openxmlformats.org/presentationml/2006/ole">
            <p:oleObj spid="_x0000_s257028" name="Equation" r:id="rId5" imgW="609480" imgH="93960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6858016" y="2786058"/>
          <a:ext cx="1287463" cy="2071687"/>
        </p:xfrm>
        <a:graphic>
          <a:graphicData uri="http://schemas.openxmlformats.org/presentationml/2006/ole">
            <p:oleObj spid="_x0000_s257029" name="Equation" r:id="rId6" imgW="596880" imgH="939600" progId="Equation.3">
              <p:embed/>
            </p:oleObj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5715008" y="1928802"/>
            <a:ext cx="17922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000" b="1" dirty="0">
                <a:solidFill>
                  <a:srgbClr val="FF0000"/>
                </a:solidFill>
              </a:rPr>
              <a:t>( </a:t>
            </a:r>
            <a:r>
              <a:rPr lang="zh-TW" altLang="en-US" sz="3000" b="1" dirty="0">
                <a:solidFill>
                  <a:srgbClr val="FF0000"/>
                </a:solidFill>
              </a:rPr>
              <a:t>等价于 </a:t>
            </a:r>
            <a:r>
              <a:rPr lang="en-US" altLang="zh-TW" sz="3000" b="1" dirty="0">
                <a:solidFill>
                  <a:srgbClr val="FF0000"/>
                </a:solidFill>
              </a:rPr>
              <a:t>)</a:t>
            </a:r>
            <a:endParaRPr lang="zh-TW" altLang="en-US" sz="3000" b="1" dirty="0">
              <a:solidFill>
                <a:srgbClr val="FF0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15187" y="1142984"/>
            <a:ext cx="19288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i="1" dirty="0">
                <a:solidFill>
                  <a:srgbClr val="7030A0"/>
                </a:solidFill>
              </a:rPr>
              <a:t>Ax</a:t>
            </a:r>
            <a:r>
              <a:rPr lang="en-US" altLang="zh-CN" sz="4800" b="1" dirty="0">
                <a:solidFill>
                  <a:srgbClr val="7030A0"/>
                </a:solidFill>
              </a:rPr>
              <a:t> = </a:t>
            </a:r>
            <a:r>
              <a:rPr lang="en-US" altLang="zh-CN" sz="4800" b="1" i="1" dirty="0">
                <a:solidFill>
                  <a:srgbClr val="7030A0"/>
                </a:solidFill>
              </a:rPr>
              <a:t>b</a:t>
            </a:r>
            <a:r>
              <a:rPr lang="zh-TW" altLang="en-US" sz="4800" b="1" dirty="0">
                <a:solidFill>
                  <a:srgbClr val="7030A0"/>
                </a:solidFill>
              </a:rPr>
              <a:t> </a:t>
            </a:r>
            <a:endParaRPr lang="zh-CN" altLang="en-US" sz="4800" b="1" dirty="0">
              <a:solidFill>
                <a:srgbClr val="7030A0"/>
              </a:solidFill>
            </a:endParaRPr>
          </a:p>
        </p:txBody>
      </p:sp>
      <p:sp>
        <p:nvSpPr>
          <p:cNvPr id="11" name="左-右雙向箭號 10"/>
          <p:cNvSpPr>
            <a:spLocks noChangeArrowheads="1"/>
          </p:cNvSpPr>
          <p:nvPr/>
        </p:nvSpPr>
        <p:spPr bwMode="auto">
          <a:xfrm>
            <a:off x="5929322" y="1357298"/>
            <a:ext cx="1216025" cy="484188"/>
          </a:xfrm>
          <a:prstGeom prst="leftRightArrow">
            <a:avLst>
              <a:gd name="adj1" fmla="val 50000"/>
              <a:gd name="adj2" fmla="val 50043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071538" y="4832350"/>
          <a:ext cx="4627563" cy="2025650"/>
        </p:xfrm>
        <a:graphic>
          <a:graphicData uri="http://schemas.openxmlformats.org/presentationml/2006/ole">
            <p:oleObj spid="_x0000_s257030" name="Equation" r:id="rId7" imgW="214596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42976" y="2142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讨论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92410" y="928670"/>
            <a:ext cx="8151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本题另有利用系数行列式的解法，见课本解法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。但此解法仅适用系数矩阵为方阵的情形。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92410" y="3000372"/>
            <a:ext cx="8151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TW" sz="3200" b="1" dirty="0" smtClean="0"/>
              <a:t>(2)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解的过程避免出现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× (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+1),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÷ (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+3), 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786050" y="3571876"/>
          <a:ext cx="1854200" cy="1143000"/>
        </p:xfrm>
        <a:graphic>
          <a:graphicData uri="http://schemas.openxmlformats.org/presentationml/2006/ole">
            <p:oleObj spid="_x0000_s316418" name="Equation" r:id="rId3" imgW="736560" imgH="406080" progId="Equation.3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571604" y="3929066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或是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714876" y="3929066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这样的过程。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4657726" y="5214946"/>
            <a:ext cx="42800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ymbol" pitchFamily="18" charset="2"/>
              </a:rPr>
              <a:t>Û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1143000" y="3786188"/>
            <a:ext cx="53319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元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非齐次线性方程组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1343001" y="1343010"/>
            <a:ext cx="5035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n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元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齐次线性方程组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8429625" cy="1143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Arial Black" pitchFamily="34" charset="0"/>
              </a:rPr>
              <a:t>三、</a:t>
            </a:r>
            <a:r>
              <a:rPr lang="zh-CN" altLang="en-US" b="1" dirty="0" smtClean="0">
                <a:solidFill>
                  <a:srgbClr val="0000FF"/>
                </a:solidFill>
              </a:rPr>
              <a:t>线性方程组的解的判定</a:t>
            </a:r>
            <a:r>
              <a:rPr lang="zh-TW" altLang="en-US" b="1" dirty="0" smtClean="0">
                <a:solidFill>
                  <a:srgbClr val="0000FF"/>
                </a:solidFill>
              </a:rPr>
              <a:t>条件</a:t>
            </a:r>
            <a:endParaRPr lang="zh-CN" altLang="en-US" dirty="0" smtClean="0">
              <a:latin typeface="Arial Blac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4950" y="5143500"/>
            <a:ext cx="31373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85112" y="5143507"/>
            <a:ext cx="346280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有唯一解；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70824" y="5715007"/>
            <a:ext cx="387317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有无穷多解。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00166" y="5715016"/>
            <a:ext cx="31373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&lt;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643438" y="5786454"/>
            <a:ext cx="42800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ymbol" pitchFamily="18" charset="2"/>
              </a:rPr>
              <a:t>Û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786189" y="2071683"/>
            <a:ext cx="42800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ymbol" pitchFamily="18" charset="2"/>
              </a:rPr>
              <a:t>Û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000232" y="2000240"/>
            <a:ext cx="17748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86226" y="2000235"/>
            <a:ext cx="35766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只有零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解；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786189" y="2643187"/>
            <a:ext cx="42800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ymbol" pitchFamily="18" charset="2"/>
              </a:rPr>
              <a:t>Û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000232" y="2571740"/>
            <a:ext cx="1674813" cy="554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</a:t>
            </a:r>
            <a:r>
              <a:rPr lang="en-US" altLang="zh-TW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&lt; </a:t>
            </a:r>
            <a:r>
              <a:rPr lang="en-US" altLang="zh-TW" sz="3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endParaRPr lang="zh-TW" altLang="en-US" sz="3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286226" y="2571735"/>
            <a:ext cx="35766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有非零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解。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572264" y="3786190"/>
            <a:ext cx="23679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7030A0"/>
                </a:solidFill>
              </a:rPr>
              <a:t>设</a:t>
            </a:r>
            <a:r>
              <a:rPr lang="zh-TW" altLang="en-US" sz="3200" b="1" i="1" dirty="0" smtClean="0">
                <a:solidFill>
                  <a:srgbClr val="7030A0"/>
                </a:solidFill>
              </a:rPr>
              <a:t> </a:t>
            </a:r>
            <a:r>
              <a:rPr lang="en-US" altLang="zh-TW" sz="3200" b="1" i="1" dirty="0" smtClean="0">
                <a:solidFill>
                  <a:srgbClr val="7030A0"/>
                </a:solidFill>
              </a:rPr>
              <a:t>B</a:t>
            </a:r>
            <a:r>
              <a:rPr lang="en-US" altLang="zh-TW" sz="3200" b="1" i="1" dirty="0" smtClean="0">
                <a:solidFill>
                  <a:srgbClr val="7030A0"/>
                </a:solidFill>
                <a:cs typeface="Times New Roman" pitchFamily="18" charset="0"/>
              </a:rPr>
              <a:t>̃ </a:t>
            </a:r>
            <a:r>
              <a:rPr lang="en-US" altLang="zh-TW" sz="3200" b="1" i="1" dirty="0">
                <a:solidFill>
                  <a:srgbClr val="7030A0"/>
                </a:solidFill>
                <a:cs typeface="Times New Roman" pitchFamily="18" charset="0"/>
              </a:rPr>
              <a:t>= </a:t>
            </a:r>
            <a:r>
              <a:rPr lang="en-US" altLang="zh-TW" sz="3200" b="1" dirty="0">
                <a:solidFill>
                  <a:srgbClr val="7030A0"/>
                </a:solidFill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rgbClr val="7030A0"/>
                </a:solidFill>
                <a:cs typeface="Times New Roman" pitchFamily="18" charset="0"/>
              </a:rPr>
              <a:t>A, b</a:t>
            </a:r>
            <a:r>
              <a:rPr lang="en-US" altLang="zh-TW" sz="3200" b="1" dirty="0">
                <a:solidFill>
                  <a:srgbClr val="7030A0"/>
                </a:solidFill>
                <a:cs typeface="Times New Roman" pitchFamily="18" charset="0"/>
              </a:rPr>
              <a:t>)</a:t>
            </a:r>
            <a:endParaRPr lang="zh-TW" altLang="en-US" sz="3200" b="1" dirty="0">
              <a:solidFill>
                <a:srgbClr val="7030A0"/>
              </a:solidFill>
            </a:endParaRPr>
          </a:p>
        </p:txBody>
      </p:sp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7728228" y="2500306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定理 </a:t>
            </a:r>
            <a:r>
              <a:rPr lang="en-US" altLang="zh-CN" sz="3200" b="1" dirty="0">
                <a:solidFill>
                  <a:srgbClr val="FF0000"/>
                </a:solidFill>
              </a:rPr>
              <a:t>4 </a:t>
            </a:r>
            <a:endParaRPr lang="en-US" altLang="zh-CN" sz="3200" b="1" dirty="0" smtClean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>
            <a:spLocks noChangeArrowheads="1"/>
          </p:cNvSpPr>
          <p:nvPr/>
        </p:nvSpPr>
        <p:spPr bwMode="auto">
          <a:xfrm>
            <a:off x="1142976" y="6273225"/>
            <a:ext cx="8001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</a:rPr>
              <a:t>定理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5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：</a:t>
            </a:r>
            <a:r>
              <a:rPr lang="en-US" altLang="zh-TW" sz="3200" b="1" i="1" dirty="0" smtClean="0">
                <a:solidFill>
                  <a:srgbClr val="00B050"/>
                </a:solidFill>
              </a:rPr>
              <a:t>Ax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 =</a:t>
            </a:r>
            <a:r>
              <a:rPr lang="en-US" altLang="zh-TW" sz="3200" b="1" i="1" dirty="0" smtClean="0">
                <a:solidFill>
                  <a:srgbClr val="00B050"/>
                </a:solidFill>
              </a:rPr>
              <a:t>b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有解当且仅当 </a:t>
            </a:r>
            <a:r>
              <a:rPr lang="en-US" altLang="zh-TW" sz="3200" b="1" i="1" dirty="0" smtClean="0">
                <a:solidFill>
                  <a:srgbClr val="00B050"/>
                </a:solidFill>
              </a:rPr>
              <a:t>R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(</a:t>
            </a:r>
            <a:r>
              <a:rPr lang="en-US" altLang="zh-TW" sz="3200" b="1" i="1" dirty="0" smtClean="0">
                <a:solidFill>
                  <a:srgbClr val="00B050"/>
                </a:solidFill>
              </a:rPr>
              <a:t>A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) = </a:t>
            </a:r>
            <a:r>
              <a:rPr lang="en-US" altLang="zh-TW" sz="3200" b="1" i="1" dirty="0" smtClean="0">
                <a:solidFill>
                  <a:srgbClr val="00B050"/>
                </a:solidFill>
              </a:rPr>
              <a:t>R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(</a:t>
            </a:r>
            <a:r>
              <a:rPr lang="en-US" altLang="zh-TW" sz="3200" b="1" i="1" dirty="0" smtClean="0">
                <a:solidFill>
                  <a:srgbClr val="00B050"/>
                </a:solidFill>
              </a:rPr>
              <a:t>A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, </a:t>
            </a:r>
            <a:r>
              <a:rPr lang="en-US" altLang="zh-TW" sz="3200" b="1" i="1" dirty="0" smtClean="0">
                <a:solidFill>
                  <a:srgbClr val="00B050"/>
                </a:solidFill>
              </a:rPr>
              <a:t>b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).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14414" y="2571744"/>
            <a:ext cx="6429420" cy="500053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4643438" y="4572008"/>
            <a:ext cx="42800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ymbol" pitchFamily="18" charset="2"/>
              </a:rPr>
              <a:t>Û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490663" y="4500563"/>
            <a:ext cx="24705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&lt;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70824" y="4500570"/>
            <a:ext cx="264207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无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解；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143000" y="5214950"/>
            <a:ext cx="7858125" cy="1071550"/>
          </a:xfrm>
          <a:prstGeom prst="rect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/>
      <p:bldP spid="8" grpId="0"/>
      <p:bldP spid="9" grpId="0"/>
      <p:bldP spid="10" grpId="0"/>
      <p:bldP spid="11" grpId="0"/>
      <p:bldP spid="12" grpId="0" autoUpdateAnimBg="0"/>
      <p:bldP spid="13" grpId="0" autoUpdateAnimBg="0"/>
      <p:bldP spid="14" grpId="0"/>
      <p:bldP spid="15" grpId="0"/>
      <p:bldP spid="16" grpId="0" autoUpdateAnimBg="0"/>
      <p:bldP spid="17" grpId="0"/>
      <p:bldP spid="18" grpId="0"/>
      <p:bldP spid="20" grpId="0"/>
      <p:bldP spid="21" grpId="0"/>
      <p:bldP spid="22" grpId="0" animBg="1"/>
      <p:bldP spid="23" grpId="0" autoUpdateAnimBg="0"/>
      <p:bldP spid="24" grpId="0"/>
      <p:bldP spid="2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71538" y="214290"/>
            <a:ext cx="76723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accent1"/>
                </a:solidFill>
              </a:rPr>
              <a:t>定理 </a:t>
            </a:r>
            <a:r>
              <a:rPr lang="en-US" altLang="zh-CN" sz="3200" b="1" dirty="0">
                <a:solidFill>
                  <a:schemeClr val="accent1"/>
                </a:solidFill>
              </a:rPr>
              <a:t>6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矩阵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方程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有解的充分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必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要条件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A, B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71538" y="2214554"/>
            <a:ext cx="8786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accent1"/>
                </a:solidFill>
              </a:rPr>
              <a:t>定理 </a:t>
            </a:r>
            <a:r>
              <a:rPr lang="en-US" altLang="zh-CN" sz="3200" b="1" dirty="0">
                <a:solidFill>
                  <a:schemeClr val="accent1"/>
                </a:solidFill>
              </a:rPr>
              <a:t>7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设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则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1571625" y="4143375"/>
            <a:ext cx="58277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rgbClr val="7030A0"/>
                </a:solidFill>
              </a:rPr>
              <a:t>相关应用下一章中再讨论</a:t>
            </a:r>
          </a:p>
        </p:txBody>
      </p:sp>
      <p:sp>
        <p:nvSpPr>
          <p:cNvPr id="7" name="矩形 6"/>
          <p:cNvSpPr/>
          <p:nvPr/>
        </p:nvSpPr>
        <p:spPr>
          <a:xfrm>
            <a:off x="2571736" y="2928934"/>
            <a:ext cx="5295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≦ min {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,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}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3250" y="0"/>
            <a:ext cx="8540750" cy="1143000"/>
          </a:xfrm>
        </p:spPr>
        <p:txBody>
          <a:bodyPr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  <a:latin typeface="Arial Black" pitchFamily="34" charset="0"/>
              </a:rPr>
              <a:t>四</a:t>
            </a:r>
            <a:r>
              <a:rPr lang="zh-CN" altLang="en-US" b="1" dirty="0" smtClean="0">
                <a:solidFill>
                  <a:srgbClr val="0000FF"/>
                </a:solidFill>
                <a:latin typeface="Arial Black" pitchFamily="34" charset="0"/>
              </a:rPr>
              <a:t>、</a:t>
            </a:r>
            <a:r>
              <a:rPr lang="zh-TW" altLang="en-US" b="1" dirty="0" smtClean="0">
                <a:solidFill>
                  <a:srgbClr val="0000FF"/>
                </a:solidFill>
                <a:latin typeface="Arial Black" pitchFamily="34" charset="0"/>
              </a:rPr>
              <a:t>小结</a:t>
            </a:r>
            <a:endParaRPr lang="zh-TW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14480" y="1142984"/>
            <a:ext cx="76723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accent1"/>
                </a:solidFill>
              </a:rPr>
              <a:t>定理 </a:t>
            </a:r>
            <a:r>
              <a:rPr lang="en-US" altLang="zh-CN" sz="3200" b="1" dirty="0">
                <a:solidFill>
                  <a:schemeClr val="accent1"/>
                </a:solidFill>
              </a:rPr>
              <a:t>3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元线性方程组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42976" y="1928802"/>
            <a:ext cx="7715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</a:rPr>
              <a:t>无解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的充分必要条件是 </a:t>
            </a:r>
            <a:r>
              <a:rPr lang="en-US" altLang="zh-CN" sz="3200" b="1" i="1" dirty="0">
                <a:solidFill>
                  <a:srgbClr val="00B050"/>
                </a:solidFill>
              </a:rPr>
              <a:t>R</a:t>
            </a:r>
            <a:r>
              <a:rPr lang="en-US" altLang="zh-CN" sz="3200" b="1" dirty="0">
                <a:solidFill>
                  <a:srgbClr val="00B050"/>
                </a:solidFill>
              </a:rPr>
              <a:t>(</a:t>
            </a:r>
            <a:r>
              <a:rPr lang="en-US" altLang="zh-CN" sz="3200" b="1" i="1" dirty="0">
                <a:solidFill>
                  <a:srgbClr val="00B050"/>
                </a:solidFill>
              </a:rPr>
              <a:t>A</a:t>
            </a:r>
            <a:r>
              <a:rPr lang="en-US" altLang="zh-CN" sz="3200" b="1" dirty="0">
                <a:solidFill>
                  <a:srgbClr val="00B050"/>
                </a:solidFill>
              </a:rPr>
              <a:t>) &lt; </a:t>
            </a:r>
            <a:r>
              <a:rPr lang="en-US" altLang="zh-CN" sz="3200" b="1" i="1" dirty="0">
                <a:solidFill>
                  <a:srgbClr val="00B050"/>
                </a:solidFill>
              </a:rPr>
              <a:t>R</a:t>
            </a:r>
            <a:r>
              <a:rPr lang="en-US" altLang="zh-CN" sz="3200" b="1" dirty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err="1">
                <a:solidFill>
                  <a:srgbClr val="00B050"/>
                </a:solidFill>
              </a:rPr>
              <a:t>A,b</a:t>
            </a:r>
            <a:r>
              <a:rPr lang="en-US" altLang="zh-CN" sz="3200" b="1" dirty="0">
                <a:solidFill>
                  <a:srgbClr val="00B050"/>
                </a:solidFill>
              </a:rPr>
              <a:t>)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。</a:t>
            </a:r>
            <a:r>
              <a:rPr lang="zh-CN" altLang="en-US" sz="3200" b="1" dirty="0"/>
              <a:t>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87450" y="2714620"/>
            <a:ext cx="79565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</a:rPr>
              <a:t>有唯一解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的充分必要条件是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14414" y="3929066"/>
            <a:ext cx="8172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3)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</a:rPr>
              <a:t>有无穷多解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的充分必要条件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1071538" y="1000108"/>
            <a:ext cx="530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5400" b="1" dirty="0"/>
              <a:t>1</a:t>
            </a:r>
            <a:endParaRPr lang="zh-TW" altLang="en-US" sz="5400" b="1" dirty="0"/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1071538" y="5072075"/>
            <a:ext cx="530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5400" b="1" dirty="0"/>
              <a:t>2</a:t>
            </a:r>
            <a:endParaRPr lang="zh-TW" altLang="en-US" sz="5400" b="1" dirty="0"/>
          </a:p>
        </p:txBody>
      </p:sp>
      <p:sp>
        <p:nvSpPr>
          <p:cNvPr id="11" name="橢圓 10"/>
          <p:cNvSpPr>
            <a:spLocks noChangeArrowheads="1"/>
          </p:cNvSpPr>
          <p:nvPr/>
        </p:nvSpPr>
        <p:spPr bwMode="auto">
          <a:xfrm>
            <a:off x="1000100" y="1142983"/>
            <a:ext cx="642938" cy="642938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橢圓 11"/>
          <p:cNvSpPr>
            <a:spLocks noChangeArrowheads="1"/>
          </p:cNvSpPr>
          <p:nvPr/>
        </p:nvSpPr>
        <p:spPr bwMode="auto">
          <a:xfrm>
            <a:off x="1000100" y="5214950"/>
            <a:ext cx="642938" cy="642938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1142976" y="6000768"/>
            <a:ext cx="79816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7030A0"/>
                </a:solidFill>
              </a:rPr>
              <a:t>实际线性方程组的求解过程及解的表示法。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071802" y="3214686"/>
            <a:ext cx="3752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i="1" dirty="0" smtClean="0">
                <a:solidFill>
                  <a:srgbClr val="00B050"/>
                </a:solidFill>
              </a:rPr>
              <a:t>R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A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) = 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R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err="1" smtClean="0">
                <a:solidFill>
                  <a:srgbClr val="00B050"/>
                </a:solidFill>
              </a:rPr>
              <a:t>A,b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) = 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n</a:t>
            </a:r>
            <a:r>
              <a:rPr lang="zh-TW" altLang="en-US" sz="3200" b="1" dirty="0" smtClean="0">
                <a:solidFill>
                  <a:schemeClr val="bg2">
                    <a:lumMod val="50000"/>
                  </a:schemeClr>
                </a:solidFill>
              </a:rPr>
              <a:t>。</a:t>
            </a:r>
            <a:r>
              <a:rPr lang="zh-TW" altLang="en-US" sz="3200" b="1" dirty="0" smtClean="0"/>
              <a:t> </a:t>
            </a:r>
            <a:endParaRPr lang="zh-CN" altLang="en-US" sz="3200" b="1" dirty="0"/>
          </a:p>
        </p:txBody>
      </p:sp>
      <p:sp>
        <p:nvSpPr>
          <p:cNvPr id="15" name="矩形 14"/>
          <p:cNvSpPr/>
          <p:nvPr/>
        </p:nvSpPr>
        <p:spPr>
          <a:xfrm>
            <a:off x="3071802" y="4500570"/>
            <a:ext cx="3752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solidFill>
                  <a:srgbClr val="00B050"/>
                </a:solidFill>
              </a:rPr>
              <a:t>R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A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) = 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R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err="1" smtClean="0">
                <a:solidFill>
                  <a:srgbClr val="00B050"/>
                </a:solidFill>
              </a:rPr>
              <a:t>A,b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) &lt; 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n</a:t>
            </a:r>
            <a:r>
              <a:rPr lang="zh-TW" altLang="en-US" sz="3200" b="1" dirty="0" smtClean="0">
                <a:solidFill>
                  <a:schemeClr val="bg2">
                    <a:lumMod val="50000"/>
                  </a:schemeClr>
                </a:solidFill>
              </a:rPr>
              <a:t>。</a:t>
            </a:r>
            <a:r>
              <a:rPr lang="zh-TW" altLang="en-US" sz="3200" b="1" dirty="0" smtClean="0"/>
              <a:t> 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0100" y="0"/>
            <a:ext cx="10001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928662" y="3071810"/>
          <a:ext cx="3065463" cy="1643062"/>
        </p:xfrm>
        <a:graphic>
          <a:graphicData uri="http://schemas.openxmlformats.org/presentationml/2006/ole">
            <p:oleObj spid="_x0000_s258050" name="Equation" r:id="rId3" imgW="1422360" imgH="69840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500562" y="2571744"/>
          <a:ext cx="1214804" cy="2571748"/>
        </p:xfrm>
        <a:graphic>
          <a:graphicData uri="http://schemas.openxmlformats.org/presentationml/2006/ole">
            <p:oleObj spid="_x0000_s258051" name="Equation" r:id="rId4" imgW="609480" imgH="92700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6143636" y="3071810"/>
          <a:ext cx="1096963" cy="1684338"/>
        </p:xfrm>
        <a:graphic>
          <a:graphicData uri="http://schemas.openxmlformats.org/presentationml/2006/ole">
            <p:oleObj spid="_x0000_s258052" name="Equation" r:id="rId5" imgW="507960" imgH="698400" progId="Equation.3">
              <p:embed/>
            </p:oleObj>
          </a:graphicData>
        </a:graphic>
      </p:graphicFrame>
      <p:sp>
        <p:nvSpPr>
          <p:cNvPr id="8" name="左-右雙向箭號 7"/>
          <p:cNvSpPr>
            <a:spLocks noChangeArrowheads="1"/>
          </p:cNvSpPr>
          <p:nvPr/>
        </p:nvSpPr>
        <p:spPr bwMode="auto">
          <a:xfrm>
            <a:off x="4429125" y="1285856"/>
            <a:ext cx="714375" cy="484187"/>
          </a:xfrm>
          <a:prstGeom prst="leftRightArrow">
            <a:avLst>
              <a:gd name="adj1" fmla="val 50000"/>
              <a:gd name="adj2" fmla="val 50048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175250" y="571481"/>
          <a:ext cx="3968750" cy="2181225"/>
        </p:xfrm>
        <a:graphic>
          <a:graphicData uri="http://schemas.openxmlformats.org/presentationml/2006/ole">
            <p:oleObj spid="_x0000_s258053" name="Equation" r:id="rId6" imgW="1841400" imgH="927000" progId="Equation.3">
              <p:embed/>
            </p:oleObj>
          </a:graphicData>
        </a:graphic>
      </p:graphicFrame>
      <p:graphicFrame>
        <p:nvGraphicFramePr>
          <p:cNvPr id="258054" name="Object 4"/>
          <p:cNvGraphicFramePr>
            <a:graphicFrameLocks noChangeAspect="1"/>
          </p:cNvGraphicFramePr>
          <p:nvPr/>
        </p:nvGraphicFramePr>
        <p:xfrm>
          <a:off x="939800" y="714375"/>
          <a:ext cx="3419475" cy="1755775"/>
        </p:xfrm>
        <a:graphic>
          <a:graphicData uri="http://schemas.openxmlformats.org/presentationml/2006/ole">
            <p:oleObj spid="_x0000_s258054" name="Equation" r:id="rId7" imgW="1803240" imgH="7110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071538" y="4929198"/>
          <a:ext cx="4051300" cy="1643062"/>
        </p:xfrm>
        <a:graphic>
          <a:graphicData uri="http://schemas.openxmlformats.org/presentationml/2006/ole">
            <p:oleObj spid="_x0000_s258055" name="Equation" r:id="rId8" imgW="187956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0100" y="0"/>
            <a:ext cx="10516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rgbClr val="0000FF"/>
                </a:solidFill>
              </a:rPr>
              <a:t>观察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258054" name="Object 4"/>
          <p:cNvGraphicFramePr>
            <a:graphicFrameLocks noChangeAspect="1"/>
          </p:cNvGraphicFramePr>
          <p:nvPr/>
        </p:nvGraphicFramePr>
        <p:xfrm>
          <a:off x="1083816" y="426343"/>
          <a:ext cx="3419475" cy="1755775"/>
        </p:xfrm>
        <a:graphic>
          <a:graphicData uri="http://schemas.openxmlformats.org/presentationml/2006/ole">
            <p:oleObj spid="_x0000_s319494" name="Equation" r:id="rId3" imgW="1803240" imgH="7110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004048" y="476672"/>
          <a:ext cx="4051300" cy="1643062"/>
        </p:xfrm>
        <a:graphic>
          <a:graphicData uri="http://schemas.openxmlformats.org/presentationml/2006/ole">
            <p:oleObj spid="_x0000_s319495" name="Equation" r:id="rId4" imgW="1879560" imgH="698400" progId="Equation.3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771800" y="2780928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7030A0"/>
                </a:solidFill>
              </a:rPr>
              <a:t>R</a:t>
            </a:r>
            <a:r>
              <a:rPr lang="en-US" altLang="zh-TW" sz="3200" b="1" dirty="0" smtClean="0">
                <a:solidFill>
                  <a:srgbClr val="7030A0"/>
                </a:solidFill>
              </a:rPr>
              <a:t>(</a:t>
            </a:r>
            <a:r>
              <a:rPr lang="en-US" altLang="zh-TW" sz="3200" b="1" i="1" dirty="0" smtClean="0">
                <a:solidFill>
                  <a:srgbClr val="7030A0"/>
                </a:solidFill>
              </a:rPr>
              <a:t>A</a:t>
            </a:r>
            <a:r>
              <a:rPr lang="en-US" altLang="zh-TW" sz="3200" b="1" dirty="0" smtClean="0">
                <a:solidFill>
                  <a:srgbClr val="7030A0"/>
                </a:solidFill>
              </a:rPr>
              <a:t>) ≦ </a:t>
            </a:r>
            <a:r>
              <a:rPr lang="en-US" altLang="zh-TW" sz="3200" b="1" i="1" dirty="0" smtClean="0">
                <a:solidFill>
                  <a:srgbClr val="7030A0"/>
                </a:solidFill>
              </a:rPr>
              <a:t>R</a:t>
            </a:r>
            <a:r>
              <a:rPr lang="en-US" altLang="zh-TW" sz="3200" b="1" dirty="0" smtClean="0">
                <a:solidFill>
                  <a:srgbClr val="7030A0"/>
                </a:solidFill>
              </a:rPr>
              <a:t>((</a:t>
            </a:r>
            <a:r>
              <a:rPr lang="en-US" altLang="zh-TW" sz="3200" b="1" i="1" dirty="0" err="1" smtClean="0">
                <a:solidFill>
                  <a:srgbClr val="7030A0"/>
                </a:solidFill>
              </a:rPr>
              <a:t>A</a:t>
            </a:r>
            <a:r>
              <a:rPr lang="en-US" altLang="zh-TW" sz="3200" b="1" dirty="0" err="1" smtClean="0">
                <a:solidFill>
                  <a:srgbClr val="7030A0"/>
                </a:solidFill>
              </a:rPr>
              <a:t>,</a:t>
            </a:r>
            <a:r>
              <a:rPr lang="en-US" altLang="zh-TW" sz="3200" b="1" i="1" dirty="0" err="1" smtClean="0">
                <a:solidFill>
                  <a:srgbClr val="7030A0"/>
                </a:solidFill>
              </a:rPr>
              <a:t>b</a:t>
            </a:r>
            <a:r>
              <a:rPr lang="en-US" altLang="zh-TW" sz="3200" b="1" dirty="0" smtClean="0">
                <a:solidFill>
                  <a:srgbClr val="7030A0"/>
                </a:solidFill>
              </a:rPr>
              <a:t>))</a:t>
            </a:r>
            <a:endParaRPr lang="zh-TW" altLang="en-US" sz="3200" b="1" dirty="0">
              <a:solidFill>
                <a:srgbClr val="7030A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196982" y="2266988"/>
            <a:ext cx="77675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对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非齐次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性方程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来说，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115616" y="3645024"/>
          <a:ext cx="3419475" cy="1755775"/>
        </p:xfrm>
        <a:graphic>
          <a:graphicData uri="http://schemas.openxmlformats.org/presentationml/2006/ole">
            <p:oleObj spid="_x0000_s319496" name="Equation" r:id="rId5" imgW="1803240" imgH="711000" progId="Equation.3">
              <p:embed/>
            </p:oleObj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5004048" y="3717032"/>
          <a:ext cx="4051300" cy="1643062"/>
        </p:xfrm>
        <a:graphic>
          <a:graphicData uri="http://schemas.openxmlformats.org/presentationml/2006/ole">
            <p:oleObj spid="_x0000_s319497" name="Equation" r:id="rId6" imgW="1879560" imgH="698400" progId="Equation.3">
              <p:embed/>
            </p:oleObj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2771800" y="6093296"/>
            <a:ext cx="2845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7030A0"/>
                </a:solidFill>
              </a:rPr>
              <a:t>R</a:t>
            </a:r>
            <a:r>
              <a:rPr lang="en-US" altLang="zh-TW" sz="3200" b="1" dirty="0" smtClean="0">
                <a:solidFill>
                  <a:srgbClr val="7030A0"/>
                </a:solidFill>
              </a:rPr>
              <a:t>(</a:t>
            </a:r>
            <a:r>
              <a:rPr lang="en-US" altLang="zh-TW" sz="3200" b="1" i="1" dirty="0" smtClean="0">
                <a:solidFill>
                  <a:srgbClr val="7030A0"/>
                </a:solidFill>
              </a:rPr>
              <a:t>A</a:t>
            </a:r>
            <a:r>
              <a:rPr lang="en-US" altLang="zh-TW" sz="3200" b="1" dirty="0" smtClean="0">
                <a:solidFill>
                  <a:srgbClr val="7030A0"/>
                </a:solidFill>
              </a:rPr>
              <a:t>) </a:t>
            </a:r>
            <a:r>
              <a:rPr lang="en-US" altLang="zh-TW" sz="3200" b="1" dirty="0" smtClean="0">
                <a:solidFill>
                  <a:srgbClr val="7030A0"/>
                </a:solidFill>
              </a:rPr>
              <a:t>= </a:t>
            </a:r>
            <a:r>
              <a:rPr lang="en-US" altLang="zh-TW" sz="3200" b="1" i="1" dirty="0" smtClean="0">
                <a:solidFill>
                  <a:srgbClr val="7030A0"/>
                </a:solidFill>
              </a:rPr>
              <a:t>R</a:t>
            </a:r>
            <a:r>
              <a:rPr lang="en-US" altLang="zh-TW" sz="3200" b="1" dirty="0" smtClean="0">
                <a:solidFill>
                  <a:srgbClr val="7030A0"/>
                </a:solidFill>
              </a:rPr>
              <a:t>((</a:t>
            </a:r>
            <a:r>
              <a:rPr lang="en-US" altLang="zh-TW" sz="3200" b="1" i="1" dirty="0" err="1" smtClean="0">
                <a:solidFill>
                  <a:srgbClr val="7030A0"/>
                </a:solidFill>
              </a:rPr>
              <a:t>A</a:t>
            </a:r>
            <a:r>
              <a:rPr lang="en-US" altLang="zh-TW" sz="3200" b="1" dirty="0" err="1" smtClean="0">
                <a:solidFill>
                  <a:srgbClr val="7030A0"/>
                </a:solidFill>
              </a:rPr>
              <a:t>,</a:t>
            </a:r>
            <a:r>
              <a:rPr lang="en-US" altLang="zh-TW" sz="3200" b="1" i="1" dirty="0" err="1" smtClean="0">
                <a:solidFill>
                  <a:srgbClr val="7030A0"/>
                </a:solidFill>
              </a:rPr>
              <a:t>b</a:t>
            </a:r>
            <a:r>
              <a:rPr lang="en-US" altLang="zh-TW" sz="3200" b="1" dirty="0" smtClean="0">
                <a:solidFill>
                  <a:srgbClr val="7030A0"/>
                </a:solidFill>
              </a:rPr>
              <a:t>))</a:t>
            </a:r>
            <a:endParaRPr lang="zh-TW" altLang="en-US" sz="3200" b="1" dirty="0">
              <a:solidFill>
                <a:srgbClr val="7030A0"/>
              </a:solidFill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052966" y="5517232"/>
            <a:ext cx="80910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对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齐次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性方程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组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来说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其中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85786" y="0"/>
            <a:ext cx="85725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FF"/>
                </a:solidFill>
              </a:rPr>
              <a:t>一、线性方程组的解的判定定理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00100" y="1071546"/>
            <a:ext cx="767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accent1"/>
                </a:solidFill>
              </a:rPr>
              <a:t>定理 </a:t>
            </a:r>
            <a:r>
              <a:rPr lang="en-US" altLang="zh-CN" sz="3200" b="1" dirty="0">
                <a:solidFill>
                  <a:schemeClr val="accent1"/>
                </a:solidFill>
              </a:rPr>
              <a:t>3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元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线性方程组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42976" y="2786058"/>
            <a:ext cx="8001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</a:rPr>
              <a:t>无解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的充分必要条件是 </a:t>
            </a:r>
            <a:r>
              <a:rPr lang="en-US" altLang="zh-CN" sz="3200" b="1" i="1" dirty="0">
                <a:solidFill>
                  <a:srgbClr val="00B050"/>
                </a:solidFill>
              </a:rPr>
              <a:t>R</a:t>
            </a:r>
            <a:r>
              <a:rPr lang="en-US" altLang="zh-CN" sz="3200" b="1" dirty="0">
                <a:solidFill>
                  <a:srgbClr val="00B050"/>
                </a:solidFill>
              </a:rPr>
              <a:t>(</a:t>
            </a:r>
            <a:r>
              <a:rPr lang="en-US" altLang="zh-CN" sz="3200" b="1" i="1" dirty="0">
                <a:solidFill>
                  <a:srgbClr val="00B050"/>
                </a:solidFill>
              </a:rPr>
              <a:t>A</a:t>
            </a:r>
            <a:r>
              <a:rPr lang="en-US" altLang="zh-CN" sz="3200" b="1" dirty="0">
                <a:solidFill>
                  <a:srgbClr val="00B050"/>
                </a:solidFill>
              </a:rPr>
              <a:t>) &lt; </a:t>
            </a:r>
            <a:r>
              <a:rPr lang="en-US" altLang="zh-CN" sz="3200" b="1" i="1" dirty="0">
                <a:solidFill>
                  <a:srgbClr val="00B050"/>
                </a:solidFill>
              </a:rPr>
              <a:t>R</a:t>
            </a:r>
            <a:r>
              <a:rPr lang="en-US" altLang="zh-CN" sz="3200" b="1" dirty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err="1">
                <a:solidFill>
                  <a:srgbClr val="00B050"/>
                </a:solidFill>
              </a:rPr>
              <a:t>A,b</a:t>
            </a:r>
            <a:r>
              <a:rPr lang="en-US" altLang="zh-CN" sz="3200" b="1" dirty="0">
                <a:solidFill>
                  <a:srgbClr val="00B050"/>
                </a:solidFill>
              </a:rPr>
              <a:t>)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。</a:t>
            </a:r>
            <a:r>
              <a:rPr lang="zh-CN" altLang="en-US" sz="3200" b="1" dirty="0"/>
              <a:t>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42976" y="3643314"/>
            <a:ext cx="85709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</a:rPr>
              <a:t>有唯一解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的充分必要条件是 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200" b="1" i="1" dirty="0" smtClean="0">
                <a:solidFill>
                  <a:srgbClr val="FF3300"/>
                </a:solidFill>
              </a:rPr>
              <a:t>		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R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A</a:t>
            </a:r>
            <a:r>
              <a:rPr lang="en-US" altLang="zh-CN" sz="3200" b="1" dirty="0">
                <a:solidFill>
                  <a:srgbClr val="00B050"/>
                </a:solidFill>
              </a:rPr>
              <a:t>) = </a:t>
            </a:r>
            <a:r>
              <a:rPr lang="en-US" altLang="zh-CN" sz="3200" b="1" i="1" dirty="0">
                <a:solidFill>
                  <a:srgbClr val="00B050"/>
                </a:solidFill>
              </a:rPr>
              <a:t>R</a:t>
            </a:r>
            <a:r>
              <a:rPr lang="en-US" altLang="zh-CN" sz="3200" b="1" dirty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err="1">
                <a:solidFill>
                  <a:srgbClr val="00B050"/>
                </a:solidFill>
              </a:rPr>
              <a:t>A,b</a:t>
            </a:r>
            <a:r>
              <a:rPr lang="en-US" altLang="zh-CN" sz="3200" b="1" dirty="0">
                <a:solidFill>
                  <a:srgbClr val="00B050"/>
                </a:solidFill>
              </a:rPr>
              <a:t>) = </a:t>
            </a:r>
            <a:r>
              <a:rPr lang="en-US" altLang="zh-CN" sz="3200" b="1" i="1" dirty="0">
                <a:solidFill>
                  <a:srgbClr val="00B050"/>
                </a:solidFill>
              </a:rPr>
              <a:t>n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。</a:t>
            </a:r>
            <a:r>
              <a:rPr lang="zh-TW" altLang="en-US" sz="3200" b="1" dirty="0"/>
              <a:t> </a:t>
            </a:r>
            <a:endParaRPr lang="zh-CN" altLang="en-US" sz="3200" b="1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142976" y="5286388"/>
            <a:ext cx="85725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3)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</a:rPr>
              <a:t>有无穷多解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的充分必要条件是 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200" b="1" i="1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R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A</a:t>
            </a:r>
            <a:r>
              <a:rPr lang="en-US" altLang="zh-CN" sz="3200" b="1" dirty="0">
                <a:solidFill>
                  <a:srgbClr val="00B050"/>
                </a:solidFill>
              </a:rPr>
              <a:t>) = </a:t>
            </a:r>
            <a:r>
              <a:rPr lang="en-US" altLang="zh-CN" sz="3200" b="1" i="1" dirty="0">
                <a:solidFill>
                  <a:srgbClr val="00B050"/>
                </a:solidFill>
              </a:rPr>
              <a:t>R</a:t>
            </a:r>
            <a:r>
              <a:rPr lang="en-US" altLang="zh-CN" sz="3200" b="1" dirty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err="1">
                <a:solidFill>
                  <a:srgbClr val="00B050"/>
                </a:solidFill>
              </a:rPr>
              <a:t>A,b</a:t>
            </a:r>
            <a:r>
              <a:rPr lang="en-US" altLang="zh-CN" sz="3200" b="1" dirty="0">
                <a:solidFill>
                  <a:srgbClr val="00B050"/>
                </a:solidFill>
              </a:rPr>
              <a:t>) &lt; </a:t>
            </a:r>
            <a:r>
              <a:rPr lang="en-US" altLang="zh-CN" sz="3200" b="1" i="1" dirty="0">
                <a:solidFill>
                  <a:srgbClr val="00B050"/>
                </a:solidFill>
              </a:rPr>
              <a:t>n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。</a:t>
            </a:r>
            <a:r>
              <a:rPr lang="zh-TW" altLang="en-US" sz="3200" b="1" dirty="0"/>
              <a:t> </a:t>
            </a:r>
            <a:endParaRPr lang="zh-CN" altLang="en-US" sz="3200" b="1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508104" y="1124744"/>
            <a:ext cx="1285875" cy="428625"/>
          </a:xfrm>
          <a:prstGeom prst="rect">
            <a:avLst/>
          </a:prstGeom>
          <a:noFill/>
          <a:ln w="2540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10" name="直線單箭頭接點 9"/>
          <p:cNvCxnSpPr>
            <a:cxnSpLocks noChangeShapeType="1"/>
            <a:stCxn id="9" idx="2"/>
            <a:endCxn id="12" idx="0"/>
          </p:cNvCxnSpPr>
          <p:nvPr/>
        </p:nvCxnSpPr>
        <p:spPr bwMode="auto">
          <a:xfrm>
            <a:off x="6151042" y="1553369"/>
            <a:ext cx="206897" cy="375433"/>
          </a:xfrm>
          <a:prstGeom prst="straightConnector1">
            <a:avLst/>
          </a:prstGeom>
          <a:noFill/>
          <a:ln w="25400" algn="ctr">
            <a:solidFill>
              <a:srgbClr val="7030A0"/>
            </a:solidFill>
            <a:round/>
            <a:headEnd/>
            <a:tailEnd type="arrow" w="med" len="med"/>
          </a:ln>
        </p:spPr>
      </p:cxnSp>
      <p:sp>
        <p:nvSpPr>
          <p:cNvPr id="11" name="文字方塊 10"/>
          <p:cNvSpPr txBox="1"/>
          <p:nvPr/>
        </p:nvSpPr>
        <p:spPr>
          <a:xfrm>
            <a:off x="4714876" y="1928802"/>
            <a:ext cx="32781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线性方程组的矩阵表示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786314" y="1928802"/>
            <a:ext cx="3143250" cy="428625"/>
          </a:xfrm>
          <a:prstGeom prst="rect">
            <a:avLst/>
          </a:prstGeom>
          <a:noFill/>
          <a:ln w="2540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橢圓 12"/>
          <p:cNvSpPr>
            <a:spLocks noChangeArrowheads="1"/>
          </p:cNvSpPr>
          <p:nvPr/>
        </p:nvSpPr>
        <p:spPr bwMode="auto">
          <a:xfrm>
            <a:off x="857250" y="1928813"/>
            <a:ext cx="7358063" cy="3500437"/>
          </a:xfrm>
          <a:prstGeom prst="ellipse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2000232" y="2857496"/>
            <a:ext cx="63404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9600" dirty="0">
                <a:solidFill>
                  <a:srgbClr val="00B0F0"/>
                </a:solidFill>
              </a:rPr>
              <a:t>重要！</a:t>
            </a:r>
            <a:r>
              <a:rPr lang="zh-TW" altLang="en-US" sz="9600" dirty="0" smtClean="0">
                <a:solidFill>
                  <a:srgbClr val="00B0F0"/>
                </a:solidFill>
              </a:rPr>
              <a:t>！</a:t>
            </a:r>
            <a:endParaRPr lang="zh-TW" altLang="en-US" sz="9600" dirty="0">
              <a:solidFill>
                <a:srgbClr val="00B0F0"/>
              </a:solidFill>
            </a:endParaRPr>
          </a:p>
        </p:txBody>
      </p:sp>
      <p:sp>
        <p:nvSpPr>
          <p:cNvPr id="15" name="橢圓 14"/>
          <p:cNvSpPr>
            <a:spLocks noChangeArrowheads="1"/>
          </p:cNvSpPr>
          <p:nvPr/>
        </p:nvSpPr>
        <p:spPr bwMode="auto">
          <a:xfrm>
            <a:off x="1071563" y="2143125"/>
            <a:ext cx="6777037" cy="3081338"/>
          </a:xfrm>
          <a:prstGeom prst="ellipse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橢圓 15"/>
          <p:cNvSpPr>
            <a:spLocks noChangeArrowheads="1"/>
          </p:cNvSpPr>
          <p:nvPr/>
        </p:nvSpPr>
        <p:spPr bwMode="auto">
          <a:xfrm>
            <a:off x="1500188" y="2428875"/>
            <a:ext cx="5991225" cy="2509838"/>
          </a:xfrm>
          <a:prstGeom prst="ellipse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8904" y="1071546"/>
            <a:ext cx="2225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C000"/>
                </a:solidFill>
              </a:rPr>
              <a:t>A</a:t>
            </a:r>
            <a:r>
              <a:rPr lang="en-US" altLang="zh-TW" sz="3200" b="1" dirty="0" smtClean="0">
                <a:solidFill>
                  <a:srgbClr val="FFC000"/>
                </a:solidFill>
              </a:rPr>
              <a:t> </a:t>
            </a:r>
            <a:r>
              <a:rPr lang="zh-TW" altLang="en-US" sz="3200" b="1" dirty="0" smtClean="0">
                <a:solidFill>
                  <a:srgbClr val="FFC000"/>
                </a:solidFill>
              </a:rPr>
              <a:t>有 </a:t>
            </a:r>
            <a:r>
              <a:rPr lang="en-US" altLang="zh-TW" sz="3200" b="1" i="1" dirty="0" smtClean="0">
                <a:solidFill>
                  <a:srgbClr val="FFC000"/>
                </a:solidFill>
              </a:rPr>
              <a:t>n</a:t>
            </a:r>
            <a:r>
              <a:rPr lang="en-US" altLang="zh-TW" sz="3200" b="1" dirty="0" smtClean="0">
                <a:solidFill>
                  <a:srgbClr val="FFC000"/>
                </a:solidFill>
              </a:rPr>
              <a:t> </a:t>
            </a:r>
            <a:r>
              <a:rPr lang="zh-TW" altLang="en-US" sz="3200" b="1" dirty="0" smtClean="0">
                <a:solidFill>
                  <a:srgbClr val="FFC000"/>
                </a:solidFill>
              </a:rPr>
              <a:t>列！</a:t>
            </a:r>
            <a:endParaRPr lang="zh-TW" altLang="en-US" sz="3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9" grpId="1" animBg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000100" y="0"/>
            <a:ext cx="85725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solidFill>
                  <a:srgbClr val="0000FF"/>
                </a:solidFill>
              </a:rPr>
              <a:t>定理 </a:t>
            </a:r>
            <a:r>
              <a:rPr lang="en-US" altLang="zh-TW" sz="4400" b="1" dirty="0" smtClean="0">
                <a:solidFill>
                  <a:srgbClr val="0000FF"/>
                </a:solidFill>
              </a:rPr>
              <a:t>3</a:t>
            </a:r>
            <a:r>
              <a:rPr lang="zh-TW" altLang="en-US" sz="44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4400" b="1" dirty="0" smtClean="0">
                <a:solidFill>
                  <a:srgbClr val="0000FF"/>
                </a:solidFill>
              </a:rPr>
              <a:t>的</a:t>
            </a:r>
            <a:r>
              <a:rPr lang="zh-TW" altLang="en-US" sz="4400" b="1" dirty="0" smtClean="0">
                <a:solidFill>
                  <a:srgbClr val="0000FF"/>
                </a:solidFill>
              </a:rPr>
              <a:t>齐次情形对照</a:t>
            </a:r>
            <a:endParaRPr lang="zh-CN" altLang="en-US" sz="4400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00100" y="1142984"/>
            <a:ext cx="767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accent1"/>
                </a:solidFill>
              </a:rPr>
              <a:t>定理 </a:t>
            </a:r>
            <a:r>
              <a:rPr lang="en-US" altLang="zh-CN" sz="3200" b="1" dirty="0">
                <a:solidFill>
                  <a:schemeClr val="accent1"/>
                </a:solidFill>
              </a:rPr>
              <a:t>3*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元</a:t>
            </a:r>
            <a:r>
              <a:rPr lang="zh-TW" altLang="en-US" sz="3200" b="1" dirty="0">
                <a:solidFill>
                  <a:srgbClr val="7030A0"/>
                </a:solidFill>
              </a:rPr>
              <a:t>齐次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线性方程组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00100" y="2000240"/>
            <a:ext cx="8143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zh-CN" altLang="en-US" sz="3200" b="1" dirty="0">
                <a:solidFill>
                  <a:srgbClr val="FF3300"/>
                </a:solidFill>
              </a:rPr>
              <a:t>无解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的充分必要条件是 </a:t>
            </a:r>
            <a:r>
              <a:rPr lang="en-US" altLang="zh-CN" sz="3200" b="1" i="1" dirty="0">
                <a:solidFill>
                  <a:srgbClr val="FF3300"/>
                </a:solidFill>
              </a:rPr>
              <a:t>R</a:t>
            </a:r>
            <a:r>
              <a:rPr lang="en-US" altLang="zh-CN" sz="3200" b="1" dirty="0">
                <a:solidFill>
                  <a:srgbClr val="FF3300"/>
                </a:solidFill>
              </a:rPr>
              <a:t>(</a:t>
            </a:r>
            <a:r>
              <a:rPr lang="en-US" altLang="zh-CN" sz="3200" b="1" i="1" dirty="0">
                <a:solidFill>
                  <a:srgbClr val="FF3300"/>
                </a:solidFill>
              </a:rPr>
              <a:t>A</a:t>
            </a:r>
            <a:r>
              <a:rPr lang="en-US" altLang="zh-CN" sz="3200" b="1" dirty="0">
                <a:solidFill>
                  <a:srgbClr val="FF3300"/>
                </a:solidFill>
              </a:rPr>
              <a:t>) &lt; </a:t>
            </a:r>
            <a:r>
              <a:rPr lang="en-US" altLang="zh-CN" sz="3200" b="1" i="1" dirty="0">
                <a:solidFill>
                  <a:srgbClr val="FF3300"/>
                </a:solidFill>
              </a:rPr>
              <a:t>R</a:t>
            </a:r>
            <a:r>
              <a:rPr lang="en-US" altLang="zh-CN" sz="3200" b="1" dirty="0">
                <a:solidFill>
                  <a:srgbClr val="FF3300"/>
                </a:solidFill>
              </a:rPr>
              <a:t>(</a:t>
            </a:r>
            <a:r>
              <a:rPr lang="en-US" altLang="zh-CN" sz="3200" b="1" i="1" dirty="0" err="1">
                <a:solidFill>
                  <a:srgbClr val="FF3300"/>
                </a:solidFill>
              </a:rPr>
              <a:t>A,b</a:t>
            </a:r>
            <a:r>
              <a:rPr lang="en-US" altLang="zh-CN" sz="3200" b="1" dirty="0">
                <a:solidFill>
                  <a:srgbClr val="FF3300"/>
                </a:solidFill>
              </a:rPr>
              <a:t>)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。</a:t>
            </a:r>
            <a:r>
              <a:rPr lang="zh-CN" altLang="en-US" sz="3200" b="1" dirty="0"/>
              <a:t>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00100" y="3643314"/>
            <a:ext cx="79565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</a:rPr>
              <a:t>有唯一解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的充分必要条件是 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R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A</a:t>
            </a:r>
            <a:r>
              <a:rPr lang="en-US" altLang="zh-CN" sz="3200" b="1" dirty="0">
                <a:solidFill>
                  <a:srgbClr val="00B050"/>
                </a:solidFill>
              </a:rPr>
              <a:t>) = </a:t>
            </a:r>
            <a:r>
              <a:rPr lang="en-US" altLang="zh-CN" sz="3200" b="1" i="1" dirty="0">
                <a:solidFill>
                  <a:srgbClr val="00B050"/>
                </a:solidFill>
              </a:rPr>
              <a:t>R</a:t>
            </a:r>
            <a:r>
              <a:rPr lang="en-US" altLang="zh-CN" sz="3200" b="1" dirty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err="1">
                <a:solidFill>
                  <a:srgbClr val="00B050"/>
                </a:solidFill>
              </a:rPr>
              <a:t>A,b</a:t>
            </a:r>
            <a:r>
              <a:rPr lang="en-US" altLang="zh-CN" sz="3200" b="1" dirty="0">
                <a:solidFill>
                  <a:srgbClr val="00B050"/>
                </a:solidFill>
              </a:rPr>
              <a:t>) = </a:t>
            </a:r>
            <a:r>
              <a:rPr lang="en-US" altLang="zh-CN" sz="3200" b="1" i="1" dirty="0">
                <a:solidFill>
                  <a:srgbClr val="00B050"/>
                </a:solidFill>
              </a:rPr>
              <a:t>n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。</a:t>
            </a:r>
            <a:r>
              <a:rPr lang="zh-TW" altLang="en-US" sz="3200" b="1" dirty="0"/>
              <a:t> </a:t>
            </a:r>
            <a:endParaRPr lang="zh-CN" altLang="en-US" sz="3200" b="1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71550" y="5214950"/>
            <a:ext cx="81724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3)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</a:rPr>
              <a:t>有无穷多解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的充分必要条件是 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R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smtClean="0">
                <a:solidFill>
                  <a:srgbClr val="00B050"/>
                </a:solidFill>
              </a:rPr>
              <a:t>A</a:t>
            </a:r>
            <a:r>
              <a:rPr lang="en-US" altLang="zh-CN" sz="3200" b="1" dirty="0">
                <a:solidFill>
                  <a:srgbClr val="00B050"/>
                </a:solidFill>
              </a:rPr>
              <a:t>) = </a:t>
            </a:r>
            <a:r>
              <a:rPr lang="en-US" altLang="zh-CN" sz="3200" b="1" i="1" dirty="0">
                <a:solidFill>
                  <a:srgbClr val="00B050"/>
                </a:solidFill>
              </a:rPr>
              <a:t>R</a:t>
            </a:r>
            <a:r>
              <a:rPr lang="en-US" altLang="zh-CN" sz="3200" b="1" dirty="0">
                <a:solidFill>
                  <a:srgbClr val="00B050"/>
                </a:solidFill>
              </a:rPr>
              <a:t>(</a:t>
            </a:r>
            <a:r>
              <a:rPr lang="en-US" altLang="zh-CN" sz="3200" b="1" i="1" dirty="0" err="1">
                <a:solidFill>
                  <a:srgbClr val="00B050"/>
                </a:solidFill>
              </a:rPr>
              <a:t>A,b</a:t>
            </a:r>
            <a:r>
              <a:rPr lang="en-US" altLang="zh-CN" sz="3200" b="1" dirty="0">
                <a:solidFill>
                  <a:srgbClr val="00B050"/>
                </a:solidFill>
              </a:rPr>
              <a:t>) &lt; </a:t>
            </a:r>
            <a:r>
              <a:rPr lang="en-US" altLang="zh-CN" sz="3200" b="1" i="1" dirty="0">
                <a:solidFill>
                  <a:srgbClr val="00B050"/>
                </a:solidFill>
              </a:rPr>
              <a:t>n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。</a:t>
            </a:r>
            <a:r>
              <a:rPr lang="zh-TW" altLang="en-US" sz="3200" b="1" dirty="0"/>
              <a:t> </a:t>
            </a:r>
            <a:endParaRPr lang="zh-CN" altLang="en-US" sz="3200" b="1" dirty="0"/>
          </a:p>
        </p:txBody>
      </p:sp>
      <p:cxnSp>
        <p:nvCxnSpPr>
          <p:cNvPr id="9" name="直線接點 8"/>
          <p:cNvCxnSpPr>
            <a:cxnSpLocks noChangeShapeType="1"/>
          </p:cNvCxnSpPr>
          <p:nvPr/>
        </p:nvCxnSpPr>
        <p:spPr bwMode="auto">
          <a:xfrm rot="10800000" flipH="1" flipV="1">
            <a:off x="1000100" y="2285992"/>
            <a:ext cx="7000875" cy="23812"/>
          </a:xfrm>
          <a:prstGeom prst="line">
            <a:avLst/>
          </a:prstGeom>
          <a:noFill/>
          <a:ln w="38100" algn="ctr">
            <a:solidFill>
              <a:srgbClr val="000C0C"/>
            </a:solidFill>
            <a:round/>
            <a:headEnd/>
            <a:tailEnd/>
          </a:ln>
        </p:spPr>
      </p:cxn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7072330" y="2428868"/>
            <a:ext cx="17287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000" b="1" dirty="0">
                <a:solidFill>
                  <a:srgbClr val="000C0C"/>
                </a:solidFill>
              </a:rPr>
              <a:t>不可能</a:t>
            </a:r>
            <a:r>
              <a:rPr lang="en-US" altLang="zh-TW" sz="3000" b="1" dirty="0">
                <a:solidFill>
                  <a:srgbClr val="000C0C"/>
                </a:solidFill>
              </a:rPr>
              <a:t>!!!</a:t>
            </a:r>
            <a:endParaRPr lang="zh-TW" altLang="en-US" sz="3000" b="1" dirty="0">
              <a:solidFill>
                <a:srgbClr val="000C0C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00166" y="3648076"/>
            <a:ext cx="1714511" cy="500063"/>
          </a:xfrm>
          <a:prstGeom prst="rect">
            <a:avLst/>
          </a:prstGeom>
          <a:noFill/>
          <a:ln w="2540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12" name="圖案 11"/>
          <p:cNvCxnSpPr>
            <a:cxnSpLocks noChangeShapeType="1"/>
            <a:stCxn id="11" idx="0"/>
            <a:endCxn id="14" idx="1"/>
          </p:cNvCxnSpPr>
          <p:nvPr/>
        </p:nvCxnSpPr>
        <p:spPr bwMode="auto">
          <a:xfrm rot="5400000" flipH="1" flipV="1">
            <a:off x="2265743" y="3127769"/>
            <a:ext cx="611986" cy="428628"/>
          </a:xfrm>
          <a:prstGeom prst="bentConnector2">
            <a:avLst/>
          </a:prstGeom>
          <a:noFill/>
          <a:ln w="25400" algn="ctr">
            <a:solidFill>
              <a:srgbClr val="7030A0"/>
            </a:solidFill>
            <a:round/>
            <a:headEnd/>
            <a:tailEnd type="arrow" w="med" len="med"/>
          </a:ln>
        </p:spPr>
      </p:cxn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2786050" y="2786058"/>
            <a:ext cx="17240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000" b="1" dirty="0">
                <a:solidFill>
                  <a:srgbClr val="FF3300"/>
                </a:solidFill>
              </a:rPr>
              <a:t>仅有零解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786050" y="2786058"/>
            <a:ext cx="1643063" cy="500063"/>
          </a:xfrm>
          <a:prstGeom prst="rect">
            <a:avLst/>
          </a:prstGeom>
          <a:noFill/>
          <a:ln w="2540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35100" y="5214950"/>
            <a:ext cx="2136768" cy="500063"/>
          </a:xfrm>
          <a:prstGeom prst="rect">
            <a:avLst/>
          </a:prstGeom>
          <a:noFill/>
          <a:ln w="2540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16" name="圖案 15"/>
          <p:cNvCxnSpPr>
            <a:cxnSpLocks noChangeShapeType="1"/>
            <a:stCxn id="15" idx="2"/>
            <a:endCxn id="18" idx="0"/>
          </p:cNvCxnSpPr>
          <p:nvPr/>
        </p:nvCxnSpPr>
        <p:spPr bwMode="auto">
          <a:xfrm rot="5400000">
            <a:off x="1939522" y="5793975"/>
            <a:ext cx="642924" cy="485001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7030A0"/>
            </a:solidFill>
            <a:round/>
            <a:headEnd/>
            <a:tailEnd type="arrow" w="med" len="med"/>
          </a:ln>
        </p:spPr>
      </p:cxnSp>
      <p:sp>
        <p:nvSpPr>
          <p:cNvPr id="17" name="文字方塊 16"/>
          <p:cNvSpPr txBox="1">
            <a:spLocks noChangeArrowheads="1"/>
          </p:cNvSpPr>
          <p:nvPr/>
        </p:nvSpPr>
        <p:spPr bwMode="auto">
          <a:xfrm>
            <a:off x="1142976" y="6303962"/>
            <a:ext cx="18938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3000" b="1" dirty="0">
                <a:solidFill>
                  <a:srgbClr val="FF3300"/>
                </a:solidFill>
              </a:rPr>
              <a:t>有非零解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14414" y="6357937"/>
            <a:ext cx="1608137" cy="500063"/>
          </a:xfrm>
          <a:prstGeom prst="rect">
            <a:avLst/>
          </a:prstGeom>
          <a:noFill/>
          <a:ln w="2540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928926" y="4429132"/>
            <a:ext cx="3071834" cy="500062"/>
          </a:xfrm>
          <a:prstGeom prst="rect">
            <a:avLst/>
          </a:prstGeom>
          <a:noFill/>
          <a:ln w="2540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20" name="圖案 19"/>
          <p:cNvCxnSpPr>
            <a:cxnSpLocks noChangeShapeType="1"/>
            <a:stCxn id="19" idx="3"/>
            <a:endCxn id="21" idx="1"/>
          </p:cNvCxnSpPr>
          <p:nvPr/>
        </p:nvCxnSpPr>
        <p:spPr bwMode="auto">
          <a:xfrm flipV="1">
            <a:off x="6000760" y="3679032"/>
            <a:ext cx="1492240" cy="1000131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7030A0"/>
            </a:solidFill>
            <a:round/>
            <a:headEnd/>
            <a:tailEnd type="arrow" w="med" len="med"/>
          </a:ln>
        </p:spPr>
      </p:cxn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493000" y="3429000"/>
            <a:ext cx="1643062" cy="500063"/>
          </a:xfrm>
          <a:prstGeom prst="rect">
            <a:avLst/>
          </a:prstGeom>
          <a:noFill/>
          <a:ln w="2540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7564437" y="3429000"/>
            <a:ext cx="157956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b="1" i="1" dirty="0">
                <a:solidFill>
                  <a:srgbClr val="00B050"/>
                </a:solidFill>
              </a:rPr>
              <a:t>R</a:t>
            </a:r>
            <a:r>
              <a:rPr lang="en-US" altLang="zh-CN" sz="3000" b="1" dirty="0">
                <a:solidFill>
                  <a:srgbClr val="00B050"/>
                </a:solidFill>
              </a:rPr>
              <a:t>(</a:t>
            </a:r>
            <a:r>
              <a:rPr lang="en-US" altLang="zh-CN" sz="3000" b="1" i="1" dirty="0">
                <a:solidFill>
                  <a:srgbClr val="00B050"/>
                </a:solidFill>
              </a:rPr>
              <a:t>A</a:t>
            </a:r>
            <a:r>
              <a:rPr lang="en-US" altLang="zh-CN" sz="3000" b="1" dirty="0">
                <a:solidFill>
                  <a:srgbClr val="00B050"/>
                </a:solidFill>
              </a:rPr>
              <a:t>) = </a:t>
            </a:r>
            <a:r>
              <a:rPr lang="en-US" altLang="zh-CN" sz="3000" b="1" i="1" dirty="0">
                <a:solidFill>
                  <a:srgbClr val="00B050"/>
                </a:solidFill>
              </a:rPr>
              <a:t>n</a:t>
            </a:r>
            <a:endParaRPr lang="zh-TW" altLang="en-US" sz="3000" dirty="0">
              <a:solidFill>
                <a:srgbClr val="00B050"/>
              </a:solidFill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857488" y="6000768"/>
            <a:ext cx="3357586" cy="500063"/>
          </a:xfrm>
          <a:prstGeom prst="rect">
            <a:avLst/>
          </a:prstGeom>
          <a:noFill/>
          <a:ln w="2540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24" name="圖案 23"/>
          <p:cNvCxnSpPr>
            <a:cxnSpLocks noChangeShapeType="1"/>
            <a:stCxn id="23" idx="3"/>
            <a:endCxn id="25" idx="1"/>
          </p:cNvCxnSpPr>
          <p:nvPr/>
        </p:nvCxnSpPr>
        <p:spPr bwMode="auto">
          <a:xfrm flipV="1">
            <a:off x="6215074" y="5607857"/>
            <a:ext cx="1420801" cy="642943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7030A0"/>
            </a:solidFill>
            <a:round/>
            <a:headEnd/>
            <a:tailEnd type="arrow" w="med" len="med"/>
          </a:ln>
        </p:spPr>
      </p:cxn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7635875" y="5357825"/>
            <a:ext cx="1500188" cy="500063"/>
          </a:xfrm>
          <a:prstGeom prst="rect">
            <a:avLst/>
          </a:prstGeom>
          <a:noFill/>
          <a:ln w="2540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6" name="文字方塊 25"/>
          <p:cNvSpPr txBox="1">
            <a:spLocks noChangeArrowheads="1"/>
          </p:cNvSpPr>
          <p:nvPr/>
        </p:nvSpPr>
        <p:spPr bwMode="auto">
          <a:xfrm>
            <a:off x="7564438" y="5286388"/>
            <a:ext cx="157956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000" b="1" i="1" dirty="0">
                <a:solidFill>
                  <a:srgbClr val="00B050"/>
                </a:solidFill>
              </a:rPr>
              <a:t>R</a:t>
            </a:r>
            <a:r>
              <a:rPr lang="en-US" altLang="zh-CN" sz="3000" b="1" dirty="0">
                <a:solidFill>
                  <a:srgbClr val="00B050"/>
                </a:solidFill>
              </a:rPr>
              <a:t>(</a:t>
            </a:r>
            <a:r>
              <a:rPr lang="en-US" altLang="zh-CN" sz="3000" b="1" i="1" dirty="0">
                <a:solidFill>
                  <a:srgbClr val="00B050"/>
                </a:solidFill>
              </a:rPr>
              <a:t>A</a:t>
            </a:r>
            <a:r>
              <a:rPr lang="en-US" altLang="zh-CN" sz="3000" b="1" dirty="0">
                <a:solidFill>
                  <a:srgbClr val="00B050"/>
                </a:solidFill>
              </a:rPr>
              <a:t>) &lt; </a:t>
            </a:r>
            <a:r>
              <a:rPr lang="en-US" altLang="zh-CN" sz="3000" b="1" i="1" dirty="0">
                <a:solidFill>
                  <a:srgbClr val="00B050"/>
                </a:solidFill>
              </a:rPr>
              <a:t>n</a:t>
            </a:r>
            <a:endParaRPr lang="zh-TW" altLang="en-US" sz="3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4" grpId="0" animBg="1"/>
      <p:bldP spid="15" grpId="0" animBg="1"/>
      <p:bldP spid="17" grpId="0"/>
      <p:bldP spid="18" grpId="0" animBg="1"/>
      <p:bldP spid="22" grpId="0"/>
      <p:bldP spid="23" grpId="0" animBg="1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3250" y="0"/>
            <a:ext cx="8540750" cy="819150"/>
          </a:xfrm>
        </p:spPr>
        <p:txBody>
          <a:bodyPr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</a:rPr>
              <a:t>二</a:t>
            </a:r>
            <a:r>
              <a:rPr lang="zh-CN" altLang="en-US" b="1" dirty="0" smtClean="0">
                <a:solidFill>
                  <a:srgbClr val="0000FF"/>
                </a:solidFill>
              </a:rPr>
              <a:t>、线性方程组的解</a:t>
            </a:r>
            <a:r>
              <a:rPr lang="zh-TW" altLang="en-US" b="1" dirty="0" smtClean="0">
                <a:solidFill>
                  <a:srgbClr val="0000FF"/>
                </a:solidFill>
              </a:rPr>
              <a:t>法及实例</a:t>
            </a:r>
            <a:endParaRPr lang="zh-TW" altLang="en-US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957143" y="2285992"/>
            <a:ext cx="81868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Both"/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把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化成行阶梯形，從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的行阶梯形可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看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defRPr/>
            </a:pP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出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；若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&lt;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defRPr/>
            </a:pP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则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方程组无解。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00100" y="928670"/>
            <a:ext cx="759374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考虑一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元线性方程组，假设其系数矩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阵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，增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广矩阵为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A, b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̃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0100" y="4857760"/>
            <a:ext cx="7604967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(2)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若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＝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，则进一步将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化成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defRPr/>
            </a:pP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行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最简形。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00100" y="3857628"/>
            <a:ext cx="8286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如果是齐次线性方程组可以只处理系数矩阵 </a:t>
            </a:r>
            <a:r>
              <a:rPr lang="en-US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000100" y="928670"/>
            <a:ext cx="759374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考虑一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元线性方程组，假设其系数矩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阵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，增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广矩阵为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A, b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6993" y="2285992"/>
            <a:ext cx="8267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(3)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设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＝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̃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＝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把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行最简形中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defRPr/>
            </a:pP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首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非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零元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所对应未知数取作</a:t>
            </a:r>
            <a:r>
              <a:rPr lang="zh-TW" altLang="en-US" sz="3200" b="1" dirty="0">
                <a:solidFill>
                  <a:srgbClr val="FF3300"/>
                </a:solidFill>
              </a:rPr>
              <a:t>非自由</a:t>
            </a:r>
            <a:r>
              <a:rPr lang="zh-TW" altLang="en-US" sz="3200" b="1" dirty="0" smtClean="0">
                <a:solidFill>
                  <a:srgbClr val="FF3300"/>
                </a:solidFill>
              </a:rPr>
              <a:t>未知数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marL="457200" indent="-457200">
              <a:defRPr/>
            </a:pPr>
            <a:r>
              <a:rPr lang="en-US" altLang="zh-TW" sz="3200" b="1" dirty="0" smtClean="0">
                <a:solidFill>
                  <a:srgbClr val="FF3300"/>
                </a:solidFill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其余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个未知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数取作</a:t>
            </a:r>
            <a:r>
              <a:rPr lang="zh-TW" altLang="en-US" sz="3200" b="1" dirty="0">
                <a:solidFill>
                  <a:srgbClr val="7030A0"/>
                </a:solidFill>
              </a:rPr>
              <a:t>自由未知数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。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6993" y="4500570"/>
            <a:ext cx="793198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(4)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令自由未知数为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… ,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可写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出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defRPr/>
            </a:pP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含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这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个参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数的通解。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0100" y="285728"/>
            <a:ext cx="50064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00B0F0"/>
                </a:solidFill>
                <a:ea typeface="+mn-ea"/>
              </a:rPr>
              <a:t>10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 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求解齐次线性方程组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285984" y="1142984"/>
          <a:ext cx="4371751" cy="1643074"/>
        </p:xfrm>
        <a:graphic>
          <a:graphicData uri="http://schemas.openxmlformats.org/presentationml/2006/ole">
            <p:oleObj spid="_x0000_s283650" name="Equation" r:id="rId3" imgW="1892160" imgH="711000" progId="Equation.3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0100" y="2786058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+mn-ea"/>
              </a:rPr>
              <a:t>解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428728" y="4000504"/>
          <a:ext cx="2895600" cy="1511300"/>
        </p:xfrm>
        <a:graphic>
          <a:graphicData uri="http://schemas.openxmlformats.org/presentationml/2006/ole">
            <p:oleObj spid="_x0000_s283651" name="Equation" r:id="rId4" imgW="3530520" imgH="151128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543528" y="4000504"/>
          <a:ext cx="2362200" cy="1511300"/>
        </p:xfrm>
        <a:graphic>
          <a:graphicData uri="http://schemas.openxmlformats.org/presentationml/2006/ole">
            <p:oleObj spid="_x0000_s283652" name="Equation" r:id="rId5" imgW="2908080" imgH="1511280" progId="Equation.3">
              <p:embed/>
            </p:oleObj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643042" y="3286124"/>
            <a:ext cx="5975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对系数矩阵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施行初等行变换。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 rot="374069">
            <a:off x="4501804" y="4761092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357686" y="4071942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57686" y="492919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13" grpId="0"/>
      <p:bldP spid="14" grpId="0" animBg="1"/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2082</TotalTime>
  <Words>1197</Words>
  <Application>Microsoft Office PowerPoint</Application>
  <PresentationFormat>如螢幕大小 (4:3)</PresentationFormat>
  <Paragraphs>159</Paragraphs>
  <Slides>23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26" baseType="lpstr">
      <vt:lpstr>夏至</vt:lpstr>
      <vt:lpstr>Microsoft Equation 3.0</vt:lpstr>
      <vt:lpstr>Equation</vt:lpstr>
      <vt:lpstr>§3.3.  线性方程组的解</vt:lpstr>
      <vt:lpstr>投影片 2</vt:lpstr>
      <vt:lpstr>投影片 3</vt:lpstr>
      <vt:lpstr>投影片 4</vt:lpstr>
      <vt:lpstr>一、线性方程组的解的判定定理</vt:lpstr>
      <vt:lpstr>定理 3 的齐次情形对照</vt:lpstr>
      <vt:lpstr>二、线性方程组的解法及实例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三、线性方程组的解的判定条件</vt:lpstr>
      <vt:lpstr>投影片 22</vt:lpstr>
      <vt:lpstr>四、小结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247</cp:revision>
  <dcterms:created xsi:type="dcterms:W3CDTF">2016-02-27T14:58:59Z</dcterms:created>
  <dcterms:modified xsi:type="dcterms:W3CDTF">2017-11-19T17:15:04Z</dcterms:modified>
</cp:coreProperties>
</file>