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2"/>
  </p:notesMasterIdLst>
  <p:sldIdLst>
    <p:sldId id="256" r:id="rId2"/>
    <p:sldId id="257" r:id="rId3"/>
    <p:sldId id="258" r:id="rId4"/>
    <p:sldId id="375" r:id="rId5"/>
    <p:sldId id="376" r:id="rId6"/>
    <p:sldId id="377" r:id="rId7"/>
    <p:sldId id="378" r:id="rId8"/>
    <p:sldId id="394" r:id="rId9"/>
    <p:sldId id="379" r:id="rId10"/>
    <p:sldId id="395" r:id="rId11"/>
    <p:sldId id="380" r:id="rId12"/>
    <p:sldId id="396" r:id="rId13"/>
    <p:sldId id="381" r:id="rId14"/>
    <p:sldId id="382" r:id="rId15"/>
    <p:sldId id="383" r:id="rId16"/>
    <p:sldId id="410" r:id="rId17"/>
    <p:sldId id="411" r:id="rId18"/>
    <p:sldId id="412" r:id="rId19"/>
    <p:sldId id="407" r:id="rId20"/>
    <p:sldId id="413" r:id="rId21"/>
    <p:sldId id="429" r:id="rId22"/>
    <p:sldId id="414" r:id="rId23"/>
    <p:sldId id="415" r:id="rId24"/>
    <p:sldId id="416" r:id="rId25"/>
    <p:sldId id="384" r:id="rId26"/>
    <p:sldId id="387" r:id="rId27"/>
    <p:sldId id="388" r:id="rId28"/>
    <p:sldId id="420" r:id="rId29"/>
    <p:sldId id="421" r:id="rId30"/>
    <p:sldId id="422" r:id="rId31"/>
    <p:sldId id="423" r:id="rId32"/>
    <p:sldId id="425" r:id="rId33"/>
    <p:sldId id="426" r:id="rId34"/>
    <p:sldId id="428" r:id="rId35"/>
    <p:sldId id="430" r:id="rId36"/>
    <p:sldId id="389" r:id="rId37"/>
    <p:sldId id="390" r:id="rId38"/>
    <p:sldId id="391" r:id="rId39"/>
    <p:sldId id="392" r:id="rId40"/>
    <p:sldId id="409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1AE"/>
    <a:srgbClr val="0202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98" autoAdjust="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3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2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3.wmf"/><Relationship Id="rId1" Type="http://schemas.openxmlformats.org/officeDocument/2006/relationships/image" Target="../media/image30.wmf"/><Relationship Id="rId4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3.wmf"/><Relationship Id="rId1" Type="http://schemas.openxmlformats.org/officeDocument/2006/relationships/image" Target="../media/image5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6.wmf"/><Relationship Id="rId1" Type="http://schemas.openxmlformats.org/officeDocument/2006/relationships/image" Target="../media/image87.wmf"/><Relationship Id="rId4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89B12-CD9C-4996-AB63-031B90522262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63F86-6188-4EDD-BCFD-E6ED7BD450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2018/5/14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9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0166" y="128586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0166" y="3143248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smtClean="0"/>
              <a:t>向量</a:t>
            </a:r>
            <a:r>
              <a:rPr lang="zh-TW" altLang="en-US" sz="4000" b="1" dirty="0" smtClean="0"/>
              <a:t>组的线性相关性</a:t>
            </a:r>
            <a:endParaRPr lang="zh-TW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28228" y="7857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向量组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86446" y="328612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不是向量组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714480" y="4357694"/>
          <a:ext cx="2041525" cy="1560513"/>
        </p:xfrm>
        <a:graphic>
          <a:graphicData uri="http://schemas.openxmlformats.org/presentationml/2006/ole">
            <p:oleObj spid="_x0000_s235524" name="Equation" r:id="rId3" imgW="1028520" imgH="698400" progId="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786182" y="4857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的行向量组是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85852" y="785794"/>
            <a:ext cx="6519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{ (9, 5, 2, 7), (1, 2, 3,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/>
              <a:t>2), (3, 0, 6, 4) }</a:t>
            </a:r>
            <a:endParaRPr lang="zh-TW" altLang="en-US" sz="3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85852" y="2571744"/>
            <a:ext cx="6147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{ (9, 5, 2, 7), (1, 2,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/>
              <a:t>2), (3, 0, 6, 4) }</a:t>
            </a:r>
            <a:endParaRPr lang="zh-TW" altLang="en-US" sz="32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28794" y="5929330"/>
            <a:ext cx="655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{ (1, 2, 3, 4), (9, 5, 2, 7), (0,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/>
              <a:t>1, 2, 9) }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8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0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      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反之，由有限个向量所组成的向量组可以构成一个矩阵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14546" y="2428868"/>
            <a:ext cx="367280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l-GR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38" y="3429000"/>
            <a:ext cx="51435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维</a:t>
            </a:r>
            <a:r>
              <a:rPr lang="zh-TW" altLang="en-US" sz="3200" b="1" dirty="0">
                <a:solidFill>
                  <a:srgbClr val="0202BE"/>
                </a:solidFill>
              </a:rPr>
              <a:t>行向量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所组成的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向量组 </a:t>
            </a:r>
            <a:r>
              <a:rPr lang="el-GR" altLang="zh-TW" sz="3200" b="1" i="1" dirty="0">
                <a:solidFill>
                  <a:schemeClr val="accent1"/>
                </a:solidFill>
              </a:rPr>
              <a:t>β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i="1" baseline="30000" dirty="0" smtClean="0">
                <a:solidFill>
                  <a:schemeClr val="accent1"/>
                </a:solidFill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β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i="1" baseline="30000" dirty="0" smtClean="0">
                <a:solidFill>
                  <a:schemeClr val="accent1"/>
                </a:solidFill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β</a:t>
            </a:r>
            <a:r>
              <a:rPr lang="en-US" altLang="zh-TW" sz="3200" b="1" i="1" baseline="-25000" dirty="0" err="1">
                <a:solidFill>
                  <a:schemeClr val="accent1"/>
                </a:solidFill>
              </a:rPr>
              <a:t>m</a:t>
            </a:r>
            <a:r>
              <a:rPr lang="en-US" altLang="zh-TW" sz="3200" b="1" i="1" baseline="30000" dirty="0" err="1">
                <a:solidFill>
                  <a:schemeClr val="accent1"/>
                </a:solidFill>
              </a:rPr>
              <a:t>T</a:t>
            </a:r>
            <a:r>
              <a:rPr lang="el-GR" altLang="zh-TW" sz="3200" b="1" dirty="0">
                <a:solidFill>
                  <a:schemeClr val="accent1"/>
                </a:solidFill>
              </a:rPr>
              <a:t> </a:t>
            </a:r>
            <a:endParaRPr lang="en-US" altLang="zh-TW" sz="3200" b="1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构成一个</a:t>
            </a:r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rgbClr val="0202BE"/>
                </a:solidFill>
              </a:rPr>
              <a:t>  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×</a:t>
            </a:r>
            <a:r>
              <a:rPr lang="en-US" altLang="zh-TW" sz="3200" b="1" i="1" dirty="0" smtClean="0">
                <a:solidFill>
                  <a:srgbClr val="0202BE"/>
                </a:solidFill>
              </a:rPr>
              <a:t>  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矩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阵。</a:t>
            </a:r>
          </a:p>
        </p:txBody>
      </p:sp>
      <p:sp>
        <p:nvSpPr>
          <p:cNvPr id="8" name="矩形 7"/>
          <p:cNvSpPr/>
          <p:nvPr/>
        </p:nvSpPr>
        <p:spPr>
          <a:xfrm>
            <a:off x="1000125" y="1285860"/>
            <a:ext cx="814387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维</a:t>
            </a:r>
            <a:r>
              <a:rPr lang="zh-TW" altLang="en-US" sz="3200" b="1" dirty="0">
                <a:solidFill>
                  <a:srgbClr val="FF0000"/>
                </a:solidFill>
              </a:rPr>
              <a:t>列向量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所组成的向量组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,…,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构成一个 </a:t>
            </a:r>
            <a:r>
              <a:rPr lang="zh-TW" altLang="en-US" sz="3200" b="1" i="1" dirty="0">
                <a:solidFill>
                  <a:srgbClr val="0202BE"/>
                </a:solidFill>
              </a:rPr>
              <a:t> </a:t>
            </a:r>
            <a:r>
              <a:rPr lang="en-US" altLang="zh-TW" sz="3200" b="1" i="1" dirty="0" smtClean="0">
                <a:solidFill>
                  <a:srgbClr val="0202BE"/>
                </a:solidFill>
              </a:rPr>
              <a:t>  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×</a:t>
            </a:r>
            <a:r>
              <a:rPr lang="en-US" altLang="zh-TW" sz="3200" b="1" i="1" dirty="0" smtClean="0">
                <a:solidFill>
                  <a:srgbClr val="0202BE"/>
                </a:solidFill>
              </a:rPr>
              <a:t> </a:t>
            </a:r>
            <a:r>
              <a:rPr lang="zh-TW" altLang="en-US" sz="3200" b="1" i="1" dirty="0" smtClean="0">
                <a:solidFill>
                  <a:srgbClr val="0202BE"/>
                </a:solidFill>
              </a:rPr>
              <a:t> 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矩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阵。</a:t>
            </a:r>
          </a:p>
        </p:txBody>
      </p:sp>
      <p:sp>
        <p:nvSpPr>
          <p:cNvPr id="9" name="矩形 8"/>
          <p:cNvSpPr/>
          <p:nvPr/>
        </p:nvSpPr>
        <p:spPr>
          <a:xfrm>
            <a:off x="6929454" y="2714620"/>
            <a:ext cx="785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altLang="zh-TW" sz="3200" b="1" i="1" dirty="0" smtClean="0">
                <a:solidFill>
                  <a:schemeClr val="accent1"/>
                </a:solidFill>
              </a:rPr>
              <a:t>β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i="1" baseline="30000" dirty="0" smtClean="0">
                <a:solidFill>
                  <a:schemeClr val="accent1"/>
                </a:solidFill>
              </a:rPr>
              <a:t>T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9454" y="3286124"/>
            <a:ext cx="785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altLang="zh-TW" sz="3200" b="1" i="1" dirty="0" smtClean="0">
                <a:solidFill>
                  <a:schemeClr val="accent1"/>
                </a:solidFill>
              </a:rPr>
              <a:t>β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i="1" baseline="30000" dirty="0" smtClean="0">
                <a:solidFill>
                  <a:schemeClr val="accent1"/>
                </a:solidFill>
              </a:rPr>
              <a:t>T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29454" y="4714884"/>
            <a:ext cx="785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altLang="zh-TW" sz="3200" b="1" i="1" dirty="0" smtClean="0">
                <a:solidFill>
                  <a:schemeClr val="accent1"/>
                </a:solidFill>
              </a:rPr>
              <a:t>β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</a:rPr>
              <a:t>m</a:t>
            </a:r>
            <a:r>
              <a:rPr lang="en-US" altLang="zh-TW" sz="3200" b="1" i="1" baseline="30000" dirty="0" err="1" smtClean="0">
                <a:solidFill>
                  <a:schemeClr val="accent1"/>
                </a:solidFill>
              </a:rPr>
              <a:t>T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42976" y="5357826"/>
            <a:ext cx="71609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在本书中矩阵和向量组的符号常混用，</a:t>
            </a:r>
            <a:endParaRPr lang="en-US" altLang="zh-TW" sz="3200" b="1" dirty="0" smtClean="0"/>
          </a:p>
          <a:p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可表示矩阵也可表示向量组 </a:t>
            </a:r>
            <a:r>
              <a:rPr lang="en-US" altLang="zh-TW" sz="3200" b="1" dirty="0" smtClean="0"/>
              <a:t>(</a:t>
            </a:r>
            <a:r>
              <a:rPr lang="zh-TW" altLang="en-US" sz="3200" b="1" dirty="0" smtClean="0"/>
              <a:t> 通常为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列向量组 </a:t>
            </a:r>
            <a:r>
              <a:rPr lang="en-US" altLang="zh-TW" sz="3200" b="1" dirty="0" smtClean="0"/>
              <a:t>)</a:t>
            </a:r>
            <a:r>
              <a:rPr lang="zh-TW" altLang="en-US" sz="3200" b="1" dirty="0" smtClean="0"/>
              <a:t>。</a:t>
            </a:r>
            <a:endParaRPr lang="en-US" altLang="zh-TW" sz="3200" b="1" dirty="0" smtClean="0"/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6027738" y="2643188"/>
          <a:ext cx="1851025" cy="2714625"/>
        </p:xfrm>
        <a:graphic>
          <a:graphicData uri="http://schemas.openxmlformats.org/presentationml/2006/ole">
            <p:oleObj spid="_x0000_s202755" name="Equation" r:id="rId3" imgW="711000" imgH="927000" progId="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786050" y="178592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C000"/>
                </a:solidFill>
              </a:rPr>
              <a:t>n</a:t>
            </a:r>
            <a:endParaRPr lang="zh-TW" altLang="en-US" sz="3200" b="1" i="1" dirty="0">
              <a:solidFill>
                <a:srgbClr val="FFC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00430" y="1785926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C000"/>
                </a:solidFill>
              </a:rPr>
              <a:t>m</a:t>
            </a:r>
            <a:r>
              <a:rPr lang="en-US" altLang="zh-TW" sz="3200" b="1" i="1" dirty="0" smtClean="0">
                <a:solidFill>
                  <a:srgbClr val="1221AE"/>
                </a:solidFill>
              </a:rPr>
              <a:t> </a:t>
            </a:r>
            <a:endParaRPr lang="zh-TW" altLang="en-US" sz="3200" b="1" i="1" dirty="0">
              <a:solidFill>
                <a:srgbClr val="1221AE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86050" y="4357694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C000"/>
                </a:solidFill>
              </a:rPr>
              <a:t>m</a:t>
            </a:r>
            <a:r>
              <a:rPr lang="en-US" altLang="zh-TW" sz="3200" b="1" i="1" dirty="0" smtClean="0">
                <a:solidFill>
                  <a:srgbClr val="1221AE"/>
                </a:solidFill>
              </a:rPr>
              <a:t> </a:t>
            </a:r>
            <a:endParaRPr lang="zh-TW" altLang="en-US" sz="3200" b="1" i="1" dirty="0">
              <a:solidFill>
                <a:srgbClr val="1221AE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43306" y="43576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C000"/>
                </a:solidFill>
              </a:rPr>
              <a:t>n</a:t>
            </a:r>
            <a:endParaRPr lang="zh-TW" altLang="en-US" sz="3200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2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429124" y="142852"/>
          <a:ext cx="2219325" cy="2073275"/>
        </p:xfrm>
        <a:graphic>
          <a:graphicData uri="http://schemas.openxmlformats.org/presentationml/2006/ole">
            <p:oleObj spid="_x0000_s237570" name="Equation" r:id="rId3" imgW="1117440" imgH="927000" progId="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428728" y="928670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个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维列向量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28728" y="2285992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可构成一个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 ×3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285852" y="4714884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个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维行向量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214414" y="5357826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可构成一个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×4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86248" y="4643446"/>
            <a:ext cx="401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(1, 2, 3, 4),  (3, 2, 4, 1) </a:t>
            </a:r>
            <a:endParaRPr lang="zh-TW" altLang="en-US" sz="3200" b="1" dirty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929322" y="2357430"/>
          <a:ext cx="1892300" cy="2073275"/>
        </p:xfrm>
        <a:graphic>
          <a:graphicData uri="http://schemas.openxmlformats.org/presentationml/2006/ole">
            <p:oleObj spid="_x0000_s237576" name="Equation" r:id="rId4" imgW="952200" imgH="927000" progId="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643570" y="5500702"/>
          <a:ext cx="2093912" cy="1050925"/>
        </p:xfrm>
        <a:graphic>
          <a:graphicData uri="http://schemas.openxmlformats.org/presentationml/2006/ole">
            <p:oleObj spid="_x0000_s237577" name="Equation" r:id="rId5" imgW="1054080" imgH="46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三、线性组合、线性表示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000100" y="1357298"/>
            <a:ext cx="7572375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     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给定向量组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对于任何一组实数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…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表达式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2976" y="3714752"/>
            <a:ext cx="7358062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称为向量组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的一个</a:t>
            </a:r>
            <a:r>
              <a:rPr lang="zh-TW" altLang="en-US" sz="3200" b="1" dirty="0">
                <a:solidFill>
                  <a:srgbClr val="FF0000"/>
                </a:solidFill>
              </a:rPr>
              <a:t>线性组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合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… ,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称为这个线性组合的</a:t>
            </a:r>
            <a:r>
              <a:rPr lang="zh-TW" altLang="en-US" sz="3200" b="1" dirty="0">
                <a:solidFill>
                  <a:srgbClr val="FF0000"/>
                </a:solidFill>
              </a:rPr>
              <a:t>系数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。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500298" y="2643182"/>
            <a:ext cx="436690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···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altLang="zh-TW" sz="32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m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6143636" y="3857628"/>
            <a:ext cx="214313" cy="3603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7143768" y="3857628"/>
            <a:ext cx="214312" cy="3603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8001024" y="3857628"/>
            <a:ext cx="214313" cy="3603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00100" y="714356"/>
            <a:ext cx="48577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例</a:t>
            </a:r>
            <a:r>
              <a:rPr lang="zh-TW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设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(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TW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TW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en-US" altLang="zh-TW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=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143108" y="3143248"/>
          <a:ext cx="3634814" cy="1785950"/>
        </p:xfrm>
        <a:graphic>
          <a:graphicData uri="http://schemas.openxmlformats.org/presentationml/2006/ole">
            <p:oleObj spid="_x0000_s204803" name="Equation" r:id="rId3" imgW="1422400" imgH="698500" progId="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928662" y="3143248"/>
          <a:ext cx="1309589" cy="1803502"/>
        </p:xfrm>
        <a:graphic>
          <a:graphicData uri="http://schemas.openxmlformats.org/presentationml/2006/ole">
            <p:oleObj spid="_x0000_s204805" name="Equation" r:id="rId4" imgW="508000" imgH="698500" progId="">
              <p:embed/>
            </p:oleObj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223962" y="2214554"/>
            <a:ext cx="10620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那么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715008" y="4786322"/>
            <a:ext cx="3214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线性组合的系数</a:t>
            </a:r>
          </a:p>
        </p:txBody>
      </p:sp>
      <p:grpSp>
        <p:nvGrpSpPr>
          <p:cNvPr id="20" name="Group 27"/>
          <p:cNvGrpSpPr>
            <a:grpSpLocks/>
          </p:cNvGrpSpPr>
          <p:nvPr/>
        </p:nvGrpSpPr>
        <p:grpSpPr bwMode="auto">
          <a:xfrm>
            <a:off x="6357950" y="4357694"/>
            <a:ext cx="1727202" cy="357190"/>
            <a:chOff x="3424" y="2024"/>
            <a:chExt cx="908" cy="209"/>
          </a:xfrm>
        </p:grpSpPr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25" name="直線接點 24"/>
          <p:cNvCxnSpPr/>
          <p:nvPr/>
        </p:nvCxnSpPr>
        <p:spPr>
          <a:xfrm rot="5400000">
            <a:off x="4894265" y="1035033"/>
            <a:ext cx="1500198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5400000">
            <a:off x="5465769" y="1035033"/>
            <a:ext cx="1500198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786446" y="378619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 2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e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 + 3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e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 +7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e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43636" y="3714752"/>
            <a:ext cx="2643206" cy="642942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stCxn id="28" idx="0"/>
            <a:endCxn id="31" idx="2"/>
          </p:cNvCxnSpPr>
          <p:nvPr/>
        </p:nvCxnSpPr>
        <p:spPr>
          <a:xfrm rot="16200000" flipV="1">
            <a:off x="6888337" y="3137850"/>
            <a:ext cx="772547" cy="381258"/>
          </a:xfrm>
          <a:prstGeom prst="straightConnector1">
            <a:avLst/>
          </a:prstGeom>
          <a:ln w="38100">
            <a:solidFill>
              <a:srgbClr val="0202B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230749" y="2357430"/>
            <a:ext cx="3706464" cy="584775"/>
          </a:xfrm>
          <a:prstGeom prst="rect">
            <a:avLst/>
          </a:prstGeom>
          <a:noFill/>
          <a:ln w="38100">
            <a:solidFill>
              <a:srgbClr val="0202BE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e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e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e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的线性组合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6" name="Object 2"/>
          <p:cNvGraphicFramePr>
            <a:graphicFrameLocks noChangeAspect="1"/>
          </p:cNvGraphicFramePr>
          <p:nvPr/>
        </p:nvGraphicFramePr>
        <p:xfrm>
          <a:off x="5000628" y="214290"/>
          <a:ext cx="1914753" cy="1701845"/>
        </p:xfrm>
        <a:graphic>
          <a:graphicData uri="http://schemas.openxmlformats.org/presentationml/2006/ole">
            <p:oleObj spid="_x0000_s204807" name="Equation" r:id="rId5" imgW="698400" imgH="69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/>
      <p:bldP spid="13" grpId="0"/>
      <p:bldP spid="27" grpId="0"/>
      <p:bldP spid="28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1538" y="142852"/>
            <a:ext cx="7572375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     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给定向量组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和向量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如果存在一组数 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00" y="1857364"/>
            <a:ext cx="7358063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则向量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的线性组合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这时称向量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能由向量组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</a:rPr>
              <a:t>线性表示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43108" y="1214422"/>
            <a:ext cx="49455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… + 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altLang="zh-TW" sz="32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endParaRPr lang="zh-TW" altLang="en-US" sz="3200" i="1" dirty="0">
              <a:solidFill>
                <a:schemeClr val="accent1"/>
              </a:solidFill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00100" y="3000372"/>
            <a:ext cx="6429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例</a:t>
            </a:r>
            <a:endParaRPr lang="zh-CN" altLang="en-US" sz="3200" b="1" dirty="0">
              <a:solidFill>
                <a:srgbClr val="0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14480" y="3714752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 (1, 0, 0), (0, 1,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 (0, 0, 1) }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线性表示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43042" y="3143248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(3,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7, 5)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可由向量组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53461" y="4286256"/>
            <a:ext cx="7590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(3,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7, 5) = 3(1, 0, 0)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–7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(0, 1,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)+ 5(0, 0, 1)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000100" y="4929198"/>
            <a:ext cx="81439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0" name="Object 1"/>
          <p:cNvGraphicFramePr>
            <a:graphicFrameLocks noChangeAspect="1"/>
          </p:cNvGraphicFramePr>
          <p:nvPr/>
        </p:nvGraphicFramePr>
        <p:xfrm>
          <a:off x="4357686" y="5072074"/>
          <a:ext cx="3378200" cy="1617662"/>
        </p:xfrm>
        <a:graphic>
          <a:graphicData uri="http://schemas.openxmlformats.org/presentationml/2006/ole">
            <p:oleObj spid="_x0000_s223233" name="Equation" r:id="rId3" imgW="1701720" imgH="723600" progId="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142976" y="5072074"/>
          <a:ext cx="555625" cy="1560512"/>
        </p:xfrm>
        <a:graphic>
          <a:graphicData uri="http://schemas.openxmlformats.org/presentationml/2006/ole">
            <p:oleObj spid="_x0000_s223234" name="Equation" r:id="rId4" imgW="279360" imgH="698400" progId="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714480" y="557214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无法由向量组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820561" y="542926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表示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571868" y="4357694"/>
            <a:ext cx="357190" cy="428628"/>
          </a:xfrm>
          <a:prstGeom prst="ellipse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14942" y="4357694"/>
            <a:ext cx="500066" cy="500066"/>
          </a:xfrm>
          <a:prstGeom prst="ellipse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215206" y="4357694"/>
            <a:ext cx="285752" cy="428628"/>
          </a:xfrm>
          <a:prstGeom prst="ellipse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5" idx="0"/>
          </p:cNvCxnSpPr>
          <p:nvPr/>
        </p:nvCxnSpPr>
        <p:spPr>
          <a:xfrm rot="5400000" flipH="1" flipV="1">
            <a:off x="4589859" y="2518166"/>
            <a:ext cx="1000132" cy="2678925"/>
          </a:xfrm>
          <a:prstGeom prst="line">
            <a:avLst/>
          </a:prstGeom>
          <a:ln w="38100">
            <a:solidFill>
              <a:srgbClr val="1221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9" idx="0"/>
          </p:cNvCxnSpPr>
          <p:nvPr/>
        </p:nvCxnSpPr>
        <p:spPr>
          <a:xfrm rot="5400000" flipH="1" flipV="1">
            <a:off x="5625710" y="3196827"/>
            <a:ext cx="1000132" cy="1321603"/>
          </a:xfrm>
          <a:prstGeom prst="line">
            <a:avLst/>
          </a:prstGeom>
          <a:ln w="38100">
            <a:solidFill>
              <a:srgbClr val="1221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0" idx="0"/>
          </p:cNvCxnSpPr>
          <p:nvPr/>
        </p:nvCxnSpPr>
        <p:spPr>
          <a:xfrm rot="16200000" flipV="1">
            <a:off x="6715140" y="3714752"/>
            <a:ext cx="1000132" cy="285752"/>
          </a:xfrm>
          <a:prstGeom prst="line">
            <a:avLst/>
          </a:prstGeom>
          <a:ln w="38100">
            <a:solidFill>
              <a:srgbClr val="1221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643570" y="285749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线性表示的系数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2" grpId="0"/>
      <p:bldP spid="13" grpId="0"/>
      <p:bldP spid="14" grpId="0"/>
      <p:bldP spid="17" grpId="0"/>
      <p:bldP spid="18" grpId="0"/>
      <p:bldP spid="15" grpId="0" animBg="1"/>
      <p:bldP spid="19" grpId="0" animBg="1"/>
      <p:bldP spid="20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14414" y="0"/>
            <a:ext cx="75723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     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给定向量组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和向量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如何判断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能否由向量组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线性表示？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0" name="Object 1"/>
          <p:cNvGraphicFramePr>
            <a:graphicFrameLocks noChangeAspect="1"/>
          </p:cNvGraphicFramePr>
          <p:nvPr/>
        </p:nvGraphicFramePr>
        <p:xfrm>
          <a:off x="4071934" y="1857364"/>
          <a:ext cx="2697162" cy="1617663"/>
        </p:xfrm>
        <a:graphic>
          <a:graphicData uri="http://schemas.openxmlformats.org/presentationml/2006/ole">
            <p:oleObj spid="_x0000_s281602" name="Equation" r:id="rId3" imgW="1358640" imgH="723600" progId="">
              <p:embed/>
            </p:oleObj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928662" y="1857364"/>
          <a:ext cx="555625" cy="1560512"/>
        </p:xfrm>
        <a:graphic>
          <a:graphicData uri="http://schemas.openxmlformats.org/presentationml/2006/ole">
            <p:oleObj spid="_x0000_s281603" name="Equation" r:id="rId4" imgW="279360" imgH="698400" progId="">
              <p:embed/>
            </p:oleObj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500166" y="23574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能否由向量组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786578" y="2357406"/>
            <a:ext cx="187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线性表示？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928662" y="1214422"/>
            <a:ext cx="6429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例</a:t>
            </a:r>
            <a:endParaRPr lang="zh-CN" altLang="en-US" sz="3200" b="1" dirty="0">
              <a:solidFill>
                <a:srgbClr val="0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71538" y="3500438"/>
            <a:ext cx="6750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其实也就是问：能否找到一组数填入</a:t>
            </a:r>
            <a:endParaRPr lang="en-US" altLang="zh-TW" sz="3200" b="1" dirty="0" smtClean="0">
              <a:solidFill>
                <a:srgbClr val="1221AE"/>
              </a:solidFill>
            </a:endParaRPr>
          </a:p>
          <a:p>
            <a:r>
              <a:rPr lang="zh-TW" altLang="en-US" sz="3200" b="1" dirty="0" smtClean="0">
                <a:solidFill>
                  <a:srgbClr val="1221AE"/>
                </a:solidFill>
              </a:rPr>
              <a:t>以下空格使等式成立？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graphicFrame>
        <p:nvGraphicFramePr>
          <p:cNvPr id="27650" name="Object 8"/>
          <p:cNvGraphicFramePr>
            <a:graphicFrameLocks noChangeAspect="1"/>
          </p:cNvGraphicFramePr>
          <p:nvPr/>
        </p:nvGraphicFramePr>
        <p:xfrm>
          <a:off x="3571868" y="4714884"/>
          <a:ext cx="928694" cy="1851737"/>
        </p:xfrm>
        <a:graphic>
          <a:graphicData uri="http://schemas.openxmlformats.org/presentationml/2006/ole">
            <p:oleObj spid="_x0000_s281606" name="Equation" r:id="rId5" imgW="393480" imgH="698400" progId="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5143504" y="4714884"/>
          <a:ext cx="928688" cy="1851025"/>
        </p:xfrm>
        <a:graphic>
          <a:graphicData uri="http://schemas.openxmlformats.org/presentationml/2006/ole">
            <p:oleObj spid="_x0000_s281607" name="Equation" r:id="rId6" imgW="393480" imgH="698400" progId="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6643702" y="4714884"/>
          <a:ext cx="1079500" cy="1851025"/>
        </p:xfrm>
        <a:graphic>
          <a:graphicData uri="http://schemas.openxmlformats.org/presentationml/2006/ole">
            <p:oleObj spid="_x0000_s281608" name="Equation" r:id="rId7" imgW="457200" imgH="698400" progId="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725613" y="4714875"/>
          <a:ext cx="1049337" cy="1851025"/>
        </p:xfrm>
        <a:graphic>
          <a:graphicData uri="http://schemas.openxmlformats.org/presentationml/2006/ole">
            <p:oleObj spid="_x0000_s281609" name="Equation" r:id="rId8" imgW="444240" imgH="698400" progId="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3000364" y="5357826"/>
            <a:ext cx="500066" cy="500066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72000" y="5357826"/>
            <a:ext cx="500066" cy="500066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072198" y="5357826"/>
            <a:ext cx="500066" cy="500066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endCxn id="17" idx="0"/>
          </p:cNvCxnSpPr>
          <p:nvPr/>
        </p:nvCxnSpPr>
        <p:spPr>
          <a:xfrm rot="16200000" flipH="1">
            <a:off x="2625314" y="4732743"/>
            <a:ext cx="857256" cy="392909"/>
          </a:xfrm>
          <a:prstGeom prst="straightConnector1">
            <a:avLst/>
          </a:prstGeom>
          <a:ln w="38100">
            <a:solidFill>
              <a:srgbClr val="1221A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8" idx="0"/>
          </p:cNvCxnSpPr>
          <p:nvPr/>
        </p:nvCxnSpPr>
        <p:spPr>
          <a:xfrm rot="16200000" flipH="1">
            <a:off x="4196951" y="4732743"/>
            <a:ext cx="857255" cy="392909"/>
          </a:xfrm>
          <a:prstGeom prst="straightConnector1">
            <a:avLst/>
          </a:prstGeom>
          <a:ln w="38100">
            <a:solidFill>
              <a:srgbClr val="1221A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19" idx="0"/>
          </p:cNvCxnSpPr>
          <p:nvPr/>
        </p:nvCxnSpPr>
        <p:spPr>
          <a:xfrm rot="16200000" flipH="1">
            <a:off x="5697149" y="4732743"/>
            <a:ext cx="857255" cy="392909"/>
          </a:xfrm>
          <a:prstGeom prst="straightConnector1">
            <a:avLst/>
          </a:prstGeom>
          <a:ln w="38100">
            <a:solidFill>
              <a:srgbClr val="1221A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285984" y="485776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？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33" grpId="0"/>
      <p:bldP spid="39" grpId="0"/>
      <p:bldP spid="12" grpId="0"/>
      <p:bldP spid="17" grpId="0" animBg="1"/>
      <p:bldP spid="18" grpId="0" animBg="1"/>
      <p:bldP spid="19" grpId="0" animBg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8"/>
          <p:cNvGraphicFramePr>
            <a:graphicFrameLocks noChangeAspect="1"/>
          </p:cNvGraphicFramePr>
          <p:nvPr/>
        </p:nvGraphicFramePr>
        <p:xfrm>
          <a:off x="3428992" y="214314"/>
          <a:ext cx="928694" cy="1851737"/>
        </p:xfrm>
        <a:graphic>
          <a:graphicData uri="http://schemas.openxmlformats.org/presentationml/2006/ole">
            <p:oleObj spid="_x0000_s282628" name="Equation" r:id="rId3" imgW="393480" imgH="698400" progId="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5000628" y="214314"/>
          <a:ext cx="928688" cy="1851025"/>
        </p:xfrm>
        <a:graphic>
          <a:graphicData uri="http://schemas.openxmlformats.org/presentationml/2006/ole">
            <p:oleObj spid="_x0000_s282629" name="Equation" r:id="rId4" imgW="393480" imgH="698400" progId="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6500826" y="214314"/>
          <a:ext cx="1079500" cy="1851025"/>
        </p:xfrm>
        <a:graphic>
          <a:graphicData uri="http://schemas.openxmlformats.org/presentationml/2006/ole">
            <p:oleObj spid="_x0000_s282630" name="Equation" r:id="rId5" imgW="457200" imgH="698400" progId="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643042" y="214314"/>
          <a:ext cx="928688" cy="1851025"/>
        </p:xfrm>
        <a:graphic>
          <a:graphicData uri="http://schemas.openxmlformats.org/presentationml/2006/ole">
            <p:oleObj spid="_x0000_s282631" name="Equation" r:id="rId6" imgW="393480" imgH="698400" progId="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2857488" y="857256"/>
            <a:ext cx="500066" cy="500066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429124" y="857256"/>
            <a:ext cx="500066" cy="500066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929322" y="857256"/>
            <a:ext cx="500066" cy="500066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endCxn id="17" idx="0"/>
          </p:cNvCxnSpPr>
          <p:nvPr/>
        </p:nvCxnSpPr>
        <p:spPr>
          <a:xfrm rot="16200000" flipH="1">
            <a:off x="2482438" y="232173"/>
            <a:ext cx="857256" cy="392909"/>
          </a:xfrm>
          <a:prstGeom prst="straightConnector1">
            <a:avLst/>
          </a:prstGeom>
          <a:ln w="38100">
            <a:solidFill>
              <a:srgbClr val="1221A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8" idx="0"/>
          </p:cNvCxnSpPr>
          <p:nvPr/>
        </p:nvCxnSpPr>
        <p:spPr>
          <a:xfrm rot="16200000" flipH="1">
            <a:off x="4054075" y="232173"/>
            <a:ext cx="857255" cy="392909"/>
          </a:xfrm>
          <a:prstGeom prst="straightConnector1">
            <a:avLst/>
          </a:prstGeom>
          <a:ln w="38100">
            <a:solidFill>
              <a:srgbClr val="1221A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19" idx="0"/>
          </p:cNvCxnSpPr>
          <p:nvPr/>
        </p:nvCxnSpPr>
        <p:spPr>
          <a:xfrm rot="16200000" flipH="1">
            <a:off x="5554273" y="232173"/>
            <a:ext cx="857255" cy="392909"/>
          </a:xfrm>
          <a:prstGeom prst="straightConnector1">
            <a:avLst/>
          </a:prstGeom>
          <a:ln w="38100">
            <a:solidFill>
              <a:srgbClr val="1221A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000100" y="2071678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等于问：以下方程是否有解？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714480" y="2714620"/>
          <a:ext cx="4948243" cy="1714512"/>
        </p:xfrm>
        <a:graphic>
          <a:graphicData uri="http://schemas.openxmlformats.org/presentationml/2006/ole">
            <p:oleObj spid="_x0000_s282632" name="Equation" r:id="rId7" imgW="2095200" imgH="698400" progId="">
              <p:embed/>
            </p:oleObj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000100" y="4357694"/>
            <a:ext cx="11430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TW" altLang="en-US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观察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5164138" y="5072063"/>
          <a:ext cx="2697162" cy="1589087"/>
        </p:xfrm>
        <a:graphic>
          <a:graphicData uri="http://schemas.openxmlformats.org/presentationml/2006/ole">
            <p:oleObj spid="_x0000_s282633" name="Equation" r:id="rId8" imgW="1358640" imgH="711000" progId="">
              <p:embed/>
            </p:oleObj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1470025" y="5072063"/>
          <a:ext cx="3608388" cy="1560512"/>
        </p:xfrm>
        <a:graphic>
          <a:graphicData uri="http://schemas.openxmlformats.org/presentationml/2006/ole">
            <p:oleObj spid="_x0000_s282634" name="Equation" r:id="rId9" imgW="1815840" imgH="698400" progId="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1571604" y="5000636"/>
            <a:ext cx="3214710" cy="1643074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786050" y="2714620"/>
            <a:ext cx="3714776" cy="1785950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589454" y="2928934"/>
            <a:ext cx="2554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1221AE"/>
                </a:solidFill>
              </a:rPr>
              <a:t>若找到一组解，就找到一组线性表示的系数！</a:t>
            </a:r>
            <a:endParaRPr lang="zh-TW" altLang="en-US" sz="2800" b="1" dirty="0">
              <a:solidFill>
                <a:srgbClr val="1221A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 animBg="1"/>
      <p:bldP spid="25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1000100" y="0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因此，问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571604" y="2714620"/>
          <a:ext cx="4948243" cy="1714512"/>
        </p:xfrm>
        <a:graphic>
          <a:graphicData uri="http://schemas.openxmlformats.org/presentationml/2006/ole">
            <p:oleObj spid="_x0000_s283654" name="Equation" r:id="rId3" imgW="2095200" imgH="698400" progId="">
              <p:embed/>
            </p:oleObj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571604" y="5072074"/>
          <a:ext cx="3378200" cy="1589087"/>
        </p:xfrm>
        <a:graphic>
          <a:graphicData uri="http://schemas.openxmlformats.org/presentationml/2006/ole">
            <p:oleObj spid="_x0000_s283655" name="Equation" r:id="rId4" imgW="1701720" imgH="711000" progId="">
              <p:embed/>
            </p:oleObj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6715108" y="3214686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是否有解？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00100" y="2143116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相当于问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8" name="Object 1"/>
          <p:cNvGraphicFramePr>
            <a:graphicFrameLocks noChangeAspect="1"/>
          </p:cNvGraphicFramePr>
          <p:nvPr/>
        </p:nvGraphicFramePr>
        <p:xfrm>
          <a:off x="4286248" y="571480"/>
          <a:ext cx="2697162" cy="1617663"/>
        </p:xfrm>
        <a:graphic>
          <a:graphicData uri="http://schemas.openxmlformats.org/presentationml/2006/ole">
            <p:oleObj spid="_x0000_s283658" name="Equation" r:id="rId5" imgW="1358640" imgH="723600" progId="">
              <p:embed/>
            </p:oleObj>
          </a:graphicData>
        </a:graphic>
      </p:graphicFrame>
      <p:graphicFrame>
        <p:nvGraphicFramePr>
          <p:cNvPr id="30" name="Object 2"/>
          <p:cNvGraphicFramePr>
            <a:graphicFrameLocks noChangeAspect="1"/>
          </p:cNvGraphicFramePr>
          <p:nvPr/>
        </p:nvGraphicFramePr>
        <p:xfrm>
          <a:off x="1142976" y="571480"/>
          <a:ext cx="555625" cy="1560512"/>
        </p:xfrm>
        <a:graphic>
          <a:graphicData uri="http://schemas.openxmlformats.org/presentationml/2006/ole">
            <p:oleObj spid="_x0000_s283659" name="Equation" r:id="rId6" imgW="279360" imgH="698400" progId="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714480" y="107154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能否由向量组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000892" y="1071522"/>
            <a:ext cx="187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线性表示？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28662" y="4357694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相当于问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286380" y="5589615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是否有解？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8728" y="5018111"/>
            <a:ext cx="3571900" cy="16430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286512" y="4572008"/>
            <a:ext cx="2646878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线性方程组的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矩阵表达形式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>
            <a:stCxn id="36" idx="3"/>
            <a:endCxn id="37" idx="1"/>
          </p:cNvCxnSpPr>
          <p:nvPr/>
        </p:nvCxnSpPr>
        <p:spPr>
          <a:xfrm flipV="1">
            <a:off x="5000628" y="5110617"/>
            <a:ext cx="1285884" cy="7290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7" grpId="0"/>
      <p:bldP spid="31" grpId="0"/>
      <p:bldP spid="32" grpId="0"/>
      <p:bldP spid="33" grpId="0"/>
      <p:bldP spid="35" grpId="0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2976" y="500042"/>
            <a:ext cx="7358063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可由向量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性表示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7356" y="1285860"/>
            <a:ext cx="2285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方程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57488" y="1214422"/>
            <a:ext cx="50006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l-GR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··· +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</a:rPr>
              <a:t>m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28228" y="1285860"/>
            <a:ext cx="141577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解。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左-右雙向箭號 9"/>
          <p:cNvSpPr/>
          <p:nvPr/>
        </p:nvSpPr>
        <p:spPr>
          <a:xfrm>
            <a:off x="1071538" y="1428736"/>
            <a:ext cx="714380" cy="285752"/>
          </a:xfrm>
          <a:prstGeom prst="left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57356" y="3571876"/>
            <a:ext cx="2285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性方程组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143372" y="3571876"/>
            <a:ext cx="50006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有解。</a:t>
            </a:r>
            <a:endParaRPr lang="zh-TW" altLang="en-US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左-右雙向箭號 13"/>
          <p:cNvSpPr/>
          <p:nvPr/>
        </p:nvSpPr>
        <p:spPr>
          <a:xfrm>
            <a:off x="1071538" y="3714752"/>
            <a:ext cx="714380" cy="285752"/>
          </a:xfrm>
          <a:prstGeom prst="left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214810" y="3643314"/>
            <a:ext cx="285752" cy="428628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2"/>
            <a:endCxn id="18" idx="0"/>
          </p:cNvCxnSpPr>
          <p:nvPr/>
        </p:nvCxnSpPr>
        <p:spPr>
          <a:xfrm rot="5400000">
            <a:off x="3405317" y="3833953"/>
            <a:ext cx="714380" cy="1190358"/>
          </a:xfrm>
          <a:prstGeom prst="straightConnector1">
            <a:avLst/>
          </a:prstGeom>
          <a:ln w="38100">
            <a:solidFill>
              <a:srgbClr val="1221A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000100" y="4786322"/>
            <a:ext cx="4334456" cy="584775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列向量组 </a:t>
            </a:r>
            <a:r>
              <a:rPr lang="en-US" altLang="zh-TW" sz="3200" b="1" i="1" dirty="0" smtClean="0">
                <a:solidFill>
                  <a:srgbClr val="1221AE"/>
                </a:solidFill>
              </a:rPr>
              <a:t>A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 排成的矩阵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500562" y="3786190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stCxn id="25" idx="0"/>
          </p:cNvCxnSpPr>
          <p:nvPr/>
        </p:nvCxnSpPr>
        <p:spPr>
          <a:xfrm rot="5400000" flipH="1" flipV="1">
            <a:off x="5464975" y="2321711"/>
            <a:ext cx="642942" cy="2286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6858016" y="2071678"/>
          <a:ext cx="655925" cy="1657338"/>
        </p:xfrm>
        <a:graphic>
          <a:graphicData uri="http://schemas.openxmlformats.org/presentationml/2006/ole">
            <p:oleObj spid="_x0000_s268290" name="Equation" r:id="rId3" imgW="419040" imgH="939600" progId="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429256" y="4071942"/>
          <a:ext cx="3071834" cy="2422420"/>
        </p:xfrm>
        <a:graphic>
          <a:graphicData uri="http://schemas.openxmlformats.org/presentationml/2006/ole">
            <p:oleObj spid="_x0000_s268293" name="Equation" r:id="rId4" imgW="939600" imgH="927000" progId="">
              <p:embed/>
            </p:oleObj>
          </a:graphicData>
        </a:graphic>
      </p:graphicFrame>
      <p:sp>
        <p:nvSpPr>
          <p:cNvPr id="26" name="矩形 25"/>
          <p:cNvSpPr/>
          <p:nvPr/>
        </p:nvSpPr>
        <p:spPr>
          <a:xfrm>
            <a:off x="5786446" y="4929198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endParaRPr lang="zh-TW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6357950" y="4929198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endParaRPr lang="zh-TW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7715272" y="4929199"/>
            <a:ext cx="642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</a:rPr>
              <a:t>m</a:t>
            </a:r>
            <a:endParaRPr lang="zh-TW" altLang="en-US" sz="3200" i="1" dirty="0"/>
          </a:p>
        </p:txBody>
      </p:sp>
      <p:sp>
        <p:nvSpPr>
          <p:cNvPr id="46" name="矩形 45"/>
          <p:cNvSpPr/>
          <p:nvPr/>
        </p:nvSpPr>
        <p:spPr>
          <a:xfrm>
            <a:off x="7000892" y="492919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…</a:t>
            </a:r>
            <a:endParaRPr lang="zh-TW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5786446" y="4286256"/>
            <a:ext cx="500066" cy="200026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357950" y="4286256"/>
            <a:ext cx="500066" cy="200026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786710" y="4286256"/>
            <a:ext cx="500066" cy="200026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 animBg="1"/>
      <p:bldP spid="11" grpId="0"/>
      <p:bldP spid="12" grpId="0"/>
      <p:bldP spid="14" grpId="0" animBg="1"/>
      <p:bldP spid="15" grpId="0" animBg="1"/>
      <p:bldP spid="18" grpId="0" animBg="1"/>
      <p:bldP spid="25" grpId="0" animBg="1"/>
      <p:bldP spid="26" grpId="0"/>
      <p:bldP spid="44" grpId="0"/>
      <p:bldP spid="45" grpId="0"/>
      <p:bldP spid="46" grpId="0"/>
      <p:bldP spid="47" grpId="0" animBg="1"/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§4.1</a:t>
            </a:r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向量组及其线性组合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向量的定义</a:t>
            </a: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二、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向量、向量组与矩阵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线性组合、线性表示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等价向量组</a:t>
            </a: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五</a:t>
            </a:r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小结</a:t>
            </a: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0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定理 </a:t>
            </a:r>
            <a:r>
              <a:rPr lang="en-US" altLang="zh-TW" sz="3200" b="1" dirty="0">
                <a:solidFill>
                  <a:srgbClr val="00B0F0"/>
                </a:solidFill>
              </a:rPr>
              <a:t>1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42976" y="928694"/>
            <a:ext cx="764023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向量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能由向量组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线性表示的充分必要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条件是矩阵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l-GR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的秩等于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矩阵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l-GR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的秩</a:t>
            </a:r>
            <a:r>
              <a:rPr lang="zh-TW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  <a:p>
            <a:pPr>
              <a:defRPr/>
            </a:pPr>
            <a:endParaRPr lang="zh-CN" altLang="en-US" sz="30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1500166" y="2643206"/>
            <a:ext cx="5724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/>
              <a:t>您还记得大明湖畔的夏雨荷吗</a:t>
            </a:r>
            <a:r>
              <a:rPr lang="en-US" altLang="zh-TW" sz="3200" b="1" dirty="0"/>
              <a:t>?</a:t>
            </a:r>
            <a:endParaRPr lang="zh-TW" altLang="en-US" sz="3200" b="1" dirty="0"/>
          </a:p>
        </p:txBody>
      </p:sp>
      <p:cxnSp>
        <p:nvCxnSpPr>
          <p:cNvPr id="7" name="直線接點 6"/>
          <p:cNvCxnSpPr>
            <a:cxnSpLocks noChangeShapeType="1"/>
          </p:cNvCxnSpPr>
          <p:nvPr/>
        </p:nvCxnSpPr>
        <p:spPr bwMode="auto">
          <a:xfrm>
            <a:off x="3357554" y="2857520"/>
            <a:ext cx="3000396" cy="1588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" name="直線接點 7"/>
          <p:cNvCxnSpPr>
            <a:cxnSpLocks noChangeShapeType="1"/>
          </p:cNvCxnSpPr>
          <p:nvPr/>
        </p:nvCxnSpPr>
        <p:spPr bwMode="auto">
          <a:xfrm>
            <a:off x="3357554" y="3000396"/>
            <a:ext cx="3000396" cy="1588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3428992" y="3357586"/>
            <a:ext cx="31935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dirty="0"/>
              <a:t>3-3</a:t>
            </a:r>
            <a:r>
              <a:rPr lang="zh-TW" altLang="en-US" sz="3200" b="1" dirty="0"/>
              <a:t>节</a:t>
            </a:r>
            <a:r>
              <a:rPr lang="zh-TW" altLang="en-US" sz="3200" b="1" dirty="0" smtClean="0"/>
              <a:t>定理 </a:t>
            </a:r>
            <a:r>
              <a:rPr lang="en-US" altLang="zh-TW" sz="3200" b="1" dirty="0" smtClean="0"/>
              <a:t>5 </a:t>
            </a:r>
            <a:r>
              <a:rPr lang="zh-TW" altLang="en-US" sz="3200" b="1" dirty="0"/>
              <a:t>吗？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00100" y="4214818"/>
            <a:ext cx="25426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00B0F0"/>
                </a:solidFill>
              </a:rPr>
              <a:t>(3-3</a:t>
            </a:r>
            <a:r>
              <a:rPr lang="zh-TW" altLang="en-US" sz="3200" b="1" dirty="0" smtClean="0">
                <a:solidFill>
                  <a:srgbClr val="00B0F0"/>
                </a:solidFill>
              </a:rPr>
              <a:t>节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)</a:t>
            </a:r>
            <a:r>
              <a:rPr lang="zh-TW" altLang="en-US" sz="3200" b="1" dirty="0" smtClean="0">
                <a:solidFill>
                  <a:srgbClr val="00B0F0"/>
                </a:solidFill>
              </a:rPr>
              <a:t>定理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5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>
            <a:spLocks noChangeArrowheads="1"/>
          </p:cNvSpPr>
          <p:nvPr/>
        </p:nvSpPr>
        <p:spPr bwMode="auto">
          <a:xfrm>
            <a:off x="1500166" y="4929198"/>
            <a:ext cx="72809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线性方程组 </a:t>
            </a:r>
            <a:r>
              <a:rPr lang="en-US" altLang="zh-TW" sz="3200" b="1" i="1" dirty="0" smtClean="0"/>
              <a:t>A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有解的充分必要条件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是 </a:t>
            </a:r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) = </a:t>
            </a:r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dirty="0" smtClean="0"/>
              <a:t>).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9" grpId="0"/>
      <p:bldP spid="13" grpId="0" autoUpdateAnimBg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1000100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202BE"/>
                </a:solidFill>
              </a:rPr>
              <a:t>整理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14744" y="1071546"/>
            <a:ext cx="2642070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线性方程组 </a:t>
            </a:r>
            <a:endParaRPr lang="en-US" altLang="zh-TW" sz="3200" b="1" dirty="0" smtClean="0"/>
          </a:p>
          <a:p>
            <a:r>
              <a:rPr lang="en-US" altLang="zh-TW" sz="3200" b="1" i="1" dirty="0" smtClean="0"/>
              <a:t>Ax</a:t>
            </a:r>
            <a:r>
              <a:rPr lang="en-US" altLang="zh-TW" sz="3200" b="1" dirty="0" smtClean="0"/>
              <a:t> =</a:t>
            </a:r>
            <a:r>
              <a:rPr lang="zh-TW" altLang="en-US" sz="3200" b="1" dirty="0" smtClean="0"/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有解。</a:t>
            </a:r>
            <a:endParaRPr lang="zh-TW" altLang="en-US" sz="3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142976" y="3714752"/>
            <a:ext cx="2236510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可由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列向量组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线性表示。</a:t>
            </a:r>
            <a:endParaRPr lang="zh-TW" altLang="en-US" sz="32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000760" y="3714752"/>
            <a:ext cx="2778325" cy="2062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)</a:t>
            </a:r>
            <a:r>
              <a:rPr lang="en-US" altLang="zh-TW" sz="3200" b="1" i="1" dirty="0" smtClean="0"/>
              <a:t> = 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dirty="0" smtClean="0"/>
              <a:t>).</a:t>
            </a:r>
          </a:p>
          <a:p>
            <a:r>
              <a:rPr lang="zh-TW" altLang="en-US" sz="3200" b="1" dirty="0" smtClean="0"/>
              <a:t>亦即系数矩阵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和增广矩阵秩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相同。</a:t>
            </a:r>
            <a:endParaRPr lang="zh-TW" altLang="en-US" sz="3200" b="1" dirty="0"/>
          </a:p>
        </p:txBody>
      </p:sp>
      <p:sp>
        <p:nvSpPr>
          <p:cNvPr id="22" name="上-下雙向箭號 21"/>
          <p:cNvSpPr/>
          <p:nvPr/>
        </p:nvSpPr>
        <p:spPr>
          <a:xfrm rot="2416519">
            <a:off x="3358894" y="2463495"/>
            <a:ext cx="500066" cy="1071570"/>
          </a:xfrm>
          <a:prstGeom prst="upDownArrow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071538" y="25003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前几页讨论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24" name="上-下雙向箭號 23"/>
          <p:cNvSpPr/>
          <p:nvPr/>
        </p:nvSpPr>
        <p:spPr>
          <a:xfrm rot="19103851">
            <a:off x="6037731" y="2407219"/>
            <a:ext cx="500066" cy="1071570"/>
          </a:xfrm>
          <a:prstGeom prst="upDownArrow">
            <a:avLst/>
          </a:prstGeom>
          <a:noFill/>
          <a:ln w="38100">
            <a:solidFill>
              <a:srgbClr val="02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858016" y="2500306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202BE"/>
                </a:solidFill>
              </a:rPr>
              <a:t>3-3 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定理 </a:t>
            </a:r>
            <a:r>
              <a:rPr lang="en-US" altLang="zh-TW" sz="3200" b="1" dirty="0" smtClean="0">
                <a:solidFill>
                  <a:srgbClr val="0202BE"/>
                </a:solidFill>
              </a:rPr>
              <a:t>5</a:t>
            </a:r>
            <a:endParaRPr lang="zh-TW" altLang="en-US" sz="3200" b="1" dirty="0">
              <a:solidFill>
                <a:srgbClr val="0202BE"/>
              </a:solidFill>
            </a:endParaRPr>
          </a:p>
        </p:txBody>
      </p:sp>
      <p:sp>
        <p:nvSpPr>
          <p:cNvPr id="27" name="左-右雙向箭號 26"/>
          <p:cNvSpPr/>
          <p:nvPr/>
        </p:nvSpPr>
        <p:spPr>
          <a:xfrm>
            <a:off x="4071934" y="4214818"/>
            <a:ext cx="1285884" cy="500066"/>
          </a:xfrm>
          <a:prstGeom prst="leftRigh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714744" y="4786322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上述两个</a:t>
            </a:r>
            <a:endParaRPr lang="en-US" altLang="zh-TW" sz="3200" b="1" dirty="0" smtClean="0">
              <a:solidFill>
                <a:srgbClr val="00B050"/>
              </a:solidFill>
            </a:endParaRPr>
          </a:p>
          <a:p>
            <a:r>
              <a:rPr lang="zh-TW" altLang="en-US" sz="3200" b="1" dirty="0" smtClean="0">
                <a:solidFill>
                  <a:srgbClr val="00B050"/>
                </a:solidFill>
              </a:rPr>
              <a:t>讨论结合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28662" y="3571876"/>
            <a:ext cx="8566769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证明向量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能由向量组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l-GR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表示，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并求出表示式。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1538" y="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1 </a:t>
            </a:r>
            <a:r>
              <a:rPr lang="zh-TW" altLang="en-US" sz="3200" b="1" dirty="0" smtClean="0">
                <a:solidFill>
                  <a:srgbClr val="00B0F0"/>
                </a:solidFill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90114" name="Object 2"/>
          <p:cNvGraphicFramePr>
            <a:graphicFrameLocks noGrp="1" noChangeAspect="1"/>
          </p:cNvGraphicFramePr>
          <p:nvPr/>
        </p:nvGraphicFramePr>
        <p:xfrm>
          <a:off x="1736725" y="4643446"/>
          <a:ext cx="2973388" cy="1949450"/>
        </p:xfrm>
        <a:graphic>
          <a:graphicData uri="http://schemas.openxmlformats.org/presentationml/2006/ole">
            <p:oleObj spid="_x0000_s284674" name="Equation" r:id="rId3" imgW="1231560" imgH="927000" progId="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/>
        </p:nvGraphicFramePr>
        <p:xfrm>
          <a:off x="4954588" y="4643446"/>
          <a:ext cx="4189412" cy="1851025"/>
        </p:xfrm>
        <a:graphic>
          <a:graphicData uri="http://schemas.openxmlformats.org/presentationml/2006/ole">
            <p:oleObj spid="_x0000_s284675" name="Equation" r:id="rId4" imgW="1828800" imgH="927000" progId="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Grp="1" noChangeAspect="1"/>
          </p:cNvGraphicFramePr>
          <p:nvPr/>
        </p:nvGraphicFramePr>
        <p:xfrm>
          <a:off x="2451100" y="785813"/>
          <a:ext cx="977892" cy="2419350"/>
        </p:xfrm>
        <a:graphic>
          <a:graphicData uri="http://schemas.openxmlformats.org/presentationml/2006/ole">
            <p:oleObj spid="_x0000_s284676" name="Equation" r:id="rId5" imgW="317160" imgH="927000" progId="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571604" y="1643050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/>
        </p:nvGraphicFramePr>
        <p:xfrm>
          <a:off x="4214810" y="857232"/>
          <a:ext cx="957263" cy="2419350"/>
        </p:xfrm>
        <a:graphic>
          <a:graphicData uri="http://schemas.openxmlformats.org/presentationml/2006/ole">
            <p:oleObj spid="_x0000_s284677" name="Equation" r:id="rId6" imgW="317160" imgH="927000" progId="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428992" y="1714488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graphicFrame>
        <p:nvGraphicFramePr>
          <p:cNvPr id="11" name="Object 2"/>
          <p:cNvGraphicFramePr>
            <a:graphicFrameLocks noGrp="1" noChangeAspect="1"/>
          </p:cNvGraphicFramePr>
          <p:nvPr/>
        </p:nvGraphicFramePr>
        <p:xfrm>
          <a:off x="5857884" y="857232"/>
          <a:ext cx="927100" cy="2419350"/>
        </p:xfrm>
        <a:graphic>
          <a:graphicData uri="http://schemas.openxmlformats.org/presentationml/2006/ole">
            <p:oleObj spid="_x0000_s284678" name="Equation" r:id="rId7" imgW="444240" imgH="927000" progId="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072066" y="1714488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graphicFrame>
        <p:nvGraphicFramePr>
          <p:cNvPr id="13" name="Object 2"/>
          <p:cNvGraphicFramePr>
            <a:graphicFrameLocks noGrp="1" noChangeAspect="1"/>
          </p:cNvGraphicFramePr>
          <p:nvPr/>
        </p:nvGraphicFramePr>
        <p:xfrm>
          <a:off x="7605713" y="857250"/>
          <a:ext cx="1033462" cy="2419350"/>
        </p:xfrm>
        <a:graphic>
          <a:graphicData uri="http://schemas.openxmlformats.org/presentationml/2006/ole">
            <p:oleObj spid="_x0000_s284679" name="Equation" r:id="rId8" imgW="342720" imgH="927000" progId="">
              <p:embed/>
            </p:oleObj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929454" y="1714488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71538" y="471488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 noChangeAspect="1"/>
          </p:cNvGraphicFramePr>
          <p:nvPr/>
        </p:nvGraphicFramePr>
        <p:xfrm>
          <a:off x="1057275" y="214313"/>
          <a:ext cx="2879725" cy="1851025"/>
        </p:xfrm>
        <a:graphic>
          <a:graphicData uri="http://schemas.openxmlformats.org/presentationml/2006/ole">
            <p:oleObj spid="_x0000_s285698" name="Equation" r:id="rId3" imgW="1257120" imgH="927000" progId="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214414" y="4929198"/>
            <a:ext cx="79295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∴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。因此，向量 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能由向量组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l-GR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线性表示。</a:t>
            </a:r>
          </a:p>
        </p:txBody>
      </p:sp>
      <p:graphicFrame>
        <p:nvGraphicFramePr>
          <p:cNvPr id="90114" name="Object 2"/>
          <p:cNvGraphicFramePr>
            <a:graphicFrameLocks noGrp="1" noChangeAspect="1"/>
          </p:cNvGraphicFramePr>
          <p:nvPr/>
        </p:nvGraphicFramePr>
        <p:xfrm>
          <a:off x="5357818" y="214290"/>
          <a:ext cx="2851150" cy="1849438"/>
        </p:xfrm>
        <a:graphic>
          <a:graphicData uri="http://schemas.openxmlformats.org/presentationml/2006/ole">
            <p:oleObj spid="_x0000_s285699" name="Equation" r:id="rId4" imgW="1244520" imgH="927000" progId="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Grp="1" noChangeAspect="1"/>
          </p:cNvGraphicFramePr>
          <p:nvPr/>
        </p:nvGraphicFramePr>
        <p:xfrm>
          <a:off x="5357818" y="2428868"/>
          <a:ext cx="2617788" cy="1849438"/>
        </p:xfrm>
        <a:graphic>
          <a:graphicData uri="http://schemas.openxmlformats.org/presentationml/2006/ole">
            <p:oleObj spid="_x0000_s285700" name="Equation" r:id="rId5" imgW="1143000" imgH="927000" progId="">
              <p:embed/>
            </p:oleObj>
          </a:graphicData>
        </a:graphic>
      </p:graphicFrame>
      <p:sp>
        <p:nvSpPr>
          <p:cNvPr id="8" name="Freeform 26"/>
          <p:cNvSpPr>
            <a:spLocks/>
          </p:cNvSpPr>
          <p:nvPr/>
        </p:nvSpPr>
        <p:spPr bwMode="auto">
          <a:xfrm rot="374069">
            <a:off x="4216053" y="1260630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143372" y="21429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71934" y="714356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071934" y="1428736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–2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reeform 26"/>
          <p:cNvSpPr>
            <a:spLocks/>
          </p:cNvSpPr>
          <p:nvPr/>
        </p:nvSpPr>
        <p:spPr bwMode="auto">
          <a:xfrm rot="374069">
            <a:off x="4358929" y="3332332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14810" y="2786058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4810" y="350043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14810" y="3929066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1" grpId="0"/>
      <p:bldP spid="12" grpId="0"/>
      <p:bldP spid="13" grpId="0" animBg="1"/>
      <p:bldP spid="15" grpId="0"/>
      <p:bldP spid="16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9" name="Object 3"/>
          <p:cNvGraphicFramePr>
            <a:graphicFrameLocks noGrp="1" noChangeAspect="1"/>
          </p:cNvGraphicFramePr>
          <p:nvPr/>
        </p:nvGraphicFramePr>
        <p:xfrm>
          <a:off x="2143108" y="3714752"/>
          <a:ext cx="4125450" cy="1832455"/>
        </p:xfrm>
        <a:graphic>
          <a:graphicData uri="http://schemas.openxmlformats.org/presentationml/2006/ole">
            <p:oleObj spid="_x0000_s286722" name="Equation" r:id="rId3" imgW="2031840" imgH="698400" progId="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624540" y="78579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由上式的行最简形，可得方程</a:t>
            </a:r>
            <a:endParaRPr lang="zh-TW" altLang="en-US" sz="3200" b="1" dirty="0"/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/>
        </p:nvGraphicFramePr>
        <p:xfrm>
          <a:off x="3929058" y="1428736"/>
          <a:ext cx="914400" cy="2135187"/>
        </p:xfrm>
        <a:graphic>
          <a:graphicData uri="http://schemas.openxmlformats.org/presentationml/2006/ole">
            <p:oleObj spid="_x0000_s286723" name="Equation" r:id="rId4" imgW="393480" imgH="711000" progId="">
              <p:embed/>
            </p:oleObj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143108" y="2143116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)</a:t>
            </a:r>
            <a:endParaRPr lang="zh-TW" altLang="en-US" sz="32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57752" y="2214554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i="1" dirty="0" smtClean="0"/>
              <a:t>   </a:t>
            </a:r>
            <a:r>
              <a:rPr lang="zh-TW" altLang="en-US" sz="3200" b="1" i="1" dirty="0" smtClean="0"/>
              <a:t>  </a:t>
            </a:r>
            <a:r>
              <a:rPr lang="zh-TW" altLang="en-US" sz="3200" b="1" dirty="0" smtClean="0"/>
              <a:t>的通解为</a:t>
            </a:r>
            <a:endParaRPr lang="zh-TW" altLang="en-US" sz="32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42976" y="563028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从而得表示式</a:t>
            </a:r>
            <a:endParaRPr lang="zh-TW" altLang="en-US" sz="32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14480" y="6273225"/>
            <a:ext cx="5756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3</a:t>
            </a:r>
            <a:r>
              <a:rPr lang="en-US" altLang="zh-TW" sz="3200" b="1" i="1" dirty="0" smtClean="0"/>
              <a:t>c</a:t>
            </a:r>
            <a:r>
              <a:rPr lang="en-US" altLang="zh-TW" sz="3200" b="1" dirty="0" smtClean="0"/>
              <a:t>+2)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+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200" b="1" i="1" dirty="0" smtClean="0"/>
              <a:t>c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3200" b="1" dirty="0" smtClean="0"/>
              <a:t>1)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 + </a:t>
            </a:r>
            <a:r>
              <a:rPr lang="en-US" altLang="zh-TW" sz="3200" b="1" i="1" dirty="0" smtClean="0"/>
              <a:t>c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dirty="0" smtClean="0"/>
              <a:t>.</a:t>
            </a:r>
            <a:endParaRPr lang="zh-TW" altLang="en-US" sz="3200" b="1" dirty="0"/>
          </a:p>
        </p:txBody>
      </p:sp>
      <p:graphicFrame>
        <p:nvGraphicFramePr>
          <p:cNvPr id="90114" name="Object 4"/>
          <p:cNvGraphicFramePr>
            <a:graphicFrameLocks noGrp="1" noChangeAspect="1"/>
          </p:cNvGraphicFramePr>
          <p:nvPr/>
        </p:nvGraphicFramePr>
        <p:xfrm>
          <a:off x="1000100" y="0"/>
          <a:ext cx="2314470" cy="1635148"/>
        </p:xfrm>
        <a:graphic>
          <a:graphicData uri="http://schemas.openxmlformats.org/presentationml/2006/ole">
            <p:oleObj spid="_x0000_s286724" name="Equation" r:id="rId5" imgW="1143000" imgH="927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000108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>
                <a:solidFill>
                  <a:srgbClr val="0202BE"/>
                </a:solidFill>
              </a:rPr>
              <a:t>线性方程组的表达式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285852" y="1643050"/>
          <a:ext cx="2640012" cy="965200"/>
        </p:xfrm>
        <a:graphic>
          <a:graphicData uri="http://schemas.openxmlformats.org/presentationml/2006/ole">
            <p:oleObj spid="_x0000_s205826" name="Equation" r:id="rId3" imgW="1320227" imgH="482391" progId="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572132" y="1714488"/>
          <a:ext cx="2360613" cy="939800"/>
        </p:xfrm>
        <a:graphic>
          <a:graphicData uri="http://schemas.openxmlformats.org/presentationml/2006/ole">
            <p:oleObj spid="_x0000_s205827" name="Equation" r:id="rId4" imgW="1180588" imgH="469696" progId="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000100" y="3357562"/>
          <a:ext cx="3365500" cy="1425575"/>
        </p:xfrm>
        <a:graphic>
          <a:graphicData uri="http://schemas.openxmlformats.org/presentationml/2006/ole">
            <p:oleObj spid="_x0000_s205828" name="Equation" r:id="rId5" imgW="1676400" imgH="711200" progId="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826000" y="3571876"/>
          <a:ext cx="4318000" cy="938213"/>
        </p:xfrm>
        <a:graphic>
          <a:graphicData uri="http://schemas.openxmlformats.org/presentationml/2006/ole">
            <p:oleObj spid="_x0000_s205829" name="Equation" r:id="rId6" imgW="2159000" imgH="469900" progId="">
              <p:embed/>
            </p:oleObj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000232" y="4728179"/>
            <a:ext cx="32861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方程组有</a:t>
            </a:r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解</a:t>
            </a:r>
            <a:r>
              <a:rPr lang="zh-TW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与否</a:t>
            </a:r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？</a:t>
            </a:r>
            <a:endParaRPr lang="zh-CN" altLang="en-US" sz="3200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928794" y="5572140"/>
            <a:ext cx="10715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</a:t>
            </a:r>
            <a:endParaRPr lang="zh-CN" altLang="en-US" sz="3200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786578" y="5357826"/>
          <a:ext cx="2108200" cy="939800"/>
        </p:xfrm>
        <a:graphic>
          <a:graphicData uri="http://schemas.openxmlformats.org/presentationml/2006/ole">
            <p:oleObj spid="_x0000_s205830" name="Equation" r:id="rId7" imgW="1054100" imgH="469900" progId="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071802" y="5286388"/>
          <a:ext cx="571500" cy="1020763"/>
        </p:xfrm>
        <a:graphic>
          <a:graphicData uri="http://schemas.openxmlformats.org/presentationml/2006/ole">
            <p:oleObj spid="_x0000_s205831" name="Equation" r:id="rId8" imgW="355446" imgH="469696" progId="">
              <p:embed/>
            </p:oleObj>
          </a:graphicData>
        </a:graphic>
      </p:graphicFrame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1000100" y="5643578"/>
            <a:ext cx="790577" cy="457200"/>
          </a:xfrm>
          <a:prstGeom prst="leftRightArrow">
            <a:avLst>
              <a:gd name="adj1" fmla="val 50000"/>
              <a:gd name="adj2" fmla="val 25208"/>
            </a:avLst>
          </a:prstGeom>
          <a:noFill/>
          <a:ln w="31750">
            <a:solidFill>
              <a:srgbClr val="0202B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71538" y="85723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1.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原始形式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857752" y="85723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2.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增广矩阵形式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71538" y="278605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3.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矩阵方程形式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55647" y="278605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4.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向量组线性组合形式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786182" y="557214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是否能由向量组</a:t>
            </a:r>
            <a:endParaRPr lang="zh-TW" altLang="en-US" sz="32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928794" y="62732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线性表示？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/>
        </p:nvSpPr>
        <p:spPr>
          <a:xfrm>
            <a:off x="1071538" y="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1.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原始形式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857752" y="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2.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增广矩阵形式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00100" y="321468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3.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矩阵方程形式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00100" y="450057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</a:rPr>
              <a:t>4. 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向量组线性组合形式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1000100" y="571480"/>
          <a:ext cx="4143404" cy="2063870"/>
        </p:xfrm>
        <a:graphic>
          <a:graphicData uri="http://schemas.openxmlformats.org/presentationml/2006/ole">
            <p:oleObj spid="_x0000_s207880" name="Equation" r:id="rId3" imgW="2120760" imgH="939600" progId="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643538" y="642918"/>
          <a:ext cx="3500462" cy="1930856"/>
        </p:xfrm>
        <a:graphic>
          <a:graphicData uri="http://schemas.openxmlformats.org/presentationml/2006/ole">
            <p:oleObj spid="_x0000_s207881" name="Equation" r:id="rId4" imgW="1790640" imgH="939600" progId="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500562" y="2571744"/>
          <a:ext cx="3992562" cy="2133600"/>
        </p:xfrm>
        <a:graphic>
          <a:graphicData uri="http://schemas.openxmlformats.org/presentationml/2006/ole">
            <p:oleObj spid="_x0000_s207883" name="Equation" r:id="rId5" imgW="2298600" imgH="1168200" progId="">
              <p:embed/>
            </p:oleObj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000100" y="5141913"/>
          <a:ext cx="4586288" cy="1716087"/>
        </p:xfrm>
        <a:graphic>
          <a:graphicData uri="http://schemas.openxmlformats.org/presentationml/2006/ole">
            <p:oleObj spid="_x0000_s207884" name="Equation" r:id="rId6" imgW="2641320" imgH="939600" progId="">
              <p:embed/>
            </p:oleObj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5786446" y="5000636"/>
            <a:ext cx="34163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方程组有解当且仅当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其常数项向量可由其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系数矩阵的列向量组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线性表示。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000108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四、等价向量组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538" y="2928934"/>
            <a:ext cx="7358063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设有两个向量组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14414" y="3429000"/>
            <a:ext cx="7929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及  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β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l-GR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β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l-GR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β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</a:rPr>
              <a:t>s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4414" y="4071942"/>
            <a:ext cx="7358063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若向量组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中的每个向量都能由向量组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线性表示，则称</a:t>
            </a:r>
            <a:r>
              <a:rPr lang="zh-TW" altLang="en-US" sz="3200" b="1" dirty="0">
                <a:solidFill>
                  <a:srgbClr val="FF0000"/>
                </a:solidFill>
              </a:rPr>
              <a:t>向量组 </a:t>
            </a:r>
            <a:r>
              <a:rPr lang="en-US" altLang="zh-TW" sz="3200" b="1" i="1" dirty="0">
                <a:solidFill>
                  <a:srgbClr val="FF0000"/>
                </a:solidFill>
              </a:rPr>
              <a:t>B</a:t>
            </a:r>
            <a:r>
              <a:rPr lang="zh-TW" altLang="en-US" sz="3200" b="1" dirty="0">
                <a:solidFill>
                  <a:srgbClr val="FF0000"/>
                </a:solidFill>
              </a:rPr>
              <a:t> 能由向量组 </a:t>
            </a:r>
            <a:r>
              <a:rPr lang="en-US" altLang="zh-TW" sz="3200" b="1" i="1" dirty="0">
                <a:solidFill>
                  <a:srgbClr val="FF0000"/>
                </a:solidFill>
              </a:rPr>
              <a:t>A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</a:rPr>
              <a:t>线性表示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4414" y="5780782"/>
            <a:ext cx="7358063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向量组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与向量组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能相互线性表示，则称这</a:t>
            </a:r>
            <a:r>
              <a:rPr lang="zh-TW" altLang="en-US" sz="3200" b="1" dirty="0">
                <a:solidFill>
                  <a:srgbClr val="FF0000"/>
                </a:solidFill>
              </a:rPr>
              <a:t>两个向量组等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价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38" y="1142984"/>
            <a:ext cx="7715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一向量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可由一向量组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l-GR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l-GR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</a:rPr>
              <a:t>m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线性表示的概念，可以推广到向量组和向量组之间的线性表示。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28662" y="0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Object 11"/>
          <p:cNvGraphicFramePr>
            <a:graphicFrameLocks noGrp="1" noChangeAspect="1"/>
          </p:cNvGraphicFramePr>
          <p:nvPr/>
        </p:nvGraphicFramePr>
        <p:xfrm>
          <a:off x="1000101" y="2571744"/>
          <a:ext cx="928694" cy="1949450"/>
        </p:xfrm>
        <a:graphic>
          <a:graphicData uri="http://schemas.openxmlformats.org/presentationml/2006/ole">
            <p:oleObj spid="_x0000_s290818" name="Equation" r:id="rId3" imgW="482400" imgH="927000" progId="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Grp="1" noChangeAspect="1"/>
          </p:cNvGraphicFramePr>
          <p:nvPr/>
        </p:nvGraphicFramePr>
        <p:xfrm>
          <a:off x="1928794" y="2571744"/>
          <a:ext cx="1285884" cy="1949450"/>
        </p:xfrm>
        <a:graphic>
          <a:graphicData uri="http://schemas.openxmlformats.org/presentationml/2006/ole">
            <p:oleObj spid="_x0000_s290819" name="Equation" r:id="rId4" imgW="672840" imgH="927000" progId="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Grp="1" noChangeAspect="1"/>
          </p:cNvGraphicFramePr>
          <p:nvPr/>
        </p:nvGraphicFramePr>
        <p:xfrm>
          <a:off x="3214678" y="2571744"/>
          <a:ext cx="1173169" cy="1949450"/>
        </p:xfrm>
        <a:graphic>
          <a:graphicData uri="http://schemas.openxmlformats.org/presentationml/2006/ole">
            <p:oleObj spid="_x0000_s290820" name="Equation" r:id="rId5" imgW="698400" imgH="927000" progId="">
              <p:embed/>
            </p:oleObj>
          </a:graphicData>
        </a:graphic>
      </p:graphicFrame>
      <p:graphicFrame>
        <p:nvGraphicFramePr>
          <p:cNvPr id="16" name="Object 11"/>
          <p:cNvGraphicFramePr>
            <a:graphicFrameLocks noGrp="1" noChangeAspect="1"/>
          </p:cNvGraphicFramePr>
          <p:nvPr/>
        </p:nvGraphicFramePr>
        <p:xfrm>
          <a:off x="4422775" y="2571750"/>
          <a:ext cx="979488" cy="1949450"/>
        </p:xfrm>
        <a:graphic>
          <a:graphicData uri="http://schemas.openxmlformats.org/presentationml/2006/ole">
            <p:oleObj spid="_x0000_s290821" name="Equation" r:id="rId6" imgW="799920" imgH="927000" progId="">
              <p:embed/>
            </p:oleObj>
          </a:graphicData>
        </a:graphic>
      </p:graphicFrame>
      <p:graphicFrame>
        <p:nvGraphicFramePr>
          <p:cNvPr id="4" name="Object 13"/>
          <p:cNvGraphicFramePr>
            <a:graphicFrameLocks noGrp="1" noChangeAspect="1"/>
          </p:cNvGraphicFramePr>
          <p:nvPr/>
        </p:nvGraphicFramePr>
        <p:xfrm>
          <a:off x="1142976" y="500042"/>
          <a:ext cx="2331503" cy="1812914"/>
        </p:xfrm>
        <a:graphic>
          <a:graphicData uri="http://schemas.openxmlformats.org/presentationml/2006/ole">
            <p:oleObj spid="_x0000_s290826" name="Equation" r:id="rId7" imgW="1066680" imgH="952200" progId="">
              <p:embed/>
            </p:oleObj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3428992" y="11429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可由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Object 14"/>
          <p:cNvGraphicFramePr>
            <a:graphicFrameLocks noGrp="1" noChangeAspect="1"/>
          </p:cNvGraphicFramePr>
          <p:nvPr/>
        </p:nvGraphicFramePr>
        <p:xfrm>
          <a:off x="4357686" y="500042"/>
          <a:ext cx="3221037" cy="1812925"/>
        </p:xfrm>
        <a:graphic>
          <a:graphicData uri="http://schemas.openxmlformats.org/presentationml/2006/ole">
            <p:oleObj spid="_x0000_s290827" name="Equation" r:id="rId8" imgW="1473120" imgH="952200" progId="">
              <p:embed/>
            </p:oleObj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7786710" y="114298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线性</a:t>
            </a:r>
            <a:endParaRPr lang="en-US" altLang="zh-TW" sz="3200" b="1" dirty="0" smtClean="0">
              <a:solidFill>
                <a:srgbClr val="00B050"/>
              </a:solidFill>
            </a:endParaRPr>
          </a:p>
          <a:p>
            <a:r>
              <a:rPr lang="zh-TW" altLang="en-US" sz="3200" b="1" dirty="0" smtClean="0">
                <a:solidFill>
                  <a:srgbClr val="00B050"/>
                </a:solidFill>
              </a:rPr>
              <a:t>表示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90114" name="Object 5"/>
          <p:cNvGraphicFramePr>
            <a:graphicFrameLocks noGrp="1" noChangeAspect="1"/>
          </p:cNvGraphicFramePr>
          <p:nvPr/>
        </p:nvGraphicFramePr>
        <p:xfrm>
          <a:off x="1000100" y="4714884"/>
          <a:ext cx="1149350" cy="1949450"/>
        </p:xfrm>
        <a:graphic>
          <a:graphicData uri="http://schemas.openxmlformats.org/presentationml/2006/ole">
            <p:oleObj spid="_x0000_s290828" name="Equation" r:id="rId9" imgW="596880" imgH="927000" progId="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Grp="1" noChangeAspect="1"/>
          </p:cNvGraphicFramePr>
          <p:nvPr/>
        </p:nvGraphicFramePr>
        <p:xfrm>
          <a:off x="2143108" y="4643446"/>
          <a:ext cx="1357322" cy="1949450"/>
        </p:xfrm>
        <a:graphic>
          <a:graphicData uri="http://schemas.openxmlformats.org/presentationml/2006/ole">
            <p:oleObj spid="_x0000_s290829" name="Equation" r:id="rId10" imgW="876240" imgH="927000" progId="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Grp="1" noChangeAspect="1"/>
          </p:cNvGraphicFramePr>
          <p:nvPr/>
        </p:nvGraphicFramePr>
        <p:xfrm>
          <a:off x="3521075" y="4643438"/>
          <a:ext cx="1130300" cy="1949450"/>
        </p:xfrm>
        <a:graphic>
          <a:graphicData uri="http://schemas.openxmlformats.org/presentationml/2006/ole">
            <p:oleObj spid="_x0000_s290830" name="Equation" r:id="rId11" imgW="672840" imgH="927000" progId="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Grp="1" noChangeAspect="1"/>
          </p:cNvGraphicFramePr>
          <p:nvPr/>
        </p:nvGraphicFramePr>
        <p:xfrm>
          <a:off x="4643438" y="4643446"/>
          <a:ext cx="981075" cy="1949450"/>
        </p:xfrm>
        <a:graphic>
          <a:graphicData uri="http://schemas.openxmlformats.org/presentationml/2006/ole">
            <p:oleObj spid="_x0000_s290831" name="Equation" r:id="rId12" imgW="799920" imgH="927000" progId="">
              <p:embed/>
            </p:oleObj>
          </a:graphicData>
        </a:graphic>
      </p:graphicFrame>
      <p:graphicFrame>
        <p:nvGraphicFramePr>
          <p:cNvPr id="9" name="Object 16"/>
          <p:cNvGraphicFramePr>
            <a:graphicFrameLocks noGrp="1" noChangeAspect="1"/>
          </p:cNvGraphicFramePr>
          <p:nvPr/>
        </p:nvGraphicFramePr>
        <p:xfrm>
          <a:off x="5654675" y="2500313"/>
          <a:ext cx="3424238" cy="2000250"/>
        </p:xfrm>
        <a:graphic>
          <a:graphicData uri="http://schemas.openxmlformats.org/presentationml/2006/ole">
            <p:oleObj spid="_x0000_s290832" name="Equation" r:id="rId13" imgW="1384200" imgH="927000" progId="">
              <p:embed/>
            </p:oleObj>
          </a:graphicData>
        </a:graphic>
      </p:graphicFrame>
      <p:graphicFrame>
        <p:nvGraphicFramePr>
          <p:cNvPr id="10" name="Object 17"/>
          <p:cNvGraphicFramePr>
            <a:graphicFrameLocks noGrp="1" noChangeAspect="1"/>
          </p:cNvGraphicFramePr>
          <p:nvPr/>
        </p:nvGraphicFramePr>
        <p:xfrm>
          <a:off x="5688012" y="4643446"/>
          <a:ext cx="3455988" cy="2000250"/>
        </p:xfrm>
        <a:graphic>
          <a:graphicData uri="http://schemas.openxmlformats.org/presentationml/2006/ole">
            <p:oleObj spid="_x0000_s290833" name="Equation" r:id="rId14" imgW="1485720" imgH="927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28662" y="0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又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graphicFrame>
        <p:nvGraphicFramePr>
          <p:cNvPr id="2" name="Object 11"/>
          <p:cNvGraphicFramePr>
            <a:graphicFrameLocks noGrp="1" noChangeAspect="1"/>
          </p:cNvGraphicFramePr>
          <p:nvPr/>
        </p:nvGraphicFramePr>
        <p:xfrm>
          <a:off x="1000100" y="500042"/>
          <a:ext cx="928694" cy="1949450"/>
        </p:xfrm>
        <a:graphic>
          <a:graphicData uri="http://schemas.openxmlformats.org/presentationml/2006/ole">
            <p:oleObj spid="_x0000_s291842" name="Equation" r:id="rId3" imgW="482400" imgH="927000" progId="">
              <p:embed/>
            </p:oleObj>
          </a:graphicData>
        </a:graphic>
      </p:graphicFrame>
      <p:graphicFrame>
        <p:nvGraphicFramePr>
          <p:cNvPr id="90114" name="Object 5"/>
          <p:cNvGraphicFramePr>
            <a:graphicFrameLocks noGrp="1" noChangeAspect="1"/>
          </p:cNvGraphicFramePr>
          <p:nvPr/>
        </p:nvGraphicFramePr>
        <p:xfrm>
          <a:off x="5214942" y="571480"/>
          <a:ext cx="1149350" cy="1949450"/>
        </p:xfrm>
        <a:graphic>
          <a:graphicData uri="http://schemas.openxmlformats.org/presentationml/2006/ole">
            <p:oleObj spid="_x0000_s291848" name="Equation" r:id="rId4" imgW="596880" imgH="927000" progId="">
              <p:embed/>
            </p:oleObj>
          </a:graphicData>
        </a:graphic>
      </p:graphicFrame>
      <p:graphicFrame>
        <p:nvGraphicFramePr>
          <p:cNvPr id="9" name="Object 16"/>
          <p:cNvGraphicFramePr>
            <a:graphicFrameLocks noGrp="1" noChangeAspect="1"/>
          </p:cNvGraphicFramePr>
          <p:nvPr/>
        </p:nvGraphicFramePr>
        <p:xfrm>
          <a:off x="1857356" y="500042"/>
          <a:ext cx="3141662" cy="2000250"/>
        </p:xfrm>
        <a:graphic>
          <a:graphicData uri="http://schemas.openxmlformats.org/presentationml/2006/ole">
            <p:oleObj spid="_x0000_s291852" name="Equation" r:id="rId5" imgW="1269720" imgH="927000" progId="">
              <p:embed/>
            </p:oleObj>
          </a:graphicData>
        </a:graphic>
      </p:graphicFrame>
      <p:graphicFrame>
        <p:nvGraphicFramePr>
          <p:cNvPr id="10" name="Object 17"/>
          <p:cNvGraphicFramePr>
            <a:graphicFrameLocks noGrp="1" noChangeAspect="1"/>
          </p:cNvGraphicFramePr>
          <p:nvPr/>
        </p:nvGraphicFramePr>
        <p:xfrm>
          <a:off x="6286512" y="500042"/>
          <a:ext cx="2857488" cy="2000250"/>
        </p:xfrm>
        <a:graphic>
          <a:graphicData uri="http://schemas.openxmlformats.org/presentationml/2006/ole">
            <p:oleObj spid="_x0000_s291853" name="Equation" r:id="rId6" imgW="1371600" imgH="927000" progId="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000100" y="2428868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相当于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graphicFrame>
        <p:nvGraphicFramePr>
          <p:cNvPr id="11" name="Object 16"/>
          <p:cNvGraphicFramePr>
            <a:graphicFrameLocks noGrp="1" noChangeAspect="1"/>
          </p:cNvGraphicFramePr>
          <p:nvPr/>
        </p:nvGraphicFramePr>
        <p:xfrm>
          <a:off x="1142976" y="3571876"/>
          <a:ext cx="6219825" cy="2000250"/>
        </p:xfrm>
        <a:graphic>
          <a:graphicData uri="http://schemas.openxmlformats.org/presentationml/2006/ole">
            <p:oleObj spid="_x0000_s291854" name="Equation" r:id="rId7" imgW="2514600" imgH="927000" progId="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1500166" y="3571876"/>
            <a:ext cx="428628" cy="19288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143108" y="3571876"/>
            <a:ext cx="500066" cy="19288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428728" y="292893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43108" y="292893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1868" y="3571876"/>
            <a:ext cx="1714512" cy="19288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715008" y="3857628"/>
            <a:ext cx="500066" cy="13573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357950" y="3857628"/>
            <a:ext cx="500066" cy="13573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143372" y="292893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A</a:t>
            </a:r>
            <a:endParaRPr lang="zh-TW" altLang="en-US" sz="3200" b="1" i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071670" y="5929330"/>
            <a:ext cx="7229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写成 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的列向量组线性表示时的系数。</a:t>
            </a:r>
            <a:endParaRPr lang="zh-TW" altLang="en-US" sz="32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500166" y="585789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500166" y="585789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1" name="直線單箭頭接點 30"/>
          <p:cNvCxnSpPr>
            <a:stCxn id="24" idx="2"/>
            <a:endCxn id="36" idx="0"/>
          </p:cNvCxnSpPr>
          <p:nvPr/>
        </p:nvCxnSpPr>
        <p:spPr>
          <a:xfrm rot="5400000">
            <a:off x="5322091" y="5214942"/>
            <a:ext cx="642942" cy="64295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2"/>
            <a:endCxn id="36" idx="0"/>
          </p:cNvCxnSpPr>
          <p:nvPr/>
        </p:nvCxnSpPr>
        <p:spPr>
          <a:xfrm rot="5400000">
            <a:off x="5643562" y="4893471"/>
            <a:ext cx="642942" cy="12859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00166" y="5857892"/>
            <a:ext cx="7643834" cy="6429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一、向量的定义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1000100" y="1214422"/>
            <a:ext cx="34900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B0F0"/>
                </a:solidFill>
              </a:rPr>
              <a:t>1. </a:t>
            </a:r>
            <a:r>
              <a:rPr lang="zh-TW" altLang="en-US" sz="3200" b="1" dirty="0" smtClean="0">
                <a:solidFill>
                  <a:srgbClr val="00B0F0"/>
                </a:solidFill>
              </a:rPr>
              <a:t> </a:t>
            </a:r>
            <a:r>
              <a:rPr lang="en-US" altLang="zh-TW" sz="3200" b="1" i="1" dirty="0" smtClean="0">
                <a:solidFill>
                  <a:srgbClr val="00B0F0"/>
                </a:solidFill>
              </a:rPr>
              <a:t>n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 </a:t>
            </a:r>
            <a:r>
              <a:rPr lang="zh-TW" altLang="en-US" sz="3200" b="1" dirty="0">
                <a:solidFill>
                  <a:srgbClr val="00B0F0"/>
                </a:solidFill>
              </a:rPr>
              <a:t>维向量的概念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208087" y="1928802"/>
            <a:ext cx="7935913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个有次序的数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 ,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</a:t>
            </a:r>
            <a:r>
              <a:rPr lang="en-US" altLang="zh-TW" sz="3200" b="1" i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所组成的数组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称为</a:t>
            </a:r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rgbClr val="FF3300"/>
                </a:solidFill>
              </a:rPr>
              <a:t>n</a:t>
            </a:r>
            <a:r>
              <a:rPr lang="en-US" altLang="zh-TW" sz="3200" b="1" dirty="0">
                <a:solidFill>
                  <a:srgbClr val="FF3300"/>
                </a:solidFill>
              </a:rPr>
              <a:t> </a:t>
            </a:r>
            <a:r>
              <a:rPr lang="zh-TW" altLang="en-US" sz="3200" b="1" dirty="0">
                <a:solidFill>
                  <a:srgbClr val="FF3300"/>
                </a:solidFill>
              </a:rPr>
              <a:t>维向量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，这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个数称为该向量的 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</a:t>
            </a:r>
            <a:r>
              <a:rPr lang="zh-TW" altLang="en-US" sz="3200" b="1" dirty="0">
                <a:solidFill>
                  <a:srgbClr val="FF3300"/>
                </a:solidFill>
              </a:rPr>
              <a:t>分量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，第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个数 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称为</a:t>
            </a:r>
            <a:r>
              <a:rPr lang="zh-TW" altLang="en-US" sz="3200" b="1" dirty="0">
                <a:solidFill>
                  <a:srgbClr val="FF0000"/>
                </a:solidFill>
              </a:rPr>
              <a:t>第 </a:t>
            </a:r>
            <a:r>
              <a:rPr lang="en-US" altLang="zh-TW" sz="3200" b="1" i="1" dirty="0" err="1">
                <a:solidFill>
                  <a:srgbClr val="FF0000"/>
                </a:solidFill>
              </a:rPr>
              <a:t>i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</a:rPr>
              <a:t>个分量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214438" y="4143375"/>
            <a:ext cx="592931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分量全为实数的向量称为</a:t>
            </a:r>
            <a:r>
              <a:rPr lang="zh-TW" altLang="en-US" sz="3200" b="1" dirty="0">
                <a:solidFill>
                  <a:srgbClr val="00B050"/>
                </a:solidFill>
              </a:rPr>
              <a:t>实向量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214438" y="5072063"/>
            <a:ext cx="595153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分量全为复数的向量称为</a:t>
            </a:r>
            <a:r>
              <a:rPr lang="zh-TW" altLang="en-US" sz="3200" b="1" dirty="0">
                <a:solidFill>
                  <a:srgbClr val="00B050"/>
                </a:solidFill>
              </a:rPr>
              <a:t>复向量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28662" y="0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所以若问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graphicFrame>
        <p:nvGraphicFramePr>
          <p:cNvPr id="4" name="Object 13"/>
          <p:cNvGraphicFramePr>
            <a:graphicFrameLocks noGrp="1" noChangeAspect="1"/>
          </p:cNvGraphicFramePr>
          <p:nvPr/>
        </p:nvGraphicFramePr>
        <p:xfrm>
          <a:off x="1071538" y="500042"/>
          <a:ext cx="1928826" cy="1812914"/>
        </p:xfrm>
        <a:graphic>
          <a:graphicData uri="http://schemas.openxmlformats.org/presentationml/2006/ole">
            <p:oleObj spid="_x0000_s292870" name="Equation" r:id="rId3" imgW="1066680" imgH="952200" progId="">
              <p:embed/>
            </p:oleObj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2928926" y="114298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1221AE"/>
                </a:solidFill>
              </a:rPr>
              <a:t>可否由</a:t>
            </a:r>
            <a:endParaRPr lang="zh-TW" altLang="en-US" sz="2800" b="1" dirty="0">
              <a:solidFill>
                <a:srgbClr val="1221AE"/>
              </a:solidFill>
            </a:endParaRPr>
          </a:p>
        </p:txBody>
      </p:sp>
      <p:graphicFrame>
        <p:nvGraphicFramePr>
          <p:cNvPr id="5" name="Object 14"/>
          <p:cNvGraphicFramePr>
            <a:graphicFrameLocks noGrp="1" noChangeAspect="1"/>
          </p:cNvGraphicFramePr>
          <p:nvPr/>
        </p:nvGraphicFramePr>
        <p:xfrm>
          <a:off x="4286249" y="500042"/>
          <a:ext cx="3071834" cy="1812925"/>
        </p:xfrm>
        <a:graphic>
          <a:graphicData uri="http://schemas.openxmlformats.org/presentationml/2006/ole">
            <p:oleObj spid="_x0000_s292871" name="Equation" r:id="rId4" imgW="1473120" imgH="952200" progId="">
              <p:embed/>
            </p:oleObj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7299600" y="1142984"/>
            <a:ext cx="184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1221AE"/>
                </a:solidFill>
              </a:rPr>
              <a:t>线性表示？</a:t>
            </a:r>
            <a:endParaRPr lang="zh-TW" altLang="en-US" sz="2800" b="1" dirty="0">
              <a:solidFill>
                <a:srgbClr val="1221A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00100" y="2357430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相当于问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graphicFrame>
        <p:nvGraphicFramePr>
          <p:cNvPr id="11" name="Object 14"/>
          <p:cNvGraphicFramePr>
            <a:graphicFrameLocks noGrp="1" noChangeAspect="1"/>
          </p:cNvGraphicFramePr>
          <p:nvPr/>
        </p:nvGraphicFramePr>
        <p:xfrm>
          <a:off x="1014413" y="2928938"/>
          <a:ext cx="6327775" cy="2000250"/>
        </p:xfrm>
        <a:graphic>
          <a:graphicData uri="http://schemas.openxmlformats.org/presentationml/2006/ole">
            <p:oleObj spid="_x0000_s292878" name="Equation" r:id="rId5" imgW="2641320" imgH="927000" progId="">
              <p:embed/>
            </p:oleObj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299600" y="3714752"/>
            <a:ext cx="184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1221AE"/>
                </a:solidFill>
              </a:rPr>
              <a:t>有没有解？</a:t>
            </a:r>
            <a:endParaRPr lang="zh-TW" altLang="en-US" sz="2800" b="1" dirty="0">
              <a:solidFill>
                <a:srgbClr val="1221AE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929058" y="492919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A</a:t>
            </a:r>
            <a:endParaRPr lang="zh-TW" altLang="en-US" sz="3200" b="1" i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643042" y="492919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B</a:t>
            </a:r>
            <a:endParaRPr lang="zh-TW" altLang="en-US" sz="3200" b="1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000760" y="492919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X</a:t>
            </a:r>
            <a:endParaRPr lang="zh-TW" altLang="en-US" sz="3200" b="1" i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00100" y="5500702"/>
            <a:ext cx="450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相当于问以下矩阵方程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500298" y="6072206"/>
            <a:ext cx="1430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B = AX</a:t>
            </a:r>
            <a:endParaRPr lang="zh-TW" altLang="en-US" sz="3200" b="1" i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929190" y="6072206"/>
            <a:ext cx="184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1221AE"/>
                </a:solidFill>
              </a:rPr>
              <a:t>有没有解？</a:t>
            </a:r>
            <a:endParaRPr lang="zh-TW" altLang="en-US" sz="2800" b="1" dirty="0">
              <a:solidFill>
                <a:srgbClr val="1221A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000100" y="4214818"/>
            <a:ext cx="14287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推论</a:t>
            </a:r>
            <a:r>
              <a:rPr lang="zh-CN" altLang="en-US" sz="3200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：</a:t>
            </a:r>
            <a:endParaRPr lang="en-US" altLang="zh-CN" sz="3200" b="1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928794" y="0"/>
            <a:ext cx="61093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向量组</a:t>
            </a:r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：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i="1" baseline="-25000" dirty="0" err="1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</a:t>
            </a:r>
            <a:r>
              <a:rPr lang="en-US" altLang="zh-CN" sz="3200" b="1" i="1" baseline="-25000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能由</a:t>
            </a:r>
            <a:endParaRPr lang="en-US" altLang="zh-CN" sz="3200" b="1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  <a:p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向量组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：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baseline="-25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 </a:t>
            </a:r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线性表示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1000100" y="1714488"/>
            <a:ext cx="785818" cy="357190"/>
          </a:xfrm>
          <a:prstGeom prst="left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85918" y="1571612"/>
            <a:ext cx="5003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存在矩阵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</a:t>
            </a:r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，使得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 =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.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0" name="左-右雙向箭號 19"/>
          <p:cNvSpPr/>
          <p:nvPr/>
        </p:nvSpPr>
        <p:spPr>
          <a:xfrm>
            <a:off x="1000100" y="2357430"/>
            <a:ext cx="785818" cy="357190"/>
          </a:xfrm>
          <a:prstGeom prst="left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785918" y="2214554"/>
            <a:ext cx="4523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矩阵</a:t>
            </a:r>
            <a:r>
              <a:rPr lang="zh-TW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方程</a:t>
            </a:r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X =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有解。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2" name="左-右雙向箭號 21"/>
          <p:cNvSpPr/>
          <p:nvPr/>
        </p:nvSpPr>
        <p:spPr>
          <a:xfrm>
            <a:off x="1000100" y="3071810"/>
            <a:ext cx="785818" cy="357190"/>
          </a:xfrm>
          <a:prstGeom prst="left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785918" y="2928934"/>
            <a:ext cx="3052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R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B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.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1071538" y="3786190"/>
            <a:ext cx="642942" cy="2857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714480" y="36433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≦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R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.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142976" y="4684928"/>
            <a:ext cx="8291512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zh-CN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</a:t>
            </a:r>
            <a:r>
              <a:rPr lang="zh-CN" altLang="zh-CN" sz="32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组</a:t>
            </a:r>
            <a:r>
              <a:rPr lang="zh-CN" altLang="en-US" sz="32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：</a:t>
            </a:r>
            <a:r>
              <a:rPr lang="en-US" altLang="zh-CN" sz="3200" b="1" i="1" dirty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baseline="-25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 </a:t>
            </a:r>
            <a:r>
              <a:rPr lang="zh-CN" altLang="zh-CN" sz="32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及</a:t>
            </a:r>
            <a:r>
              <a:rPr lang="zh-CN" altLang="en-US" sz="32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：</a:t>
            </a:r>
            <a:r>
              <a:rPr lang="en-US" altLang="zh-CN" sz="3200" b="1" i="1" dirty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baseline="-25000" dirty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baseline="-25000" dirty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err="1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i="1" baseline="-25000" dirty="0" err="1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</a:t>
            </a:r>
            <a:r>
              <a:rPr lang="en-US" altLang="zh-CN" sz="3200" b="1" i="1" baseline="-25000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endParaRPr lang="en-US" altLang="zh-CN" sz="3200" b="1" i="1" baseline="-25000" dirty="0" smtClean="0">
              <a:solidFill>
                <a:srgbClr val="0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等</a:t>
            </a:r>
            <a:r>
              <a:rPr lang="zh-CN" altLang="en-US" sz="32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价的</a:t>
            </a:r>
            <a:r>
              <a:rPr lang="zh-CN" altLang="en-US" sz="32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充分必要</a:t>
            </a:r>
            <a:r>
              <a:rPr lang="zh-CN" altLang="en-US" sz="32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条件是 </a:t>
            </a:r>
            <a:endParaRPr lang="en-US" altLang="zh-CN" sz="3200" b="1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b="1" i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		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R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R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A, B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．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7" name="AutoShape 19"/>
          <p:cNvSpPr>
            <a:spLocks noChangeArrowheads="1"/>
          </p:cNvSpPr>
          <p:nvPr/>
        </p:nvSpPr>
        <p:spPr bwMode="auto">
          <a:xfrm>
            <a:off x="6925077" y="2857496"/>
            <a:ext cx="2218923" cy="64698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 84 </a:t>
            </a:r>
            <a:r>
              <a:rPr lang="zh-TW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定理 </a:t>
            </a:r>
            <a:r>
              <a:rPr lang="en-US" altLang="zh-TW" sz="3200" b="1" dirty="0" smtClean="0">
                <a:solidFill>
                  <a:srgbClr val="0000FF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8" name="AutoShape 19"/>
          <p:cNvSpPr>
            <a:spLocks noChangeArrowheads="1"/>
          </p:cNvSpPr>
          <p:nvPr/>
        </p:nvSpPr>
        <p:spPr bwMode="auto">
          <a:xfrm>
            <a:off x="4572000" y="3571876"/>
            <a:ext cx="2218923" cy="64698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 86 </a:t>
            </a:r>
            <a:r>
              <a:rPr lang="zh-TW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定理 </a:t>
            </a:r>
            <a:r>
              <a:rPr lang="en-US" altLang="zh-TW" sz="3200" b="1" dirty="0" smtClean="0">
                <a:solidFill>
                  <a:srgbClr val="0000FF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3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29256" y="1643050"/>
            <a:ext cx="357190" cy="4286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429124" y="107154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称为此线性表示的</a:t>
            </a:r>
            <a:r>
              <a:rPr lang="zh-TW" altLang="en-US" sz="2800" b="1" dirty="0" smtClean="0">
                <a:solidFill>
                  <a:srgbClr val="00B050"/>
                </a:solidFill>
              </a:rPr>
              <a:t>系数矩阵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4572000" y="2857496"/>
            <a:ext cx="2302645" cy="64698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p 76 </a:t>
            </a:r>
            <a:r>
              <a:rPr lang="zh-TW" altLang="en-US" sz="32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定理 </a:t>
            </a:r>
            <a:r>
              <a:rPr lang="en-US" altLang="zh-TW" sz="3200" b="1" dirty="0" smtClean="0">
                <a:solidFill>
                  <a:srgbClr val="0000FF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6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build="p"/>
      <p:bldP spid="27" grpId="0" animBg="1" autoUpdateAnimBg="0"/>
      <p:bldP spid="28" grpId="0" animBg="1" autoUpdateAnimBg="0"/>
      <p:bldP spid="15" grpId="0" animBg="1"/>
      <p:bldP spid="30" grpId="0"/>
      <p:bldP spid="3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 noChangeAspect="1"/>
          </p:cNvGraphicFramePr>
          <p:nvPr/>
        </p:nvGraphicFramePr>
        <p:xfrm>
          <a:off x="1714480" y="642918"/>
          <a:ext cx="857256" cy="2419350"/>
        </p:xfrm>
        <a:graphic>
          <a:graphicData uri="http://schemas.openxmlformats.org/presentationml/2006/ole">
            <p:oleObj spid="_x0000_s293890" name="Equation" r:id="rId3" imgW="406080" imgH="927000" progId="">
              <p:embed/>
            </p:oleObj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00100" y="3214686"/>
            <a:ext cx="839043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证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明向量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组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l-GR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和向量组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l-GR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等价 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8662" y="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2 </a:t>
            </a:r>
            <a:r>
              <a:rPr lang="zh-TW" altLang="en-US" sz="3200" b="1" dirty="0" smtClean="0">
                <a:solidFill>
                  <a:srgbClr val="00B0F0"/>
                </a:solidFill>
              </a:rPr>
              <a:t> 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8662" y="150017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/>
        </p:nvGraphicFramePr>
        <p:xfrm>
          <a:off x="3357554" y="642918"/>
          <a:ext cx="957263" cy="2419350"/>
        </p:xfrm>
        <a:graphic>
          <a:graphicData uri="http://schemas.openxmlformats.org/presentationml/2006/ole">
            <p:oleObj spid="_x0000_s293891" name="Equation" r:id="rId4" imgW="317160" imgH="927000" progId="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571736" y="150017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graphicFrame>
        <p:nvGraphicFramePr>
          <p:cNvPr id="10" name="Object 2"/>
          <p:cNvGraphicFramePr>
            <a:graphicFrameLocks noGrp="1" noChangeAspect="1"/>
          </p:cNvGraphicFramePr>
          <p:nvPr/>
        </p:nvGraphicFramePr>
        <p:xfrm>
          <a:off x="4929190" y="642918"/>
          <a:ext cx="957263" cy="2419350"/>
        </p:xfrm>
        <a:graphic>
          <a:graphicData uri="http://schemas.openxmlformats.org/presentationml/2006/ole">
            <p:oleObj spid="_x0000_s293892" name="Equation" r:id="rId5" imgW="317160" imgH="927000" progId="">
              <p:embed/>
            </p:oleObj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4214810" y="150017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graphicFrame>
        <p:nvGraphicFramePr>
          <p:cNvPr id="12" name="Object 2"/>
          <p:cNvGraphicFramePr>
            <a:graphicFrameLocks noGrp="1" noChangeAspect="1"/>
          </p:cNvGraphicFramePr>
          <p:nvPr/>
        </p:nvGraphicFramePr>
        <p:xfrm>
          <a:off x="6500826" y="642918"/>
          <a:ext cx="957263" cy="2419350"/>
        </p:xfrm>
        <a:graphic>
          <a:graphicData uri="http://schemas.openxmlformats.org/presentationml/2006/ole">
            <p:oleObj spid="_x0000_s293893" name="Equation" r:id="rId6" imgW="317160" imgH="927000" progId="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786446" y="150017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graphicFrame>
        <p:nvGraphicFramePr>
          <p:cNvPr id="18" name="Object 2"/>
          <p:cNvGraphicFramePr>
            <a:graphicFrameLocks noGrp="1" noChangeAspect="1"/>
          </p:cNvGraphicFramePr>
          <p:nvPr/>
        </p:nvGraphicFramePr>
        <p:xfrm>
          <a:off x="8210520" y="642918"/>
          <a:ext cx="933480" cy="2419350"/>
        </p:xfrm>
        <a:graphic>
          <a:graphicData uri="http://schemas.openxmlformats.org/presentationml/2006/ole">
            <p:oleObj spid="_x0000_s293894" name="Equation" r:id="rId7" imgW="444240" imgH="927000" progId="">
              <p:embed/>
            </p:oleObj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429520" y="150017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 =</a:t>
            </a:r>
            <a:endParaRPr lang="zh-TW" altLang="en-US" sz="32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71538" y="385762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Object 11"/>
          <p:cNvGraphicFramePr>
            <a:graphicFrameLocks noGrp="1" noChangeAspect="1"/>
          </p:cNvGraphicFramePr>
          <p:nvPr/>
        </p:nvGraphicFramePr>
        <p:xfrm>
          <a:off x="1857356" y="4000504"/>
          <a:ext cx="2452688" cy="1949450"/>
        </p:xfrm>
        <a:graphic>
          <a:graphicData uri="http://schemas.openxmlformats.org/presentationml/2006/ole">
            <p:oleObj spid="_x0000_s293895" name="Equation" r:id="rId8" imgW="1015920" imgH="927000" progId="">
              <p:embed/>
            </p:oleObj>
          </a:graphicData>
        </a:graphic>
      </p:graphicFrame>
      <p:graphicFrame>
        <p:nvGraphicFramePr>
          <p:cNvPr id="22" name="Object 12"/>
          <p:cNvGraphicFramePr>
            <a:graphicFrameLocks noGrp="1" noChangeAspect="1"/>
          </p:cNvGraphicFramePr>
          <p:nvPr/>
        </p:nvGraphicFramePr>
        <p:xfrm>
          <a:off x="4500562" y="4000504"/>
          <a:ext cx="3050145" cy="2000264"/>
        </p:xfrm>
        <a:graphic>
          <a:graphicData uri="http://schemas.openxmlformats.org/presentationml/2006/ole">
            <p:oleObj spid="_x0000_s293896" name="Equation" r:id="rId9" imgW="1231560" imgH="927000" progId="">
              <p:embed/>
            </p:oleObj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142976" y="6000768"/>
            <a:ext cx="667201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接下来证明 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R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= R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A, B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．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 noChangeAspect="1"/>
          </p:cNvGraphicFramePr>
          <p:nvPr/>
        </p:nvGraphicFramePr>
        <p:xfrm>
          <a:off x="1142976" y="0"/>
          <a:ext cx="4538663" cy="1851025"/>
        </p:xfrm>
        <a:graphic>
          <a:graphicData uri="http://schemas.openxmlformats.org/presentationml/2006/ole">
            <p:oleObj spid="_x0000_s294914" name="Equation" r:id="rId3" imgW="1981080" imgH="927000" progId="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071538" y="5780782"/>
            <a:ext cx="7715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∴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A, 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 2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 rot="374069">
            <a:off x="1215657" y="3046580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071538" y="200024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71538" y="2500306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71538" y="321468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2"/>
          <p:cNvGraphicFramePr>
            <a:graphicFrameLocks noGrp="1" noChangeAspect="1"/>
          </p:cNvGraphicFramePr>
          <p:nvPr/>
        </p:nvGraphicFramePr>
        <p:xfrm>
          <a:off x="2357422" y="1928802"/>
          <a:ext cx="3781425" cy="1851025"/>
        </p:xfrm>
        <a:graphic>
          <a:graphicData uri="http://schemas.openxmlformats.org/presentationml/2006/ole">
            <p:oleObj spid="_x0000_s294915" name="Equation" r:id="rId4" imgW="1650960" imgH="927000" progId="">
              <p:embed/>
            </p:oleObj>
          </a:graphicData>
        </a:graphic>
      </p:graphicFrame>
      <p:sp>
        <p:nvSpPr>
          <p:cNvPr id="20" name="Freeform 26"/>
          <p:cNvSpPr>
            <a:spLocks/>
          </p:cNvSpPr>
          <p:nvPr/>
        </p:nvSpPr>
        <p:spPr bwMode="auto">
          <a:xfrm rot="374069">
            <a:off x="1215657" y="5046844"/>
            <a:ext cx="854770" cy="69442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71538" y="4000504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71538" y="450057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71538" y="5214950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3</a:t>
            </a:r>
            <a:r>
              <a:rPr lang="en-US" altLang="zh-TW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2"/>
          <p:cNvGraphicFramePr>
            <a:graphicFrameLocks noGrp="1" noChangeAspect="1"/>
          </p:cNvGraphicFramePr>
          <p:nvPr/>
        </p:nvGraphicFramePr>
        <p:xfrm>
          <a:off x="2500298" y="3857628"/>
          <a:ext cx="2967037" cy="1851025"/>
        </p:xfrm>
        <a:graphic>
          <a:graphicData uri="http://schemas.openxmlformats.org/presentationml/2006/ole">
            <p:oleObj spid="_x0000_s294916" name="Equation" r:id="rId5" imgW="1295280" imgH="927000" progId="">
              <p:embed/>
            </p:oleObj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1000100" y="6273225"/>
            <a:ext cx="4416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又可简单验证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 2 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286380" y="5780782"/>
            <a:ext cx="404790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∴向量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组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l-GR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和向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量组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l-GR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等价。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 rot="5400000">
            <a:off x="4750607" y="6322227"/>
            <a:ext cx="1071546" cy="1588"/>
          </a:xfrm>
          <a:prstGeom prst="line">
            <a:avLst/>
          </a:prstGeom>
          <a:ln w="44450">
            <a:solidFill>
              <a:srgbClr val="1221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7" grpId="0"/>
      <p:bldP spid="18" grpId="0"/>
      <p:bldP spid="19" grpId="0"/>
      <p:bldP spid="20" grpId="0" animBg="1"/>
      <p:bldP spid="21" grpId="0"/>
      <p:bldP spid="22" grpId="0"/>
      <p:bldP spid="23" grpId="0"/>
      <p:bldP spid="25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00100" y="0"/>
            <a:ext cx="8643937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阶单位矩阵的列向量组叫做 </a:t>
            </a:r>
            <a:r>
              <a:rPr lang="en-US" altLang="zh-TW" sz="3200" b="1" i="1" dirty="0">
                <a:solidFill>
                  <a:srgbClr val="FF0000"/>
                </a:solidFill>
              </a:rPr>
              <a:t>n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</a:rPr>
              <a:t>维单位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座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rgbClr val="FF0000"/>
                </a:solidFill>
              </a:rPr>
              <a:t>标</a:t>
            </a:r>
            <a:r>
              <a:rPr lang="zh-TW" altLang="en-US" sz="3200" b="1" dirty="0">
                <a:solidFill>
                  <a:srgbClr val="FF0000"/>
                </a:solidFill>
              </a:rPr>
              <a:t>向量组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，习惯用 </a:t>
            </a:r>
            <a:r>
              <a:rPr lang="en-US" altLang="zh-TW" sz="32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TW" sz="3200" b="1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TW" sz="3200" b="1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… , </a:t>
            </a:r>
            <a:r>
              <a:rPr lang="en-US" altLang="zh-TW" sz="32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TW" sz="3200" b="1" i="1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依序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表示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这 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个向量。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041775" y="6072206"/>
            <a:ext cx="510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R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 =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 </a:t>
            </a:r>
            <a:r>
              <a:rPr lang="zh-CN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一定</a:t>
            </a:r>
            <a:r>
              <a:rPr lang="zh-CN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成立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1000100" y="1571612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3</a:t>
            </a:r>
            <a:endParaRPr lang="zh-TW" altLang="en-US" sz="3200" b="1" dirty="0">
              <a:solidFill>
                <a:srgbClr val="00B0F0"/>
              </a:solidFill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1000100" y="4000504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</a:rPr>
              <a:t>分析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000100" y="2143116"/>
            <a:ext cx="7991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设有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CN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×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矩阵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= (</a:t>
            </a:r>
            <a:r>
              <a:rPr lang="en-US" altLang="zh-CN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, …, </a:t>
            </a:r>
            <a:r>
              <a:rPr lang="en-US" altLang="zh-CN" sz="32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，试证：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  <a:p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维单位坐标向量组能由矩阵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的列向量组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线性表示的充分必要条件是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57554" y="3643314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=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 .</a:t>
            </a:r>
            <a:endParaRPr lang="zh-CN" alt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000232" y="4500570"/>
            <a:ext cx="63289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维单位坐标向量组能由矩阵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列向量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组线性表示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071670" y="5500702"/>
            <a:ext cx="2744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=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,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左-右雙向箭號 16"/>
          <p:cNvSpPr/>
          <p:nvPr/>
        </p:nvSpPr>
        <p:spPr>
          <a:xfrm>
            <a:off x="1071538" y="5572140"/>
            <a:ext cx="785818" cy="357190"/>
          </a:xfrm>
          <a:prstGeom prst="left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071670" y="6072206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) =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 .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左-右雙向箭號 18"/>
          <p:cNvSpPr/>
          <p:nvPr/>
        </p:nvSpPr>
        <p:spPr>
          <a:xfrm>
            <a:off x="1071538" y="6143644"/>
            <a:ext cx="785818" cy="357190"/>
          </a:xfrm>
          <a:prstGeom prst="left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 animBg="1"/>
      <p:bldP spid="18" grpId="0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000100" y="0"/>
            <a:ext cx="520527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5400" b="1" dirty="0" smtClean="0">
                <a:solidFill>
                  <a:srgbClr val="00B050"/>
                </a:solidFill>
              </a:rPr>
              <a:t>“</a:t>
            </a:r>
            <a:r>
              <a:rPr lang="zh-TW" altLang="en-US" sz="5400" b="1" dirty="0" smtClean="0">
                <a:solidFill>
                  <a:srgbClr val="00B050"/>
                </a:solidFill>
              </a:rPr>
              <a:t>左</a:t>
            </a:r>
            <a:r>
              <a:rPr lang="zh-TW" altLang="en-US" sz="5400" b="1" dirty="0">
                <a:solidFill>
                  <a:srgbClr val="00B050"/>
                </a:solidFill>
              </a:rPr>
              <a:t>行右</a:t>
            </a:r>
            <a:r>
              <a:rPr lang="zh-TW" altLang="en-US" sz="5400" b="1" dirty="0" smtClean="0">
                <a:solidFill>
                  <a:srgbClr val="00B050"/>
                </a:solidFill>
              </a:rPr>
              <a:t>列</a:t>
            </a:r>
            <a:r>
              <a:rPr lang="en-US" altLang="zh-TW" sz="5400" b="1" dirty="0" smtClean="0">
                <a:solidFill>
                  <a:srgbClr val="00B050"/>
                </a:solidFill>
              </a:rPr>
              <a:t>”</a:t>
            </a:r>
            <a:r>
              <a:rPr lang="zh-TW" altLang="en-US" sz="5400" b="1" dirty="0" smtClean="0">
                <a:solidFill>
                  <a:srgbClr val="00B050"/>
                </a:solidFill>
              </a:rPr>
              <a:t> 原则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86050" y="857232"/>
            <a:ext cx="3292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若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 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，那么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0100" y="1357298"/>
            <a:ext cx="8143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矩阵</a:t>
            </a:r>
            <a:r>
              <a:rPr lang="zh-CN" altLang="en-US" sz="3200" b="1" kern="0" dirty="0" smtClean="0"/>
              <a:t>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b="1" kern="0" dirty="0" smtClean="0">
                <a:solidFill>
                  <a:srgbClr val="1221AE"/>
                </a:solidFill>
              </a:rPr>
              <a:t>行向量组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能由矩阵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b="1" kern="0" dirty="0" smtClean="0">
                <a:solidFill>
                  <a:srgbClr val="1221AE"/>
                </a:solidFill>
              </a:rPr>
              <a:t>行向量组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线性表示，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TW" altLang="en-US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sz="3200" b="1" kern="0" dirty="0" smtClean="0">
                <a:solidFill>
                  <a:srgbClr val="1221AE"/>
                </a:solidFill>
              </a:rPr>
              <a:t>左</a:t>
            </a:r>
            <a:r>
              <a:rPr lang="en-US" altLang="zh-TW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为这一线性表示的系数矩阵</a:t>
            </a:r>
            <a:r>
              <a:rPr lang="zh-TW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24470" y="2428868"/>
            <a:ext cx="8220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矩阵</a:t>
            </a:r>
            <a:r>
              <a:rPr lang="zh-CN" altLang="en-US" sz="3200" b="1" kern="0" dirty="0" smtClean="0"/>
              <a:t>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TW" altLang="en-US" sz="3200" b="1" kern="0" dirty="0" smtClean="0">
                <a:solidFill>
                  <a:srgbClr val="FF0000"/>
                </a:solidFill>
              </a:rPr>
              <a:t>列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向量组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能由矩阵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TW" altLang="en-US" sz="3200" b="1" kern="0" dirty="0" smtClean="0">
                <a:solidFill>
                  <a:srgbClr val="FF0000"/>
                </a:solidFill>
              </a:rPr>
              <a:t>列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向量组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</a:t>
            </a:r>
            <a:endParaRPr lang="en-US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性表示，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sz="3200" b="1" i="1" kern="0" dirty="0" smtClean="0">
                <a:solidFill>
                  <a:srgbClr val="FF0000"/>
                </a:solidFill>
              </a:rPr>
              <a:t> </a:t>
            </a:r>
            <a:r>
              <a:rPr lang="en-US" altLang="zh-TW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sz="3200" b="1" kern="0" dirty="0" smtClean="0">
                <a:solidFill>
                  <a:srgbClr val="FF0000"/>
                </a:solidFill>
              </a:rPr>
              <a:t>右</a:t>
            </a:r>
            <a:r>
              <a:rPr lang="en-US" altLang="zh-TW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为这一线性表示的系数矩阵</a:t>
            </a:r>
            <a:r>
              <a:rPr lang="zh-TW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43108" y="3643314"/>
            <a:ext cx="5415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</a:t>
            </a:r>
            <a:r>
              <a:rPr lang="zh-TW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TW" altLang="en-US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 </a:t>
            </a:r>
            <a:r>
              <a:rPr lang="en-US" altLang="zh-CN" sz="3200" b="1" i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en-US" sz="32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×</a:t>
            </a:r>
            <a:r>
              <a:rPr lang="en-US" altLang="zh-CN" sz="3200" b="1" i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矩阵，</a:t>
            </a:r>
            <a:r>
              <a:rPr lang="zh-TW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那么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71538" y="4286256"/>
            <a:ext cx="7709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施行一次初等</a:t>
            </a:r>
            <a:r>
              <a:rPr lang="zh-CN" altLang="en-US" sz="3200" b="1" kern="0" dirty="0" smtClean="0">
                <a:solidFill>
                  <a:srgbClr val="1221AE"/>
                </a:solidFill>
              </a:rPr>
              <a:t>行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变换</a:t>
            </a:r>
            <a:r>
              <a:rPr lang="zh-CN" altLang="en-US" sz="3200" b="1" kern="0" dirty="0" smtClean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相当于在</a:t>
            </a:r>
            <a:r>
              <a:rPr lang="zh-CN" altLang="en-US" sz="3200" b="1" kern="0" dirty="0" smtClean="0">
                <a:solidFill>
                  <a:schemeClr val="bg2"/>
                </a:solidFill>
              </a:rPr>
              <a:t>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endParaRPr lang="en-US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b="1" kern="0" dirty="0" smtClean="0">
                <a:solidFill>
                  <a:srgbClr val="1221AE"/>
                </a:solidFill>
              </a:rPr>
              <a:t>左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边乘以相应的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阶初等矩阵；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71538" y="5572140"/>
            <a:ext cx="770916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施行一次初等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列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变换，相当于在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endParaRPr lang="en-US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b="1" kern="0" dirty="0" smtClean="0">
                <a:solidFill>
                  <a:srgbClr val="FF0000"/>
                </a:solidFill>
              </a:rPr>
              <a:t>右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边乘以相应的 </a:t>
            </a:r>
            <a:r>
              <a:rPr lang="en-US" altLang="zh-CN" sz="3200" b="1" i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 </a:t>
            </a: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阶初等矩阵</a:t>
            </a:r>
            <a:r>
              <a:rPr lang="zh-TW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/>
            </a:endParaRPr>
          </a:p>
          <a:p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1000100" y="3571876"/>
            <a:ext cx="81439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500562" y="4431675"/>
          <a:ext cx="1196987" cy="2426325"/>
        </p:xfrm>
        <a:graphic>
          <a:graphicData uri="http://schemas.openxmlformats.org/presentationml/2006/ole">
            <p:oleObj spid="_x0000_s208898" name="Equation" r:id="rId3" imgW="469800" imgH="952200" progId="">
              <p:embed/>
            </p:oleObj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00100" y="1645593"/>
            <a:ext cx="85897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记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=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)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 </a:t>
            </a: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zh-TW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n-US" altLang="zh-TW" sz="3200" b="1" i="1" dirty="0" err="1">
                <a:solidFill>
                  <a:schemeClr val="accent1"/>
                </a:solidFill>
              </a:rPr>
              <a:t>b</a:t>
            </a:r>
            <a:r>
              <a:rPr lang="en-US" altLang="zh-TW" sz="3200" b="1" i="1" baseline="-25000" dirty="0" err="1">
                <a:solidFill>
                  <a:schemeClr val="accent1"/>
                </a:solidFill>
              </a:rPr>
              <a:t>s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zh-TW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能由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线性表示，即对每个向量 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zh-TW" sz="3200" b="1" i="1" dirty="0" err="1" smtClean="0">
                <a:solidFill>
                  <a:schemeClr val="accent1"/>
                </a:solidFill>
              </a:rPr>
              <a:t>b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altLang="zh-TW" sz="3200" b="1" i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j=1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2,…,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存在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TW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TW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mj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</a:t>
            </a:r>
            <a:endParaRPr lang="en-US" altLang="zh-TW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71538" y="3717295"/>
            <a:ext cx="635793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200" b="1" i="1" dirty="0" err="1">
                <a:solidFill>
                  <a:schemeClr val="accent1"/>
                </a:solidFill>
              </a:rPr>
              <a:t>b</a:t>
            </a:r>
            <a:r>
              <a:rPr lang="en-US" altLang="zh-TW" sz="3200" b="1" i="1" baseline="-25000" dirty="0" err="1">
                <a:solidFill>
                  <a:schemeClr val="accent1"/>
                </a:solidFill>
              </a:rPr>
              <a:t>j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 </a:t>
            </a:r>
            <a:r>
              <a:rPr lang="zh-TW" altLang="en-US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TW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TW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TW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… +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mj</a:t>
            </a:r>
            <a:r>
              <a:rPr lang="en-US" altLang="zh-TW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endParaRPr lang="zh-TW" altLang="en-US" sz="3200" i="1" dirty="0">
              <a:solidFill>
                <a:schemeClr val="accent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00166" y="5360369"/>
            <a:ext cx="635793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(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,…,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</a:rPr>
              <a:t>m</a:t>
            </a:r>
            <a:r>
              <a:rPr lang="zh-TW" altLang="en-US" sz="3200" b="1" i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00100" y="214290"/>
            <a:ext cx="6340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接下来这 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4 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页为一般情形的描述，</a:t>
            </a:r>
            <a:endParaRPr lang="en-US" altLang="zh-TW" sz="3200" b="1" dirty="0" smtClean="0">
              <a:solidFill>
                <a:srgbClr val="1221AE"/>
              </a:solidFill>
            </a:endParaRPr>
          </a:p>
          <a:p>
            <a:r>
              <a:rPr lang="zh-TW" altLang="en-US" sz="3200" b="1" dirty="0" smtClean="0">
                <a:solidFill>
                  <a:srgbClr val="1221AE"/>
                </a:solidFill>
              </a:rPr>
              <a:t>有兴趣的同学可以自行钻研！！！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71538" y="428604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从而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65212" y="4429132"/>
            <a:ext cx="635943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矩阵 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zh-TW" sz="32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×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(</a:t>
            </a:r>
            <a:r>
              <a:rPr lang="en-US" altLang="zh-TW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TW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ij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称为这一线性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表示</a:t>
            </a:r>
            <a:endParaRPr lang="en-US" altLang="zh-TW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系</a:t>
            </a:r>
            <a:r>
              <a:rPr lang="zh-TW" altLang="en-US" sz="3200" b="1" dirty="0">
                <a:solidFill>
                  <a:srgbClr val="FF0000"/>
                </a:solidFill>
              </a:rPr>
              <a:t>数矩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阵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49375" y="1571610"/>
            <a:ext cx="357188" cy="1857375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849688" y="1571610"/>
            <a:ext cx="357187" cy="1857375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135688" y="1285860"/>
            <a:ext cx="428625" cy="5715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349750" y="1571610"/>
            <a:ext cx="357188" cy="1857375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278438" y="1571610"/>
            <a:ext cx="428625" cy="1857375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35688" y="1928797"/>
            <a:ext cx="428625" cy="5715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135688" y="2928922"/>
            <a:ext cx="428625" cy="5715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778000" y="1571610"/>
            <a:ext cx="357188" cy="1857375"/>
          </a:xfrm>
          <a:prstGeom prst="rect">
            <a:avLst/>
          </a:prstGeom>
          <a:noFill/>
          <a:ln w="3175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857620" y="1571612"/>
            <a:ext cx="357187" cy="1857375"/>
          </a:xfrm>
          <a:prstGeom prst="rect">
            <a:avLst/>
          </a:prstGeom>
          <a:noFill/>
          <a:ln w="3175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357686" y="1571612"/>
            <a:ext cx="357188" cy="1857375"/>
          </a:xfrm>
          <a:prstGeom prst="rect">
            <a:avLst/>
          </a:prstGeom>
          <a:noFill/>
          <a:ln w="3175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278438" y="1571610"/>
            <a:ext cx="428625" cy="1857375"/>
          </a:xfrm>
          <a:prstGeom prst="rect">
            <a:avLst/>
          </a:prstGeom>
          <a:noFill/>
          <a:ln w="3175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992938" y="1285860"/>
            <a:ext cx="428625" cy="571500"/>
          </a:xfrm>
          <a:prstGeom prst="rect">
            <a:avLst/>
          </a:prstGeom>
          <a:noFill/>
          <a:ln w="3175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992938" y="1928797"/>
            <a:ext cx="428625" cy="571500"/>
          </a:xfrm>
          <a:prstGeom prst="rect">
            <a:avLst/>
          </a:prstGeom>
          <a:noFill/>
          <a:ln w="3175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921500" y="2928922"/>
            <a:ext cx="500063" cy="571500"/>
          </a:xfrm>
          <a:prstGeom prst="rect">
            <a:avLst/>
          </a:prstGeom>
          <a:noFill/>
          <a:ln w="31750" algn="ctr">
            <a:solidFill>
              <a:srgbClr val="7030A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42976" y="2071678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(</a:t>
            </a:r>
            <a:r>
              <a:rPr lang="en-US" altLang="zh-TW" sz="28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28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2800" b="1" dirty="0" smtClean="0"/>
              <a:t>, </a:t>
            </a:r>
            <a:r>
              <a:rPr lang="en-US" altLang="zh-TW" sz="28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28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2800" b="1" dirty="0" smtClean="0"/>
              <a:t>, …, </a:t>
            </a:r>
            <a:r>
              <a:rPr lang="en-US" altLang="zh-TW" sz="2800" b="1" i="1" dirty="0" err="1" smtClean="0">
                <a:solidFill>
                  <a:schemeClr val="accent1"/>
                </a:solidFill>
              </a:rPr>
              <a:t>b</a:t>
            </a:r>
            <a:r>
              <a:rPr lang="en-US" altLang="zh-TW" sz="2800" b="1" i="1" baseline="-25000" dirty="0" err="1" smtClean="0">
                <a:solidFill>
                  <a:schemeClr val="accent1"/>
                </a:solidFill>
              </a:rPr>
              <a:t>s</a:t>
            </a:r>
            <a:r>
              <a:rPr lang="en-US" altLang="zh-TW" sz="2800" b="1" dirty="0" smtClean="0"/>
              <a:t>) =</a:t>
            </a:r>
            <a:endParaRPr lang="zh-TW" altLang="en-US" sz="2800" b="1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778500" y="1285860"/>
          <a:ext cx="3365500" cy="2230437"/>
        </p:xfrm>
        <a:graphic>
          <a:graphicData uri="http://schemas.openxmlformats.org/presentationml/2006/ole">
            <p:oleObj spid="_x0000_s209924" name="Equation" r:id="rId3" imgW="1447560" imgH="939600" progId="">
              <p:embed/>
            </p:oleObj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3714744" y="2071678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(</a:t>
            </a:r>
            <a:r>
              <a:rPr lang="en-US" altLang="zh-TW" sz="28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28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2800" b="1" dirty="0" smtClean="0"/>
              <a:t>, </a:t>
            </a:r>
            <a:r>
              <a:rPr lang="en-US" altLang="zh-TW" sz="28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28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2800" b="1" dirty="0" smtClean="0"/>
              <a:t>, …,</a:t>
            </a:r>
            <a:r>
              <a:rPr lang="en-US" altLang="zh-TW" sz="28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2800" b="1" i="1" baseline="-25000" dirty="0" smtClean="0">
                <a:solidFill>
                  <a:schemeClr val="accent1"/>
                </a:solidFill>
              </a:rPr>
              <a:t>m</a:t>
            </a:r>
            <a:r>
              <a:rPr lang="en-US" altLang="zh-TW" sz="2800" b="1" dirty="0" smtClean="0"/>
              <a:t>)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1538" y="21429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若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C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m</a:t>
            </a:r>
            <a:r>
              <a:rPr lang="en-US" altLang="en-US" sz="32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×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n</a:t>
            </a:r>
            <a:r>
              <a:rPr lang="en-US" altLang="zh-CN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= </a:t>
            </a:r>
            <a:r>
              <a:rPr lang="en-US" altLang="zh-CN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A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m</a:t>
            </a:r>
            <a:r>
              <a:rPr lang="en-US" altLang="en-US" sz="32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×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l</a:t>
            </a:r>
            <a:r>
              <a:rPr lang="en-US" altLang="zh-CN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B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l</a:t>
            </a:r>
            <a:r>
              <a:rPr lang="en-US" altLang="en-US" sz="32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×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n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,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即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928794" y="128586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571736" y="128586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14678" y="128586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786314" y="128586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29256" y="128586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000760" y="128586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4400" y="3927473"/>
            <a:ext cx="5857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71604" y="3929066"/>
            <a:ext cx="5333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(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, …, 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c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altLang="zh-TW" sz="3200" b="1" dirty="0" smtClean="0"/>
              <a:t>) = (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, …,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</a:rPr>
              <a:t>l</a:t>
            </a:r>
            <a:r>
              <a:rPr lang="en-US" altLang="zh-TW" sz="3200" b="1" dirty="0" smtClean="0"/>
              <a:t>)</a:t>
            </a:r>
            <a:endParaRPr lang="zh-TW" altLang="en-US" sz="3200" b="1" dirty="0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6672262" y="3571876"/>
          <a:ext cx="2471738" cy="1716088"/>
        </p:xfrm>
        <a:graphic>
          <a:graphicData uri="http://schemas.openxmlformats.org/presentationml/2006/ole">
            <p:oleObj spid="_x0000_s210948" name="Equation" r:id="rId3" imgW="1422360" imgH="939600" progId="">
              <p:embed/>
            </p:oleObj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1195990" y="5503783"/>
            <a:ext cx="794801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矩阵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列向量组</a:t>
            </a:r>
            <a:r>
              <a:rPr lang="zh-CN" altLang="en-US" sz="3200" b="1" dirty="0" smtClean="0"/>
              <a:t>能由矩阵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列向量组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线性表示。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为这一线性表示的系数矩阵。</a:t>
            </a:r>
          </a:p>
          <a:p>
            <a:endParaRPr lang="zh-CN" altLang="en-US" dirty="0" smtClean="0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83212" y="1214422"/>
          <a:ext cx="7860788" cy="1785950"/>
        </p:xfrm>
        <a:graphic>
          <a:graphicData uri="http://schemas.openxmlformats.org/presentationml/2006/ole">
            <p:oleObj spid="_x0000_s210949" name="Equation" r:id="rId4" imgW="4406760" imgH="952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5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71538" y="214290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若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C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m</a:t>
            </a:r>
            <a:r>
              <a:rPr lang="en-US" altLang="en-US" sz="32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×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n</a:t>
            </a:r>
            <a:r>
              <a:rPr lang="en-US" altLang="zh-CN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= </a:t>
            </a:r>
            <a:r>
              <a:rPr lang="en-US" altLang="zh-CN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A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m</a:t>
            </a:r>
            <a:r>
              <a:rPr lang="en-US" altLang="en-US" sz="32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×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l</a:t>
            </a:r>
            <a:r>
              <a:rPr lang="en-US" altLang="zh-CN" sz="3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B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l</a:t>
            </a:r>
            <a:r>
              <a:rPr lang="en-US" altLang="en-US" sz="3200" b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×</a:t>
            </a:r>
            <a:r>
              <a:rPr lang="en-US" altLang="zh-CN" sz="3200" b="1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n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  <a:cs typeface="楷体_GB2312"/>
              </a:rPr>
              <a:t>,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即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95990" y="5715016"/>
            <a:ext cx="79480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矩阵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行</a:t>
            </a:r>
            <a:r>
              <a:rPr lang="zh-CN" altLang="en-US" sz="3200" b="1" dirty="0" smtClean="0">
                <a:solidFill>
                  <a:srgbClr val="0202BE"/>
                </a:solidFill>
              </a:rPr>
              <a:t>向量组</a:t>
            </a:r>
            <a:r>
              <a:rPr lang="zh-CN" altLang="en-US" sz="3200" b="1" dirty="0" smtClean="0"/>
              <a:t>能由矩阵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TW" altLang="en-US" sz="3200" b="1" dirty="0" smtClean="0">
                <a:solidFill>
                  <a:srgbClr val="0202BE"/>
                </a:solidFill>
              </a:rPr>
              <a:t>行</a:t>
            </a:r>
            <a:r>
              <a:rPr lang="zh-CN" altLang="en-US" sz="3200" b="1" dirty="0" smtClean="0">
                <a:solidFill>
                  <a:srgbClr val="0202BE"/>
                </a:solidFill>
              </a:rPr>
              <a:t>向量组</a:t>
            </a:r>
            <a:endParaRPr lang="en-US" altLang="zh-CN" sz="3200" b="1" dirty="0" smtClean="0">
              <a:solidFill>
                <a:srgbClr val="0202BE"/>
              </a:solidFill>
            </a:endParaRPr>
          </a:p>
          <a:p>
            <a:r>
              <a:rPr lang="zh-CN" altLang="en-US" sz="3200" b="1" dirty="0" smtClean="0"/>
              <a:t>线性表示。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为这一线性表示的系数矩阵。</a:t>
            </a:r>
          </a:p>
          <a:p>
            <a:endParaRPr lang="zh-CN" altLang="en-US" dirty="0" smtClean="0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142976" y="3929066"/>
            <a:ext cx="5857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则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214678" y="3286124"/>
          <a:ext cx="3199244" cy="1928825"/>
        </p:xfrm>
        <a:graphic>
          <a:graphicData uri="http://schemas.openxmlformats.org/presentationml/2006/ole">
            <p:oleObj spid="_x0000_s211973" name="Equation" r:id="rId3" imgW="1638000" imgH="939600" progId="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000100" y="1000108"/>
          <a:ext cx="7861300" cy="1785937"/>
        </p:xfrm>
        <a:graphic>
          <a:graphicData uri="http://schemas.openxmlformats.org/presentationml/2006/ole">
            <p:oleObj spid="_x0000_s211974" name="Equation" r:id="rId4" imgW="4406760" imgH="952200" progId="">
              <p:embed/>
            </p:oleObj>
          </a:graphicData>
        </a:graphic>
      </p:graphicFrame>
      <p:cxnSp>
        <p:nvCxnSpPr>
          <p:cNvPr id="19" name="直線接點 18"/>
          <p:cNvCxnSpPr/>
          <p:nvPr/>
        </p:nvCxnSpPr>
        <p:spPr>
          <a:xfrm>
            <a:off x="1214414" y="1500174"/>
            <a:ext cx="2143140" cy="1588"/>
          </a:xfrm>
          <a:prstGeom prst="line">
            <a:avLst/>
          </a:prstGeom>
          <a:ln w="25400">
            <a:solidFill>
              <a:srgbClr val="1221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214414" y="1857364"/>
            <a:ext cx="2143140" cy="1588"/>
          </a:xfrm>
          <a:prstGeom prst="line">
            <a:avLst/>
          </a:prstGeom>
          <a:ln w="25400">
            <a:solidFill>
              <a:srgbClr val="1221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14414" y="2357430"/>
            <a:ext cx="2143140" cy="1588"/>
          </a:xfrm>
          <a:prstGeom prst="line">
            <a:avLst/>
          </a:prstGeom>
          <a:ln w="25400">
            <a:solidFill>
              <a:srgbClr val="1221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500826" y="1500174"/>
            <a:ext cx="2143140" cy="1588"/>
          </a:xfrm>
          <a:prstGeom prst="line">
            <a:avLst/>
          </a:prstGeom>
          <a:ln w="25400">
            <a:solidFill>
              <a:srgbClr val="1221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500826" y="1857364"/>
            <a:ext cx="2143140" cy="1588"/>
          </a:xfrm>
          <a:prstGeom prst="line">
            <a:avLst/>
          </a:prstGeom>
          <a:ln w="25400">
            <a:solidFill>
              <a:srgbClr val="1221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500826" y="2357430"/>
            <a:ext cx="2143140" cy="1588"/>
          </a:xfrm>
          <a:prstGeom prst="line">
            <a:avLst/>
          </a:prstGeom>
          <a:ln w="25400">
            <a:solidFill>
              <a:srgbClr val="1221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357422" y="3143248"/>
          <a:ext cx="887437" cy="2194912"/>
        </p:xfrm>
        <a:graphic>
          <a:graphicData uri="http://schemas.openxmlformats.org/presentationml/2006/ole">
            <p:oleObj spid="_x0000_s211975" name="Equation" r:id="rId5" imgW="393480" imgH="927000" progId="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2428860" y="3143248"/>
            <a:ext cx="785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i="1" baseline="30000" dirty="0" smtClean="0">
                <a:solidFill>
                  <a:schemeClr val="accent1"/>
                </a:solidFill>
              </a:rPr>
              <a:t>T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28860" y="3643314"/>
            <a:ext cx="785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i="1" baseline="30000" dirty="0" smtClean="0">
                <a:solidFill>
                  <a:schemeClr val="accent1"/>
                </a:solidFill>
              </a:rPr>
              <a:t>T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28860" y="4643446"/>
            <a:ext cx="785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err="1" smtClean="0">
                <a:solidFill>
                  <a:schemeClr val="accent1"/>
                </a:solidFill>
              </a:rPr>
              <a:t>c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</a:rPr>
              <a:t>m</a:t>
            </a:r>
            <a:r>
              <a:rPr lang="en-US" altLang="zh-TW" sz="3200" b="1" i="1" baseline="30000" dirty="0" err="1" smtClean="0">
                <a:solidFill>
                  <a:schemeClr val="accent1"/>
                </a:solidFill>
              </a:rPr>
              <a:t>T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6429375" y="2873376"/>
          <a:ext cx="887413" cy="2736850"/>
        </p:xfrm>
        <a:graphic>
          <a:graphicData uri="http://schemas.openxmlformats.org/presentationml/2006/ole">
            <p:oleObj spid="_x0000_s211976" name="Equation" r:id="rId6" imgW="393480" imgH="1155600" progId="">
              <p:embed/>
            </p:oleObj>
          </a:graphicData>
        </a:graphic>
      </p:graphicFrame>
      <p:sp>
        <p:nvSpPr>
          <p:cNvPr id="29" name="矩形 28"/>
          <p:cNvSpPr/>
          <p:nvPr/>
        </p:nvSpPr>
        <p:spPr>
          <a:xfrm>
            <a:off x="6500826" y="2928934"/>
            <a:ext cx="785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i="1" baseline="30000" dirty="0" smtClean="0">
                <a:solidFill>
                  <a:schemeClr val="accent1"/>
                </a:solidFill>
              </a:rPr>
              <a:t>T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00826" y="3429000"/>
            <a:ext cx="785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i="1" baseline="30000" dirty="0" smtClean="0">
                <a:solidFill>
                  <a:schemeClr val="accent1"/>
                </a:solidFill>
              </a:rPr>
              <a:t>T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00826" y="5000636"/>
            <a:ext cx="785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 err="1" smtClean="0">
                <a:solidFill>
                  <a:schemeClr val="accent1"/>
                </a:solidFill>
              </a:rPr>
              <a:t>b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</a:rPr>
              <a:t>l</a:t>
            </a:r>
            <a:r>
              <a:rPr lang="en-US" altLang="zh-TW" sz="3200" b="1" i="1" baseline="30000" dirty="0" err="1" smtClean="0">
                <a:solidFill>
                  <a:schemeClr val="accent1"/>
                </a:solidFill>
              </a:rPr>
              <a:t>T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6" grpId="0"/>
      <p:bldP spid="27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071802" y="2285992"/>
          <a:ext cx="1239837" cy="2362200"/>
        </p:xfrm>
        <a:graphic>
          <a:graphicData uri="http://schemas.openxmlformats.org/presentationml/2006/ole">
            <p:oleObj spid="_x0000_s198659" name="Equation" r:id="rId3" imgW="545760" imgH="939600" progId="">
              <p:embed/>
            </p:oleObj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30194" y="1285860"/>
            <a:ext cx="8213806" cy="10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　     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维向量写成一列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，称为</a:t>
            </a:r>
            <a:r>
              <a:rPr lang="zh-CN" altLang="en-US" sz="3200" b="1" dirty="0">
                <a:solidFill>
                  <a:srgbClr val="FF3300"/>
                </a:solidFill>
                <a:latin typeface="+mn-ea"/>
                <a:ea typeface="+mn-ea"/>
              </a:rPr>
              <a:t>列向量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也就是列矩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阵，通常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用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等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表示，如：</a:t>
            </a:r>
          </a:p>
        </p:txBody>
      </p:sp>
      <p:sp>
        <p:nvSpPr>
          <p:cNvPr id="12" name="矩形 18"/>
          <p:cNvSpPr>
            <a:spLocks noChangeArrowheads="1"/>
          </p:cNvSpPr>
          <p:nvPr/>
        </p:nvSpPr>
        <p:spPr bwMode="auto">
          <a:xfrm>
            <a:off x="1000100" y="428604"/>
            <a:ext cx="43107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B0F0"/>
                </a:solidFill>
              </a:rPr>
              <a:t>2. </a:t>
            </a:r>
            <a:r>
              <a:rPr lang="zh-TW" altLang="en-US" sz="3200" b="1" dirty="0" smtClean="0">
                <a:solidFill>
                  <a:srgbClr val="00B0F0"/>
                </a:solidFill>
              </a:rPr>
              <a:t> </a:t>
            </a:r>
            <a:r>
              <a:rPr lang="en-US" altLang="zh-TW" sz="3200" b="1" i="1" dirty="0" smtClean="0">
                <a:solidFill>
                  <a:srgbClr val="00B0F0"/>
                </a:solidFill>
              </a:rPr>
              <a:t>n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 </a:t>
            </a:r>
            <a:r>
              <a:rPr lang="zh-TW" altLang="en-US" sz="3200" b="1" dirty="0">
                <a:solidFill>
                  <a:srgbClr val="00B0F0"/>
                </a:solidFill>
              </a:rPr>
              <a:t>维向量的表示方法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930194" y="4643446"/>
            <a:ext cx="8213806" cy="10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　     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 </a:t>
            </a:r>
            <a:r>
              <a:rPr lang="en-US" altLang="zh-CN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维向量写成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一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行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称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为</a:t>
            </a:r>
            <a:r>
              <a:rPr lang="zh-TW" altLang="en-US" sz="3200" b="1" dirty="0" smtClean="0">
                <a:solidFill>
                  <a:srgbClr val="FF3300"/>
                </a:solidFill>
                <a:latin typeface="+mn-ea"/>
                <a:ea typeface="+mn-ea"/>
              </a:rPr>
              <a:t>行</a:t>
            </a:r>
            <a:r>
              <a:rPr lang="zh-CN" altLang="en-US" sz="3200" b="1" dirty="0" smtClean="0">
                <a:solidFill>
                  <a:srgbClr val="FF3300"/>
                </a:solidFill>
                <a:latin typeface="+mn-ea"/>
                <a:ea typeface="+mn-ea"/>
              </a:rPr>
              <a:t>向量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也就是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行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矩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阵，通常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用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="1" i="1" baseline="30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32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3200" b="1" i="1" baseline="30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sz="3200" b="1" i="1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l-GR" altLang="zh-TW" sz="32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TW" sz="3200" b="1" i="1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等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表示，如：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57488" y="5715016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solidFill>
                  <a:schemeClr val="accent1"/>
                </a:solidFill>
              </a:rPr>
              <a:t>a</a:t>
            </a:r>
            <a:r>
              <a:rPr lang="en-US" altLang="zh-TW" sz="3200" b="1" i="1" baseline="30000" dirty="0" err="1" smtClean="0">
                <a:solidFill>
                  <a:schemeClr val="accent1"/>
                </a:solidFill>
              </a:rPr>
              <a:t>T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…,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i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70184" y="3101965"/>
            <a:ext cx="287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endParaRPr lang="zh-TW" altLang="en-US" sz="3200" b="1" i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143504" y="2285992"/>
          <a:ext cx="1066800" cy="2328863"/>
        </p:xfrm>
        <a:graphic>
          <a:graphicData uri="http://schemas.openxmlformats.org/presentationml/2006/ole">
            <p:oleObj spid="_x0000_s198660" name="Equation" r:id="rId4" imgW="469800" imgH="927000" progId="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013324" y="3101965"/>
            <a:ext cx="287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endParaRPr lang="zh-TW" altLang="en-US" sz="3200" b="1" i="1" dirty="0">
              <a:solidFill>
                <a:schemeClr val="accent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28926" y="6273225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err="1" smtClean="0">
                <a:solidFill>
                  <a:schemeClr val="accent1"/>
                </a:solidFill>
              </a:rPr>
              <a:t>b</a:t>
            </a:r>
            <a:r>
              <a:rPr lang="en-US" altLang="zh-TW" sz="3200" b="1" i="1" baseline="30000" dirty="0" err="1" smtClean="0">
                <a:solidFill>
                  <a:schemeClr val="accent1"/>
                </a:solidFill>
              </a:rPr>
              <a:t>T</a:t>
            </a:r>
            <a:r>
              <a:rPr lang="en-US" altLang="zh-TW" sz="3200" b="1" dirty="0" smtClean="0"/>
              <a:t> = (7, 8, 9, 0, 1)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9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五、小结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64210" y="1428736"/>
            <a:ext cx="2170098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 </a:t>
            </a:r>
            <a:r>
              <a:rPr lang="en-US" altLang="zh-CN" sz="2800" b="1" i="1" dirty="0">
                <a:solidFill>
                  <a:schemeClr val="accent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2800" b="1" i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能由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向量组 </a:t>
            </a:r>
            <a:r>
              <a:rPr lang="en-US" altLang="zh-CN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线性表示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707416" y="1428736"/>
            <a:ext cx="2357447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线性方程组  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800" b="1" i="1" dirty="0">
                <a:solidFill>
                  <a:srgbClr val="000000"/>
                </a:solidFill>
                <a:ea typeface="楷体_GB2312"/>
                <a:cs typeface="楷体_GB2312"/>
              </a:rPr>
              <a:t>Ax</a:t>
            </a:r>
            <a:r>
              <a:rPr lang="en-US" altLang="zh-CN" sz="2800" b="1" dirty="0">
                <a:solidFill>
                  <a:srgbClr val="000000"/>
                </a:solidFill>
                <a:ea typeface="楷体_GB2312"/>
                <a:cs typeface="楷体_GB2312"/>
              </a:rPr>
              <a:t> = </a:t>
            </a:r>
            <a:r>
              <a:rPr lang="en-US" altLang="zh-CN" sz="2800" b="1" i="1" dirty="0">
                <a:solidFill>
                  <a:schemeClr val="accent1"/>
                </a:solidFill>
                <a:ea typeface="楷体_GB2312"/>
                <a:cs typeface="楷体_GB2312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有解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207350" y="2071678"/>
            <a:ext cx="642942" cy="457200"/>
          </a:xfrm>
          <a:prstGeom prst="leftRightArrow">
            <a:avLst>
              <a:gd name="adj1" fmla="val 50000"/>
              <a:gd name="adj2" fmla="val 25208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5850556" y="2071678"/>
            <a:ext cx="642942" cy="457200"/>
          </a:xfrm>
          <a:prstGeom prst="leftRightArrow">
            <a:avLst>
              <a:gd name="adj1" fmla="val 50000"/>
              <a:gd name="adj2" fmla="val 25208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779250" y="20002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R</a:t>
            </a:r>
            <a:r>
              <a:rPr lang="en-US" altLang="zh-TW" sz="2800" b="1" dirty="0" smtClean="0"/>
              <a:t>(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) = </a:t>
            </a:r>
            <a:r>
              <a:rPr lang="en-US" altLang="zh-TW" sz="2800" b="1" i="1" dirty="0" smtClean="0"/>
              <a:t>R</a:t>
            </a:r>
            <a:r>
              <a:rPr lang="en-US" altLang="zh-TW" sz="2800" b="1" dirty="0" smtClean="0"/>
              <a:t>(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, </a:t>
            </a:r>
            <a:r>
              <a:rPr lang="en-US" altLang="zh-TW" sz="28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2800" b="1" dirty="0" smtClean="0"/>
              <a:t>)</a:t>
            </a:r>
            <a:endParaRPr lang="zh-TW" altLang="en-US" sz="2800" b="1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707416" y="3286124"/>
            <a:ext cx="2357447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矩阵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方程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组  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en-US" altLang="zh-CN" sz="2800" b="1" i="1" dirty="0" smtClean="0">
                <a:solidFill>
                  <a:srgbClr val="000000"/>
                </a:solidFill>
                <a:ea typeface="楷体_GB2312"/>
                <a:cs typeface="楷体_GB2312"/>
              </a:rPr>
              <a:t>AX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楷体_GB2312"/>
                <a:cs typeface="楷体_GB2312"/>
              </a:rPr>
              <a:t>= </a:t>
            </a:r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  <a:cs typeface="楷体_GB2312"/>
              </a:rPr>
              <a:t>B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   </a:t>
            </a:r>
            <a:endParaRPr lang="en-US" altLang="zh-CN" sz="28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有解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3207350" y="3929066"/>
            <a:ext cx="642942" cy="457200"/>
          </a:xfrm>
          <a:prstGeom prst="leftRightArrow">
            <a:avLst>
              <a:gd name="adj1" fmla="val 50000"/>
              <a:gd name="adj2" fmla="val 25208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5850556" y="3929066"/>
            <a:ext cx="642942" cy="457200"/>
          </a:xfrm>
          <a:prstGeom prst="leftRightArrow">
            <a:avLst>
              <a:gd name="adj1" fmla="val 50000"/>
              <a:gd name="adj2" fmla="val 25208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779250" y="3857628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R</a:t>
            </a:r>
            <a:r>
              <a:rPr lang="en-US" altLang="zh-TW" sz="2800" b="1" dirty="0" smtClean="0"/>
              <a:t>(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) = </a:t>
            </a:r>
            <a:r>
              <a:rPr lang="en-US" altLang="zh-TW" sz="2800" b="1" i="1" dirty="0" smtClean="0"/>
              <a:t>R</a:t>
            </a:r>
            <a:r>
              <a:rPr lang="en-US" altLang="zh-TW" sz="2800" b="1" dirty="0" smtClean="0"/>
              <a:t>(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, </a:t>
            </a:r>
            <a:r>
              <a:rPr lang="en-US" altLang="zh-TW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2800" b="1" dirty="0" smtClean="0"/>
              <a:t>)</a:t>
            </a:r>
            <a:endParaRPr lang="zh-TW" altLang="en-US" sz="2800" b="1" dirty="0"/>
          </a:p>
        </p:txBody>
      </p:sp>
      <p:sp>
        <p:nvSpPr>
          <p:cNvPr id="32" name="向右箭號 31"/>
          <p:cNvSpPr/>
          <p:nvPr/>
        </p:nvSpPr>
        <p:spPr>
          <a:xfrm>
            <a:off x="5947642" y="4857760"/>
            <a:ext cx="642942" cy="4286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6804898" y="485776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≦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R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.</a:t>
            </a:r>
            <a:endParaRPr lang="zh-TW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3214678" y="5857892"/>
            <a:ext cx="642942" cy="457200"/>
          </a:xfrm>
          <a:prstGeom prst="leftRightArrow">
            <a:avLst>
              <a:gd name="adj1" fmla="val 50000"/>
              <a:gd name="adj2" fmla="val 25208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214810" y="5786454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/>
              <a:t>R</a:t>
            </a:r>
            <a:r>
              <a:rPr lang="en-US" altLang="zh-TW" sz="2800" b="1" dirty="0" smtClean="0"/>
              <a:t>(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) = </a:t>
            </a:r>
            <a:r>
              <a:rPr lang="en-US" altLang="zh-TW" sz="2800" b="1" i="1" dirty="0" smtClean="0"/>
              <a:t>R</a:t>
            </a:r>
            <a:r>
              <a:rPr lang="en-US" altLang="zh-TW" sz="2800" b="1" dirty="0" smtClean="0"/>
              <a:t>(</a:t>
            </a:r>
            <a:r>
              <a:rPr lang="en-US" altLang="zh-TW" sz="2800" b="1" i="1" dirty="0" smtClean="0"/>
              <a:t>B</a:t>
            </a:r>
            <a:r>
              <a:rPr lang="en-US" altLang="zh-TW" sz="2800" b="1" dirty="0" smtClean="0"/>
              <a:t>) = </a:t>
            </a:r>
            <a:r>
              <a:rPr lang="en-US" altLang="zh-TW" sz="2800" b="1" i="1" dirty="0" smtClean="0"/>
              <a:t>R</a:t>
            </a:r>
            <a:r>
              <a:rPr lang="en-US" altLang="zh-TW" sz="2800" b="1" dirty="0" smtClean="0"/>
              <a:t>(</a:t>
            </a:r>
            <a:r>
              <a:rPr lang="en-US" altLang="zh-TW" sz="2800" b="1" i="1" dirty="0" smtClean="0"/>
              <a:t>A</a:t>
            </a:r>
            <a:r>
              <a:rPr lang="en-US" altLang="zh-TW" sz="2800" b="1" dirty="0" smtClean="0"/>
              <a:t>, </a:t>
            </a:r>
            <a:r>
              <a:rPr lang="en-US" altLang="zh-TW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2800" b="1" dirty="0" smtClean="0"/>
              <a:t>)</a:t>
            </a:r>
            <a:r>
              <a:rPr lang="zh-TW" altLang="en-US" sz="2800" b="1" dirty="0" smtClean="0"/>
              <a:t> </a:t>
            </a:r>
            <a:r>
              <a:rPr lang="en-US" altLang="zh-TW" sz="2800" b="1" smtClean="0"/>
              <a:t>.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00100" y="3286124"/>
            <a:ext cx="2109295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</a:t>
            </a:r>
            <a:r>
              <a:rPr lang="zh-TW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组</a:t>
            </a:r>
            <a:r>
              <a:rPr lang="zh-CN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zh-TW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能</a:t>
            </a:r>
            <a:endParaRPr lang="en-US" altLang="zh-TW" sz="2800" b="1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由向量组 </a:t>
            </a:r>
            <a:r>
              <a:rPr lang="en-US" altLang="zh-CN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endParaRPr lang="en-US" altLang="zh-TW" sz="2800" b="1" i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线性表示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1000100" y="5286388"/>
            <a:ext cx="20393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</a:t>
            </a:r>
            <a:r>
              <a:rPr lang="zh-TW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组</a:t>
            </a:r>
            <a:r>
              <a:rPr lang="zh-CN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 </a:t>
            </a:r>
            <a:r>
              <a:rPr lang="zh-TW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和</a:t>
            </a:r>
            <a:endParaRPr lang="en-US" altLang="zh-TW" sz="2800" b="1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  <a:p>
            <a:r>
              <a:rPr lang="zh-CN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向量组 </a:t>
            </a:r>
            <a:r>
              <a:rPr lang="en-US" altLang="zh-CN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</a:t>
            </a:r>
            <a:r>
              <a:rPr lang="zh-TW" alt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 </a:t>
            </a:r>
            <a:endParaRPr lang="en-US" altLang="zh-TW" sz="2800" b="1" i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r>
              <a:rPr lang="zh-TW" altLang="en-US" sz="2800" b="1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等价</a:t>
            </a:r>
            <a:endParaRPr lang="zh-CN" altLang="en-US" sz="2800" b="1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25" grpId="0" animBg="1"/>
      <p:bldP spid="26" grpId="0"/>
      <p:bldP spid="28" grpId="0"/>
      <p:bldP spid="29" grpId="0" animBg="1"/>
      <p:bldP spid="30" grpId="0" animBg="1"/>
      <p:bldP spid="31" grpId="0"/>
      <p:bldP spid="32" grpId="0" animBg="1"/>
      <p:bldP spid="33" grpId="0"/>
      <p:bldP spid="36" grpId="0" animBg="1"/>
      <p:bldP spid="41" grpId="0"/>
      <p:bldP spid="42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142976" y="428604"/>
            <a:ext cx="1211263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a typeface="黑体" pitchFamily="49" charset="-122"/>
              </a:rPr>
              <a:t>注意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000100" y="1571612"/>
            <a:ext cx="8680450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行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向量和列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向量被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看作是两个不同的向量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；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000100" y="2285992"/>
            <a:ext cx="7568395" cy="10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行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向量和列向量都按照矩阵的运算法则</a:t>
            </a:r>
          </a:p>
          <a:p>
            <a:pPr>
              <a:defRPr/>
            </a:pPr>
            <a:r>
              <a:rPr lang="zh-TW" altLang="en-US" sz="3200" b="1" dirty="0">
                <a:solidFill>
                  <a:srgbClr val="003300"/>
                </a:solidFill>
                <a:latin typeface="+mn-ea"/>
                <a:ea typeface="+mn-ea"/>
              </a:rPr>
              <a:t>   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进行运算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000100" y="5572140"/>
            <a:ext cx="7978764" cy="10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当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没有明确说明是行向量还是列向量时，</a:t>
            </a: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都当作</a:t>
            </a:r>
            <a:r>
              <a:rPr lang="zh-CN" altLang="en-US" sz="3200" b="1" dirty="0">
                <a:solidFill>
                  <a:srgbClr val="FF3300"/>
                </a:solidFill>
                <a:latin typeface="+mn-ea"/>
                <a:ea typeface="+mn-ea"/>
              </a:rPr>
              <a:t>列向量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57290" y="335756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TW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1928794" y="3500438"/>
          <a:ext cx="2874915" cy="2071683"/>
        </p:xfrm>
        <a:graphic>
          <a:graphicData uri="http://schemas.openxmlformats.org/presentationml/2006/ole">
            <p:oleObj spid="_x0000_s216065" name="Equation" r:id="rId3" imgW="1447560" imgH="927000" progId="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319713" y="3429000"/>
          <a:ext cx="2017712" cy="2071688"/>
        </p:xfrm>
        <a:graphic>
          <a:graphicData uri="http://schemas.openxmlformats.org/presentationml/2006/ole">
            <p:oleObj spid="_x0000_s216066" name="Equation" r:id="rId4" imgW="1015920" imgH="927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000100" y="2428868"/>
          <a:ext cx="6397625" cy="760412"/>
        </p:xfrm>
        <a:graphic>
          <a:graphicData uri="http://schemas.openxmlformats.org/presentationml/2006/ole">
            <p:oleObj spid="_x0000_s199682" name="Equation" r:id="rId3" imgW="2031840" imgH="241200" progId="">
              <p:embed/>
            </p:oleObj>
          </a:graphicData>
        </a:graphic>
      </p:graphicFrame>
      <p:sp>
        <p:nvSpPr>
          <p:cNvPr id="5" name="矩形 18"/>
          <p:cNvSpPr>
            <a:spLocks noChangeArrowheads="1"/>
          </p:cNvSpPr>
          <p:nvPr/>
        </p:nvSpPr>
        <p:spPr bwMode="auto">
          <a:xfrm>
            <a:off x="1000100" y="428604"/>
            <a:ext cx="30796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00B0F0"/>
                </a:solidFill>
              </a:rPr>
              <a:t>3.  </a:t>
            </a:r>
            <a:r>
              <a:rPr lang="en-US" altLang="zh-TW" sz="3200" b="1" i="1" u="sng" dirty="0" smtClean="0">
                <a:solidFill>
                  <a:srgbClr val="00B0F0"/>
                </a:solidFill>
              </a:rPr>
              <a:t>n</a:t>
            </a:r>
            <a:r>
              <a:rPr lang="en-US" altLang="zh-TW" sz="3200" b="1" u="sng" dirty="0" smtClean="0">
                <a:solidFill>
                  <a:srgbClr val="00B0F0"/>
                </a:solidFill>
              </a:rPr>
              <a:t> </a:t>
            </a:r>
            <a:r>
              <a:rPr lang="zh-TW" altLang="en-US" sz="3200" b="1" u="sng" dirty="0">
                <a:solidFill>
                  <a:srgbClr val="00B0F0"/>
                </a:solidFill>
              </a:rPr>
              <a:t>维向量空間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00100" y="4000504"/>
          <a:ext cx="7500938" cy="777875"/>
        </p:xfrm>
        <a:graphic>
          <a:graphicData uri="http://schemas.openxmlformats.org/presentationml/2006/ole">
            <p:oleObj spid="_x0000_s199683" name="Equation" r:id="rId4" imgW="2450880" imgH="253800" progId="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000100" y="5500702"/>
          <a:ext cx="7192963" cy="757237"/>
        </p:xfrm>
        <a:graphic>
          <a:graphicData uri="http://schemas.openxmlformats.org/presentationml/2006/ole">
            <p:oleObj spid="_x0000_s199684" name="Equation" r:id="rId5" imgW="2412720" imgH="253800" progId="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571604" y="100010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全体 </a:t>
            </a:r>
            <a:r>
              <a:rPr lang="en-US" altLang="zh-TW" sz="3200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TW" sz="3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维向量所形成的集合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1604" y="1857364"/>
            <a:ext cx="479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以下以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stellar" pitchFamily="18" charset="0"/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表示实数集合。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0100" y="2357430"/>
            <a:ext cx="6500858" cy="857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500430" y="3286124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2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维向量空间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38" y="3929066"/>
            <a:ext cx="7500990" cy="857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571867" y="4857760"/>
            <a:ext cx="2643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3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维向量空间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38" y="5344531"/>
            <a:ext cx="7215238" cy="857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71868" y="6273225"/>
            <a:ext cx="2823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</a:rPr>
              <a:t>n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维向量空间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11430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二、向量、向量组与矩阵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00100" y="1142984"/>
            <a:ext cx="78835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若干个</a:t>
            </a:r>
            <a:r>
              <a:rPr lang="zh-CN" altLang="en-US" sz="3200" b="1" dirty="0" smtClean="0">
                <a:solidFill>
                  <a:srgbClr val="7030A0"/>
                </a:solidFill>
                <a:latin typeface="+mn-ea"/>
                <a:ea typeface="+mn-ea"/>
              </a:rPr>
              <a:t>同维数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的列向量（或同维数的行向量）所组成的集合叫做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向量组</a:t>
            </a:r>
            <a:r>
              <a:rPr lang="zh-TW" altLang="en-US" sz="3200" b="1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。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00100" y="235743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571604" y="3786190"/>
          <a:ext cx="5219700" cy="2082800"/>
        </p:xfrm>
        <a:graphic>
          <a:graphicData uri="http://schemas.openxmlformats.org/presentationml/2006/ole">
            <p:oleObj spid="_x0000_s200706" name="Equation" r:id="rId3" imgW="5219640" imgH="2082600" progId="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498958" y="2571744"/>
            <a:ext cx="764504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矩阵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(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ij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×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对应了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维列向量。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420916" y="3873502"/>
            <a:ext cx="500063" cy="1928813"/>
          </a:xfrm>
          <a:prstGeom prst="rect">
            <a:avLst/>
          </a:prstGeom>
          <a:noFill/>
          <a:ln w="3175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06729" y="3873502"/>
            <a:ext cx="500062" cy="1928813"/>
          </a:xfrm>
          <a:prstGeom prst="rect">
            <a:avLst/>
          </a:prstGeom>
          <a:noFill/>
          <a:ln w="3175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635479" y="3873502"/>
            <a:ext cx="500062" cy="1928813"/>
          </a:xfrm>
          <a:prstGeom prst="rect">
            <a:avLst/>
          </a:prstGeom>
          <a:noFill/>
          <a:ln w="3175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064229" y="3873502"/>
            <a:ext cx="500062" cy="1928813"/>
          </a:xfrm>
          <a:prstGeom prst="rect">
            <a:avLst/>
          </a:prstGeom>
          <a:noFill/>
          <a:ln w="3175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428860" y="3286124"/>
            <a:ext cx="4844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b="1" i="1" dirty="0">
                <a:solidFill>
                  <a:schemeClr val="accent1"/>
                </a:solidFill>
              </a:rPr>
              <a:t>a</a:t>
            </a:r>
            <a:r>
              <a:rPr lang="en-US" altLang="zh-TW" sz="2800" b="1" baseline="-25000" dirty="0">
                <a:solidFill>
                  <a:schemeClr val="accent1"/>
                </a:solidFill>
              </a:rPr>
              <a:t>1</a:t>
            </a:r>
            <a:endParaRPr lang="zh-TW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14678" y="3286124"/>
            <a:ext cx="4844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b="1" i="1" dirty="0">
                <a:solidFill>
                  <a:schemeClr val="accent1"/>
                </a:solidFill>
              </a:rPr>
              <a:t>a</a:t>
            </a:r>
            <a:r>
              <a:rPr lang="en-US" altLang="zh-TW" sz="2800" b="1" baseline="-25000" dirty="0">
                <a:solidFill>
                  <a:schemeClr val="accent1"/>
                </a:solidFill>
              </a:rPr>
              <a:t>2</a:t>
            </a:r>
            <a:endParaRPr lang="zh-TW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643438" y="3286124"/>
            <a:ext cx="4299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b="1" i="1" dirty="0" err="1">
                <a:solidFill>
                  <a:schemeClr val="accent1"/>
                </a:solidFill>
              </a:rPr>
              <a:t>a</a:t>
            </a:r>
            <a:r>
              <a:rPr lang="en-US" altLang="zh-TW" sz="2800" b="1" i="1" baseline="-25000" dirty="0" err="1">
                <a:solidFill>
                  <a:schemeClr val="accent1"/>
                </a:solidFill>
              </a:rPr>
              <a:t>j</a:t>
            </a:r>
            <a:endParaRPr lang="zh-TW" altLang="en-US" sz="28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72198" y="3286124"/>
            <a:ext cx="49725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b="1" i="1" dirty="0">
                <a:solidFill>
                  <a:schemeClr val="accent1"/>
                </a:solidFill>
              </a:rPr>
              <a:t>a</a:t>
            </a:r>
            <a:r>
              <a:rPr lang="en-US" altLang="zh-TW" sz="2800" b="1" i="1" baseline="-25000" dirty="0">
                <a:solidFill>
                  <a:schemeClr val="accent1"/>
                </a:solidFill>
              </a:rPr>
              <a:t>n</a:t>
            </a:r>
            <a:endParaRPr lang="zh-TW" altLang="en-US" sz="28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00100" y="6000768"/>
            <a:ext cx="857798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称为矩阵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的</a:t>
            </a:r>
            <a:r>
              <a:rPr lang="zh-TW" altLang="en-US" sz="3200" b="1" dirty="0">
                <a:solidFill>
                  <a:srgbClr val="FF0000"/>
                </a:solidFill>
              </a:rPr>
              <a:t>列向量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组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1" grpId="0" animBg="1"/>
      <p:bldP spid="12" grpId="0" animBg="1"/>
      <p:bldP spid="13" grpId="0" animBg="1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785918" y="214290"/>
          <a:ext cx="2697162" cy="2128837"/>
        </p:xfrm>
        <a:graphic>
          <a:graphicData uri="http://schemas.openxmlformats.org/presentationml/2006/ole">
            <p:oleObj spid="_x0000_s233474" name="Equation" r:id="rId3" imgW="1358640" imgH="952200" progId="">
              <p:embed/>
            </p:oleObj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929190" y="92867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向量组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57356" y="2428868"/>
          <a:ext cx="2470150" cy="2128837"/>
        </p:xfrm>
        <a:graphic>
          <a:graphicData uri="http://schemas.openxmlformats.org/presentationml/2006/ole">
            <p:oleObj spid="_x0000_s233475" name="Equation" r:id="rId4" imgW="1244520" imgH="952200" progId="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857752" y="307181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不是向量组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000100" y="4786322"/>
          <a:ext cx="2041525" cy="1560513"/>
        </p:xfrm>
        <a:graphic>
          <a:graphicData uri="http://schemas.openxmlformats.org/presentationml/2006/ole">
            <p:oleObj spid="_x0000_s233476" name="Equation" r:id="rId5" imgW="1028520" imgH="698400" progId="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071802" y="528638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的列向量组是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572132" y="4714884"/>
          <a:ext cx="3352800" cy="1617663"/>
        </p:xfrm>
        <a:graphic>
          <a:graphicData uri="http://schemas.openxmlformats.org/presentationml/2006/ole">
            <p:oleObj spid="_x0000_s233477" name="Equation" r:id="rId6" imgW="1688760" imgH="723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74800" y="1651000"/>
          <a:ext cx="3810000" cy="3111500"/>
        </p:xfrm>
        <a:graphic>
          <a:graphicData uri="http://schemas.openxmlformats.org/presentationml/2006/ole">
            <p:oleObj spid="_x0000_s201730" name="Equation" r:id="rId3" imgW="3809880" imgH="3111480" progId="">
              <p:embed/>
            </p:oleObj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57422" y="1676400"/>
            <a:ext cx="2857520" cy="466716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285852" y="5214950"/>
            <a:ext cx="67151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… , 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α</a:t>
            </a:r>
            <a:r>
              <a:rPr lang="en-US" altLang="zh-TW" sz="3200" b="1" i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l-GR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称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为矩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阵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rgbClr val="FF0000"/>
                </a:solidFill>
              </a:rPr>
              <a:t>行</a:t>
            </a:r>
            <a:r>
              <a:rPr lang="zh-CN" altLang="en-US" sz="3200" b="1" dirty="0">
                <a:solidFill>
                  <a:srgbClr val="FF0000"/>
                </a:solidFill>
              </a:rPr>
              <a:t>向量组</a:t>
            </a:r>
            <a:r>
              <a:rPr lang="zh-CN" altLang="en-US" sz="3200" b="1" dirty="0"/>
              <a:t>．</a:t>
            </a:r>
          </a:p>
        </p:txBody>
      </p:sp>
      <p:sp>
        <p:nvSpPr>
          <p:cNvPr id="31" name="矩形 30"/>
          <p:cNvSpPr/>
          <p:nvPr/>
        </p:nvSpPr>
        <p:spPr>
          <a:xfrm>
            <a:off x="1000100" y="285728"/>
            <a:ext cx="85725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类似地，矩阵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(</a:t>
            </a:r>
            <a:r>
              <a:rPr lang="en-US" altLang="zh-TW" sz="32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ij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×</a:t>
            </a:r>
            <a:r>
              <a:rPr lang="en-US" altLang="zh-TW" sz="3200" b="1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对应了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维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行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向量。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357422" y="2214554"/>
            <a:ext cx="2857520" cy="466716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357422" y="3286124"/>
            <a:ext cx="2857520" cy="466716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357422" y="4286256"/>
            <a:ext cx="2857520" cy="466716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786446" y="1571612"/>
            <a:ext cx="928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i="1" baseline="30000" dirty="0" smtClean="0">
                <a:solidFill>
                  <a:schemeClr val="accent1"/>
                </a:solidFill>
              </a:rPr>
              <a:t>T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5786446" y="2143116"/>
            <a:ext cx="928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i="1" baseline="30000" dirty="0" smtClean="0">
                <a:solidFill>
                  <a:schemeClr val="accent1"/>
                </a:solidFill>
              </a:rPr>
              <a:t>T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786446" y="3214686"/>
            <a:ext cx="928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altLang="zh-TW" sz="3200" b="1" i="1" baseline="30000" dirty="0" err="1" smtClean="0">
                <a:solidFill>
                  <a:schemeClr val="accent1"/>
                </a:solidFill>
              </a:rPr>
              <a:t>T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5786446" y="4214818"/>
            <a:ext cx="928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 err="1" smtClean="0">
                <a:solidFill>
                  <a:schemeClr val="accent1"/>
                </a:solidFill>
              </a:rPr>
              <a:t>m</a:t>
            </a:r>
            <a:r>
              <a:rPr lang="en-US" altLang="zh-TW" sz="3200" b="1" i="1" baseline="30000" dirty="0" err="1" smtClean="0">
                <a:solidFill>
                  <a:schemeClr val="accent1"/>
                </a:solidFill>
              </a:rPr>
              <a:t>T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/>
      <p:bldP spid="32" grpId="0" animBg="1"/>
      <p:bldP spid="33" grpId="0" animBg="1"/>
      <p:bldP spid="34" grpId="0" animBg="1"/>
      <p:bldP spid="37" grpId="0"/>
      <p:bldP spid="38" grpId="0"/>
      <p:bldP spid="39" grpId="0"/>
      <p:bldP spid="4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2328</TotalTime>
  <Words>2613</Words>
  <Application>Microsoft Office PowerPoint</Application>
  <PresentationFormat>如螢幕大小 (4:3)</PresentationFormat>
  <Paragraphs>330</Paragraphs>
  <Slides>40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2" baseType="lpstr">
      <vt:lpstr>夏至</vt:lpstr>
      <vt:lpstr>Equation</vt:lpstr>
      <vt:lpstr>第四章</vt:lpstr>
      <vt:lpstr>§4.1. 向量组及其线性组合</vt:lpstr>
      <vt:lpstr>一、向量的定义</vt:lpstr>
      <vt:lpstr>投影片 4</vt:lpstr>
      <vt:lpstr>投影片 5</vt:lpstr>
      <vt:lpstr>投影片 6</vt:lpstr>
      <vt:lpstr>二、向量、向量组与矩阵</vt:lpstr>
      <vt:lpstr>投影片 8</vt:lpstr>
      <vt:lpstr>投影片 9</vt:lpstr>
      <vt:lpstr>投影片 10</vt:lpstr>
      <vt:lpstr>投影片 11</vt:lpstr>
      <vt:lpstr>投影片 12</vt:lpstr>
      <vt:lpstr>三、线性组合、线性表示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线性方程组的表达式</vt:lpstr>
      <vt:lpstr>投影片 26</vt:lpstr>
      <vt:lpstr>四、等价向量组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五、小结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284</cp:revision>
  <dcterms:created xsi:type="dcterms:W3CDTF">2016-02-27T14:58:59Z</dcterms:created>
  <dcterms:modified xsi:type="dcterms:W3CDTF">2018-05-13T23:18:48Z</dcterms:modified>
</cp:coreProperties>
</file>