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1"/>
  </p:notesMasterIdLst>
  <p:sldIdLst>
    <p:sldId id="257" r:id="rId2"/>
    <p:sldId id="258" r:id="rId3"/>
    <p:sldId id="424" r:id="rId4"/>
    <p:sldId id="425" r:id="rId5"/>
    <p:sldId id="412" r:id="rId6"/>
    <p:sldId id="411" r:id="rId7"/>
    <p:sldId id="426" r:id="rId8"/>
    <p:sldId id="413" r:id="rId9"/>
    <p:sldId id="427" r:id="rId10"/>
    <p:sldId id="414" r:id="rId11"/>
    <p:sldId id="415" r:id="rId12"/>
    <p:sldId id="416" r:id="rId13"/>
    <p:sldId id="417" r:id="rId14"/>
    <p:sldId id="420" r:id="rId15"/>
    <p:sldId id="421" r:id="rId16"/>
    <p:sldId id="422" r:id="rId17"/>
    <p:sldId id="418" r:id="rId18"/>
    <p:sldId id="419" r:id="rId19"/>
    <p:sldId id="40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1AE"/>
    <a:srgbClr val="0202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98" autoAdjust="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4.wmf"/><Relationship Id="rId7" Type="http://schemas.openxmlformats.org/officeDocument/2006/relationships/image" Target="../media/image12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11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7.wmf"/><Relationship Id="rId7" Type="http://schemas.openxmlformats.org/officeDocument/2006/relationships/image" Target="../media/image14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9.wmf"/><Relationship Id="rId5" Type="http://schemas.openxmlformats.org/officeDocument/2006/relationships/image" Target="../media/image6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89B12-CD9C-4996-AB63-031B90522262}" type="datetimeFigureOut">
              <a:rPr lang="zh-TW" altLang="en-US" smtClean="0"/>
              <a:pPr/>
              <a:t>2018/5/20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63F86-6188-4EDD-BCFD-E6ED7BD450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63F86-6188-4EDD-BCFD-E6ED7BD450F9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2018/5/20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2018/5/20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20.bin"/><Relationship Id="rId3" Type="http://schemas.openxmlformats.org/officeDocument/2006/relationships/image" Target="../media/image1.jpeg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1.jpeg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§4.2. </a:t>
            </a:r>
            <a:r>
              <a:rPr lang="zh-TW" altLang="en-US" sz="4000" b="1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向量</a:t>
            </a:r>
            <a:r>
              <a:rPr lang="zh-TW" altLang="en-US" sz="4000" b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组的线性相关性</a:t>
            </a:r>
            <a:endParaRPr lang="zh-TW" altLang="en-US" sz="4000" b="1" dirty="0">
              <a:solidFill>
                <a:srgbClr val="0000FF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928802"/>
            <a:ext cx="7498080" cy="4319598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一、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线性相关的概念</a:t>
            </a:r>
            <a:endParaRPr lang="zh-CN" altLang="en-US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二、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线性相关的判定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小结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zh-CN" altLang="en-US" sz="36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alphaModFix amt="0"/>
            <a:duotone>
              <a:schemeClr val="bg2">
                <a:shade val="9000"/>
                <a:satMod val="300000"/>
              </a:schemeClr>
              <a:schemeClr val="bg2">
                <a:tint val="90000"/>
                <a:satMod val="225000"/>
              </a:schemeClr>
            </a:duotone>
            <a:lum/>
          </a:blip>
          <a:srcRect/>
          <a:tile tx="0" ty="0" sx="90000" sy="9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2852936"/>
            <a:ext cx="9028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例 </a:t>
            </a:r>
            <a:r>
              <a:rPr lang="en-US" altLang="zh-TW" sz="3200" b="1" dirty="0">
                <a:solidFill>
                  <a:srgbClr val="00B0F0"/>
                </a:solidFill>
              </a:rPr>
              <a:t>4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67544" y="3501008"/>
            <a:ext cx="667041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维单位座标向量组是线性无关的。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0"/>
            <a:ext cx="13131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1221AE"/>
                </a:solidFill>
              </a:rPr>
              <a:t>定理 </a:t>
            </a:r>
            <a:r>
              <a:rPr lang="en-US" altLang="zh-TW" sz="3200" b="1" dirty="0" smtClean="0">
                <a:solidFill>
                  <a:srgbClr val="1221AE"/>
                </a:solidFill>
              </a:rPr>
              <a:t>4</a:t>
            </a:r>
            <a:endParaRPr lang="zh-CN" altLang="en-US" sz="3200" b="1" dirty="0">
              <a:solidFill>
                <a:srgbClr val="1221AE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1520" y="548680"/>
            <a:ext cx="8892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向量组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：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…, 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i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线性</a:t>
            </a: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无</a:t>
            </a:r>
            <a:r>
              <a:rPr lang="zh-CN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关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的充分必要条件是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矩阵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= (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…, 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i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的秩</a:t>
            </a: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等</a:t>
            </a:r>
            <a:r>
              <a:rPr lang="zh-CN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于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向量的个数</a:t>
            </a:r>
            <a:r>
              <a:rPr lang="zh-CN" altLang="en-US" sz="3200" b="1" dirty="0" smtClean="0">
                <a:solidFill>
                  <a:srgbClr val="60606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m</a:t>
            </a:r>
            <a:r>
              <a:rPr lang="en-US" altLang="zh-CN" sz="32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.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endParaRPr lang="zh-CN" altLang="en-US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楷体_GB231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51520" y="1844824"/>
            <a:ext cx="8892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向量组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：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…, 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i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 </a:t>
            </a:r>
            <a:r>
              <a:rPr lang="zh-CN" alt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线性相关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的充分必要条件是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矩阵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= (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…, 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i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的秩</a:t>
            </a:r>
            <a:r>
              <a:rPr lang="zh-TW" alt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小</a:t>
            </a:r>
            <a:r>
              <a:rPr lang="zh-CN" alt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于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向量的个数</a:t>
            </a:r>
            <a:r>
              <a:rPr lang="zh-CN" altLang="en-US" sz="3200" b="1" dirty="0" smtClean="0">
                <a:solidFill>
                  <a:srgbClr val="60606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m</a:t>
            </a:r>
            <a:r>
              <a:rPr lang="en-US" altLang="zh-CN" sz="32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.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endParaRPr lang="zh-CN" altLang="en-US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楷体_GB231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9552" y="4221088"/>
            <a:ext cx="244009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因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en-US" altLang="zh-TW" sz="3200" b="1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utoUpdateAnimBg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00100" y="285728"/>
            <a:ext cx="85883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000" b="1" dirty="0">
                <a:solidFill>
                  <a:srgbClr val="00B0F0"/>
                </a:solidFill>
              </a:rPr>
              <a:t>例 </a:t>
            </a:r>
            <a:r>
              <a:rPr lang="en-US" altLang="zh-TW" sz="3000" b="1" dirty="0">
                <a:solidFill>
                  <a:srgbClr val="00B0F0"/>
                </a:solidFill>
              </a:rPr>
              <a:t>5</a:t>
            </a:r>
            <a:endParaRPr lang="zh-CN" altLang="en-US" sz="3000" b="1" dirty="0">
              <a:solidFill>
                <a:srgbClr val="00B0F0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708275" y="714375"/>
          <a:ext cx="776288" cy="1643063"/>
        </p:xfrm>
        <a:graphic>
          <a:graphicData uri="http://schemas.openxmlformats.org/presentationml/2006/ole">
            <p:oleObj spid="_x0000_s281602" name="Equation" r:id="rId3" imgW="330120" imgH="698400" progId="">
              <p:embed/>
            </p:oleObj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142976" y="2428868"/>
            <a:ext cx="7749237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讨论向量组 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3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及向量组 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线性相关性。</a:t>
            </a: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3500430" y="3643314"/>
          <a:ext cx="1928826" cy="1636714"/>
        </p:xfrm>
        <a:graphic>
          <a:graphicData uri="http://schemas.openxmlformats.org/presentationml/2006/ole">
            <p:oleObj spid="_x0000_s281603" name="Equation" r:id="rId4" imgW="698400" imgH="698400" progId="">
              <p:embed/>
            </p:oleObj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6786538" y="3714743"/>
          <a:ext cx="1676400" cy="1511300"/>
        </p:xfrm>
        <a:graphic>
          <a:graphicData uri="http://schemas.openxmlformats.org/presentationml/2006/ole">
            <p:oleObj spid="_x0000_s281604" name="Equation" r:id="rId5" imgW="1676160" imgH="1511280" progId="">
              <p:embed/>
            </p:oleObj>
          </a:graphicData>
        </a:graphic>
      </p:graphicFrame>
      <p:cxnSp>
        <p:nvCxnSpPr>
          <p:cNvPr id="9" name="直線單箭頭接點 8"/>
          <p:cNvCxnSpPr>
            <a:cxnSpLocks noChangeShapeType="1"/>
          </p:cNvCxnSpPr>
          <p:nvPr/>
        </p:nvCxnSpPr>
        <p:spPr bwMode="auto">
          <a:xfrm>
            <a:off x="5572101" y="4500555"/>
            <a:ext cx="857250" cy="1588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</p:spPr>
      </p:cxn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071538" y="3571876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</a:rPr>
              <a:t>解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643038" y="5357805"/>
            <a:ext cx="4799712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∴ 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3</a:t>
            </a:r>
            <a:r>
              <a:rPr lang="zh-TW" altLang="en-US" sz="3200" b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线性相关 ；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zh-TW" alt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线性无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关。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857356" y="1214422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/>
              <a:t> =</a:t>
            </a:r>
            <a:endParaRPr lang="zh-TW" altLang="en-US" sz="3200" b="1" dirty="0"/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6072198" y="714356"/>
          <a:ext cx="808038" cy="1643063"/>
        </p:xfrm>
        <a:graphic>
          <a:graphicData uri="http://schemas.openxmlformats.org/presentationml/2006/ole">
            <p:oleObj spid="_x0000_s281606" name="Equation" r:id="rId6" imgW="342720" imgH="698400" progId="">
              <p:embed/>
            </p:oleObj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571868" y="1214422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/>
              <a:t> =</a:t>
            </a:r>
            <a:endParaRPr lang="zh-TW" altLang="en-US" sz="3200" b="1" dirty="0"/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4357686" y="714356"/>
          <a:ext cx="806450" cy="1643062"/>
        </p:xfrm>
        <a:graphic>
          <a:graphicData uri="http://schemas.openxmlformats.org/presentationml/2006/ole">
            <p:oleObj spid="_x0000_s281607" name="Equation" r:id="rId7" imgW="342720" imgH="698400" progId="">
              <p:embed/>
            </p:oleObj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286380" y="1214422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en-US" altLang="zh-TW" sz="3200" b="1" dirty="0" smtClean="0"/>
              <a:t> =</a:t>
            </a:r>
            <a:endParaRPr lang="zh-TW" altLang="en-US" sz="3200" b="1" dirty="0"/>
          </a:p>
        </p:txBody>
      </p:sp>
      <p:sp>
        <p:nvSpPr>
          <p:cNvPr id="18" name="矩形 17"/>
          <p:cNvSpPr/>
          <p:nvPr/>
        </p:nvSpPr>
        <p:spPr>
          <a:xfrm>
            <a:off x="1000100" y="4143380"/>
            <a:ext cx="25010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=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951005" y="0"/>
            <a:ext cx="71929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已知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向量组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3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线性无关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el-GR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n-US" altLang="zh-TW" sz="3200" b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3</a:t>
            </a:r>
            <a:r>
              <a:rPr lang="en-US" altLang="zh-TW" sz="3200" b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3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试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证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3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性无关。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00100" y="0"/>
            <a:ext cx="9028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例 </a:t>
            </a:r>
            <a:r>
              <a:rPr lang="en-US" altLang="zh-TW" sz="3200" b="1" dirty="0">
                <a:solidFill>
                  <a:srgbClr val="00B0F0"/>
                </a:solidFill>
              </a:rPr>
              <a:t>6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00100" y="1714488"/>
            <a:ext cx="13131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1221AE"/>
                </a:solidFill>
              </a:rPr>
              <a:t>证</a:t>
            </a:r>
            <a:r>
              <a:rPr lang="zh-TW" altLang="en-US" sz="3200" b="1" dirty="0" smtClean="0">
                <a:solidFill>
                  <a:srgbClr val="1221AE"/>
                </a:solidFill>
              </a:rPr>
              <a:t>明 </a:t>
            </a:r>
            <a:r>
              <a:rPr lang="en-US" altLang="zh-TW" sz="3200" b="1" dirty="0" smtClean="0">
                <a:solidFill>
                  <a:srgbClr val="1221AE"/>
                </a:solidFill>
              </a:rPr>
              <a:t>1</a:t>
            </a:r>
            <a:endParaRPr lang="zh-CN" altLang="en-US" sz="3200" b="1" dirty="0">
              <a:solidFill>
                <a:srgbClr val="1221AE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42976" y="2428868"/>
            <a:ext cx="315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设有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286248" y="2428868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+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.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142976" y="3143248"/>
            <a:ext cx="7428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即 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+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+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=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.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28662" y="3857628"/>
            <a:ext cx="8010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亦即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 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 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.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2500298" y="5321300"/>
          <a:ext cx="2933700" cy="1536700"/>
        </p:xfrm>
        <a:graphic>
          <a:graphicData uri="http://schemas.openxmlformats.org/presentationml/2006/ole">
            <p:oleObj spid="_x0000_s310273" name="Equation" r:id="rId3" imgW="2247840" imgH="1536480" progId="">
              <p:embed/>
            </p:oleObj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928662" y="4572008"/>
            <a:ext cx="671369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因向量组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3</a:t>
            </a:r>
            <a:r>
              <a:rPr lang="en-US" altLang="zh-TW" sz="3200" b="1" dirty="0">
                <a:solidFill>
                  <a:schemeClr val="accent1"/>
                </a:solidFill>
              </a:rPr>
              <a:t> 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线性无关，故有</a:t>
            </a:r>
          </a:p>
        </p:txBody>
      </p:sp>
      <p:sp>
        <p:nvSpPr>
          <p:cNvPr id="16" name="矩形 15"/>
          <p:cNvSpPr/>
          <p:nvPr/>
        </p:nvSpPr>
        <p:spPr>
          <a:xfrm>
            <a:off x="1142976" y="2428868"/>
            <a:ext cx="7358114" cy="5715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571736" y="1643050"/>
            <a:ext cx="6314549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希望最后可以推得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=0.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  <p:bldP spid="12" grpId="0"/>
      <p:bldP spid="13" grpId="0"/>
      <p:bldP spid="15" grpId="0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71736" y="1142984"/>
          <a:ext cx="2933700" cy="1536700"/>
        </p:xfrm>
        <a:graphic>
          <a:graphicData uri="http://schemas.openxmlformats.org/presentationml/2006/ole">
            <p:oleObj spid="_x0000_s309250" name="Equation" r:id="rId4" imgW="2247840" imgH="1536480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71736" y="3500438"/>
          <a:ext cx="3071834" cy="1843940"/>
        </p:xfrm>
        <a:graphic>
          <a:graphicData uri="http://schemas.openxmlformats.org/presentationml/2006/ole">
            <p:oleObj spid="_x0000_s309251" name="Equation" r:id="rId5" imgW="1180800" imgH="698400" progId="">
              <p:embed/>
            </p:oleObj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00100" y="285728"/>
            <a:ext cx="671369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因向量组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3</a:t>
            </a:r>
            <a:r>
              <a:rPr lang="en-US" altLang="zh-TW" sz="3200" b="1" dirty="0">
                <a:solidFill>
                  <a:schemeClr val="accent1"/>
                </a:solidFill>
              </a:rPr>
              <a:t> 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线性无关，故有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071538" y="278605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由于此方程组的系数行列式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00100" y="5357826"/>
            <a:ext cx="6724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所以方程组只有零解 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=0,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00100" y="6000768"/>
            <a:ext cx="6264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所以向量组 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/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/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线性无关。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14414" y="571480"/>
            <a:ext cx="71929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已知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向量组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3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线性无关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el-GR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n-US" altLang="zh-TW" sz="3200" b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3</a:t>
            </a:r>
            <a:r>
              <a:rPr lang="en-US" altLang="zh-TW" sz="3200" b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3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试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证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3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性无关。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00100" y="0"/>
            <a:ext cx="9028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例 </a:t>
            </a:r>
            <a:r>
              <a:rPr lang="en-US" altLang="zh-TW" sz="3200" b="1" dirty="0">
                <a:solidFill>
                  <a:srgbClr val="00B0F0"/>
                </a:solidFill>
              </a:rPr>
              <a:t>6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00100" y="2214554"/>
            <a:ext cx="13131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1221AE"/>
                </a:solidFill>
              </a:rPr>
              <a:t>证</a:t>
            </a:r>
            <a:r>
              <a:rPr lang="zh-TW" altLang="en-US" sz="3200" b="1" dirty="0" smtClean="0">
                <a:solidFill>
                  <a:srgbClr val="1221AE"/>
                </a:solidFill>
              </a:rPr>
              <a:t>明 </a:t>
            </a:r>
            <a:r>
              <a:rPr lang="en-US" altLang="zh-TW" sz="3200" b="1" dirty="0" smtClean="0">
                <a:solidFill>
                  <a:srgbClr val="1221AE"/>
                </a:solidFill>
              </a:rPr>
              <a:t>2</a:t>
            </a:r>
            <a:endParaRPr lang="zh-CN" altLang="en-US" sz="3200" b="1" dirty="0">
              <a:solidFill>
                <a:srgbClr val="1221AE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214414" y="278605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把已知向量写成一个矩阵等式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85852" y="3929066"/>
            <a:ext cx="51435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smtClean="0"/>
              <a:t>(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zh-TW" alt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zh-TW" sz="3200" b="1" dirty="0" smtClean="0"/>
              <a:t>) = (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zh-TW" alt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zh-TW" sz="3200" b="1" dirty="0" smtClean="0"/>
              <a:t>) </a:t>
            </a:r>
            <a:endParaRPr lang="zh-TW" altLang="en-US" sz="3200" b="1" dirty="0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6000760" y="3429000"/>
          <a:ext cx="2000264" cy="1844675"/>
        </p:xfrm>
        <a:graphic>
          <a:graphicData uri="http://schemas.openxmlformats.org/presentationml/2006/ole">
            <p:oleObj spid="_x0000_s317442" name="Equation" r:id="rId3" imgW="698400" imgH="698400" progId="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1285852" y="3357562"/>
            <a:ext cx="2071702" cy="2143140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714744" y="3357562"/>
            <a:ext cx="2071702" cy="2143140"/>
          </a:xfrm>
          <a:prstGeom prst="rect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929322" y="3500438"/>
            <a:ext cx="2071702" cy="1714512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928794" y="5429264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i="1" dirty="0" smtClean="0">
                <a:solidFill>
                  <a:srgbClr val="00B050"/>
                </a:solidFill>
              </a:rPr>
              <a:t>B</a:t>
            </a:r>
            <a:endParaRPr lang="zh-TW" altLang="en-US" sz="5400" b="1" i="1" dirty="0">
              <a:solidFill>
                <a:srgbClr val="00B05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357686" y="5357826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i="1" dirty="0" smtClean="0">
                <a:solidFill>
                  <a:srgbClr val="7030A0"/>
                </a:solidFill>
              </a:rPr>
              <a:t>A</a:t>
            </a:r>
            <a:endParaRPr lang="zh-TW" altLang="en-US" sz="5400" b="1" i="1" dirty="0">
              <a:solidFill>
                <a:srgbClr val="7030A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858016" y="5286388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i="1" dirty="0" smtClean="0">
                <a:solidFill>
                  <a:srgbClr val="FFC000"/>
                </a:solidFill>
              </a:rPr>
              <a:t>K</a:t>
            </a:r>
            <a:endParaRPr lang="zh-TW" altLang="en-US" sz="5400" b="1" i="1" dirty="0">
              <a:solidFill>
                <a:srgbClr val="FFC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714612" y="6027003"/>
            <a:ext cx="2074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i="1" dirty="0" smtClean="0">
                <a:solidFill>
                  <a:srgbClr val="00B050"/>
                </a:solidFill>
              </a:rPr>
              <a:t>B</a:t>
            </a:r>
            <a:r>
              <a:rPr lang="en-US" altLang="zh-TW" sz="4800" b="1" i="1" dirty="0" smtClean="0"/>
              <a:t> </a:t>
            </a:r>
            <a:r>
              <a:rPr lang="en-US" altLang="zh-TW" sz="4800" b="1" dirty="0" smtClean="0"/>
              <a:t>= </a:t>
            </a:r>
            <a:r>
              <a:rPr lang="en-US" altLang="zh-TW" sz="4800" b="1" i="1" dirty="0" smtClean="0">
                <a:solidFill>
                  <a:srgbClr val="7030A0"/>
                </a:solidFill>
              </a:rPr>
              <a:t>A</a:t>
            </a:r>
            <a:r>
              <a:rPr lang="en-US" altLang="zh-TW" sz="4800" b="1" i="1" dirty="0" smtClean="0">
                <a:solidFill>
                  <a:srgbClr val="FFC000"/>
                </a:solidFill>
              </a:rPr>
              <a:t>K</a:t>
            </a:r>
            <a:endParaRPr lang="zh-TW" altLang="en-US" sz="4800" b="1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00232" y="1071546"/>
            <a:ext cx="181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设 </a:t>
            </a:r>
            <a:r>
              <a:rPr lang="en-US" altLang="zh-TW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i="1" dirty="0" err="1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/>
              <a:t> =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endParaRPr lang="zh-TW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14546" y="357166"/>
            <a:ext cx="14462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AK</a:t>
            </a:r>
            <a:endParaRPr lang="zh-TW" altLang="en-US" sz="32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1142976" y="1714488"/>
            <a:ext cx="642942" cy="357190"/>
          </a:xfrm>
          <a:prstGeom prst="right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000232" y="1643050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AK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/>
              <a:t> =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endParaRPr lang="zh-TW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1142976" y="2428868"/>
            <a:ext cx="642942" cy="357190"/>
          </a:xfrm>
          <a:prstGeom prst="right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00232" y="2285992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altLang="zh-TW" sz="3200" b="1" i="1" dirty="0" err="1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altLang="zh-TW" sz="3200" b="1" dirty="0" smtClean="0"/>
              <a:t> =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endParaRPr lang="zh-TW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1142976" y="3143248"/>
            <a:ext cx="642942" cy="357190"/>
          </a:xfrm>
          <a:prstGeom prst="right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571736" y="3000372"/>
            <a:ext cx="1308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altLang="zh-TW" sz="3200" b="1" i="1" dirty="0" err="1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/>
              <a:t> =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endParaRPr lang="zh-TW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000496" y="307181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1221AE"/>
                </a:solidFill>
              </a:rPr>
              <a:t>WHY?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981240" y="3000372"/>
            <a:ext cx="5162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因为</a:t>
            </a:r>
            <a:r>
              <a:rPr lang="zh-TW" altLang="en-US" sz="3200" b="1" i="1" dirty="0" smtClean="0">
                <a:solidFill>
                  <a:srgbClr val="00B050"/>
                </a:solidFill>
              </a:rPr>
              <a:t> </a:t>
            </a:r>
            <a:r>
              <a:rPr lang="en-US" altLang="zh-TW" sz="3200" b="1" i="1" dirty="0" smtClean="0">
                <a:solidFill>
                  <a:srgbClr val="00B050"/>
                </a:solidFill>
              </a:rPr>
              <a:t>A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 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的列向量组线性无关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>
            <a:off x="1142976" y="3857628"/>
            <a:ext cx="642942" cy="357190"/>
          </a:xfrm>
          <a:prstGeom prst="right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857488" y="3714752"/>
            <a:ext cx="1034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/>
              <a:t> =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endParaRPr lang="zh-TW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071934" y="378619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1221AE"/>
                </a:solidFill>
              </a:rPr>
              <a:t>WHY?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70789" y="3714752"/>
            <a:ext cx="5173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00B050"/>
                </a:solidFill>
              </a:rPr>
              <a:t>|</a:t>
            </a:r>
            <a:r>
              <a:rPr lang="en-US" altLang="zh-TW" sz="3200" b="1" i="1" dirty="0" smtClean="0">
                <a:solidFill>
                  <a:srgbClr val="00B050"/>
                </a:solidFill>
              </a:rPr>
              <a:t>K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| ≠ 0, 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线性方程组有唯一解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785918" y="5214950"/>
            <a:ext cx="6264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所以向量组 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/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/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线性无关。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71670" y="4500570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 </a:t>
            </a:r>
            <a:r>
              <a:rPr lang="en-US" altLang="zh-TW" sz="3200" b="1" i="1" dirty="0" err="1" smtClean="0"/>
              <a:t>B</a:t>
            </a:r>
            <a:r>
              <a:rPr lang="en-US" altLang="zh-TW" sz="3200" b="1" i="1" dirty="0" err="1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/>
              <a:t> =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endParaRPr lang="zh-TW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714744" y="4643446"/>
            <a:ext cx="642942" cy="357190"/>
          </a:xfrm>
          <a:prstGeom prst="right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4643438" y="4500570"/>
            <a:ext cx="1034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/>
              <a:t> =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endParaRPr lang="zh-TW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00232" y="1071546"/>
            <a:ext cx="1857388" cy="5715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4071934" y="571480"/>
            <a:ext cx="4386137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希望最后可以推得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zh-TW" altLang="en-US" sz="3200" b="1" i="1" baseline="-25000" dirty="0" smtClean="0"/>
              <a:t> </a:t>
            </a:r>
            <a:r>
              <a:rPr lang="en-US" altLang="zh-TW" sz="3200" b="1" dirty="0" smtClean="0"/>
              <a:t>=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r>
              <a:rPr lang="en-US" altLang="zh-TW" sz="3200" b="1" dirty="0" smtClean="0"/>
              <a:t>.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/>
      <p:bldP spid="13" grpId="0"/>
      <p:bldP spid="14" grpId="0" animBg="1"/>
      <p:bldP spid="15" grpId="0"/>
      <p:bldP spid="16" grpId="0"/>
      <p:bldP spid="17" grpId="0"/>
      <p:bldP spid="21" grpId="0"/>
      <p:bldP spid="23" grpId="0"/>
      <p:bldP spid="24" grpId="0" animBg="1"/>
      <p:bldP spid="25" grpId="0"/>
      <p:bldP spid="20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14414" y="571480"/>
            <a:ext cx="71929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已知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向量组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3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线性无关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el-GR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n-US" altLang="zh-TW" sz="3200" b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3</a:t>
            </a:r>
            <a:r>
              <a:rPr lang="en-US" altLang="zh-TW" sz="3200" b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3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试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证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3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性无关。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00100" y="0"/>
            <a:ext cx="9028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例 </a:t>
            </a:r>
            <a:r>
              <a:rPr lang="en-US" altLang="zh-TW" sz="3200" b="1" dirty="0">
                <a:solidFill>
                  <a:srgbClr val="00B0F0"/>
                </a:solidFill>
              </a:rPr>
              <a:t>6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00100" y="2214554"/>
            <a:ext cx="13131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1221AE"/>
                </a:solidFill>
              </a:rPr>
              <a:t>证</a:t>
            </a:r>
            <a:r>
              <a:rPr lang="zh-TW" altLang="en-US" sz="3200" b="1" dirty="0" smtClean="0">
                <a:solidFill>
                  <a:srgbClr val="1221AE"/>
                </a:solidFill>
              </a:rPr>
              <a:t>明 </a:t>
            </a:r>
            <a:r>
              <a:rPr lang="en-US" altLang="zh-TW" sz="3200" b="1" dirty="0" smtClean="0">
                <a:solidFill>
                  <a:srgbClr val="1221AE"/>
                </a:solidFill>
              </a:rPr>
              <a:t>3</a:t>
            </a:r>
            <a:endParaRPr lang="zh-CN" altLang="en-US" sz="3200" b="1" dirty="0">
              <a:solidFill>
                <a:srgbClr val="1221AE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214414" y="278605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把已知向量写成一个矩阵等式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00166" y="3857628"/>
            <a:ext cx="51435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smtClean="0"/>
              <a:t>(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zh-TW" alt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zh-TW" sz="3200" b="1" dirty="0" smtClean="0"/>
              <a:t>) = (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zh-TW" alt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zh-TW" sz="3200" b="1" dirty="0" smtClean="0"/>
              <a:t>) </a:t>
            </a:r>
            <a:endParaRPr lang="zh-TW" altLang="en-US" sz="3200" b="1" dirty="0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6072198" y="3357562"/>
          <a:ext cx="1767874" cy="1630361"/>
        </p:xfrm>
        <a:graphic>
          <a:graphicData uri="http://schemas.openxmlformats.org/presentationml/2006/ole">
            <p:oleObj spid="_x0000_s319490" name="Equation" r:id="rId3" imgW="698400" imgH="698400" progId="">
              <p:embed/>
            </p:oleObj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786578" y="2786058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AK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zh-TW" altLang="en-US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643042" y="4714884"/>
            <a:ext cx="212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|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|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2 ≠ 0, 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3857620" y="4857760"/>
            <a:ext cx="642942" cy="357190"/>
          </a:xfrm>
          <a:prstGeom prst="right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643438" y="4714884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可逆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向右箭號 24"/>
          <p:cNvSpPr/>
          <p:nvPr/>
        </p:nvSpPr>
        <p:spPr>
          <a:xfrm>
            <a:off x="3857620" y="5357826"/>
            <a:ext cx="642942" cy="357190"/>
          </a:xfrm>
          <a:prstGeom prst="right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4643438" y="5214950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.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向右箭號 26"/>
          <p:cNvSpPr/>
          <p:nvPr/>
        </p:nvSpPr>
        <p:spPr>
          <a:xfrm>
            <a:off x="3857620" y="5929330"/>
            <a:ext cx="642942" cy="357190"/>
          </a:xfrm>
          <a:prstGeom prst="right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4643438" y="5786454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3 .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714480" y="6273225"/>
            <a:ext cx="6264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所以向量组 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/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/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线性无关。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21" grpId="0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00100" y="357166"/>
            <a:ext cx="19960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1221AE"/>
                </a:solidFill>
              </a:rPr>
              <a:t>定理 </a:t>
            </a:r>
            <a:r>
              <a:rPr lang="en-US" altLang="zh-TW" sz="3200" b="1" dirty="0">
                <a:solidFill>
                  <a:srgbClr val="1221AE"/>
                </a:solidFill>
              </a:rPr>
              <a:t>5  (1)</a:t>
            </a:r>
            <a:endParaRPr lang="zh-CN" altLang="en-US" sz="3200" b="1" dirty="0">
              <a:solidFill>
                <a:srgbClr val="1221AE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14414" y="1142984"/>
            <a:ext cx="7929586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bg2"/>
                </a:solidFill>
              </a:rPr>
              <a:t>        </a:t>
            </a:r>
            <a:r>
              <a:rPr lang="zh-TW" altLang="en-US" sz="2800" b="1" dirty="0">
                <a:solidFill>
                  <a:schemeClr val="bg2"/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若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向量组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…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线性相关，则向量组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+1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也线性相关。反之，若向量组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线性无关，则向量组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也线性无关。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00100" y="3714752"/>
            <a:ext cx="19960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1221AE"/>
                </a:solidFill>
              </a:rPr>
              <a:t>定理 </a:t>
            </a:r>
            <a:r>
              <a:rPr lang="en-US" altLang="zh-TW" sz="3200" b="1" dirty="0">
                <a:solidFill>
                  <a:srgbClr val="1221AE"/>
                </a:solidFill>
              </a:rPr>
              <a:t>5  (2)</a:t>
            </a:r>
            <a:endParaRPr lang="zh-CN" altLang="en-US" sz="3200" b="1" dirty="0">
              <a:solidFill>
                <a:srgbClr val="1221AE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214414" y="4429132"/>
            <a:ext cx="75723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bg2"/>
                </a:solidFill>
              </a:rPr>
              <a:t>        </a:t>
            </a:r>
            <a:r>
              <a:rPr lang="zh-TW" altLang="en-US" sz="2800" b="1" dirty="0">
                <a:solidFill>
                  <a:schemeClr val="bg2"/>
                </a:solidFill>
              </a:rPr>
              <a:t> 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维向量组成的向量，若维数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小于 向量个数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时一定线性相关。特别地，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+1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维向量一定线性相关。</a:t>
            </a:r>
            <a:endParaRPr lang="en-US" altLang="zh-TW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 autoUpdateAnimBg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00102" y="571486"/>
            <a:ext cx="19960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00FF"/>
                </a:solidFill>
              </a:rPr>
              <a:t>定理 </a:t>
            </a:r>
            <a:r>
              <a:rPr lang="en-US" altLang="zh-TW" sz="3200" b="1" dirty="0">
                <a:solidFill>
                  <a:srgbClr val="0000FF"/>
                </a:solidFill>
              </a:rPr>
              <a:t>5  (3)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14414" y="1357298"/>
            <a:ext cx="7929586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bg2"/>
                </a:solidFill>
              </a:rPr>
              <a:t>        </a:t>
            </a:r>
            <a:r>
              <a:rPr lang="zh-TW" altLang="en-US" sz="2800" b="1" dirty="0">
                <a:solidFill>
                  <a:schemeClr val="bg2"/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若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向量组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…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线性无关，而向量组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…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zh-TW" alt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性相关。则向量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必能由向量组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线性表示，且表示式是唯一的。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1430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五、小结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00100" y="1357298"/>
            <a:ext cx="771525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1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线性相关与线性无关的概念；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0100" y="3214686"/>
            <a:ext cx="7786688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线性相关与线性无关的判定方法：定义，两个定理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(4 , 5)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1430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一、</a:t>
            </a: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线性相关的概念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28688" y="3786205"/>
            <a:ext cx="1047750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注意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000100" y="2714620"/>
            <a:ext cx="81439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则称向量组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A</a:t>
            </a:r>
            <a:r>
              <a:rPr lang="zh-TW" alt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是</a:t>
            </a: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线性相关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，否则称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它</a:t>
            </a:r>
            <a:r>
              <a:rPr lang="zh-CN" altLang="en-US" sz="3200" b="1" dirty="0">
                <a:solidFill>
                  <a:srgbClr val="00B050"/>
                </a:solidFill>
                <a:latin typeface="+mn-ea"/>
                <a:ea typeface="+mn-ea"/>
              </a:rPr>
              <a:t>线性无关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。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000100" y="1000108"/>
            <a:ext cx="7572375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bg2"/>
                </a:solidFill>
              </a:rPr>
              <a:t>       </a:t>
            </a:r>
            <a:r>
              <a:rPr lang="zh-TW" altLang="en-US" sz="2800" b="1" dirty="0" smtClean="0">
                <a:solidFill>
                  <a:schemeClr val="bg2"/>
                </a:solidFill>
              </a:rPr>
              <a:t> 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给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定向量组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accent1"/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如果存在不全为零的数 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altLang="zh-TW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,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altLang="zh-TW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… ,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altLang="zh-TW" sz="3200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,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使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altLang="zh-C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785918" y="2071678"/>
            <a:ext cx="6715125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3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altLang="zh-TW" sz="30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l-GR" altLang="zh-TW" sz="3000" b="1" i="1" dirty="0">
                <a:solidFill>
                  <a:schemeClr val="accent1"/>
                </a:solidFill>
              </a:rPr>
              <a:t>α</a:t>
            </a:r>
            <a:r>
              <a:rPr lang="en-US" altLang="zh-TW" sz="30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altLang="zh-TW" sz="3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altLang="zh-TW" sz="30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l-GR" altLang="zh-TW" sz="3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l-GR" altLang="zh-TW" sz="3000" b="1" i="1" dirty="0">
                <a:solidFill>
                  <a:schemeClr val="accent1"/>
                </a:solidFill>
              </a:rPr>
              <a:t>α</a:t>
            </a:r>
            <a:r>
              <a:rPr lang="en-US" altLang="zh-TW" sz="30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… + </a:t>
            </a:r>
            <a:r>
              <a:rPr lang="en-US" altLang="zh-TW" sz="3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altLang="zh-TW" sz="3000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</a:t>
            </a:r>
            <a:r>
              <a:rPr lang="el-GR" altLang="zh-TW" sz="3000" b="1" i="1" dirty="0">
                <a:solidFill>
                  <a:schemeClr val="accent1"/>
                </a:solidFill>
              </a:rPr>
              <a:t>α</a:t>
            </a:r>
            <a:r>
              <a:rPr lang="en-US" altLang="zh-TW" sz="3000" b="1" baseline="-25000" dirty="0">
                <a:solidFill>
                  <a:schemeClr val="accent1"/>
                </a:solidFill>
              </a:rPr>
              <a:t>m</a:t>
            </a:r>
            <a:r>
              <a:rPr lang="zh-TW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altLang="zh-TW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000" b="1" dirty="0">
                <a:solidFill>
                  <a:schemeClr val="accent1"/>
                </a:solidFill>
              </a:rPr>
              <a:t>0</a:t>
            </a: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zh-TW" alt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成立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714348" y="4214818"/>
            <a:ext cx="82153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  <a:r>
              <a:rPr lang="zh-TW" altLang="en-US" sz="2800" b="1" dirty="0">
                <a:solidFill>
                  <a:schemeClr val="bg2"/>
                </a:solidFill>
              </a:rPr>
              <a:t>   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若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zh-TW" alt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线性无关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，则只有当       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l-GR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</a:t>
            </a:r>
            <a:r>
              <a:rPr lang="en-US" altLang="zh-TW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 = </a:t>
            </a:r>
            <a:r>
              <a:rPr lang="el-GR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altLang="zh-TW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0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时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500166" y="5286388"/>
            <a:ext cx="7429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才有  </a:t>
            </a:r>
            <a:r>
              <a:rPr lang="el-GR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l-GR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l-GR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···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l-GR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r>
              <a:rPr lang="en-US" altLang="zh-TW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成立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429388" y="2714620"/>
            <a:ext cx="857250" cy="500063"/>
          </a:xfrm>
          <a:prstGeom prst="rect">
            <a:avLst/>
          </a:prstGeom>
          <a:noFill/>
          <a:ln w="44450" algn="ctr">
            <a:solidFill>
              <a:srgbClr val="7030A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071538" y="6000768"/>
            <a:ext cx="8072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 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任一向量组，不是线性无关就是线性相关。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/>
      <p:bldP spid="9" grpId="0"/>
      <p:bldP spid="10" grpId="0"/>
      <p:bldP spid="11" grpId="0"/>
      <p:bldP spid="12" grpId="0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00100" y="285728"/>
            <a:ext cx="6976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例 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643042" y="857232"/>
          <a:ext cx="2746375" cy="1703387"/>
        </p:xfrm>
        <a:graphic>
          <a:graphicData uri="http://schemas.openxmlformats.org/presentationml/2006/ole">
            <p:oleObj spid="_x0000_s322562" name="Equation" r:id="rId3" imgW="1168200" imgH="723600" progId="">
              <p:embed/>
            </p:oleObj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714876" y="142873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线性相关。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4414" y="3357562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1)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071670" y="2928934"/>
          <a:ext cx="925512" cy="1643062"/>
        </p:xfrm>
        <a:graphic>
          <a:graphicData uri="http://schemas.openxmlformats.org/presentationml/2006/ole">
            <p:oleObj spid="_x0000_s322563" name="Equation" r:id="rId4" imgW="393480" imgH="698400" progId="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3000364" y="3429000"/>
            <a:ext cx="5036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3428992" y="2928934"/>
          <a:ext cx="925512" cy="1643062"/>
        </p:xfrm>
        <a:graphic>
          <a:graphicData uri="http://schemas.openxmlformats.org/presentationml/2006/ole">
            <p:oleObj spid="_x0000_s322564" name="Equation" r:id="rId5" imgW="393480" imgH="698400" progId="">
              <p:embed/>
            </p:oleObj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5143504" y="2928934"/>
          <a:ext cx="925512" cy="1643062"/>
        </p:xfrm>
        <a:graphic>
          <a:graphicData uri="http://schemas.openxmlformats.org/presentationml/2006/ole">
            <p:oleObj spid="_x0000_s322565" name="Equation" r:id="rId6" imgW="393480" imgH="698400" progId="">
              <p:embed/>
            </p:oleObj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6143636" y="2928934"/>
          <a:ext cx="627062" cy="1643062"/>
        </p:xfrm>
        <a:graphic>
          <a:graphicData uri="http://schemas.openxmlformats.org/presentationml/2006/ole">
            <p:oleObj spid="_x0000_s322566" name="Equation" r:id="rId7" imgW="266400" imgH="698400" progId="">
              <p:embed/>
            </p:oleObj>
          </a:graphicData>
        </a:graphic>
      </p:graphicFrame>
      <p:sp>
        <p:nvSpPr>
          <p:cNvPr id="18" name="矩形 17"/>
          <p:cNvSpPr/>
          <p:nvPr/>
        </p:nvSpPr>
        <p:spPr>
          <a:xfrm>
            <a:off x="4286248" y="3429000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1)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00100" y="1571612"/>
            <a:ext cx="9028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例 </a:t>
            </a:r>
            <a:r>
              <a:rPr lang="en-US" altLang="zh-TW" sz="3200" b="1" dirty="0">
                <a:solidFill>
                  <a:srgbClr val="00B0F0"/>
                </a:solidFill>
              </a:rPr>
              <a:t>4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05722" y="0"/>
            <a:ext cx="79239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阶单位矩阵的列向量组叫做 </a:t>
            </a:r>
            <a:r>
              <a:rPr lang="en-US" altLang="zh-TW" sz="3200" b="1" i="1" dirty="0">
                <a:solidFill>
                  <a:srgbClr val="FF0000"/>
                </a:solidFill>
              </a:rPr>
              <a:t>n</a:t>
            </a:r>
            <a:r>
              <a:rPr lang="en-US" altLang="zh-TW" sz="3200" b="1" dirty="0">
                <a:solidFill>
                  <a:srgbClr val="FF0000"/>
                </a:solidFill>
              </a:rPr>
              <a:t> </a:t>
            </a:r>
            <a:r>
              <a:rPr lang="zh-TW" altLang="en-US" sz="3200" b="1" dirty="0">
                <a:solidFill>
                  <a:srgbClr val="FF0000"/>
                </a:solidFill>
              </a:rPr>
              <a:t>维单位座标</a:t>
            </a:r>
            <a:endParaRPr lang="en-US" altLang="zh-TW" sz="32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TW" altLang="en-US" sz="3200" b="1" dirty="0">
                <a:solidFill>
                  <a:srgbClr val="FF0000"/>
                </a:solidFill>
              </a:rPr>
              <a:t>向量组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，习惯用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accent1"/>
                </a:solidFill>
              </a:rPr>
              <a:t>e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>
                <a:solidFill>
                  <a:schemeClr val="accent1"/>
                </a:solidFill>
              </a:rPr>
              <a:t>e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… , </a:t>
            </a:r>
            <a:r>
              <a:rPr lang="en-US" altLang="zh-TW" sz="3200" b="1" i="1" dirty="0">
                <a:solidFill>
                  <a:schemeClr val="accent1"/>
                </a:solidFill>
              </a:rPr>
              <a:t>e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依序表示这 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个向量。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1538" y="2143116"/>
            <a:ext cx="667041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维单位座标向量组是线性无关的。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00100" y="2786058"/>
            <a:ext cx="14157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00B0F0"/>
                </a:solidFill>
              </a:rPr>
              <a:t>例中例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428728" y="3357562"/>
          <a:ext cx="2746375" cy="1703387"/>
        </p:xfrm>
        <a:graphic>
          <a:graphicData uri="http://schemas.openxmlformats.org/presentationml/2006/ole">
            <p:oleObj spid="_x0000_s345090" name="Equation" r:id="rId3" imgW="1168200" imgH="723600" progId="">
              <p:embed/>
            </p:oleObj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429124" y="3929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线性无关。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1538" y="5643578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500166" y="5214938"/>
          <a:ext cx="925512" cy="1643062"/>
        </p:xfrm>
        <a:graphic>
          <a:graphicData uri="http://schemas.openxmlformats.org/presentationml/2006/ole">
            <p:oleObj spid="_x0000_s345091" name="Equation" r:id="rId4" imgW="393480" imgH="698400" progId="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2428860" y="5643578"/>
            <a:ext cx="5036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2857488" y="5214938"/>
          <a:ext cx="925512" cy="1643062"/>
        </p:xfrm>
        <a:graphic>
          <a:graphicData uri="http://schemas.openxmlformats.org/presentationml/2006/ole">
            <p:oleObj spid="_x0000_s345092" name="Equation" r:id="rId5" imgW="393480" imgH="698400" progId="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3786182" y="5643578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4214810" y="5214938"/>
          <a:ext cx="925512" cy="1643062"/>
        </p:xfrm>
        <a:graphic>
          <a:graphicData uri="http://schemas.openxmlformats.org/presentationml/2006/ole">
            <p:oleObj spid="_x0000_s345093" name="Equation" r:id="rId6" imgW="393480" imgH="698400" progId="">
              <p:embed/>
            </p:oleObj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5214942" y="5214938"/>
          <a:ext cx="627062" cy="1643062"/>
        </p:xfrm>
        <a:graphic>
          <a:graphicData uri="http://schemas.openxmlformats.org/presentationml/2006/ole">
            <p:oleObj spid="_x0000_s345094" name="Equation" r:id="rId7" imgW="266400" imgH="698400" progId="">
              <p:embed/>
            </p:oleObj>
          </a:graphicData>
        </a:graphic>
      </p:graphicFrame>
      <p:sp>
        <p:nvSpPr>
          <p:cNvPr id="16" name="向右箭號 15"/>
          <p:cNvSpPr/>
          <p:nvPr/>
        </p:nvSpPr>
        <p:spPr>
          <a:xfrm>
            <a:off x="5929322" y="5857892"/>
            <a:ext cx="642942" cy="285752"/>
          </a:xfrm>
          <a:prstGeom prst="rightArrow">
            <a:avLst/>
          </a:prstGeom>
          <a:noFill/>
          <a:ln w="3175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643702" y="5715016"/>
            <a:ext cx="27146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0 .</a:t>
            </a:r>
            <a:endParaRPr lang="zh-TW" altLang="en-US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42910" y="0"/>
            <a:ext cx="82153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  <a:r>
              <a:rPr lang="zh-TW" altLang="en-US" sz="2800" b="1" dirty="0">
                <a:solidFill>
                  <a:schemeClr val="bg2"/>
                </a:solidFill>
              </a:rPr>
              <a:t>  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一向量组若只包含一个向量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，则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00242" y="785794"/>
            <a:ext cx="115929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altLang="zh-TW" sz="3200" b="1" dirty="0">
                <a:solidFill>
                  <a:schemeClr val="accent1"/>
                </a:solidFill>
              </a:rPr>
              <a:t>0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00242" y="1714489"/>
            <a:ext cx="115127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≠ </a:t>
            </a:r>
            <a:r>
              <a:rPr lang="en-US" altLang="zh-TW" sz="3200" b="1" dirty="0">
                <a:solidFill>
                  <a:schemeClr val="accent1"/>
                </a:solidFill>
              </a:rPr>
              <a:t>0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向右箭號 6"/>
          <p:cNvSpPr>
            <a:spLocks noChangeArrowheads="1"/>
          </p:cNvSpPr>
          <p:nvPr/>
        </p:nvSpPr>
        <p:spPr bwMode="auto">
          <a:xfrm>
            <a:off x="3500430" y="857232"/>
            <a:ext cx="977900" cy="484187"/>
          </a:xfrm>
          <a:prstGeom prst="rightArrow">
            <a:avLst>
              <a:gd name="adj1" fmla="val 50000"/>
              <a:gd name="adj2" fmla="val 50024"/>
            </a:avLst>
          </a:prstGeom>
          <a:noFill/>
          <a:ln w="31750" algn="ctr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向右箭號 7"/>
          <p:cNvSpPr>
            <a:spLocks noChangeArrowheads="1"/>
          </p:cNvSpPr>
          <p:nvPr/>
        </p:nvSpPr>
        <p:spPr bwMode="auto">
          <a:xfrm>
            <a:off x="3500430" y="1785926"/>
            <a:ext cx="977900" cy="484188"/>
          </a:xfrm>
          <a:prstGeom prst="rightArrow">
            <a:avLst>
              <a:gd name="adj1" fmla="val 50000"/>
              <a:gd name="adj2" fmla="val 50024"/>
            </a:avLst>
          </a:prstGeom>
          <a:noFill/>
          <a:ln w="31750" algn="ctr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857742" y="78579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线性相关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857742" y="1785926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rgbClr val="00B050"/>
                </a:solidFill>
              </a:rPr>
              <a:t>线性无关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42910" y="2857496"/>
            <a:ext cx="82153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  <a:r>
              <a:rPr lang="zh-TW" altLang="en-US" sz="2800" b="1" dirty="0">
                <a:solidFill>
                  <a:schemeClr val="bg2"/>
                </a:solidFill>
              </a:rPr>
              <a:t>  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包含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accent1"/>
                </a:solidFill>
              </a:rPr>
              <a:t>0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向量的向量组必定线性相关。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00100" y="3929066"/>
            <a:ext cx="81439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 startAt="5"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包含两个向量的向量组，它线性相关的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/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充分必要条件是两向量各分量对应成比例；几何意义是两向量共线；三个向量线性相关的几何意义是三向量共平面。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/>
      <p:bldP spid="10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857232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二、线性相关的判定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08025" y="3357562"/>
            <a:ext cx="8435975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rPr>
              <a:t>		</a:t>
            </a:r>
            <a:r>
              <a:rPr lang="zh-CN" altLang="en-US" b="1" i="1" dirty="0">
                <a:solidFill>
                  <a:srgbClr val="FF0000"/>
                </a:solidFill>
                <a:latin typeface="宋体" pitchFamily="2" charset="-122"/>
                <a:ea typeface="楷体_GB2312"/>
                <a:cs typeface="楷体_GB2312"/>
              </a:rPr>
              <a:t>		</a:t>
            </a:r>
            <a:r>
              <a:rPr lang="zh-CN" altLang="en-US" b="1" dirty="0" smtClean="0">
                <a:solidFill>
                  <a:srgbClr val="606060"/>
                </a:solidFill>
                <a:latin typeface="宋体" pitchFamily="2" charset="-122"/>
                <a:ea typeface="楷体_GB2312"/>
                <a:cs typeface="楷体_GB2312"/>
              </a:rPr>
              <a:t>．</a:t>
            </a:r>
            <a:endParaRPr lang="zh-CN" altLang="en-US" b="1" dirty="0">
              <a:solidFill>
                <a:srgbClr val="606060"/>
              </a:solidFill>
              <a:latin typeface="宋体" pitchFamily="2" charset="-122"/>
              <a:ea typeface="楷体_GB2312"/>
              <a:cs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rPr>
              <a:t>		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rPr>
              <a:t>		</a:t>
            </a:r>
            <a:endParaRPr lang="zh-CN" altLang="en-US" b="1" dirty="0">
              <a:solidFill>
                <a:srgbClr val="606060"/>
              </a:solidFill>
              <a:latin typeface="宋体" pitchFamily="2" charset="-122"/>
              <a:ea typeface="楷体_GB2312"/>
              <a:cs typeface="楷体_GB231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000100" y="1714488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000100" y="314324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000100" y="385762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1000100" y="5143512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43042" y="714356"/>
            <a:ext cx="6040436" cy="815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向量组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：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…, 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i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线性相关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楷体_GB231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82315" y="1428736"/>
            <a:ext cx="7441461" cy="929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存在</a:t>
            </a:r>
            <a:r>
              <a:rPr lang="zh-CN" altLang="en-US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不全为零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的实数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CN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CN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…,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CN" sz="3200" b="1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，使得</a:t>
            </a:r>
          </a:p>
        </p:txBody>
      </p:sp>
      <p:sp>
        <p:nvSpPr>
          <p:cNvPr id="19" name="矩形 18"/>
          <p:cNvSpPr/>
          <p:nvPr/>
        </p:nvSpPr>
        <p:spPr>
          <a:xfrm>
            <a:off x="2357422" y="2000240"/>
            <a:ext cx="5069016" cy="929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k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1</a:t>
            </a:r>
            <a:r>
              <a:rPr lang="en-US" altLang="zh-CN" sz="3200" b="1" i="1" dirty="0" smtClean="0">
                <a:solidFill>
                  <a:schemeClr val="accent1"/>
                </a:solidFill>
                <a:cs typeface="Times New Roman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+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k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2</a:t>
            </a:r>
            <a:r>
              <a:rPr lang="en-US" altLang="zh-CN" sz="3200" b="1" i="1" dirty="0" smtClean="0">
                <a:solidFill>
                  <a:schemeClr val="accent1"/>
                </a:solidFill>
                <a:cs typeface="Times New Roman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chemeClr val="accent1"/>
                </a:solidFill>
                <a:cs typeface="Times New Roman" pitchFamily="18" charset="0"/>
              </a:rPr>
              <a:t>2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+ … + </a:t>
            </a:r>
            <a:r>
              <a:rPr lang="en-US" altLang="zh-CN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k</a:t>
            </a:r>
            <a:r>
              <a:rPr lang="en-US" altLang="zh-CN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m</a:t>
            </a:r>
            <a:r>
              <a:rPr lang="en-US" altLang="zh-CN" sz="3200" b="1" i="1" dirty="0" err="1" smtClean="0">
                <a:solidFill>
                  <a:schemeClr val="accent1"/>
                </a:solidFill>
                <a:cs typeface="Times New Roman" pitchFamily="18" charset="0"/>
              </a:rPr>
              <a:t>a</a:t>
            </a:r>
            <a:r>
              <a:rPr lang="en-US" altLang="zh-CN" sz="3200" b="1" i="1" baseline="-25000" dirty="0" err="1" smtClean="0">
                <a:solidFill>
                  <a:schemeClr val="accent1"/>
                </a:solidFill>
                <a:cs typeface="Times New Roman" pitchFamily="18" charset="0"/>
              </a:rPr>
              <a:t>m</a:t>
            </a:r>
            <a:r>
              <a:rPr lang="en-US" altLang="zh-CN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=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  <a:cs typeface="Times New Roman" pitchFamily="18" charset="0"/>
              </a:rPr>
              <a:t>0</a:t>
            </a:r>
            <a:r>
              <a:rPr lang="zh-CN" altLang="en-US" sz="3200" b="1" dirty="0" smtClean="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rPr>
              <a:t>．</a:t>
            </a:r>
            <a:endParaRPr lang="zh-CN" altLang="en-US" sz="3200" b="1" dirty="0">
              <a:solidFill>
                <a:srgbClr val="0000FF"/>
              </a:solidFill>
              <a:latin typeface="宋体" pitchFamily="2" charset="-122"/>
              <a:ea typeface="楷体_GB2312"/>
              <a:cs typeface="楷体_GB231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14480" y="3000372"/>
            <a:ext cx="7067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元齐次线性方程组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=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0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有非零解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14480" y="3857628"/>
            <a:ext cx="74295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矩阵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= (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…, 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i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的秩小于向量的个数 </a:t>
            </a:r>
            <a:r>
              <a:rPr lang="en-US" altLang="zh-CN" sz="32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itchFamily="18" charset="0"/>
              </a:rPr>
              <a:t>m</a:t>
            </a:r>
            <a:r>
              <a:rPr lang="zh-TW" altLang="en-US" sz="3200" b="1" i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.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714480" y="5072074"/>
            <a:ext cx="69294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向量组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中至少有一个向量能由其余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1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个向量线性表示。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8" grpId="0"/>
      <p:bldP spid="19" grpId="0"/>
      <p:bldP spid="20" grpId="0"/>
      <p:bldP spid="21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0"/>
            <a:duotone>
              <a:schemeClr val="bg2">
                <a:shade val="9000"/>
                <a:satMod val="300000"/>
              </a:schemeClr>
              <a:schemeClr val="bg2">
                <a:tint val="90000"/>
                <a:satMod val="225000"/>
              </a:schemeClr>
            </a:duotone>
            <a:lum/>
          </a:blip>
          <a:srcRect/>
          <a:tile tx="0" ty="0" sx="90000" sy="9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0"/>
            <a:ext cx="6976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例 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786959" y="116633"/>
          <a:ext cx="2448272" cy="1518494"/>
        </p:xfrm>
        <a:graphic>
          <a:graphicData uri="http://schemas.openxmlformats.org/presentationml/2006/ole">
            <p:oleObj spid="_x0000_s346114" name="Equation" r:id="rId4" imgW="1168200" imgH="723600" progId="">
              <p:embed/>
            </p:oleObj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451254" y="54868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线性相关。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8564" y="2057429"/>
            <a:ext cx="774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1)</a:t>
            </a:r>
            <a:endParaRPr lang="zh-TW" alt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085820" y="1628800"/>
          <a:ext cx="811220" cy="1440160"/>
        </p:xfrm>
        <a:graphic>
          <a:graphicData uri="http://schemas.openxmlformats.org/presentationml/2006/ole">
            <p:oleObj spid="_x0000_s346115" name="Equation" r:id="rId5" imgW="393480" imgH="698400" progId="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1939086" y="2060848"/>
            <a:ext cx="503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2299126" y="1628800"/>
          <a:ext cx="811220" cy="1440160"/>
        </p:xfrm>
        <a:graphic>
          <a:graphicData uri="http://schemas.openxmlformats.org/presentationml/2006/ole">
            <p:oleObj spid="_x0000_s346116" name="Equation" r:id="rId6" imgW="393480" imgH="698400" progId="">
              <p:embed/>
            </p:oleObj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3955310" y="1628800"/>
          <a:ext cx="811220" cy="1440160"/>
        </p:xfrm>
        <a:graphic>
          <a:graphicData uri="http://schemas.openxmlformats.org/presentationml/2006/ole">
            <p:oleObj spid="_x0000_s346117" name="Equation" r:id="rId7" imgW="393480" imgH="698400" progId="">
              <p:embed/>
            </p:oleObj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4819406" y="1628800"/>
          <a:ext cx="549626" cy="1440160"/>
        </p:xfrm>
        <a:graphic>
          <a:graphicData uri="http://schemas.openxmlformats.org/presentationml/2006/ole">
            <p:oleObj spid="_x0000_s346118" name="Equation" r:id="rId8" imgW="266400" imgH="698400" progId="">
              <p:embed/>
            </p:oleObj>
          </a:graphicData>
        </a:graphic>
      </p:graphicFrame>
      <p:sp>
        <p:nvSpPr>
          <p:cNvPr id="18" name="矩形 17"/>
          <p:cNvSpPr/>
          <p:nvPr/>
        </p:nvSpPr>
        <p:spPr>
          <a:xfrm>
            <a:off x="3163222" y="2060848"/>
            <a:ext cx="784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1)</a:t>
            </a:r>
            <a:endParaRPr lang="zh-TW" alt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930974" y="3212976"/>
          <a:ext cx="1669631" cy="1512168"/>
        </p:xfrm>
        <a:graphic>
          <a:graphicData uri="http://schemas.openxmlformats.org/presentationml/2006/ole">
            <p:oleObj spid="_x0000_s346119" name="Equation" r:id="rId9" imgW="711000" imgH="698400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612608" y="3212976"/>
          <a:ext cx="622622" cy="1439987"/>
        </p:xfrm>
        <a:graphic>
          <a:graphicData uri="http://schemas.openxmlformats.org/presentationml/2006/ole">
            <p:oleObj spid="_x0000_s346120" name="Equation" r:id="rId10" imgW="368280" imgH="698400" progId="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235230" y="3212976"/>
          <a:ext cx="811212" cy="1439863"/>
        </p:xfrm>
        <a:graphic>
          <a:graphicData uri="http://schemas.openxmlformats.org/presentationml/2006/ole">
            <p:oleObj spid="_x0000_s346121" name="Equation" r:id="rId11" imgW="393480" imgH="698400" progId="">
              <p:embed/>
            </p:oleObj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1002982" y="4941168"/>
          <a:ext cx="1668463" cy="1511300"/>
        </p:xfrm>
        <a:graphic>
          <a:graphicData uri="http://schemas.openxmlformats.org/presentationml/2006/ole">
            <p:oleObj spid="_x0000_s346122" name="Equation" r:id="rId12" imgW="711000" imgH="698400" progId="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693570" y="4929188"/>
          <a:ext cx="601663" cy="1465262"/>
        </p:xfrm>
        <a:graphic>
          <a:graphicData uri="http://schemas.openxmlformats.org/presentationml/2006/ole">
            <p:oleObj spid="_x0000_s346123" name="Equation" r:id="rId13" imgW="355320" imgH="711000" progId="">
              <p:embed/>
            </p:oleObj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3307238" y="4941168"/>
          <a:ext cx="811212" cy="1439863"/>
        </p:xfrm>
        <a:graphic>
          <a:graphicData uri="http://schemas.openxmlformats.org/presentationml/2006/ole">
            <p:oleObj spid="_x0000_s346124" name="Equation" r:id="rId14" imgW="393480" imgH="698400" progId="">
              <p:embed/>
            </p:oleObj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4315350" y="54452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有非零解</a:t>
            </a:r>
            <a:endParaRPr lang="zh-TW" altLang="en-US" sz="3200" b="1" dirty="0"/>
          </a:p>
        </p:txBody>
      </p:sp>
      <p:sp>
        <p:nvSpPr>
          <p:cNvPr id="20" name="左大括弧 19"/>
          <p:cNvSpPr/>
          <p:nvPr/>
        </p:nvSpPr>
        <p:spPr>
          <a:xfrm>
            <a:off x="6156176" y="4941168"/>
            <a:ext cx="360040" cy="1512168"/>
          </a:xfrm>
          <a:prstGeom prst="leftBrac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588224" y="4797152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/>
              <a:t>x</a:t>
            </a:r>
            <a:r>
              <a:rPr lang="en-US" altLang="zh-TW" sz="2800" b="1" baseline="-25000" dirty="0" smtClean="0"/>
              <a:t>1</a:t>
            </a:r>
            <a:r>
              <a:rPr lang="en-US" altLang="zh-TW" sz="2800" b="1" dirty="0" smtClean="0"/>
              <a:t>= </a:t>
            </a:r>
            <a:r>
              <a:rPr lang="en-US" altLang="zh-TW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endParaRPr lang="zh-TW" altLang="en-US" sz="2800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588224" y="5373216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/>
              <a:t>x</a:t>
            </a:r>
            <a:r>
              <a:rPr lang="en-US" altLang="zh-TW" sz="2800" b="1" baseline="-25000" dirty="0" smtClean="0"/>
              <a:t>2</a:t>
            </a:r>
            <a:r>
              <a:rPr lang="en-US" altLang="zh-TW" sz="2800" b="1" dirty="0" smtClean="0"/>
              <a:t>=  </a:t>
            </a:r>
            <a:r>
              <a:rPr lang="en-US" altLang="zh-TW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588224" y="5949280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/>
              <a:t>x</a:t>
            </a:r>
            <a:r>
              <a:rPr lang="en-US" altLang="zh-TW" sz="2800" b="1" baseline="-25000" dirty="0" smtClean="0"/>
              <a:t>3</a:t>
            </a:r>
            <a:r>
              <a:rPr lang="en-US" altLang="zh-TW" sz="2800" b="1" dirty="0" smtClean="0"/>
              <a:t>= </a:t>
            </a:r>
            <a:r>
              <a:rPr lang="en-US" altLang="zh-TW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endParaRPr lang="zh-TW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8" grpId="0"/>
      <p:bldP spid="19" grpId="0"/>
      <p:bldP spid="20" grpId="0" animBg="1"/>
      <p:bldP spid="21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08025" y="3357562"/>
            <a:ext cx="8435975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rPr>
              <a:t>		</a:t>
            </a:r>
            <a:r>
              <a:rPr lang="zh-CN" altLang="en-US" b="1" i="1" dirty="0">
                <a:solidFill>
                  <a:srgbClr val="FF0000"/>
                </a:solidFill>
                <a:latin typeface="宋体" pitchFamily="2" charset="-122"/>
                <a:ea typeface="楷体_GB2312"/>
                <a:cs typeface="楷体_GB2312"/>
              </a:rPr>
              <a:t>		</a:t>
            </a:r>
            <a:r>
              <a:rPr lang="zh-CN" altLang="en-US" b="1" dirty="0" smtClean="0">
                <a:solidFill>
                  <a:srgbClr val="606060"/>
                </a:solidFill>
                <a:latin typeface="宋体" pitchFamily="2" charset="-122"/>
                <a:ea typeface="楷体_GB2312"/>
                <a:cs typeface="楷体_GB2312"/>
              </a:rPr>
              <a:t>．</a:t>
            </a:r>
            <a:endParaRPr lang="zh-CN" altLang="en-US" b="1" dirty="0">
              <a:solidFill>
                <a:srgbClr val="606060"/>
              </a:solidFill>
              <a:latin typeface="宋体" pitchFamily="2" charset="-122"/>
              <a:ea typeface="楷体_GB2312"/>
              <a:cs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rPr>
              <a:t>		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rPr>
              <a:t>		</a:t>
            </a:r>
            <a:endParaRPr lang="zh-CN" altLang="en-US" b="1" dirty="0">
              <a:solidFill>
                <a:srgbClr val="606060"/>
              </a:solidFill>
              <a:latin typeface="宋体" pitchFamily="2" charset="-122"/>
              <a:ea typeface="楷体_GB2312"/>
              <a:cs typeface="楷体_GB231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000100" y="1714488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000100" y="314324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000100" y="385762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1000100" y="5143512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43042" y="714356"/>
            <a:ext cx="6040436" cy="815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向量组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：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…, 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i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线性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无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关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楷体_GB231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85918" y="1571612"/>
            <a:ext cx="6607899" cy="929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若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k</a:t>
            </a:r>
            <a:r>
              <a:rPr lang="en-US" altLang="zh-CN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1</a:t>
            </a:r>
            <a:r>
              <a:rPr lang="en-US" altLang="zh-CN" sz="3200" b="1" i="1" dirty="0" smtClean="0">
                <a:solidFill>
                  <a:schemeClr val="accent1"/>
                </a:solidFill>
                <a:cs typeface="Times New Roman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+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k</a:t>
            </a:r>
            <a:r>
              <a:rPr lang="en-US" altLang="zh-CN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</a:t>
            </a:r>
            <a:r>
              <a:rPr lang="en-US" altLang="zh-CN" sz="3200" b="1" i="1" dirty="0" smtClean="0">
                <a:solidFill>
                  <a:schemeClr val="accent1"/>
                </a:solidFill>
                <a:cs typeface="Times New Roman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chemeClr val="accent1"/>
                </a:solidFill>
                <a:cs typeface="Times New Roman" pitchFamily="18" charset="0"/>
              </a:rPr>
              <a:t>2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+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···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+ </a:t>
            </a:r>
            <a:r>
              <a:rPr lang="en-US" altLang="zh-CN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k</a:t>
            </a:r>
            <a:r>
              <a:rPr lang="en-US" altLang="zh-CN" sz="3200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m</a:t>
            </a:r>
            <a:r>
              <a:rPr lang="en-US" altLang="zh-CN" sz="3200" b="1" i="1" dirty="0" err="1" smtClean="0">
                <a:solidFill>
                  <a:schemeClr val="accent1"/>
                </a:solidFill>
                <a:cs typeface="Times New Roman" pitchFamily="18" charset="0"/>
              </a:rPr>
              <a:t>a</a:t>
            </a:r>
            <a:r>
              <a:rPr lang="en-US" altLang="zh-CN" sz="3200" b="1" i="1" baseline="-25000" dirty="0" err="1" smtClean="0">
                <a:solidFill>
                  <a:schemeClr val="accent1"/>
                </a:solidFill>
                <a:cs typeface="Times New Roman" pitchFamily="18" charset="0"/>
              </a:rPr>
              <a:t>m</a:t>
            </a:r>
            <a:r>
              <a:rPr lang="en-US" altLang="zh-CN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=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  <a:cs typeface="Times New Roman" pitchFamily="18" charset="0"/>
              </a:rPr>
              <a:t>0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楷体_GB2312"/>
                <a:cs typeface="楷体_GB2312"/>
              </a:rPr>
              <a:t>,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则必有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楷体_GB231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14480" y="3071810"/>
            <a:ext cx="6859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元齐次线性方程组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=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0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只有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零解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14480" y="3857628"/>
            <a:ext cx="74295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矩阵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= (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…, 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i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的秩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等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于向量的个数</a:t>
            </a:r>
            <a:r>
              <a:rPr lang="zh-CN" altLang="en-US" sz="3200" b="1" dirty="0" smtClean="0">
                <a:solidFill>
                  <a:srgbClr val="60606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 </a:t>
            </a:r>
            <a:r>
              <a:rPr lang="en-US" altLang="zh-CN" sz="32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itchFamily="18" charset="0"/>
              </a:rPr>
              <a:t>m</a:t>
            </a:r>
            <a:r>
              <a:rPr lang="zh-TW" altLang="en-US" sz="3200" b="1" i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.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714480" y="5072074"/>
            <a:ext cx="69294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向量组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中每一个向量都不能由其余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1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个向量线性表示。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71736" y="2428868"/>
            <a:ext cx="3897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k</a:t>
            </a:r>
            <a:r>
              <a:rPr lang="en-US" altLang="zh-CN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1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=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k</a:t>
            </a:r>
            <a:r>
              <a:rPr lang="en-US" altLang="zh-CN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=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···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=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k</a:t>
            </a:r>
            <a:r>
              <a:rPr lang="en-US" altLang="zh-CN" sz="3200" b="1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m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=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0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.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9" grpId="0"/>
      <p:bldP spid="20" grpId="0"/>
      <p:bldP spid="21" grpId="0"/>
      <p:bldP spid="25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0"/>
            <a:duotone>
              <a:schemeClr val="bg2">
                <a:shade val="9000"/>
                <a:satMod val="300000"/>
              </a:schemeClr>
              <a:schemeClr val="bg2">
                <a:tint val="90000"/>
                <a:satMod val="225000"/>
              </a:schemeClr>
            </a:duotone>
            <a:lum/>
          </a:blip>
          <a:srcRect/>
          <a:tile tx="0" ty="0" sx="90000" sy="9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00B0F0"/>
                </a:solidFill>
              </a:rPr>
              <a:t>例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0" y="0"/>
            <a:ext cx="6976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例 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graphicFrame>
        <p:nvGraphicFramePr>
          <p:cNvPr id="40" name="Object 2"/>
          <p:cNvGraphicFramePr>
            <a:graphicFrameLocks noChangeAspect="1"/>
          </p:cNvGraphicFramePr>
          <p:nvPr/>
        </p:nvGraphicFramePr>
        <p:xfrm>
          <a:off x="786959" y="116633"/>
          <a:ext cx="2448272" cy="1518494"/>
        </p:xfrm>
        <a:graphic>
          <a:graphicData uri="http://schemas.openxmlformats.org/presentationml/2006/ole">
            <p:oleObj spid="_x0000_s348178" name="Equation" r:id="rId4" imgW="1168200" imgH="723600" progId="">
              <p:embed/>
            </p:oleObj>
          </a:graphicData>
        </a:graphic>
      </p:graphicFrame>
      <p:sp>
        <p:nvSpPr>
          <p:cNvPr id="41" name="文字方塊 40"/>
          <p:cNvSpPr txBox="1"/>
          <p:nvPr/>
        </p:nvSpPr>
        <p:spPr>
          <a:xfrm>
            <a:off x="3451254" y="54868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线性无关。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7504" y="2060848"/>
            <a:ext cx="5270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altLang="zh-TW" sz="28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sz="2800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3" name="Object 2"/>
          <p:cNvGraphicFramePr>
            <a:graphicFrameLocks noChangeAspect="1"/>
          </p:cNvGraphicFramePr>
          <p:nvPr/>
        </p:nvGraphicFramePr>
        <p:xfrm>
          <a:off x="653772" y="1628800"/>
          <a:ext cx="811220" cy="1440160"/>
        </p:xfrm>
        <a:graphic>
          <a:graphicData uri="http://schemas.openxmlformats.org/presentationml/2006/ole">
            <p:oleObj spid="_x0000_s348179" name="Equation" r:id="rId5" imgW="393480" imgH="698400" progId="">
              <p:embed/>
            </p:oleObj>
          </a:graphicData>
        </a:graphic>
      </p:graphicFrame>
      <p:graphicFrame>
        <p:nvGraphicFramePr>
          <p:cNvPr id="45" name="Object 2"/>
          <p:cNvGraphicFramePr>
            <a:graphicFrameLocks noChangeAspect="1"/>
          </p:cNvGraphicFramePr>
          <p:nvPr/>
        </p:nvGraphicFramePr>
        <p:xfrm>
          <a:off x="1867078" y="1628800"/>
          <a:ext cx="811220" cy="1440160"/>
        </p:xfrm>
        <a:graphic>
          <a:graphicData uri="http://schemas.openxmlformats.org/presentationml/2006/ole">
            <p:oleObj spid="_x0000_s348180" name="Equation" r:id="rId6" imgW="393480" imgH="698400" progId="">
              <p:embed/>
            </p:oleObj>
          </a:graphicData>
        </a:graphic>
      </p:graphicFrame>
      <p:graphicFrame>
        <p:nvGraphicFramePr>
          <p:cNvPr id="46" name="Object 2"/>
          <p:cNvGraphicFramePr>
            <a:graphicFrameLocks noChangeAspect="1"/>
          </p:cNvGraphicFramePr>
          <p:nvPr/>
        </p:nvGraphicFramePr>
        <p:xfrm>
          <a:off x="3059832" y="1628800"/>
          <a:ext cx="811220" cy="1440160"/>
        </p:xfrm>
        <a:graphic>
          <a:graphicData uri="http://schemas.openxmlformats.org/presentationml/2006/ole">
            <p:oleObj spid="_x0000_s348181" name="Equation" r:id="rId7" imgW="393480" imgH="698400" progId="">
              <p:embed/>
            </p:oleObj>
          </a:graphicData>
        </a:graphic>
      </p:graphicFrame>
      <p:graphicFrame>
        <p:nvGraphicFramePr>
          <p:cNvPr id="47" name="Object 2"/>
          <p:cNvGraphicFramePr>
            <a:graphicFrameLocks noChangeAspect="1"/>
          </p:cNvGraphicFramePr>
          <p:nvPr/>
        </p:nvGraphicFramePr>
        <p:xfrm>
          <a:off x="3851920" y="1628800"/>
          <a:ext cx="549626" cy="1440160"/>
        </p:xfrm>
        <a:graphic>
          <a:graphicData uri="http://schemas.openxmlformats.org/presentationml/2006/ole">
            <p:oleObj spid="_x0000_s348182" name="Equation" r:id="rId8" imgW="266400" imgH="698400" progId="">
              <p:embed/>
            </p:oleObj>
          </a:graphicData>
        </a:graphic>
      </p:graphicFrame>
      <p:graphicFrame>
        <p:nvGraphicFramePr>
          <p:cNvPr id="52" name="Object 10"/>
          <p:cNvGraphicFramePr>
            <a:graphicFrameLocks noChangeAspect="1"/>
          </p:cNvGraphicFramePr>
          <p:nvPr/>
        </p:nvGraphicFramePr>
        <p:xfrm>
          <a:off x="985838" y="3357563"/>
          <a:ext cx="1638300" cy="1511300"/>
        </p:xfrm>
        <a:graphic>
          <a:graphicData uri="http://schemas.openxmlformats.org/presentationml/2006/ole">
            <p:oleObj spid="_x0000_s348186" name="Equation" r:id="rId9" imgW="698400" imgH="698400" progId="">
              <p:embed/>
            </p:oleObj>
          </a:graphicData>
        </a:graphic>
      </p:graphicFrame>
      <p:graphicFrame>
        <p:nvGraphicFramePr>
          <p:cNvPr id="53" name="Object 11"/>
          <p:cNvGraphicFramePr>
            <a:graphicFrameLocks noChangeAspect="1"/>
          </p:cNvGraphicFramePr>
          <p:nvPr/>
        </p:nvGraphicFramePr>
        <p:xfrm>
          <a:off x="2662188" y="3345012"/>
          <a:ext cx="601663" cy="1465262"/>
        </p:xfrm>
        <a:graphic>
          <a:graphicData uri="http://schemas.openxmlformats.org/presentationml/2006/ole">
            <p:oleObj spid="_x0000_s348187" name="Equation" r:id="rId10" imgW="355320" imgH="711000" progId="">
              <p:embed/>
            </p:oleObj>
          </a:graphicData>
        </a:graphic>
      </p:graphicFrame>
      <p:graphicFrame>
        <p:nvGraphicFramePr>
          <p:cNvPr id="54" name="Object 12"/>
          <p:cNvGraphicFramePr>
            <a:graphicFrameLocks noChangeAspect="1"/>
          </p:cNvGraphicFramePr>
          <p:nvPr/>
        </p:nvGraphicFramePr>
        <p:xfrm>
          <a:off x="3275856" y="3356992"/>
          <a:ext cx="811212" cy="1439863"/>
        </p:xfrm>
        <a:graphic>
          <a:graphicData uri="http://schemas.openxmlformats.org/presentationml/2006/ole">
            <p:oleObj spid="_x0000_s348188" name="Equation" r:id="rId11" imgW="393480" imgH="698400" progId="">
              <p:embed/>
            </p:oleObj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4427984" y="37890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仅有零解</a:t>
            </a:r>
            <a:endParaRPr lang="zh-TW" altLang="en-US" sz="3200" b="1" dirty="0"/>
          </a:p>
        </p:txBody>
      </p:sp>
      <p:sp>
        <p:nvSpPr>
          <p:cNvPr id="60" name="矩形 59"/>
          <p:cNvSpPr/>
          <p:nvPr/>
        </p:nvSpPr>
        <p:spPr>
          <a:xfrm>
            <a:off x="1403648" y="2060848"/>
            <a:ext cx="5270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altLang="zh-TW" sz="28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sz="2800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627784" y="2060848"/>
            <a:ext cx="5270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altLang="zh-TW" sz="28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sz="2800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4499992" y="2060848"/>
            <a:ext cx="4499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只发生在 </a:t>
            </a:r>
            <a:r>
              <a:rPr lang="en-US" altLang="zh-TW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altLang="zh-TW" sz="30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zh-TW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altLang="zh-TW" sz="30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TW" altLang="en-US" sz="30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zh-TW" alt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altLang="zh-TW" sz="30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TW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zh-TW" alt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 </a:t>
            </a:r>
            <a:r>
              <a:rPr lang="zh-TW" alt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时。</a:t>
            </a:r>
            <a:endParaRPr lang="zh-TW" altLang="en-US" sz="3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1" grpId="0"/>
      <p:bldP spid="42" grpId="0"/>
      <p:bldP spid="55" grpId="0"/>
      <p:bldP spid="60" grpId="0"/>
      <p:bldP spid="61" grpId="0"/>
      <p:bldP spid="6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自訂 1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2382</TotalTime>
  <Words>1528</Words>
  <Application>Microsoft Office PowerPoint</Application>
  <PresentationFormat>如螢幕大小 (4:3)</PresentationFormat>
  <Paragraphs>151</Paragraphs>
  <Slides>19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1" baseType="lpstr">
      <vt:lpstr>夏至</vt:lpstr>
      <vt:lpstr>Equation</vt:lpstr>
      <vt:lpstr>§4.2. 向量组的线性相关性</vt:lpstr>
      <vt:lpstr>一、线性相关的概念</vt:lpstr>
      <vt:lpstr>投影片 3</vt:lpstr>
      <vt:lpstr>投影片 4</vt:lpstr>
      <vt:lpstr>投影片 5</vt:lpstr>
      <vt:lpstr>二、线性相关的判定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五、小结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291</cp:revision>
  <dcterms:created xsi:type="dcterms:W3CDTF">2016-02-27T14:58:59Z</dcterms:created>
  <dcterms:modified xsi:type="dcterms:W3CDTF">2018-05-20T14:31:13Z</dcterms:modified>
</cp:coreProperties>
</file>