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6"/>
  </p:notesMasterIdLst>
  <p:sldIdLst>
    <p:sldId id="257" r:id="rId2"/>
    <p:sldId id="258" r:id="rId3"/>
    <p:sldId id="427" r:id="rId4"/>
    <p:sldId id="428" r:id="rId5"/>
    <p:sldId id="426" r:id="rId6"/>
    <p:sldId id="429" r:id="rId7"/>
    <p:sldId id="423" r:id="rId8"/>
    <p:sldId id="430" r:id="rId9"/>
    <p:sldId id="431" r:id="rId10"/>
    <p:sldId id="433" r:id="rId11"/>
    <p:sldId id="432" r:id="rId12"/>
    <p:sldId id="434" r:id="rId13"/>
    <p:sldId id="435" r:id="rId14"/>
    <p:sldId id="44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7" r:id="rId23"/>
    <p:sldId id="445" r:id="rId24"/>
    <p:sldId id="40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1AE"/>
    <a:srgbClr val="0202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98" autoAdjust="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6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89B12-CD9C-4996-AB63-031B90522262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63F86-6188-4EDD-BCFD-E6ED7BD450F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3F86-6188-4EDD-BCFD-E6ED7BD450F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2018/5/28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§4.3. </a:t>
            </a:r>
            <a:r>
              <a:rPr lang="zh-TW" altLang="en-US" sz="4000" b="1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向量</a:t>
            </a:r>
            <a:r>
              <a:rPr lang="zh-TW" altLang="en-US" sz="4000" b="1" dirty="0" smtClean="0">
                <a:solidFill>
                  <a:srgbClr val="0000FF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组的秩</a:t>
            </a:r>
            <a:endParaRPr lang="zh-TW" altLang="en-US" sz="4000" b="1" dirty="0">
              <a:solidFill>
                <a:srgbClr val="0000FF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928802"/>
            <a:ext cx="7498080" cy="431959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一、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最大线性无关组</a:t>
            </a:r>
            <a:endParaRPr lang="zh-CN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二、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矩阵与向量组秩的关系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向量组秩的重要结论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小结</a:t>
            </a:r>
            <a:endParaRPr lang="en-US" altLang="zh-TW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CN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最大无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关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组的等价定义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14400" y="785794"/>
            <a:ext cx="8229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+mn-lt"/>
                <a:ea typeface="+mn-ea"/>
              </a:rPr>
              <a:t>定义：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，如果在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中能选出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个向量</a:t>
            </a:r>
            <a:r>
              <a:rPr lang="zh-TW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，满足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0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：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 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线性无关；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中任意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 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+ 1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个向量（如果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中有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 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+ 1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个向量的话）都线性相关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；</a:t>
            </a:r>
            <a:endParaRPr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5072074"/>
            <a:ext cx="814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那么称向量组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最大线性无关向量组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最大无关组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最大无关组所含向量个数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向量组 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rgbClr val="FF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的秩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，记作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928662" y="3857628"/>
            <a:ext cx="82153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0000"/>
              </a:buClr>
              <a:buFont typeface="楷体_GB2312"/>
              <a:buAutoNum type="circleNumDbPlain" startAt="2"/>
              <a:defRPr/>
            </a:pPr>
            <a:r>
              <a:rPr lang="zh-CN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向量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组 </a:t>
            </a:r>
            <a:r>
              <a:rPr lang="en-US" altLang="zh-CN" sz="3200" b="1" i="1" kern="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rgbClr val="008000"/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中任意一个向量都能由向量组 </a:t>
            </a:r>
            <a:r>
              <a:rPr lang="en-US" altLang="zh-CN" sz="3200" b="1" i="1" kern="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rgbClr val="008000"/>
                </a:solidFill>
                <a:ea typeface="+mn-ea"/>
                <a:cs typeface="Times New Roman" pitchFamily="18" charset="0"/>
              </a:rPr>
              <a:t>0</a:t>
            </a:r>
            <a:r>
              <a:rPr lang="en-US" altLang="zh-CN" sz="3200" b="1" kern="0" dirty="0">
                <a:solidFill>
                  <a:srgbClr val="008000"/>
                </a:solidFill>
                <a:latin typeface="+mn-lt"/>
                <a:ea typeface="+mn-ea"/>
              </a:rPr>
              <a:t> </a:t>
            </a:r>
            <a:r>
              <a:rPr lang="zh-TW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    </a:t>
            </a:r>
            <a:r>
              <a:rPr lang="zh-CN" altLang="en-US" sz="3200" b="1" kern="0" dirty="0" smtClean="0">
                <a:solidFill>
                  <a:srgbClr val="008000"/>
                </a:solidFill>
                <a:latin typeface="+mn-lt"/>
                <a:ea typeface="+mn-ea"/>
              </a:rPr>
              <a:t>线</a:t>
            </a:r>
            <a:r>
              <a:rPr lang="zh-CN" altLang="en-US" sz="3200" b="1" kern="0" dirty="0">
                <a:solidFill>
                  <a:srgbClr val="008000"/>
                </a:solidFill>
                <a:latin typeface="+mn-lt"/>
                <a:ea typeface="+mn-ea"/>
              </a:rPr>
              <a:t>性表示</a:t>
            </a:r>
            <a:r>
              <a:rPr lang="zh-CN" altLang="en-US" sz="2800" b="1" kern="0" dirty="0" smtClean="0">
                <a:solidFill>
                  <a:srgbClr val="008000"/>
                </a:solidFill>
                <a:latin typeface="+mn-lt"/>
                <a:ea typeface="+mn-ea"/>
              </a:rPr>
              <a:t>；</a:t>
            </a:r>
            <a:endParaRPr lang="zh-CN" altLang="en-US" sz="2800" b="1" kern="0" dirty="0">
              <a:solidFill>
                <a:srgbClr val="008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785918" y="285728"/>
            <a:ext cx="7100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全体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维向量构成的向量组记作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，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楷体_GB2312"/>
              <a:cs typeface="楷体_GB231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求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的一个最大无关组及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．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8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0017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00166" y="2071678"/>
            <a:ext cx="61686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维单位座标向量组为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最大无关组，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的秩为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500166" y="3571876"/>
          <a:ext cx="2506662" cy="2181225"/>
        </p:xfrm>
        <a:graphic>
          <a:graphicData uri="http://schemas.openxmlformats.org/presentationml/2006/ole">
            <p:oleObj spid="_x0000_s376836" name="Equation" r:id="rId3" imgW="1066680" imgH="927000" progId="">
              <p:embed/>
            </p:oleObj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214810" y="442913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的列向量组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0166" y="2000240"/>
            <a:ext cx="3714776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28728" y="3500438"/>
            <a:ext cx="5000660" cy="2214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357290" y="592933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试著从最大无关组的两个定义解释！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785918" y="285728"/>
            <a:ext cx="7100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全体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维向量构成的向量组记作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，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宋体" pitchFamily="2" charset="-122"/>
              <a:ea typeface="楷体_GB2312"/>
              <a:cs typeface="楷体_GB231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求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的一个最大无关组及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CN" sz="3200" b="1" i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的秩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itchFamily="2" charset="-122"/>
                <a:ea typeface="楷体_GB2312"/>
                <a:cs typeface="楷体_GB2312"/>
              </a:rPr>
              <a:t>．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8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1500174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-2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714744" y="3286124"/>
          <a:ext cx="2476500" cy="2181225"/>
        </p:xfrm>
        <a:graphic>
          <a:graphicData uri="http://schemas.openxmlformats.org/presentationml/2006/ole">
            <p:oleObj spid="_x0000_s387074" name="Equation" r:id="rId3" imgW="1054080" imgH="927000" progId="">
              <p:embed/>
            </p:oleObj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1357290" y="5500702"/>
            <a:ext cx="7593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最大无关组还有许多选择，任何 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n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个线性</a:t>
            </a:r>
            <a:endParaRPr lang="en-US" altLang="zh-TW" sz="3200" b="1" dirty="0" smtClean="0">
              <a:solidFill>
                <a:srgbClr val="1221AE"/>
              </a:solidFill>
            </a:endParaRPr>
          </a:p>
          <a:p>
            <a:r>
              <a:rPr lang="zh-TW" altLang="en-US" sz="3200" b="1" dirty="0" smtClean="0">
                <a:solidFill>
                  <a:srgbClr val="1221AE"/>
                </a:solidFill>
              </a:rPr>
              <a:t>无关的向量构成的部分组都是。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71604" y="2214554"/>
            <a:ext cx="66046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以下矩阵的列向量组也是 </a:t>
            </a:r>
            <a:r>
              <a:rPr lang="en-US" altLang="zh-CN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stellar" pitchFamily="18" charset="0"/>
                <a:cs typeface="Times New Roman" pitchFamily="18" charset="0"/>
              </a:rPr>
              <a:t>R</a:t>
            </a:r>
            <a:r>
              <a:rPr lang="en-US" altLang="zh-CN" sz="3200" b="1" i="1" baseline="300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429256" y="142852"/>
          <a:ext cx="3198813" cy="1420812"/>
        </p:xfrm>
        <a:graphic>
          <a:graphicData uri="http://schemas.openxmlformats.org/presentationml/2006/ole">
            <p:oleObj spid="_x0000_s388098" name="Equation" r:id="rId3" imgW="1600200" imgH="711200" progId="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71670" y="1928802"/>
          <a:ext cx="3148013" cy="1878013"/>
        </p:xfrm>
        <a:graphic>
          <a:graphicData uri="http://schemas.openxmlformats.org/presentationml/2006/ole">
            <p:oleObj spid="_x0000_s388099" name="Equation" r:id="rId4" imgW="1574800" imgH="939800" progId="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928794" y="57148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设齐次线性方程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组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0232" y="1285860"/>
            <a:ext cx="2286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的通解是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9028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00B0F0"/>
                </a:solidFill>
              </a:rPr>
              <a:t>例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9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00232" y="3786190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则由此线性方程组的全体解向量构成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楷体_GB2312"/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的向量组，其秩为？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2500306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为任意实数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00100" y="46434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830388" y="4857750"/>
          <a:ext cx="1016000" cy="2000250"/>
        </p:xfrm>
        <a:graphic>
          <a:graphicData uri="http://schemas.openxmlformats.org/presentationml/2006/ole">
            <p:oleObj spid="_x0000_s388101" name="Equation" r:id="rId5" imgW="431640" imgH="927000" progId="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3060700" y="4857750"/>
          <a:ext cx="895350" cy="2000250"/>
        </p:xfrm>
        <a:graphic>
          <a:graphicData uri="http://schemas.openxmlformats.org/presentationml/2006/ole">
            <p:oleObj spid="_x0000_s388102" name="Equation" r:id="rId6" imgW="380880" imgH="927000" progId="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143372" y="521495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为一最大无关组，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43372" y="5857892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所以解向量组秩为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500958" y="51435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二、矩阵与向量组秩的关系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714480" y="16430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求矩阵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72396" y="1643026"/>
            <a:ext cx="135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楷体_GB2312"/>
              </a:rPr>
              <a:t>秩，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00100" y="92867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000100" y="35004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3071802" y="928670"/>
          <a:ext cx="4333875" cy="2000250"/>
        </p:xfrm>
        <a:graphic>
          <a:graphicData uri="http://schemas.openxmlformats.org/presentationml/2006/ole">
            <p:oleObj spid="_x0000_s398341" name="Equation" r:id="rId3" imgW="1841400" imgH="927000" progId="">
              <p:embed/>
            </p:oleObj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1785918" y="3000348"/>
            <a:ext cx="6019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并求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軟正黑體" pitchFamily="34" charset="-120"/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的一个最高阶非零子式。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027103" y="4071947"/>
          <a:ext cx="3687774" cy="2000250"/>
        </p:xfrm>
        <a:graphic>
          <a:graphicData uri="http://schemas.openxmlformats.org/presentationml/2006/ole">
            <p:oleObj spid="_x0000_s398342" name="Equation" r:id="rId4" imgW="1612800" imgH="927000" progId="">
              <p:embed/>
            </p:oleObj>
          </a:graphicData>
        </a:graphic>
      </p:graphicFrame>
      <p:sp>
        <p:nvSpPr>
          <p:cNvPr id="35" name="矩形 34"/>
          <p:cNvSpPr/>
          <p:nvPr/>
        </p:nvSpPr>
        <p:spPr>
          <a:xfrm>
            <a:off x="1214414" y="4214818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57356" y="42148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3357554" y="42148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8"/>
          <p:cNvGraphicFramePr>
            <a:graphicFrameLocks noChangeAspect="1"/>
          </p:cNvGraphicFramePr>
          <p:nvPr/>
        </p:nvGraphicFramePr>
        <p:xfrm>
          <a:off x="5281598" y="4071942"/>
          <a:ext cx="3648120" cy="2000250"/>
        </p:xfrm>
        <a:graphic>
          <a:graphicData uri="http://schemas.openxmlformats.org/presentationml/2006/ole">
            <p:oleObj spid="_x0000_s398343" name="Equation" r:id="rId5" imgW="1600200" imgH="927000" progId="">
              <p:embed/>
            </p:oleObj>
          </a:graphicData>
        </a:graphic>
      </p:graphicFrame>
      <p:sp>
        <p:nvSpPr>
          <p:cNvPr id="39" name="Freeform 17"/>
          <p:cNvSpPr>
            <a:spLocks/>
          </p:cNvSpPr>
          <p:nvPr/>
        </p:nvSpPr>
        <p:spPr bwMode="auto">
          <a:xfrm rot="374069">
            <a:off x="4715655" y="5031770"/>
            <a:ext cx="575883" cy="45719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286116" y="6273225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所以</a:t>
            </a:r>
            <a:r>
              <a:rPr lang="zh-TW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=3 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95912" y="4143390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6143636" y="4143380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7572396" y="4143380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500694" y="4143380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143636" y="4643446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572396" y="5143512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36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00100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214546" y="0"/>
          <a:ext cx="2420937" cy="2000250"/>
        </p:xfrm>
        <a:graphic>
          <a:graphicData uri="http://schemas.openxmlformats.org/presentationml/2006/ole">
            <p:oleObj spid="_x0000_s390147" name="Equation" r:id="rId3" imgW="1028520" imgH="927000" progId="">
              <p:embed/>
            </p:oleObj>
          </a:graphicData>
        </a:graphic>
      </p:graphicFrame>
      <p:sp>
        <p:nvSpPr>
          <p:cNvPr id="20" name="Freeform 17"/>
          <p:cNvSpPr>
            <a:spLocks/>
          </p:cNvSpPr>
          <p:nvPr/>
        </p:nvSpPr>
        <p:spPr bwMode="auto">
          <a:xfrm rot="374069">
            <a:off x="4787522" y="982256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072198" y="-71438"/>
          <a:ext cx="2441666" cy="2071702"/>
        </p:xfrm>
        <a:graphic>
          <a:graphicData uri="http://schemas.openxmlformats.org/presentationml/2006/ole">
            <p:oleObj spid="_x0000_s390149" name="Equation" r:id="rId4" imgW="850680" imgH="9270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00364" y="1785950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/>
              <a:t>M</a:t>
            </a:r>
            <a:endParaRPr lang="zh-TW" altLang="en-US" sz="4800" b="1" i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858016" y="1785950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/>
              <a:t>N</a:t>
            </a:r>
            <a:endParaRPr lang="zh-TW" altLang="en-US" sz="4800" b="1" i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00166" y="2643182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3.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3714744" y="2786058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714876" y="2643182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= 3.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43438" y="3357562"/>
            <a:ext cx="475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中有一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阶非零子式。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3714744" y="3500438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000100" y="3857628"/>
            <a:ext cx="27045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注意！经过行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变换，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M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中的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最高阶非零子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式不见得由前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三行构成！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3714744" y="4572008"/>
            <a:ext cx="714380" cy="357190"/>
          </a:xfrm>
          <a:prstGeom prst="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714876" y="47148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恰好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715008" y="4286256"/>
          <a:ext cx="2782887" cy="1506537"/>
        </p:xfrm>
        <a:graphic>
          <a:graphicData uri="http://schemas.openxmlformats.org/presentationml/2006/ole">
            <p:oleObj spid="_x0000_s390150" name="Equation" r:id="rId5" imgW="1180800" imgH="698400" progId="">
              <p:embed/>
            </p:oleObj>
          </a:graphicData>
        </a:graphic>
      </p:graphicFrame>
      <p:sp>
        <p:nvSpPr>
          <p:cNvPr id="37" name="矩形 36"/>
          <p:cNvSpPr/>
          <p:nvPr/>
        </p:nvSpPr>
        <p:spPr>
          <a:xfrm>
            <a:off x="5643570" y="4214818"/>
            <a:ext cx="2214578" cy="1643074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988806" y="6072206"/>
            <a:ext cx="5155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为 </a:t>
            </a:r>
            <a:r>
              <a:rPr lang="en-US" altLang="zh-TW" sz="3200" b="1" i="1" dirty="0" smtClean="0">
                <a:solidFill>
                  <a:srgbClr val="1221AE"/>
                </a:solidFill>
              </a:rPr>
              <a:t>A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的一个最高阶非零子式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0010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延伸讨论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814638" y="285750"/>
          <a:ext cx="3729037" cy="2000250"/>
        </p:xfrm>
        <a:graphic>
          <a:graphicData uri="http://schemas.openxmlformats.org/presentationml/2006/ole">
            <p:oleObj spid="_x0000_s391173" name="Equation" r:id="rId3" imgW="1650960" imgH="927000" progId="">
              <p:embed/>
            </p:oleObj>
          </a:graphicData>
        </a:graphic>
      </p:graphicFrame>
      <p:sp>
        <p:nvSpPr>
          <p:cNvPr id="25" name="矩形 24"/>
          <p:cNvSpPr/>
          <p:nvPr/>
        </p:nvSpPr>
        <p:spPr>
          <a:xfrm>
            <a:off x="3071801" y="357166"/>
            <a:ext cx="428628" cy="135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43305" y="357166"/>
            <a:ext cx="500066" cy="135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143503" y="357166"/>
            <a:ext cx="500066" cy="135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43108" y="100010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A=</a:t>
            </a:r>
            <a:endParaRPr lang="zh-TW" altLang="en-US" sz="3200" b="1" i="1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71538" y="2285992"/>
          <a:ext cx="2154237" cy="1506537"/>
        </p:xfrm>
        <a:graphic>
          <a:graphicData uri="http://schemas.openxmlformats.org/presentationml/2006/ole">
            <p:oleObj spid="_x0000_s391175" name="Equation" r:id="rId4" imgW="914400" imgH="698400" progId="">
              <p:embed/>
            </p:oleObj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3357554" y="2786058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的一个最高阶非零子式。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786578" y="1000108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R</a:t>
            </a:r>
            <a:r>
              <a:rPr lang="en-US" altLang="zh-TW" sz="3200" b="1" dirty="0" smtClean="0"/>
              <a:t>(</a:t>
            </a:r>
            <a:r>
              <a:rPr lang="en-US" altLang="zh-TW" sz="3200" b="1" i="1" dirty="0" smtClean="0"/>
              <a:t>A</a:t>
            </a:r>
            <a:r>
              <a:rPr lang="en-US" altLang="zh-TW" sz="3200" b="1" dirty="0" smtClean="0"/>
              <a:t>)</a:t>
            </a:r>
            <a:r>
              <a:rPr lang="en-US" altLang="zh-TW" sz="3200" b="1" i="1" dirty="0" smtClean="0"/>
              <a:t>=</a:t>
            </a:r>
            <a:r>
              <a:rPr lang="en-US" altLang="zh-TW" sz="3200" b="1" dirty="0" smtClean="0"/>
              <a:t>3.</a:t>
            </a:r>
            <a:endParaRPr lang="zh-TW" altLang="en-US" sz="3200" b="1" dirty="0"/>
          </a:p>
        </p:txBody>
      </p:sp>
      <p:sp>
        <p:nvSpPr>
          <p:cNvPr id="46" name="矩形 45"/>
          <p:cNvSpPr/>
          <p:nvPr/>
        </p:nvSpPr>
        <p:spPr>
          <a:xfrm>
            <a:off x="3071802" y="357166"/>
            <a:ext cx="428628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643306" y="357166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143504" y="357166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1128664" y="3857628"/>
            <a:ext cx="8117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的最高阶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阶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非零子式所在的 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个列向量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42976" y="4929198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此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个列向量为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的列向量组的一个最大无关组。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071802" y="54292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WHY?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214414" y="6072206"/>
            <a:ext cx="771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矩阵 </a:t>
            </a:r>
            <a:r>
              <a:rPr lang="en-US" altLang="zh-TW" sz="3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的秩 </a:t>
            </a:r>
            <a:r>
              <a:rPr lang="en-US" altLang="zh-TW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TW" sz="32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的列向量组的秩。</a:t>
            </a:r>
            <a:endParaRPr lang="zh-TW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41" grpId="0"/>
      <p:bldP spid="42" grpId="0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142852"/>
            <a:ext cx="13131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6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28696" y="857232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矩阵的秩等于它的列向量组的秩，也等于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它的行向量组的秩。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696" y="3500438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矩阵最高阶非零子式所在的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，为矩阵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列向量组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的一个最大无关组。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8696" y="5072074"/>
            <a:ext cx="771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矩阵最高阶非零子式所在的行，为矩阵</a:t>
            </a:r>
            <a:r>
              <a:rPr lang="zh-TW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行向量组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的一个最大无关组。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00100" y="2357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细节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285852" y="7143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求矩阵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57290" y="29289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71736" y="0"/>
          <a:ext cx="4333875" cy="2000250"/>
        </p:xfrm>
        <a:graphic>
          <a:graphicData uri="http://schemas.openxmlformats.org/presentationml/2006/ole">
            <p:oleObj spid="_x0000_s394242" name="Equation" r:id="rId3" imgW="1841400" imgH="927000" progId="">
              <p:embed/>
            </p:oleObj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1285852" y="1928802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的一个最大无关组，并把不属于最大无关组的列向量由最大无关组线性表示。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71736" y="2857496"/>
          <a:ext cx="3795713" cy="2000250"/>
        </p:xfrm>
        <a:graphic>
          <a:graphicData uri="http://schemas.openxmlformats.org/presentationml/2006/ole">
            <p:oleObj spid="_x0000_s394243" name="Equation" r:id="rId4" imgW="1612800" imgH="927000" progId="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571736" y="4857750"/>
          <a:ext cx="3862402" cy="2000250"/>
        </p:xfrm>
        <a:graphic>
          <a:graphicData uri="http://schemas.openxmlformats.org/presentationml/2006/ole">
            <p:oleObj spid="_x0000_s394244" name="Equation" r:id="rId5" imgW="1600200" imgH="927000" progId="">
              <p:embed/>
            </p:oleObj>
          </a:graphicData>
        </a:graphic>
      </p:graphicFrame>
      <p:sp>
        <p:nvSpPr>
          <p:cNvPr id="20" name="Freeform 17"/>
          <p:cNvSpPr>
            <a:spLocks/>
          </p:cNvSpPr>
          <p:nvPr/>
        </p:nvSpPr>
        <p:spPr bwMode="auto">
          <a:xfrm rot="374069">
            <a:off x="1358499" y="5697140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759048" y="3000367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401990" y="3000367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973626" y="3000367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857488" y="4929198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500430" y="5429264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000628" y="5929330"/>
            <a:ext cx="357190" cy="357190"/>
          </a:xfrm>
          <a:prstGeom prst="ellipse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07490" y="714356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的列向量组</a:t>
            </a:r>
            <a:endParaRPr lang="zh-TW" altLang="en-US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6497122" y="3143248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  <a:ea typeface="微軟正黑體" pitchFamily="34" charset="-120"/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的列向量组</a:t>
            </a:r>
            <a:endParaRPr lang="en-US" altLang="zh-TW" sz="32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的一个最大无</a:t>
            </a:r>
            <a:endParaRPr lang="en-US" altLang="zh-TW" sz="32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关组。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00100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071539" y="571480"/>
          <a:ext cx="3429024" cy="2000250"/>
        </p:xfrm>
        <a:graphic>
          <a:graphicData uri="http://schemas.openxmlformats.org/presentationml/2006/ole">
            <p:oleObj spid="_x0000_s395267" name="Equation" r:id="rId3" imgW="1612800" imgH="927000" progId="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5500694" y="571480"/>
          <a:ext cx="3429024" cy="2000250"/>
        </p:xfrm>
        <a:graphic>
          <a:graphicData uri="http://schemas.openxmlformats.org/presentationml/2006/ole">
            <p:oleObj spid="_x0000_s395268" name="Equation" r:id="rId4" imgW="1600200" imgH="927000" progId="">
              <p:embed/>
            </p:oleObj>
          </a:graphicData>
        </a:graphic>
      </p:graphicFrame>
      <p:sp>
        <p:nvSpPr>
          <p:cNvPr id="20" name="Freeform 17"/>
          <p:cNvSpPr>
            <a:spLocks/>
          </p:cNvSpPr>
          <p:nvPr/>
        </p:nvSpPr>
        <p:spPr bwMode="auto">
          <a:xfrm rot="374069">
            <a:off x="4501770" y="1553738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5487988" y="2571750"/>
          <a:ext cx="3455987" cy="2000250"/>
        </p:xfrm>
        <a:graphic>
          <a:graphicData uri="http://schemas.openxmlformats.org/presentationml/2006/ole">
            <p:oleObj spid="_x0000_s395269" name="Equation" r:id="rId5" imgW="1612800" imgH="927000" progId="">
              <p:embed/>
            </p:oleObj>
          </a:graphicData>
        </a:graphic>
      </p:graphicFrame>
      <p:sp>
        <p:nvSpPr>
          <p:cNvPr id="21" name="Freeform 17"/>
          <p:cNvSpPr>
            <a:spLocks/>
          </p:cNvSpPr>
          <p:nvPr/>
        </p:nvSpPr>
        <p:spPr bwMode="auto">
          <a:xfrm rot="374069">
            <a:off x="4501770" y="3554002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85852" y="642918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57356" y="6429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214678" y="6429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643570" y="2643182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286512" y="2643182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572396" y="2643182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942975" y="4643438"/>
          <a:ext cx="4086225" cy="2000250"/>
        </p:xfrm>
        <a:graphic>
          <a:graphicData uri="http://schemas.openxmlformats.org/presentationml/2006/ole">
            <p:oleObj spid="_x0000_s395270" name="Equation" r:id="rId6" imgW="2247840" imgH="92700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357813" y="4643446"/>
          <a:ext cx="3786187" cy="2000250"/>
        </p:xfrm>
        <a:graphic>
          <a:graphicData uri="http://schemas.openxmlformats.org/presentationml/2006/ole">
            <p:oleObj spid="_x0000_s395271" name="Equation" r:id="rId7" imgW="2082600" imgH="927000" progId="">
              <p:embed/>
            </p:oleObj>
          </a:graphicData>
        </a:graphic>
      </p:graphicFrame>
      <p:cxnSp>
        <p:nvCxnSpPr>
          <p:cNvPr id="37" name="直線接點 36"/>
          <p:cNvCxnSpPr/>
          <p:nvPr/>
        </p:nvCxnSpPr>
        <p:spPr>
          <a:xfrm rot="5400000">
            <a:off x="3964789" y="5679285"/>
            <a:ext cx="235743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643182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286776" y="2643182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8662" y="214290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本节开始，对向量组的定义将放宽构成向量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个数限制，意即我们也会考虑由无限多个向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量组成的向量组。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0100" y="1785926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57356" y="2357430"/>
          <a:ext cx="4071966" cy="1104900"/>
        </p:xfrm>
        <a:graphic>
          <a:graphicData uri="http://schemas.openxmlformats.org/presentationml/2006/ole">
            <p:oleObj spid="_x0000_s346113" name="Equation" r:id="rId3" imgW="1790640" imgH="46980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57356" y="3643314"/>
          <a:ext cx="4572032" cy="1104900"/>
        </p:xfrm>
        <a:graphic>
          <a:graphicData uri="http://schemas.openxmlformats.org/presentationml/2006/ole">
            <p:oleObj spid="_x0000_s346114" name="Equation" r:id="rId4" imgW="2006280" imgH="469800" progId="">
              <p:embed/>
            </p:oleObj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071538" y="5000636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一个向量组的非空子集合，我们称为向量组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部分组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00100" y="0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解</a:t>
            </a:r>
            <a:r>
              <a:rPr lang="en-US" altLang="zh-TW" sz="32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3200" b="1" dirty="0" smtClean="0">
                <a:solidFill>
                  <a:srgbClr val="00B050"/>
                </a:solidFill>
              </a:rPr>
              <a:t>续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071539" y="571480"/>
          <a:ext cx="3429024" cy="2000250"/>
        </p:xfrm>
        <a:graphic>
          <a:graphicData uri="http://schemas.openxmlformats.org/presentationml/2006/ole">
            <p:oleObj spid="_x0000_s396290" name="Equation" r:id="rId3" imgW="1612800" imgH="927000" progId="">
              <p:embed/>
            </p:oleObj>
          </a:graphicData>
        </a:graphic>
      </p:graphicFrame>
      <p:sp>
        <p:nvSpPr>
          <p:cNvPr id="20" name="Freeform 17"/>
          <p:cNvSpPr>
            <a:spLocks/>
          </p:cNvSpPr>
          <p:nvPr/>
        </p:nvSpPr>
        <p:spPr bwMode="auto">
          <a:xfrm rot="374069">
            <a:off x="4501770" y="1553738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5500694" y="500042"/>
          <a:ext cx="3455987" cy="2000250"/>
        </p:xfrm>
        <a:graphic>
          <a:graphicData uri="http://schemas.openxmlformats.org/presentationml/2006/ole">
            <p:oleObj spid="_x0000_s396292" name="Equation" r:id="rId4" imgW="1612800" imgH="927000" progId="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1285852" y="642918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57356" y="6429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214678" y="642918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656276" y="571474"/>
            <a:ext cx="428628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299218" y="571474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585102" y="571474"/>
            <a:ext cx="500066" cy="1785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000100" y="2428868"/>
          <a:ext cx="4086225" cy="2000250"/>
        </p:xfrm>
        <a:graphic>
          <a:graphicData uri="http://schemas.openxmlformats.org/presentationml/2006/ole">
            <p:oleObj spid="_x0000_s396293" name="Equation" r:id="rId5" imgW="2247840" imgH="92700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5357813" y="2428868"/>
          <a:ext cx="3786187" cy="2000250"/>
        </p:xfrm>
        <a:graphic>
          <a:graphicData uri="http://schemas.openxmlformats.org/presentationml/2006/ole">
            <p:oleObj spid="_x0000_s396294" name="Equation" r:id="rId6" imgW="2082600" imgH="927000" progId="">
              <p:embed/>
            </p:oleObj>
          </a:graphicData>
        </a:graphic>
      </p:graphicFrame>
      <p:cxnSp>
        <p:nvCxnSpPr>
          <p:cNvPr id="37" name="直線接點 36"/>
          <p:cNvCxnSpPr/>
          <p:nvPr/>
        </p:nvCxnSpPr>
        <p:spPr>
          <a:xfrm rot="5400000">
            <a:off x="2928938" y="4643434"/>
            <a:ext cx="4429132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42160" y="571474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299482" y="571474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28662" y="4857750"/>
          <a:ext cx="4219578" cy="2000250"/>
        </p:xfrm>
        <a:graphic>
          <a:graphicData uri="http://schemas.openxmlformats.org/presentationml/2006/ole">
            <p:oleObj spid="_x0000_s396295" name="Equation" r:id="rId7" imgW="2489040" imgH="927000" progId="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395919" y="4857750"/>
          <a:ext cx="3748081" cy="2000250"/>
        </p:xfrm>
        <a:graphic>
          <a:graphicData uri="http://schemas.openxmlformats.org/presentationml/2006/ole">
            <p:oleObj spid="_x0000_s396296" name="Equation" r:id="rId8" imgW="2197080" imgH="927000" progId="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2500298" y="642918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857620" y="642918"/>
            <a:ext cx="500066" cy="1785950"/>
          </a:xfrm>
          <a:prstGeom prst="rect">
            <a:avLst/>
          </a:prstGeom>
          <a:noFill/>
          <a:ln w="38100">
            <a:solidFill>
              <a:srgbClr val="1221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000100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为何可以这么做？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071539" y="1071546"/>
          <a:ext cx="3429024" cy="2000250"/>
        </p:xfrm>
        <a:graphic>
          <a:graphicData uri="http://schemas.openxmlformats.org/presentationml/2006/ole">
            <p:oleObj spid="_x0000_s397314" name="Equation" r:id="rId3" imgW="1612800" imgH="927000" progId="">
              <p:embed/>
            </p:oleObj>
          </a:graphicData>
        </a:graphic>
      </p:graphicFrame>
      <p:sp>
        <p:nvSpPr>
          <p:cNvPr id="20" name="Freeform 17"/>
          <p:cNvSpPr>
            <a:spLocks/>
          </p:cNvSpPr>
          <p:nvPr/>
        </p:nvSpPr>
        <p:spPr bwMode="auto">
          <a:xfrm rot="374069">
            <a:off x="4501770" y="2053804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"/>
              <a:gd name="T14" fmla="*/ 624 w 62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5500694" y="1000108"/>
          <a:ext cx="3455987" cy="2000250"/>
        </p:xfrm>
        <a:graphic>
          <a:graphicData uri="http://schemas.openxmlformats.org/presentationml/2006/ole">
            <p:oleObj spid="_x0000_s397315" name="Equation" r:id="rId4" imgW="1612800" imgH="927000" progId="">
              <p:embed/>
            </p:oleObj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214414" y="5714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57356" y="5714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71736" y="5714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286116" y="5714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57620" y="57148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43570" y="5000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86512" y="5000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929454" y="5000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572396" y="5000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286776" y="50004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endParaRPr lang="zh-TW" altLang="en-US" sz="3200" b="1" baseline="-25000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428860" y="285749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/>
              <a:t>A</a:t>
            </a:r>
            <a:endParaRPr lang="zh-TW" altLang="en-US" sz="4800" b="1" i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929454" y="285749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i="1" dirty="0" smtClean="0"/>
              <a:t>B</a:t>
            </a:r>
            <a:endParaRPr lang="zh-TW" altLang="en-US" sz="4800" b="1" i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42976" y="3714752"/>
            <a:ext cx="817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齐次线性方程组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和 </a:t>
            </a:r>
            <a:r>
              <a:rPr lang="en-US" altLang="zh-TW" sz="32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i="1" dirty="0" err="1" smtClean="0">
                <a:solidFill>
                  <a:schemeClr val="accent1"/>
                </a:solidFill>
              </a:rPr>
              <a:t>x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有相同解。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857356" y="4357694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4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5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/>
              <a:t> </a:t>
            </a:r>
            <a:endParaRPr lang="zh-TW" altLang="en-US" sz="32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857356" y="500063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1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 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2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3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4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b="1" dirty="0" smtClean="0"/>
              <a:t>+ </a:t>
            </a:r>
            <a:r>
              <a:rPr lang="en-US" altLang="zh-TW" sz="3200" b="1" i="1" dirty="0" smtClean="0"/>
              <a:t>x</a:t>
            </a:r>
            <a:r>
              <a:rPr lang="en-US" altLang="zh-TW" sz="3200" b="1" baseline="-25000" dirty="0" smtClean="0"/>
              <a:t>5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r>
              <a:rPr lang="en-US" altLang="zh-TW" sz="3200" b="1" dirty="0" smtClean="0"/>
              <a:t> = 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0</a:t>
            </a:r>
            <a:r>
              <a:rPr lang="en-US" altLang="zh-TW" sz="3200" b="1" dirty="0" smtClean="0"/>
              <a:t> </a:t>
            </a:r>
            <a:endParaRPr lang="zh-TW" altLang="en-US" sz="3200" b="1" dirty="0"/>
          </a:p>
        </p:txBody>
      </p:sp>
      <p:sp>
        <p:nvSpPr>
          <p:cNvPr id="47" name="左-右雙向箭號 46"/>
          <p:cNvSpPr/>
          <p:nvPr/>
        </p:nvSpPr>
        <p:spPr>
          <a:xfrm>
            <a:off x="1000100" y="5214950"/>
            <a:ext cx="714380" cy="285752"/>
          </a:xfrm>
          <a:prstGeom prst="leftRightArrow">
            <a:avLst/>
          </a:prstGeom>
          <a:noFill/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000100" y="5786454"/>
            <a:ext cx="82189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</a:t>
            </a:r>
            <a:r>
              <a:rPr lang="zh-TW" altLang="en-US" sz="3200" b="1" i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之间的线性关系和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</a:t>
            </a:r>
            <a:r>
              <a:rPr lang="zh-TW" altLang="en-US" sz="3200" b="1" dirty="0" smtClean="0"/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b="1" dirty="0" smtClean="0"/>
              <a:t>,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之间的线性关系相同。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三、向量组秩的重要结论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000099" y="1357298"/>
            <a:ext cx="2246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p.83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>
                <a:solidFill>
                  <a:srgbClr val="0000FF"/>
                </a:solidFill>
              </a:rPr>
              <a:t>1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71538" y="1928802"/>
            <a:ext cx="7786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能由向量组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线性表示的充分必要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条件是矩阵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的秩等于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的秩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>
              <a:defRPr/>
            </a:pPr>
            <a:endParaRPr lang="zh-CN" altLang="en-US" sz="3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00100" y="4429132"/>
            <a:ext cx="83582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l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能由向量组 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线性表示的充分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必要条件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是矩阵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l-GR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m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的秩等于矩阵 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A,B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=</a:t>
            </a:r>
            <a:r>
              <a:rPr lang="el-GR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l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的秩。</a:t>
            </a:r>
          </a:p>
          <a:p>
            <a:pPr>
              <a:defRPr/>
            </a:pPr>
            <a:endParaRPr lang="zh-CN" altLang="en-US" sz="3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71538" y="3857628"/>
            <a:ext cx="2246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p.84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2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00100" y="7857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/>
      <p:bldP spid="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0100" y="714356"/>
            <a:ext cx="2246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p.86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3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3000372"/>
            <a:ext cx="2246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p.88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4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1539" y="1285860"/>
            <a:ext cx="78581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设向量组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l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能由向量组 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i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线性表示，则 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 err="1">
                <a:solidFill>
                  <a:schemeClr val="accent1"/>
                </a:solidFill>
              </a:rPr>
              <a:t>b</a:t>
            </a:r>
            <a:r>
              <a:rPr lang="en-US" altLang="zh-TW" sz="3200" b="1" i="1" baseline="-25000" dirty="0" err="1">
                <a:solidFill>
                  <a:schemeClr val="accent1"/>
                </a:solidFill>
              </a:rPr>
              <a:t>l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≦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1" y="3571876"/>
            <a:ext cx="81439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向量组  </a:t>
            </a:r>
            <a:r>
              <a:rPr lang="en-US" altLang="zh-TW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充分必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要条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件是它所构成的矩阵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a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的秩小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于向量个数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；向量组 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关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充分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必要条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件是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</a:t>
            </a:r>
            <a:r>
              <a:rPr lang="zh-TW" altLang="en-US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00100" y="5786454"/>
            <a:ext cx="7160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回顾的这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4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个定理都有对应向量组的秩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的版本！！！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00100" y="2857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785794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五、小结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00100" y="714356"/>
            <a:ext cx="7715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.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最大线性无关向量组的概念：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0100" y="1785926"/>
            <a:ext cx="778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矩阵的秩与向量组的秩的关系：</a:t>
            </a:r>
          </a:p>
        </p:txBody>
      </p:sp>
      <p:sp>
        <p:nvSpPr>
          <p:cNvPr id="6" name="矩形 5"/>
          <p:cNvSpPr/>
          <p:nvPr/>
        </p:nvSpPr>
        <p:spPr>
          <a:xfrm>
            <a:off x="1428728" y="2357429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矩阵的秩＝矩阵列向量组的秩</a:t>
            </a:r>
          </a:p>
        </p:txBody>
      </p:sp>
      <p:sp>
        <p:nvSpPr>
          <p:cNvPr id="7" name="矩形 6"/>
          <p:cNvSpPr/>
          <p:nvPr/>
        </p:nvSpPr>
        <p:spPr>
          <a:xfrm>
            <a:off x="3071802" y="292893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＝矩阵行向量组的秩</a:t>
            </a:r>
            <a:r>
              <a:rPr lang="zh-TW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。</a:t>
            </a:r>
            <a:endParaRPr lang="zh-CN" altLang="en-US" sz="32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00" y="3429000"/>
            <a:ext cx="778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等价定义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1428728" y="1214422"/>
            <a:ext cx="2953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线性无关</a:t>
            </a:r>
            <a:r>
              <a:rPr lang="en-US" altLang="zh-CN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+</a:t>
            </a:r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最大</a:t>
            </a:r>
            <a:endParaRPr lang="zh-TW" alt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28" y="4071942"/>
            <a:ext cx="5825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线性无关</a:t>
            </a:r>
            <a:r>
              <a:rPr lang="en-US" altLang="zh-CN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+</a:t>
            </a:r>
            <a:r>
              <a:rPr lang="zh-TW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线性表示整个向量组</a:t>
            </a:r>
            <a:endParaRPr lang="zh-TW" alt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0100" y="4714884"/>
            <a:ext cx="778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求向量组的秩以及最大无关组的方法：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357312" y="5214950"/>
            <a:ext cx="7786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包含将向量组中向量表为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线性组合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的方法 </a:t>
            </a:r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428728" y="6273225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利用矩阵的行阶梯形及行最简形判断。</a:t>
            </a:r>
            <a:endParaRPr lang="zh-TW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0100" y="2857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思考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1538" y="928670"/>
            <a:ext cx="7160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一个线性无关的向量组，其任一部份组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是线性相关还是线性无关呢？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1538" y="3071810"/>
            <a:ext cx="7160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一个线性相关的向量组，其任一部份组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是线性相关还是线性无关呢？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71670" y="214311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必定线性无关！！！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57950" y="21431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43108" y="44291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不一定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0694" y="435769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试著举个例子！</a:t>
            </a:r>
            <a:endParaRPr lang="en-US" altLang="zh-TW" sz="3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28662" y="0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我们关心以下的问题：给定一向量组，在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其中最多可以找到几个向量构成的部分组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是线性无关的？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0100" y="164305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14480" y="2285992"/>
          <a:ext cx="4071966" cy="1104900"/>
        </p:xfrm>
        <a:graphic>
          <a:graphicData uri="http://schemas.openxmlformats.org/presentationml/2006/ole">
            <p:oleObj spid="_x0000_s354306" name="Equation" r:id="rId4" imgW="1790640" imgH="46980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43042" y="4643446"/>
          <a:ext cx="4572032" cy="1104900"/>
        </p:xfrm>
        <a:graphic>
          <a:graphicData uri="http://schemas.openxmlformats.org/presentationml/2006/ole">
            <p:oleObj spid="_x0000_s354307" name="Equation" r:id="rId5" imgW="2006280" imgH="4698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00892" y="2571744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221AE"/>
                </a:solidFill>
              </a:rPr>
              <a:t>1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个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43768" y="4857760"/>
            <a:ext cx="902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1221AE"/>
                </a:solidFill>
              </a:rPr>
              <a:t>2 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个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14242" y="3143248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任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个线性相关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14242" y="557214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(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任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3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个线性相关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)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1262" y="0"/>
            <a:ext cx="7922738" cy="9286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一、最大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线性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无</a:t>
            </a: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关</a:t>
            </a:r>
            <a:r>
              <a:rPr lang="zh-TW" altLang="en-US" sz="4400" b="1" dirty="0" smtClean="0">
                <a:solidFill>
                  <a:srgbClr val="0000FF"/>
                </a:solidFill>
                <a:effectLst/>
                <a:latin typeface="+mj-ea"/>
              </a:rPr>
              <a:t>组</a:t>
            </a:r>
            <a:endParaRPr lang="zh-TW" altLang="en-US" sz="4400" b="1" dirty="0">
              <a:solidFill>
                <a:srgbClr val="0000FF"/>
              </a:solidFill>
              <a:effectLst/>
              <a:latin typeface="+mj-ea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14400" y="785794"/>
            <a:ext cx="8229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+mn-lt"/>
                <a:ea typeface="+mn-ea"/>
              </a:rPr>
              <a:t>定义：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设有向量组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，如果在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中能选出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个向量</a:t>
            </a:r>
            <a:r>
              <a:rPr lang="zh-TW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，满足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0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：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1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</a:t>
            </a:r>
            <a:r>
              <a:rPr lang="en-US" altLang="zh-CN" sz="3200" b="1" i="1" kern="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baseline="-25000" dirty="0">
                <a:solidFill>
                  <a:schemeClr val="accent1"/>
                </a:solidFill>
                <a:ea typeface="+mn-ea"/>
                <a:cs typeface="Times New Roman" pitchFamily="18" charset="0"/>
              </a:rPr>
              <a:t>2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, …, </a:t>
            </a:r>
            <a:r>
              <a:rPr lang="en-US" altLang="zh-CN" sz="3200" b="1" i="1" kern="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chemeClr val="accent1"/>
                </a:solidFill>
                <a:ea typeface="+mn-ea"/>
                <a:cs typeface="Times New Roman" pitchFamily="18" charset="0"/>
              </a:rPr>
              <a:t>r</a:t>
            </a:r>
            <a:r>
              <a:rPr lang="en-US" altLang="zh-CN" sz="3200" b="1" i="1" kern="0" baseline="-2500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线性无关；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向量组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中任意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 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+ 1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个向量（如果 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A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中有</a:t>
            </a:r>
            <a:r>
              <a:rPr lang="en-US" altLang="zh-CN" sz="3200" b="1" i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r </a:t>
            </a:r>
            <a:r>
              <a:rPr lang="en-US" altLang="zh-CN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+mn-ea"/>
                <a:cs typeface="Times New Roman" pitchFamily="18" charset="0"/>
              </a:rPr>
              <a:t>+ 1</a:t>
            </a:r>
            <a:r>
              <a:rPr lang="zh-CN" altLang="en-US" sz="3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个向量的话）都线性相关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；</a:t>
            </a:r>
            <a:endParaRPr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00100" y="5572140"/>
            <a:ext cx="716093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只含零向量的向量组没有最大无关组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规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定其秩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0100" y="3857628"/>
            <a:ext cx="814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那么称向量组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是向量组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的一个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最大线性无关向量组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最大无关组</a:t>
            </a:r>
            <a:r>
              <a:rPr lang="zh-TW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最大无关组所含向量个数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称为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向量组 </a:t>
            </a:r>
            <a:r>
              <a:rPr lang="en-US" altLang="zh-CN" sz="3200" b="1" i="1" kern="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rgbClr val="FF0000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FF0000"/>
                </a:solidFill>
              </a:rPr>
              <a:t>的秩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，记作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i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kern="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00100" y="28572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14480" y="571480"/>
          <a:ext cx="4071966" cy="1104900"/>
        </p:xfrm>
        <a:graphic>
          <a:graphicData uri="http://schemas.openxmlformats.org/presentationml/2006/ole">
            <p:oleObj spid="_x0000_s372738" name="Equation" r:id="rId4" imgW="1790640" imgH="46980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71604" y="3214686"/>
          <a:ext cx="4572032" cy="1104900"/>
        </p:xfrm>
        <a:graphic>
          <a:graphicData uri="http://schemas.openxmlformats.org/presentationml/2006/ole">
            <p:oleObj spid="_x0000_s372739" name="Equation" r:id="rId5" imgW="2006280" imgH="469800" progId="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928794" y="192880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最大无关组可取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15008" y="192880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也可取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000628" y="1714488"/>
          <a:ext cx="779462" cy="1104900"/>
        </p:xfrm>
        <a:graphic>
          <a:graphicData uri="http://schemas.openxmlformats.org/presentationml/2006/ole">
            <p:oleObj spid="_x0000_s372740" name="Equation" r:id="rId6" imgW="342720" imgH="469800" progId="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143768" y="1643050"/>
          <a:ext cx="808038" cy="1104900"/>
        </p:xfrm>
        <a:graphic>
          <a:graphicData uri="http://schemas.openxmlformats.org/presentationml/2006/ole">
            <p:oleObj spid="_x0000_s372741" name="Equation" r:id="rId7" imgW="355320" imgH="469800" progId="">
              <p:embed/>
            </p:oleObj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000232" y="571501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最大无关组的选取不唯一。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00232" y="450057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最大无关组可取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86512" y="45005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也可取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4929190" y="4286256"/>
          <a:ext cx="1298575" cy="1104900"/>
        </p:xfrm>
        <a:graphic>
          <a:graphicData uri="http://schemas.openxmlformats.org/presentationml/2006/ole">
            <p:oleObj spid="_x0000_s372742" name="Equation" r:id="rId8" imgW="571320" imgH="469800" progId="">
              <p:embed/>
            </p:oleObj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7643834" y="4214818"/>
          <a:ext cx="1298575" cy="1104900"/>
        </p:xfrm>
        <a:graphic>
          <a:graphicData uri="http://schemas.openxmlformats.org/presentationml/2006/ole">
            <p:oleObj spid="_x0000_s372743" name="Equation" r:id="rId9" imgW="571320" imgH="4698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000232" y="627322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甚至可能有无限多组。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928794" y="2643182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向量组 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的秩为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1 .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071670" y="5214950"/>
            <a:ext cx="3639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向量组 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的秩为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2 .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00100" y="0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00B0F0"/>
                </a:solidFill>
              </a:rPr>
              <a:t>例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428728" y="571480"/>
          <a:ext cx="4060825" cy="2181225"/>
        </p:xfrm>
        <a:graphic>
          <a:graphicData uri="http://schemas.openxmlformats.org/presentationml/2006/ole">
            <p:oleObj spid="_x0000_s321544" name="Equation" r:id="rId3" imgW="1726920" imgH="927000" progId="">
              <p:embed/>
            </p:oleObj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714612" y="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endParaRPr lang="zh-TW" altLang="en-US" sz="32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14546" y="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endParaRPr lang="zh-TW" altLang="en-US" sz="32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428992" y="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endParaRPr lang="zh-TW" altLang="en-US" sz="32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000496" y="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endParaRPr lang="zh-TW" altLang="en-US" sz="32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6314" y="0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endParaRPr lang="zh-TW" altLang="en-US" sz="3200" b="1" dirty="0"/>
          </a:p>
        </p:txBody>
      </p:sp>
      <p:sp>
        <p:nvSpPr>
          <p:cNvPr id="24" name="矩形 23"/>
          <p:cNvSpPr/>
          <p:nvPr/>
        </p:nvSpPr>
        <p:spPr>
          <a:xfrm>
            <a:off x="2285984" y="642918"/>
            <a:ext cx="357190" cy="20002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857488" y="642918"/>
            <a:ext cx="357190" cy="20002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428992" y="642918"/>
            <a:ext cx="500066" cy="20002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143372" y="642918"/>
            <a:ext cx="357190" cy="20002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714876" y="642918"/>
            <a:ext cx="500066" cy="20002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1357290" y="2786058"/>
            <a:ext cx="612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的列向量组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3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5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28728" y="3357562"/>
            <a:ext cx="5554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TW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accent1"/>
                </a:solidFill>
              </a:rPr>
              <a:t>c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4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为一个最大无关组。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662" y="3929066"/>
            <a:ext cx="79295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0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：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4</a:t>
            </a:r>
            <a:r>
              <a:rPr lang="en-US" altLang="zh-CN" sz="3200" b="1" i="1" kern="0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线性无关；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  <a:defRPr/>
            </a:pP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CN" sz="3200" b="1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中任意 </a:t>
            </a:r>
            <a:r>
              <a:rPr lang="en-US" altLang="zh-CN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32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个向量都线性相关；</a:t>
            </a:r>
            <a:endParaRPr lang="zh-CN" altLang="en-US" sz="32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L-圖案 31"/>
          <p:cNvSpPr/>
          <p:nvPr/>
        </p:nvSpPr>
        <p:spPr>
          <a:xfrm rot="18959619">
            <a:off x="7313525" y="3816700"/>
            <a:ext cx="879712" cy="432870"/>
          </a:xfrm>
          <a:prstGeom prst="corner">
            <a:avLst>
              <a:gd name="adj1" fmla="val 44374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L-圖案 32"/>
          <p:cNvSpPr/>
          <p:nvPr/>
        </p:nvSpPr>
        <p:spPr>
          <a:xfrm rot="18959619">
            <a:off x="8237406" y="4531079"/>
            <a:ext cx="879712" cy="432870"/>
          </a:xfrm>
          <a:prstGeom prst="corner">
            <a:avLst>
              <a:gd name="adj1" fmla="val 44374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928662" y="5500702"/>
            <a:ext cx="7877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将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2</a:t>
            </a:r>
            <a:r>
              <a:rPr lang="en-US" altLang="zh-CN" sz="3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itchFamily="18" charset="0"/>
              </a:rPr>
              <a:t>, </a:t>
            </a:r>
            <a:r>
              <a:rPr lang="en-US" altLang="zh-CN" sz="3200" b="1" i="1" kern="0" dirty="0" smtClean="0">
                <a:solidFill>
                  <a:schemeClr val="accent1"/>
                </a:solidFill>
                <a:cs typeface="Times New Roman" pitchFamily="18" charset="0"/>
              </a:rPr>
              <a:t>c</a:t>
            </a:r>
            <a:r>
              <a:rPr lang="en-US" altLang="zh-CN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4</a:t>
            </a:r>
            <a:r>
              <a:rPr lang="zh-TW" altLang="en-US" sz="3200" b="1" kern="0" baseline="-25000" dirty="0" smtClean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lang="zh-TW" altLang="en-US" sz="3200" b="1" dirty="0" smtClean="0"/>
              <a:t>排成 一个 </a:t>
            </a:r>
            <a:r>
              <a:rPr lang="en-US" altLang="zh-TW" sz="3200" b="1" dirty="0" smtClean="0"/>
              <a:t>4 × 3 </a:t>
            </a:r>
            <a:r>
              <a:rPr lang="zh-TW" altLang="en-US" sz="3200" b="1" dirty="0" smtClean="0"/>
              <a:t>矩阵，其秩为 </a:t>
            </a:r>
            <a:r>
              <a:rPr lang="en-US" altLang="zh-TW" sz="3200" b="1" dirty="0" smtClean="0"/>
              <a:t>3.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000100" y="5500702"/>
            <a:ext cx="75358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中任取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个向量排成 一个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 × 4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矩阵，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其秩小于 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1785918" y="5715016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所以向量组 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A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的秩为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3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/>
      <p:bldP spid="35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1538" y="500042"/>
            <a:ext cx="7358063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设有两个向量组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14414" y="1000108"/>
            <a:ext cx="792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及   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l-GR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 smtClean="0">
                <a:solidFill>
                  <a:schemeClr val="accent1"/>
                </a:solidFill>
              </a:rPr>
              <a:t>β</a:t>
            </a:r>
            <a:r>
              <a:rPr lang="en-US" altLang="zh-TW" sz="3200" b="1" i="1" baseline="-25000" dirty="0" smtClean="0">
                <a:solidFill>
                  <a:schemeClr val="accent1"/>
                </a:solidFill>
              </a:rPr>
              <a:t>s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1643050"/>
            <a:ext cx="73580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若向量组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中的每个向量都能由向量组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线性表示，则称</a:t>
            </a:r>
            <a:r>
              <a:rPr lang="zh-TW" altLang="en-US" sz="3200" b="1" dirty="0">
                <a:solidFill>
                  <a:srgbClr val="FF0000"/>
                </a:solidFill>
              </a:rPr>
              <a:t>向量组 </a:t>
            </a:r>
            <a:r>
              <a:rPr lang="en-US" altLang="zh-TW" sz="3200" b="1" i="1" dirty="0">
                <a:solidFill>
                  <a:srgbClr val="FF0000"/>
                </a:solidFill>
              </a:rPr>
              <a:t>B</a:t>
            </a:r>
            <a:r>
              <a:rPr lang="zh-TW" altLang="en-US" sz="3200" b="1" dirty="0">
                <a:solidFill>
                  <a:srgbClr val="FF0000"/>
                </a:solidFill>
              </a:rPr>
              <a:t> 能由向量组 </a:t>
            </a:r>
            <a:r>
              <a:rPr lang="en-US" altLang="zh-TW" sz="3200" b="1" i="1" dirty="0">
                <a:solidFill>
                  <a:srgbClr val="FF0000"/>
                </a:solidFill>
              </a:rPr>
              <a:t>A</a:t>
            </a:r>
            <a:r>
              <a:rPr lang="en-US" altLang="zh-TW" sz="3200" b="1" dirty="0">
                <a:solidFill>
                  <a:srgbClr val="FF0000"/>
                </a:solidFill>
              </a:rPr>
              <a:t> </a:t>
            </a:r>
            <a:r>
              <a:rPr lang="zh-TW" altLang="en-US" sz="3200" b="1" dirty="0">
                <a:solidFill>
                  <a:srgbClr val="FF0000"/>
                </a:solidFill>
              </a:rPr>
              <a:t>线性表示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3214686"/>
            <a:ext cx="7358063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与向量组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能相互线性表示，则称这</a:t>
            </a:r>
            <a:r>
              <a:rPr lang="zh-TW" altLang="en-US" sz="3200" b="1" dirty="0">
                <a:solidFill>
                  <a:srgbClr val="FF0000"/>
                </a:solidFill>
              </a:rPr>
              <a:t>两个向量组等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价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0010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</a:t>
            </a:r>
            <a:endParaRPr lang="zh-TW" alt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00100" y="44291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讨论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57290" y="5072074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一个向量组和其最大无关组等价。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00010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1221AE"/>
                </a:solidFill>
              </a:rPr>
              <a:t>讨论</a:t>
            </a:r>
            <a:endParaRPr lang="zh-TW" altLang="en-US" sz="3200" b="1" dirty="0">
              <a:solidFill>
                <a:srgbClr val="1221AE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43108" y="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一个向量组和其最大无关组等价。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214414" y="1142984"/>
            <a:ext cx="792958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      </a:t>
            </a:r>
            <a:r>
              <a:rPr lang="zh-TW" altLang="en-US" sz="2800" b="1" dirty="0">
                <a:solidFill>
                  <a:schemeClr val="bg2"/>
                </a:solidFill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若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向量组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线性无关，而向量组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1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baseline="-25000" dirty="0">
                <a:solidFill>
                  <a:schemeClr val="accent1"/>
                </a:solidFill>
              </a:rPr>
              <a:t>2</a:t>
            </a:r>
            <a:r>
              <a:rPr lang="el-GR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… , </a:t>
            </a:r>
            <a:r>
              <a:rPr lang="el-GR" altLang="zh-TW" sz="3200" b="1" i="1" dirty="0">
                <a:solidFill>
                  <a:schemeClr val="accent1"/>
                </a:solidFill>
              </a:rPr>
              <a:t>α</a:t>
            </a:r>
            <a:r>
              <a:rPr lang="en-US" altLang="zh-TW" sz="3200" b="1" i="1" baseline="-25000" dirty="0">
                <a:solidFill>
                  <a:schemeClr val="accent1"/>
                </a:solidFill>
              </a:rPr>
              <a:t>m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zh-TW" alt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线性相关。则向量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3200" b="1" i="1" dirty="0">
                <a:solidFill>
                  <a:schemeClr val="accent1"/>
                </a:solidFill>
              </a:rPr>
              <a:t>b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必能由向量组 </a:t>
            </a:r>
            <a:r>
              <a:rPr lang="en-US" altLang="zh-TW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线性表示，且表示式是唯一的。</a:t>
            </a:r>
            <a:endParaRPr lang="en-US" altLang="zh-TW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00100" y="571480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</a:rPr>
              <a:t>回顾  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定理 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5 (3)</a:t>
            </a:r>
            <a:endParaRPr lang="zh-CN" altLang="en-US" sz="3200" b="1" dirty="0" smtClean="0">
              <a:solidFill>
                <a:srgbClr val="0000FF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1000100" y="3214686"/>
            <a:ext cx="81439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000100" y="335756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最大无关组显然可由所出自向量组线性表示。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00100" y="392906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而在所考虑向量组中，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000100" y="4429132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最大无关组中的向量都可由最大无关组线性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表示，</a:t>
            </a:r>
            <a:endParaRPr lang="zh-TW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00100" y="5572140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最大无关组外的向量也可由最大无关组线性</a:t>
            </a:r>
            <a:endParaRPr lang="en-US" altLang="zh-TW" sz="32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表示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>
                <a:solidFill>
                  <a:srgbClr val="1221AE"/>
                </a:solidFill>
              </a:rPr>
              <a:t>根据以上定理</a:t>
            </a:r>
            <a:r>
              <a:rPr lang="en-US" altLang="zh-TW" sz="3200" b="1" dirty="0" smtClean="0">
                <a:solidFill>
                  <a:srgbClr val="1221AE"/>
                </a:solidFill>
              </a:rPr>
              <a:t>)</a:t>
            </a:r>
            <a:r>
              <a:rPr lang="zh-TW" altLang="en-US" sz="3200" b="1" dirty="0" smtClean="0"/>
              <a:t>。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自訂 1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2659</TotalTime>
  <Words>2027</Words>
  <Application>Microsoft Office PowerPoint</Application>
  <PresentationFormat>如螢幕大小 (4:3)</PresentationFormat>
  <Paragraphs>206</Paragraphs>
  <Slides>24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夏至</vt:lpstr>
      <vt:lpstr>Equation</vt:lpstr>
      <vt:lpstr>§4.3. 向量组的秩</vt:lpstr>
      <vt:lpstr>投影片 2</vt:lpstr>
      <vt:lpstr>投影片 3</vt:lpstr>
      <vt:lpstr>投影片 4</vt:lpstr>
      <vt:lpstr>一、最大线性无关组</vt:lpstr>
      <vt:lpstr>投影片 6</vt:lpstr>
      <vt:lpstr>投影片 7</vt:lpstr>
      <vt:lpstr>投影片 8</vt:lpstr>
      <vt:lpstr>投影片 9</vt:lpstr>
      <vt:lpstr>最大无关组的等价定义</vt:lpstr>
      <vt:lpstr>投影片 11</vt:lpstr>
      <vt:lpstr>投影片 12</vt:lpstr>
      <vt:lpstr>投影片 13</vt:lpstr>
      <vt:lpstr>二、矩阵与向量组秩的关系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三、向量组秩的重要结论</vt:lpstr>
      <vt:lpstr>投影片 23</vt:lpstr>
      <vt:lpstr>五、小结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322</cp:revision>
  <dcterms:created xsi:type="dcterms:W3CDTF">2016-02-27T14:58:59Z</dcterms:created>
  <dcterms:modified xsi:type="dcterms:W3CDTF">2018-05-27T23:04:28Z</dcterms:modified>
</cp:coreProperties>
</file>