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4"/>
  </p:notesMasterIdLst>
  <p:sldIdLst>
    <p:sldId id="257" r:id="rId2"/>
    <p:sldId id="258" r:id="rId3"/>
    <p:sldId id="449" r:id="rId4"/>
    <p:sldId id="450" r:id="rId5"/>
    <p:sldId id="451" r:id="rId6"/>
    <p:sldId id="452" r:id="rId7"/>
    <p:sldId id="453" r:id="rId8"/>
    <p:sldId id="454" r:id="rId9"/>
    <p:sldId id="456" r:id="rId10"/>
    <p:sldId id="457" r:id="rId11"/>
    <p:sldId id="461" r:id="rId12"/>
    <p:sldId id="460" r:id="rId13"/>
    <p:sldId id="462" r:id="rId14"/>
    <p:sldId id="463" r:id="rId15"/>
    <p:sldId id="464" r:id="rId16"/>
    <p:sldId id="465" r:id="rId17"/>
    <p:sldId id="469" r:id="rId18"/>
    <p:sldId id="470" r:id="rId19"/>
    <p:sldId id="472" r:id="rId20"/>
    <p:sldId id="473" r:id="rId21"/>
    <p:sldId id="474" r:id="rId22"/>
    <p:sldId id="476" r:id="rId23"/>
    <p:sldId id="477" r:id="rId24"/>
    <p:sldId id="478" r:id="rId25"/>
    <p:sldId id="479" r:id="rId26"/>
    <p:sldId id="480" r:id="rId27"/>
    <p:sldId id="481" r:id="rId28"/>
    <p:sldId id="459" r:id="rId29"/>
    <p:sldId id="466" r:id="rId30"/>
    <p:sldId id="467" r:id="rId31"/>
    <p:sldId id="468" r:id="rId32"/>
    <p:sldId id="40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BE"/>
    <a:srgbClr val="1221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698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0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3.w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9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26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9B12-CD9C-4996-AB63-031B9052226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3F86-6188-4EDD-BCFD-E6ED7BD450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§4.4.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线性方程组的解的结构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齐次线性方程组的解的结构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基础解系及其求法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非齐次线性方程组解的性质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小结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4414" y="5286388"/>
            <a:ext cx="814387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么称这组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齐次线性方程组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基础解系的定义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2976" y="1285860"/>
            <a:ext cx="8001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齐次线性方程组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的一组解向量：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1538" y="7857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定义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8860" y="1928802"/>
            <a:ext cx="409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dirty="0" smtClean="0">
                <a:cs typeface="Times New Roman" pitchFamily="18" charset="0"/>
              </a:rPr>
              <a:t>, </a:t>
            </a:r>
            <a:r>
              <a:rPr lang="el-GR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CN" sz="3200" b="1" dirty="0" smtClean="0">
                <a:cs typeface="Times New Roman" pitchFamily="18" charset="0"/>
              </a:rPr>
              <a:t>, ..., </a:t>
            </a:r>
            <a:r>
              <a:rPr lang="el-GR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r</a:t>
            </a:r>
            <a:r>
              <a:rPr lang="zh-TW" altLang="en-US" sz="3200" b="1" i="1" dirty="0" smtClean="0">
                <a:cs typeface="Times New Roman" pitchFamily="18" charset="0"/>
              </a:rPr>
              <a:t>   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如果满足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662" y="2786058"/>
            <a:ext cx="614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</a:rPr>
              <a:t>①</a:t>
            </a:r>
            <a:r>
              <a:rPr lang="zh-CN" altLang="en-US" sz="3200" b="1" dirty="0" smtClean="0"/>
              <a:t> </a:t>
            </a:r>
            <a:r>
              <a:rPr lang="zh-TW" altLang="en-US" sz="3200" b="1" dirty="0" smtClean="0"/>
              <a:t> </a:t>
            </a:r>
            <a:r>
              <a:rPr lang="el-GR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l-GR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 ... ,</a:t>
            </a:r>
            <a:r>
              <a:rPr lang="el-GR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l-GR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r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；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928662" y="3643314"/>
            <a:ext cx="8215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楷体_GB2312"/>
              <a:buAutoNum type="circleNumDbPlain" startAt="2"/>
              <a:defRPr/>
            </a:pP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方程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组中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任意一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个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解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向量都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可以表示成</a:t>
            </a:r>
            <a:endParaRPr lang="en-US" altLang="zh-TW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00166" y="4286256"/>
            <a:ext cx="4639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l-GR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...,</a:t>
            </a:r>
            <a:r>
              <a:rPr lang="en-US" altLang="zh-CN" sz="3200" b="1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l-GR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r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的线性组合，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14414" y="578645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基础解系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072066" y="214290"/>
          <a:ext cx="3198813" cy="1420812"/>
        </p:xfrm>
        <a:graphic>
          <a:graphicData uri="http://schemas.openxmlformats.org/presentationml/2006/ole">
            <p:oleObj spid="_x0000_s433154" name="Equation" r:id="rId3" imgW="1600200" imgH="711200" progId="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71670" y="1928802"/>
          <a:ext cx="3148013" cy="1878013"/>
        </p:xfrm>
        <a:graphic>
          <a:graphicData uri="http://schemas.openxmlformats.org/presentationml/2006/ole">
            <p:oleObj spid="_x0000_s433155" name="Equation" r:id="rId4" imgW="1574800" imgH="939800" progId="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928794" y="57148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齐次线性方程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组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8794" y="1285860"/>
            <a:ext cx="2286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的通解是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9256" y="2500306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00232" y="3857628"/>
            <a:ext cx="7500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则以下向量组为此方程组的基础解系：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028825" y="4429125"/>
          <a:ext cx="871538" cy="2428875"/>
        </p:xfrm>
        <a:graphic>
          <a:graphicData uri="http://schemas.openxmlformats.org/presentationml/2006/ole">
            <p:oleObj spid="_x0000_s433156" name="Equation" r:id="rId5" imgW="393480" imgH="92700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500430" y="4429125"/>
          <a:ext cx="842963" cy="2428875"/>
        </p:xfrm>
        <a:graphic>
          <a:graphicData uri="http://schemas.openxmlformats.org/presentationml/2006/ole">
            <p:oleObj spid="_x0000_s433157" name="Equation" r:id="rId6" imgW="380880" imgH="927000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3286116" y="1928802"/>
            <a:ext cx="714380" cy="185738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500562" y="1928802"/>
            <a:ext cx="714380" cy="185738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000232" y="4357694"/>
            <a:ext cx="928694" cy="2500306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500430" y="4357694"/>
            <a:ext cx="928694" cy="2500306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855647" y="4572008"/>
            <a:ext cx="42883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一般的齐次线性方程组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均可类似地由通解的向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量表达形式观察出基础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解系。</a:t>
            </a:r>
            <a:endParaRPr lang="en-US" altLang="zh-TW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基础解系的找法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14414" y="928670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欲求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齐次线性方程组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0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一组基础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解系，可以先解出通解，利用通解的向量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表达形式观察出。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214414" y="2571744"/>
            <a:ext cx="77716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也可以在解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齐次线性方程组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0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最后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步骤，从系数矩阵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的行最简形求出基础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解系，再利用基础解系写出通解的向量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表达形式。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14414" y="4795897"/>
            <a:ext cx="81644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设有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个自由未知数，实际处理方式为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取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维单位座标向量组，将其代入行最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简形对应的简化方程，而得到完整的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解向量，此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个解向量构成一基础解系。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12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 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214546" y="1428736"/>
          <a:ext cx="5246687" cy="1641475"/>
        </p:xfrm>
        <a:graphic>
          <a:graphicData uri="http://schemas.openxmlformats.org/presentationml/2006/ole">
            <p:oleObj spid="_x0000_s434179" name="Equation" r:id="rId3" imgW="2273040" imgH="711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162328" y="571480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求以下齐次线性方程组的基础解系及通解。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285749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000100" y="4143380"/>
          <a:ext cx="3692525" cy="1612900"/>
        </p:xfrm>
        <a:graphic>
          <a:graphicData uri="http://schemas.openxmlformats.org/presentationml/2006/ole">
            <p:oleObj spid="_x0000_s434180" name="Equation" r:id="rId4" imgW="1600200" imgH="69840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857884" y="3714752"/>
          <a:ext cx="3076575" cy="2668588"/>
        </p:xfrm>
        <a:graphic>
          <a:graphicData uri="http://schemas.openxmlformats.org/presentationml/2006/ole">
            <p:oleObj spid="_x0000_s434181" name="Equation" r:id="rId5" imgW="1333440" imgH="1155600" progId="Equation.3">
              <p:embed/>
            </p:oleObj>
          </a:graphicData>
        </a:graphic>
      </p:graphicFrame>
      <p:sp>
        <p:nvSpPr>
          <p:cNvPr id="14" name="Freeform 31"/>
          <p:cNvSpPr>
            <a:spLocks/>
          </p:cNvSpPr>
          <p:nvPr/>
        </p:nvSpPr>
        <p:spPr bwMode="auto">
          <a:xfrm rot="405582">
            <a:off x="4714876" y="4929198"/>
            <a:ext cx="1116877" cy="118182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2800" b="1" dirty="0" smtClean="0">
                <a:solidFill>
                  <a:srgbClr val="1221AE"/>
                </a:solidFill>
              </a:rPr>
              <a:t>12</a:t>
            </a:r>
            <a:r>
              <a:rPr lang="zh-TW" altLang="en-US" sz="2800" b="1" dirty="0" smtClean="0">
                <a:solidFill>
                  <a:srgbClr val="1221AE"/>
                </a:solidFill>
              </a:rPr>
              <a:t> 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57422" y="500042"/>
          <a:ext cx="3929089" cy="1229252"/>
        </p:xfrm>
        <a:graphic>
          <a:graphicData uri="http://schemas.openxmlformats.org/presentationml/2006/ole">
            <p:oleObj spid="_x0000_s435202" name="Equation" r:id="rId3" imgW="2273040" imgH="711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136954" y="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求以下齐次线性方程组的基础解系及通解。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64305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285984" y="1928802"/>
          <a:ext cx="2500330" cy="1883007"/>
        </p:xfrm>
        <a:graphic>
          <a:graphicData uri="http://schemas.openxmlformats.org/presentationml/2006/ole">
            <p:oleObj spid="_x0000_s435204" name="Equation" r:id="rId4" imgW="1333440" imgH="1155600" progId="Equation.3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000628" y="25003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行最简形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43042" y="3786190"/>
            <a:ext cx="7295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非自由未知数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；自由未知数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43042" y="442913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简化后的方程为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57356" y="5000636"/>
          <a:ext cx="3067068" cy="1775999"/>
        </p:xfrm>
        <a:graphic>
          <a:graphicData uri="http://schemas.openxmlformats.org/presentationml/2006/ole">
            <p:oleObj spid="_x0000_s435205" name="Equation" r:id="rId5" imgW="1358640" imgH="787320" progId="Equation.3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357818" y="4929198"/>
          <a:ext cx="738187" cy="1012845"/>
        </p:xfrm>
        <a:graphic>
          <a:graphicData uri="http://schemas.openxmlformats.org/presentationml/2006/ole">
            <p:oleObj spid="_x0000_s435206" name="Equation" r:id="rId6" imgW="393480" imgH="4698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143636" y="52863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分别取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585075" y="4929188"/>
          <a:ext cx="714375" cy="1012825"/>
        </p:xfrm>
        <a:graphic>
          <a:graphicData uri="http://schemas.openxmlformats.org/presentationml/2006/ole">
            <p:oleObj spid="_x0000_s435207" name="Equation" r:id="rId7" imgW="380880" imgH="46980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358214" y="4929198"/>
          <a:ext cx="595312" cy="1012825"/>
        </p:xfrm>
        <a:graphic>
          <a:graphicData uri="http://schemas.openxmlformats.org/presentationml/2006/ole">
            <p:oleObj spid="_x0000_s435208" name="Equation" r:id="rId8" imgW="317160" imgH="469800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572132" y="60007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代入！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72066" y="4643446"/>
            <a:ext cx="3929090" cy="192882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2800" b="1" dirty="0" smtClean="0">
                <a:solidFill>
                  <a:srgbClr val="1221AE"/>
                </a:solidFill>
              </a:rPr>
              <a:t>12</a:t>
            </a:r>
            <a:r>
              <a:rPr lang="zh-TW" altLang="en-US" sz="2800" b="1" dirty="0" smtClean="0">
                <a:solidFill>
                  <a:srgbClr val="1221AE"/>
                </a:solidFill>
              </a:rPr>
              <a:t> 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57422" y="500042"/>
          <a:ext cx="3929089" cy="1229252"/>
        </p:xfrm>
        <a:graphic>
          <a:graphicData uri="http://schemas.openxmlformats.org/presentationml/2006/ole">
            <p:oleObj spid="_x0000_s436226" name="Equation" r:id="rId3" imgW="2273040" imgH="711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136954" y="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求以下齐次线性方程组的基础解系及通解。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500174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28794" y="2071678"/>
          <a:ext cx="3067068" cy="1775999"/>
        </p:xfrm>
        <a:graphic>
          <a:graphicData uri="http://schemas.openxmlformats.org/presentationml/2006/ole">
            <p:oleObj spid="_x0000_s436228" name="Equation" r:id="rId4" imgW="1358640" imgH="787320" progId="Equation.3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500662" y="2214554"/>
          <a:ext cx="738187" cy="1012845"/>
        </p:xfrm>
        <a:graphic>
          <a:graphicData uri="http://schemas.openxmlformats.org/presentationml/2006/ole">
            <p:oleObj spid="_x0000_s436229" name="Equation" r:id="rId5" imgW="393480" imgH="4698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286480" y="25717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分别取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727919" y="2214544"/>
          <a:ext cx="714375" cy="1012825"/>
        </p:xfrm>
        <a:graphic>
          <a:graphicData uri="http://schemas.openxmlformats.org/presentationml/2006/ole">
            <p:oleObj spid="_x0000_s436230" name="Equation" r:id="rId6" imgW="380880" imgH="46980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501058" y="2214554"/>
          <a:ext cx="595312" cy="1012825"/>
        </p:xfrm>
        <a:graphic>
          <a:graphicData uri="http://schemas.openxmlformats.org/presentationml/2006/ole">
            <p:oleObj spid="_x0000_s436231" name="Equation" r:id="rId7" imgW="317160" imgH="469800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714976" y="328612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代入！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14910" y="1928802"/>
            <a:ext cx="3929090" cy="192882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14480" y="492919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得基础解系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914780" y="3984625"/>
          <a:ext cx="1101725" cy="2873375"/>
        </p:xfrm>
        <a:graphic>
          <a:graphicData uri="http://schemas.openxmlformats.org/presentationml/2006/ole">
            <p:oleObj spid="_x0000_s436232" name="Equation" r:id="rId8" imgW="406080" imgH="129528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072066" y="3984625"/>
          <a:ext cx="928687" cy="2873375"/>
        </p:xfrm>
        <a:graphic>
          <a:graphicData uri="http://schemas.openxmlformats.org/presentationml/2006/ole">
            <p:oleObj spid="_x0000_s436234" name="Equation" r:id="rId9" imgW="342720" imgH="1295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2800" b="1" dirty="0" smtClean="0">
                <a:solidFill>
                  <a:srgbClr val="1221AE"/>
                </a:solidFill>
              </a:rPr>
              <a:t>12</a:t>
            </a:r>
            <a:r>
              <a:rPr lang="zh-TW" altLang="en-US" sz="2800" b="1" dirty="0" smtClean="0">
                <a:solidFill>
                  <a:srgbClr val="1221AE"/>
                </a:solidFill>
              </a:rPr>
              <a:t> 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57422" y="500042"/>
          <a:ext cx="3929089" cy="1229252"/>
        </p:xfrm>
        <a:graphic>
          <a:graphicData uri="http://schemas.openxmlformats.org/presentationml/2006/ole">
            <p:oleObj spid="_x0000_s437250" name="Equation" r:id="rId3" imgW="2273040" imgH="711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136954" y="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求以下齐次线性方程组的基础解系及通解。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500174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000232" y="285749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得基础解系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643438" y="1643050"/>
          <a:ext cx="1101725" cy="2571768"/>
        </p:xfrm>
        <a:graphic>
          <a:graphicData uri="http://schemas.openxmlformats.org/presentationml/2006/ole">
            <p:oleObj spid="_x0000_s437255" name="Equation" r:id="rId4" imgW="406080" imgH="129528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6143636" y="1643050"/>
          <a:ext cx="928687" cy="2571768"/>
        </p:xfrm>
        <a:graphic>
          <a:graphicData uri="http://schemas.openxmlformats.org/presentationml/2006/ole">
            <p:oleObj spid="_x0000_s437256" name="Equation" r:id="rId5" imgW="342720" imgH="1295280" progId="Equation.3">
              <p:embed/>
            </p:oleObj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454130" y="521495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通解为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871786" y="4357694"/>
          <a:ext cx="1411287" cy="2500305"/>
        </p:xfrm>
        <a:graphic>
          <a:graphicData uri="http://schemas.openxmlformats.org/presentationml/2006/ole">
            <p:oleObj spid="_x0000_s437257" name="Equation" r:id="rId6" imgW="520560" imgH="927000" progId="Equation.3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286248" y="4286250"/>
          <a:ext cx="1582738" cy="2571750"/>
        </p:xfrm>
        <a:graphic>
          <a:graphicData uri="http://schemas.openxmlformats.org/presentationml/2006/ole">
            <p:oleObj spid="_x0000_s437258" name="Equation" r:id="rId7" imgW="583920" imgH="1295280" progId="Equation.3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811848" y="4286250"/>
          <a:ext cx="1238250" cy="2571750"/>
        </p:xfrm>
        <a:graphic>
          <a:graphicData uri="http://schemas.openxmlformats.org/presentationml/2006/ole">
            <p:oleObj spid="_x0000_s437259" name="Equation" r:id="rId8" imgW="457200" imgH="129528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317859" y="5000636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任意实数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0100" y="1"/>
            <a:ext cx="844708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00FF"/>
                </a:solidFill>
              </a:rPr>
              <a:t>定理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7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TW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阵的秩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则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元齐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次线性方程组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dirty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的解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集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秩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−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．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2102" y="1571612"/>
            <a:ext cx="81018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也就是说，一个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元齐次线性方程组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zh-TW" altLang="en-US" sz="3200" b="1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endParaRPr lang="en-US" altLang="zh-TW" sz="3200" b="1" dirty="0" smtClean="0">
              <a:solidFill>
                <a:schemeClr val="accent1"/>
              </a:solidFill>
              <a:cs typeface="Times New Roman" pitchFamily="18" charset="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的基础解系中有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−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个向量。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00100" y="3643314"/>
            <a:ext cx="83744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另外，其实在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的解集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解向量组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任取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−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个线性无关的向量都是一组基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础解系，前面对自由未知数分别取一个为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其馀为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的手法只是保证线性无关的一种取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法。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7786710" y="571480"/>
            <a:ext cx="1000132" cy="428628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71934" y="2143116"/>
            <a:ext cx="1500198" cy="428628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86116" y="285749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</a:rPr>
              <a:t>自由未知数个数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7818" y="0"/>
            <a:ext cx="1500198" cy="571480"/>
          </a:xfrm>
          <a:prstGeom prst="rect">
            <a:avLst/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643306" y="107154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非自由未知数个数</a:t>
            </a:r>
            <a:endParaRPr lang="zh-TW" alt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2800" b="1" dirty="0" smtClean="0">
                <a:solidFill>
                  <a:srgbClr val="1221AE"/>
                </a:solidFill>
              </a:rPr>
              <a:t>12</a:t>
            </a:r>
            <a:r>
              <a:rPr lang="zh-TW" altLang="en-US" sz="2800" b="1" dirty="0" smtClean="0">
                <a:solidFill>
                  <a:srgbClr val="1221AE"/>
                </a:solidFill>
              </a:rPr>
              <a:t> 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57422" y="500042"/>
          <a:ext cx="3929089" cy="1229252"/>
        </p:xfrm>
        <a:graphic>
          <a:graphicData uri="http://schemas.openxmlformats.org/presentationml/2006/ole">
            <p:oleObj spid="_x0000_s460802" name="Equation" r:id="rId3" imgW="2273040" imgH="711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136954" y="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求以下齐次线性方程组的基础解系及通解。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500174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28794" y="2071678"/>
          <a:ext cx="3067068" cy="1775999"/>
        </p:xfrm>
        <a:graphic>
          <a:graphicData uri="http://schemas.openxmlformats.org/presentationml/2006/ole">
            <p:oleObj spid="_x0000_s460803" name="Equation" r:id="rId4" imgW="1358640" imgH="787320" progId="Equation.3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500662" y="2214554"/>
          <a:ext cx="738187" cy="1012845"/>
        </p:xfrm>
        <a:graphic>
          <a:graphicData uri="http://schemas.openxmlformats.org/presentationml/2006/ole">
            <p:oleObj spid="_x0000_s460804" name="Equation" r:id="rId5" imgW="393480" imgH="4698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286480" y="25717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分别取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739063" y="2214563"/>
          <a:ext cx="690562" cy="1012825"/>
        </p:xfrm>
        <a:graphic>
          <a:graphicData uri="http://schemas.openxmlformats.org/presentationml/2006/ole">
            <p:oleObj spid="_x0000_s460805" name="Equation" r:id="rId6" imgW="368280" imgH="46980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358188" y="2214554"/>
          <a:ext cx="785812" cy="1012825"/>
        </p:xfrm>
        <a:graphic>
          <a:graphicData uri="http://schemas.openxmlformats.org/presentationml/2006/ole">
            <p:oleObj spid="_x0000_s460806" name="Equation" r:id="rId7" imgW="419040" imgH="469800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714976" y="328612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代入！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15272" y="2071678"/>
            <a:ext cx="1428728" cy="121444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14480" y="492919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得基础解系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914780" y="3984625"/>
          <a:ext cx="1101725" cy="2873375"/>
        </p:xfrm>
        <a:graphic>
          <a:graphicData uri="http://schemas.openxmlformats.org/presentationml/2006/ole">
            <p:oleObj spid="_x0000_s460807" name="Equation" r:id="rId8" imgW="406080" imgH="129528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4918075" y="3984625"/>
          <a:ext cx="1238250" cy="2873375"/>
        </p:xfrm>
        <a:graphic>
          <a:graphicData uri="http://schemas.openxmlformats.org/presentationml/2006/ole">
            <p:oleObj spid="_x0000_s460808" name="Equation" r:id="rId9" imgW="457200" imgH="1295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2800" b="1" dirty="0" smtClean="0">
                <a:solidFill>
                  <a:srgbClr val="1221AE"/>
                </a:solidFill>
              </a:rPr>
              <a:t>12</a:t>
            </a:r>
            <a:r>
              <a:rPr lang="zh-TW" altLang="en-US" sz="2800" b="1" dirty="0" smtClean="0">
                <a:solidFill>
                  <a:srgbClr val="1221AE"/>
                </a:solidFill>
              </a:rPr>
              <a:t> 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57422" y="500042"/>
          <a:ext cx="3929089" cy="1229252"/>
        </p:xfrm>
        <a:graphic>
          <a:graphicData uri="http://schemas.openxmlformats.org/presentationml/2006/ole">
            <p:oleObj spid="_x0000_s463874" name="Equation" r:id="rId3" imgW="2273040" imgH="711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136954" y="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求以下齐次线性方程组的基础解系及通解。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292893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71538" y="1928802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若是观念真的很清楚，其实自由未知数和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非自由未知数的选取可以有不同的选择。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00232" y="1928802"/>
            <a:ext cx="2928958" cy="500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1000100" y="3429000"/>
          <a:ext cx="3692525" cy="1612900"/>
        </p:xfrm>
        <a:graphic>
          <a:graphicData uri="http://schemas.openxmlformats.org/presentationml/2006/ole">
            <p:oleObj spid="_x0000_s463881" name="Equation" r:id="rId4" imgW="1600200" imgH="698400" progId="Equation.3">
              <p:embed/>
            </p:oleObj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5929322" y="3429000"/>
          <a:ext cx="2841625" cy="1612900"/>
        </p:xfrm>
        <a:graphic>
          <a:graphicData uri="http://schemas.openxmlformats.org/presentationml/2006/ole">
            <p:oleObj spid="_x0000_s463882" name="Equation" r:id="rId5" imgW="1231560" imgH="698400" progId="Equation.3">
              <p:embed/>
            </p:oleObj>
          </a:graphicData>
        </a:graphic>
      </p:graphicFrame>
      <p:sp>
        <p:nvSpPr>
          <p:cNvPr id="24" name="Freeform 31"/>
          <p:cNvSpPr>
            <a:spLocks/>
          </p:cNvSpPr>
          <p:nvPr/>
        </p:nvSpPr>
        <p:spPr bwMode="auto">
          <a:xfrm rot="405582">
            <a:off x="4717949" y="4137263"/>
            <a:ext cx="1116877" cy="118182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58746" y="5143512"/>
            <a:ext cx="8185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可令非自由未知数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；自由未知数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 animBg="1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7154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4800" b="1" dirty="0" smtClean="0">
                <a:solidFill>
                  <a:srgbClr val="1221AE"/>
                </a:solidFill>
              </a:rPr>
              <a:t>回顾：线性方程组的解的判定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71538" y="1071546"/>
            <a:ext cx="76438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包含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个未知数的齐次线性方程组 </a:t>
            </a:r>
            <a:endParaRPr lang="en-US" altLang="zh-CN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itchFamily="18" charset="0"/>
              </a:rPr>
              <a:t>   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i="1" kern="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i="1" kern="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有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+mn-ea"/>
              </a:rPr>
              <a:t>非零解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的充分必要条件是</a:t>
            </a:r>
            <a:endParaRPr lang="en-US" altLang="zh-CN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系数矩阵的秩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&lt;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itchFamily="18" charset="0"/>
              </a:rPr>
              <a:t> .</a:t>
            </a:r>
            <a:endParaRPr lang="zh-CN" altLang="en-US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2928934"/>
            <a:ext cx="76438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包含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个未知数的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非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齐次线性方程组 </a:t>
            </a:r>
            <a:endParaRPr lang="en-US" altLang="zh-CN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itchFamily="18" charset="0"/>
              </a:rPr>
              <a:t>   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i="1" kern="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b</a:t>
            </a:r>
            <a:r>
              <a:rPr lang="en-US" altLang="zh-CN" sz="3200" b="1" i="1" kern="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有解的充分必要条件是</a:t>
            </a:r>
            <a:endParaRPr lang="en-US" altLang="zh-CN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系数矩阵的秩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=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b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itchFamily="18" charset="0"/>
              </a:rPr>
              <a:t>,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itchFamily="18" charset="0"/>
              </a:rPr>
              <a:t>并且</a:t>
            </a:r>
            <a:endParaRPr lang="zh-CN" altLang="en-US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42976" y="4714884"/>
            <a:ext cx="8001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当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= 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b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</a:t>
            </a:r>
            <a:r>
              <a:rPr lang="zh-TW" altLang="en-US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时</a:t>
            </a:r>
            <a:r>
              <a:rPr lang="en-US" altLang="zh-TW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方程组有唯一解。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itchFamily="18" charset="0"/>
              </a:rPr>
              <a:t> 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2976" y="5429264"/>
            <a:ext cx="8369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当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= 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</a:t>
            </a:r>
            <a:r>
              <a:rPr lang="en-US" altLang="zh-CN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b</a:t>
            </a:r>
            <a:r>
              <a:rPr lang="en-US" altLang="zh-CN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</a:t>
            </a:r>
            <a:r>
              <a:rPr lang="zh-TW" altLang="en-US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&lt; </a:t>
            </a:r>
            <a:r>
              <a:rPr lang="en-US" altLang="zh-TW" sz="3200" b="1" i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u="sng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时</a:t>
            </a:r>
            <a:r>
              <a:rPr lang="en-US" altLang="zh-TW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方程组有无限多解。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itchFamily="18" charset="0"/>
              </a:rPr>
              <a:t> 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2800" b="1" dirty="0" smtClean="0">
                <a:solidFill>
                  <a:srgbClr val="1221AE"/>
                </a:solidFill>
              </a:rPr>
              <a:t>12</a:t>
            </a:r>
            <a:r>
              <a:rPr lang="zh-TW" altLang="en-US" sz="2800" b="1" dirty="0" smtClean="0">
                <a:solidFill>
                  <a:srgbClr val="1221AE"/>
                </a:solidFill>
              </a:rPr>
              <a:t> 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57422" y="500042"/>
          <a:ext cx="3929089" cy="1229252"/>
        </p:xfrm>
        <a:graphic>
          <a:graphicData uri="http://schemas.openxmlformats.org/presentationml/2006/ole">
            <p:oleObj spid="_x0000_s464898" name="Equation" r:id="rId3" imgW="2273040" imgH="711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136954" y="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求以下齐次线性方程组的基础解系及通解。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571612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2285984" y="1857364"/>
          <a:ext cx="2589904" cy="1470024"/>
        </p:xfrm>
        <a:graphic>
          <a:graphicData uri="http://schemas.openxmlformats.org/presentationml/2006/ole">
            <p:oleObj spid="_x0000_s464900" name="Equation" r:id="rId4" imgW="1231560" imgH="698400" progId="Equation.3">
              <p:embed/>
            </p:oleObj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958746" y="3286124"/>
            <a:ext cx="8185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可令非自由未知数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；自由未知数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72066" y="228599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倒过来看的行最简形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000100" y="4714884"/>
          <a:ext cx="3122613" cy="1087438"/>
        </p:xfrm>
        <a:graphic>
          <a:graphicData uri="http://schemas.openxmlformats.org/presentationml/2006/ole">
            <p:oleObj spid="_x0000_s464901" name="Equation" r:id="rId5" imgW="1384200" imgH="482400" progId="Equation.3">
              <p:embed/>
            </p:oleObj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000100" y="37861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简化后的方程为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72132" y="3929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得基础解系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143504" y="4572008"/>
          <a:ext cx="1343025" cy="2057400"/>
        </p:xfrm>
        <a:graphic>
          <a:graphicData uri="http://schemas.openxmlformats.org/presentationml/2006/ole">
            <p:oleObj spid="_x0000_s464902" name="Equation" r:id="rId6" imgW="495000" imgH="927000" progId="Equation.3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643702" y="4572008"/>
          <a:ext cx="1343025" cy="2057400"/>
        </p:xfrm>
        <a:graphic>
          <a:graphicData uri="http://schemas.openxmlformats.org/presentationml/2006/ole">
            <p:oleObj spid="_x0000_s464904" name="Equation" r:id="rId7" imgW="495000" imgH="9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00100" y="1643050"/>
            <a:ext cx="6917278" cy="1508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B05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13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×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×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零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矩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阵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证明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+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≤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endParaRPr lang="zh-TW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00100" y="3286124"/>
            <a:ext cx="8507457" cy="1354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B05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14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元齐次线性方程组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dirty="0">
                <a:solidFill>
                  <a:schemeClr val="accent1"/>
                </a:solidFill>
              </a:rPr>
              <a:t>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dirty="0">
                <a:solidFill>
                  <a:schemeClr val="accent1"/>
                </a:solidFill>
              </a:rPr>
              <a:t>0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与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 err="1">
                <a:solidFill>
                  <a:schemeClr val="accent1"/>
                </a:solidFill>
              </a:rPr>
              <a:t>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dirty="0">
                <a:solidFill>
                  <a:schemeClr val="accent1"/>
                </a:solidFill>
              </a:rPr>
              <a:t>0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同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，证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明 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00100" y="4857760"/>
            <a:ext cx="502810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B05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15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证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明 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1"/>
            <a:ext cx="844708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00FF"/>
                </a:solidFill>
              </a:rPr>
              <a:t>定理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7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TW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矩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阵的秩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)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r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则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元齐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次线性方程组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dirty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的解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集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S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秩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S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−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．</a:t>
            </a:r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1538" y="0"/>
            <a:ext cx="8540750" cy="604838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rgbClr val="1221AE"/>
                </a:solidFill>
              </a:rPr>
              <a:t>非齐次</a:t>
            </a:r>
            <a:r>
              <a:rPr lang="zh-CN" altLang="en-US" sz="4800" b="1" dirty="0" smtClean="0">
                <a:solidFill>
                  <a:srgbClr val="1221AE"/>
                </a:solidFill>
              </a:rPr>
              <a:t>线性方程组的解的</a:t>
            </a:r>
            <a:r>
              <a:rPr lang="zh-TW" altLang="en-US" sz="4800" b="1" dirty="0" smtClean="0">
                <a:solidFill>
                  <a:srgbClr val="1221AE"/>
                </a:solidFill>
              </a:rPr>
              <a:t>性质</a:t>
            </a:r>
            <a:endParaRPr lang="zh-TW" altLang="en-US" sz="4800" dirty="0" smtClean="0">
              <a:solidFill>
                <a:srgbClr val="1221A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5852" y="1214422"/>
            <a:ext cx="78581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若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是非齐次线性方程组 </a:t>
            </a:r>
            <a:endParaRPr lang="en-US" altLang="zh-CN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的解，则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l-GR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是对应的齐次线性方程组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zh-CN" altLang="en-US" sz="3200" b="1" kern="0" dirty="0" smtClean="0">
                <a:solidFill>
                  <a:srgbClr val="0202BE"/>
                </a:solidFill>
                <a:latin typeface="+mn-ea"/>
              </a:rPr>
              <a:t>导出组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。</a:t>
            </a:r>
            <a:endParaRPr lang="zh-CN" altLang="en-US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0100" y="642918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性质 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3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5852" y="3429000"/>
            <a:ext cx="7858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若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是非齐次线性方程组 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的解，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是导出组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的解，则 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还是 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2857496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性质 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4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0100" y="50006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结论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4546" y="5288340"/>
            <a:ext cx="7858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非齐次线性方程组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28794" y="5780782"/>
            <a:ext cx="78581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对应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导出组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+</a:t>
            </a:r>
          </a:p>
          <a:p>
            <a:r>
              <a:rPr lang="en-US" altLang="zh-TW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原非齐次线性方程组的一个特解。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1538" y="0"/>
            <a:ext cx="8540750" cy="604838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rgbClr val="1221AE"/>
                </a:solidFill>
              </a:rPr>
              <a:t>非齐次</a:t>
            </a:r>
            <a:r>
              <a:rPr lang="zh-CN" altLang="en-US" sz="4800" b="1" dirty="0" smtClean="0">
                <a:solidFill>
                  <a:srgbClr val="1221AE"/>
                </a:solidFill>
              </a:rPr>
              <a:t>线性方程组的解的</a:t>
            </a:r>
            <a:r>
              <a:rPr lang="zh-TW" altLang="en-US" sz="4800" b="1" dirty="0" smtClean="0">
                <a:solidFill>
                  <a:srgbClr val="1221AE"/>
                </a:solidFill>
              </a:rPr>
              <a:t>性质</a:t>
            </a:r>
            <a:endParaRPr lang="zh-TW" altLang="en-US" sz="4800" dirty="0" smtClean="0">
              <a:solidFill>
                <a:srgbClr val="1221AE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0100" y="9981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结论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4546" y="1285860"/>
            <a:ext cx="7858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非齐次线性方程组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28794" y="1778302"/>
            <a:ext cx="78581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对应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导出组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+</a:t>
            </a:r>
          </a:p>
          <a:p>
            <a:r>
              <a:rPr lang="en-US" altLang="zh-TW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原非齐次线性方程组的一个特解。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00100" y="31432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说明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85852" y="4008128"/>
            <a:ext cx="7858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非齐次线性方程组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通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解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0100" y="4572008"/>
            <a:ext cx="8143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对应</a:t>
            </a:r>
            <a:r>
              <a:rPr lang="zh-CN" altLang="en-US" sz="3200" b="1" kern="0" dirty="0" smtClean="0">
                <a:solidFill>
                  <a:srgbClr val="0202BE"/>
                </a:solidFill>
                <a:latin typeface="+mn-ea"/>
              </a:rPr>
              <a:t>导出组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b="1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</a:t>
            </a:r>
            <a:r>
              <a:rPr lang="zh-TW" altLang="en-US" sz="3200" b="1" kern="0" dirty="0" smtClean="0">
                <a:solidFill>
                  <a:srgbClr val="0202BE"/>
                </a:solidFill>
                <a:latin typeface="+mn-ea"/>
              </a:rPr>
              <a:t>基础解系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线性组合</a:t>
            </a:r>
            <a:r>
              <a:rPr lang="en-US" altLang="zh-TW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+</a:t>
            </a:r>
            <a:endParaRPr lang="en-US" altLang="zh-CN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TW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原非齐次线性方程组的一个特解。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16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 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071670" y="571480"/>
          <a:ext cx="4953000" cy="2000264"/>
        </p:xfrm>
        <a:graphic>
          <a:graphicData uri="http://schemas.openxmlformats.org/presentationml/2006/ole">
            <p:oleObj spid="_x0000_s470018" name="Equation" r:id="rId3" imgW="2145960" imgH="96516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357422" y="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求解以下线性方程组。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23574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714480" y="2571744"/>
          <a:ext cx="4806950" cy="2070098"/>
        </p:xfrm>
        <a:graphic>
          <a:graphicData uri="http://schemas.openxmlformats.org/presentationml/2006/ole">
            <p:oleObj spid="_x0000_s470019" name="Equation" r:id="rId4" imgW="2082600" imgH="1155600" progId="Equation.3">
              <p:embed/>
            </p:oleObj>
          </a:graphicData>
        </a:graphic>
      </p:graphicFrame>
      <p:sp>
        <p:nvSpPr>
          <p:cNvPr id="14" name="Freeform 31"/>
          <p:cNvSpPr>
            <a:spLocks/>
          </p:cNvSpPr>
          <p:nvPr/>
        </p:nvSpPr>
        <p:spPr bwMode="auto">
          <a:xfrm rot="405582">
            <a:off x="1288926" y="5423146"/>
            <a:ext cx="1116877" cy="118182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786050" y="4787900"/>
          <a:ext cx="3811603" cy="2070100"/>
        </p:xfrm>
        <a:graphic>
          <a:graphicData uri="http://schemas.openxmlformats.org/presentationml/2006/ole">
            <p:oleObj spid="_x0000_s470022" name="Equation" r:id="rId5" imgW="1511280" imgH="1155600" progId="Equation.3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00892" y="5286388"/>
            <a:ext cx="1620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有解！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en-US" altLang="zh-TW" sz="3200" b="1" dirty="0" smtClean="0">
                <a:solidFill>
                  <a:srgbClr val="FF0000"/>
                </a:solidFill>
              </a:rPr>
              <a:t>WHY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？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16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 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214910" y="0"/>
          <a:ext cx="3929090" cy="1586759"/>
        </p:xfrm>
        <a:graphic>
          <a:graphicData uri="http://schemas.openxmlformats.org/presentationml/2006/ole">
            <p:oleObj spid="_x0000_s471042" name="Equation" r:id="rId3" imgW="2145960" imgH="96516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00100" y="57148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求解以下线性方程组。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357298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214546" y="1500174"/>
          <a:ext cx="3416994" cy="1855786"/>
        </p:xfrm>
        <a:graphic>
          <a:graphicData uri="http://schemas.openxmlformats.org/presentationml/2006/ole">
            <p:oleObj spid="_x0000_s471044" name="Equation" r:id="rId4" imgW="1511280" imgH="115560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429256" y="3357562"/>
          <a:ext cx="3525838" cy="1776412"/>
        </p:xfrm>
        <a:graphic>
          <a:graphicData uri="http://schemas.openxmlformats.org/presentationml/2006/ole">
            <p:oleObj spid="_x0000_s471045" name="Equation" r:id="rId5" imgW="1562040" imgH="787320" progId="Equation.3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000100" y="385762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简化后线性方程组为：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5286388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原线性方程组的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导出组</a:t>
            </a:r>
            <a:endParaRPr lang="en-US" altLang="zh-TW" sz="3200" b="1" dirty="0" smtClean="0">
              <a:solidFill>
                <a:srgbClr val="0202BE"/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简化后线性方程组为：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500694" y="5286388"/>
          <a:ext cx="3182938" cy="1089025"/>
        </p:xfrm>
        <a:graphic>
          <a:graphicData uri="http://schemas.openxmlformats.org/presentationml/2006/ole">
            <p:oleObj spid="_x0000_s471046" name="Equation" r:id="rId6" imgW="14094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16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 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214910" y="0"/>
          <a:ext cx="3929090" cy="1586759"/>
        </p:xfrm>
        <a:graphic>
          <a:graphicData uri="http://schemas.openxmlformats.org/presentationml/2006/ole">
            <p:oleObj spid="_x0000_s472066" name="Equation" r:id="rId3" imgW="2145960" imgH="96516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00100" y="57148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求解以下线性方程组。</a:t>
            </a:r>
            <a:endParaRPr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357298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57818" y="1428736"/>
          <a:ext cx="3525838" cy="1776412"/>
        </p:xfrm>
        <a:graphic>
          <a:graphicData uri="http://schemas.openxmlformats.org/presentationml/2006/ole">
            <p:oleObj spid="_x0000_s472068" name="Equation" r:id="rId4" imgW="1562040" imgH="787320" progId="Equation.3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8662" y="192880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简化后线性方程组为：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28662" y="3143248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原线性方程组的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导出组</a:t>
            </a:r>
            <a:endParaRPr lang="en-US" altLang="zh-TW" sz="3200" b="1" dirty="0" smtClean="0">
              <a:solidFill>
                <a:srgbClr val="0202BE"/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简化后线性方程组为：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357818" y="3143248"/>
          <a:ext cx="3182938" cy="1089025"/>
        </p:xfrm>
        <a:graphic>
          <a:graphicData uri="http://schemas.openxmlformats.org/presentationml/2006/ole">
            <p:oleObj spid="_x0000_s472069" name="Equation" r:id="rId5" imgW="1409400" imgH="482400" progId="Equation.3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0100" y="4857760"/>
            <a:ext cx="1857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特解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可取：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14744" y="4643446"/>
            <a:ext cx="185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导出组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的基础解系可取：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285984" y="4094169"/>
          <a:ext cx="1101725" cy="2763831"/>
        </p:xfrm>
        <a:graphic>
          <a:graphicData uri="http://schemas.openxmlformats.org/presentationml/2006/ole">
            <p:oleObj spid="_x0000_s472070" name="Equation" r:id="rId6" imgW="406080" imgH="1498320" progId="Equation.3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868988" y="4500563"/>
          <a:ext cx="1033462" cy="2057400"/>
        </p:xfrm>
        <a:graphic>
          <a:graphicData uri="http://schemas.openxmlformats.org/presentationml/2006/ole">
            <p:oleObj spid="_x0000_s472072" name="Equation" r:id="rId7" imgW="380880" imgH="927000" progId="Equation.3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6929454" y="4500570"/>
          <a:ext cx="1033462" cy="2057400"/>
        </p:xfrm>
        <a:graphic>
          <a:graphicData uri="http://schemas.openxmlformats.org/presentationml/2006/ole">
            <p:oleObj spid="_x0000_s472073" name="Equation" r:id="rId8" imgW="380880" imgH="9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0100" y="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例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16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 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214910" y="0"/>
          <a:ext cx="3929090" cy="1586759"/>
        </p:xfrm>
        <a:graphic>
          <a:graphicData uri="http://schemas.openxmlformats.org/presentationml/2006/ole">
            <p:oleObj spid="_x0000_s473090" name="Equation" r:id="rId3" imgW="2145960" imgH="96516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00100" y="57148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求解以下线性方程组。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357298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28662" y="235743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特解可取：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4810" y="2143116"/>
            <a:ext cx="185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导出组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的基础解系可取：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786050" y="1285860"/>
          <a:ext cx="1101725" cy="2763831"/>
        </p:xfrm>
        <a:graphic>
          <a:graphicData uri="http://schemas.openxmlformats.org/presentationml/2006/ole">
            <p:oleObj spid="_x0000_s473093" name="Equation" r:id="rId4" imgW="406080" imgH="1498320" progId="Equation.3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6357950" y="1714488"/>
          <a:ext cx="1033462" cy="2057400"/>
        </p:xfrm>
        <a:graphic>
          <a:graphicData uri="http://schemas.openxmlformats.org/presentationml/2006/ole">
            <p:oleObj spid="_x0000_s473094" name="Equation" r:id="rId5" imgW="380880" imgH="927000" progId="Equation.3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7500958" y="1714488"/>
          <a:ext cx="1033462" cy="2057400"/>
        </p:xfrm>
        <a:graphic>
          <a:graphicData uri="http://schemas.openxmlformats.org/presentationml/2006/ole">
            <p:oleObj spid="_x0000_s473095" name="Equation" r:id="rId6" imgW="380880" imgH="9270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928662" y="4071942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原方程组通解为：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714480" y="4643446"/>
          <a:ext cx="1412875" cy="2057400"/>
        </p:xfrm>
        <a:graphic>
          <a:graphicData uri="http://schemas.openxmlformats.org/presentationml/2006/ole">
            <p:oleObj spid="_x0000_s473096" name="Equation" r:id="rId7" imgW="520560" imgH="927000" progId="Equation.3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143240" y="4643446"/>
          <a:ext cx="1516063" cy="2057400"/>
        </p:xfrm>
        <a:graphic>
          <a:graphicData uri="http://schemas.openxmlformats.org/presentationml/2006/ole">
            <p:oleObj spid="_x0000_s473097" name="Equation" r:id="rId8" imgW="558720" imgH="92700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4572000" y="4643446"/>
          <a:ext cx="1516062" cy="2057400"/>
        </p:xfrm>
        <a:graphic>
          <a:graphicData uri="http://schemas.openxmlformats.org/presentationml/2006/ole">
            <p:oleObj spid="_x0000_s473098" name="Equation" r:id="rId9" imgW="558720" imgH="927000" progId="Equation.3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6072198" y="4094162"/>
          <a:ext cx="1101725" cy="2763838"/>
        </p:xfrm>
        <a:graphic>
          <a:graphicData uri="http://schemas.openxmlformats.org/presentationml/2006/ole">
            <p:oleObj spid="_x0000_s473099" name="Equation" r:id="rId10" imgW="406080" imgH="1498320" progId="Equation.3">
              <p:embed/>
            </p:oleObj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143768" y="5214950"/>
            <a:ext cx="200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2928926" y="6000768"/>
            <a:ext cx="200026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后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n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-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r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列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  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071554" y="6072231"/>
            <a:ext cx="150020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前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楷体_GB2312"/>
              </a:rPr>
              <a:t>r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列  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42992" y="1000133"/>
            <a:ext cx="4038600" cy="90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设 </a:t>
            </a:r>
            <a:r>
              <a:rPr lang="en-US" altLang="zh-CN" sz="28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R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) = </a:t>
            </a:r>
            <a:r>
              <a:rPr lang="en-US" altLang="zh-CN" sz="28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r </a:t>
            </a: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，为叙</a:t>
            </a: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述</a:t>
            </a:r>
            <a:endParaRPr lang="en-US" altLang="zh-CN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方便，不妨</a:t>
            </a: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设 </a:t>
            </a:r>
            <a:r>
              <a:rPr lang="en-US" altLang="zh-CN" sz="28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2800" b="1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</a:t>
            </a:r>
            <a:r>
              <a:rPr lang="zh-TW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的</a:t>
            </a:r>
            <a:endParaRPr lang="en-US" altLang="zh-CN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+mn-lt"/>
                <a:ea typeface="+mn-ea"/>
              </a:rPr>
              <a:t>行最简形矩阵</a:t>
            </a:r>
            <a:r>
              <a:rPr lang="zh-TW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</a:t>
            </a: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8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B </a:t>
            </a:r>
            <a:r>
              <a:rPr lang="zh-TW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sz="2800" b="1" kern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42926" y="2643207"/>
          <a:ext cx="4286250" cy="3071812"/>
        </p:xfrm>
        <a:graphic>
          <a:graphicData uri="http://schemas.openxmlformats.org/presentationml/2006/ole">
            <p:oleObj spid="_x0000_s431106" name="Equation" r:id="rId3" imgW="2501900" imgH="1854200" progId="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14426" y="3000394"/>
            <a:ext cx="3313113" cy="1214438"/>
            <a:chOff x="639" y="1359"/>
            <a:chExt cx="1869" cy="765"/>
          </a:xfrm>
        </p:grpSpPr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639" y="1359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800" y="1359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800" y="1584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002" y="158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1002" y="1809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1284" y="2124"/>
              <a:ext cx="12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" name="AutoShape 30"/>
          <p:cNvSpPr>
            <a:spLocks/>
          </p:cNvSpPr>
          <p:nvPr/>
        </p:nvSpPr>
        <p:spPr bwMode="auto">
          <a:xfrm rot="16200000">
            <a:off x="1878795" y="5193525"/>
            <a:ext cx="179388" cy="1222375"/>
          </a:xfrm>
          <a:prstGeom prst="leftBrace">
            <a:avLst>
              <a:gd name="adj1" fmla="val 468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AutoShape 32"/>
          <p:cNvSpPr>
            <a:spLocks/>
          </p:cNvSpPr>
          <p:nvPr/>
        </p:nvSpPr>
        <p:spPr bwMode="auto">
          <a:xfrm rot="16200000">
            <a:off x="3553607" y="5233213"/>
            <a:ext cx="179388" cy="1143000"/>
          </a:xfrm>
          <a:prstGeom prst="leftBrace">
            <a:avLst>
              <a:gd name="adj1" fmla="val 4681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4929187" y="1285860"/>
          <a:ext cx="4214813" cy="1785938"/>
        </p:xfrm>
        <a:graphic>
          <a:graphicData uri="http://schemas.openxmlformats.org/presentationml/2006/ole">
            <p:oleObj spid="_x0000_s431107" name="Equation" r:id="rId4" imgW="2501900" imgH="952500" progId="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5143500" y="4643446"/>
          <a:ext cx="4000500" cy="1925637"/>
        </p:xfrm>
        <a:graphic>
          <a:graphicData uri="http://schemas.openxmlformats.org/presentationml/2006/ole">
            <p:oleObj spid="_x0000_s431108" name="Equation" r:id="rId5" imgW="1841500" imgH="952500" progId="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5072034" y="3500438"/>
            <a:ext cx="407196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令 </a:t>
            </a:r>
            <a:r>
              <a:rPr lang="en-US" altLang="zh-CN" sz="28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x</a:t>
            </a:r>
            <a:r>
              <a:rPr lang="en-US" altLang="zh-CN" sz="28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28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+1</a:t>
            </a:r>
            <a:r>
              <a:rPr lang="en-US" altLang="zh-CN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 …, </a:t>
            </a:r>
            <a:r>
              <a:rPr lang="en-US" altLang="zh-CN" sz="2800" b="1" i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x</a:t>
            </a:r>
            <a:r>
              <a:rPr lang="en-US" altLang="zh-CN" sz="2800" b="1" i="1" kern="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作自由</a:t>
            </a:r>
            <a:r>
              <a:rPr lang="zh-TW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未知</a:t>
            </a:r>
            <a:endParaRPr lang="en-US" altLang="zh-TW" sz="2800" b="1" kern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</a:t>
            </a: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，则</a:t>
            </a:r>
            <a:endParaRPr lang="zh-CN" altLang="en-US" sz="2800" b="1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43504" y="57148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对应的齐次线性方程组</a:t>
            </a:r>
            <a:endParaRPr lang="zh-CN" altLang="en-US" sz="2800" b="1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rot="5400000">
            <a:off x="2108199" y="3964016"/>
            <a:ext cx="500066" cy="1588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28662" y="0"/>
            <a:ext cx="784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原理说明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(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以下 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4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页有兴趣同学请自行研读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)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 animBg="1"/>
      <p:bldP spid="17" grpId="0" animBg="1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25525" y="2897188"/>
          <a:ext cx="3462338" cy="2317750"/>
        </p:xfrm>
        <a:graphic>
          <a:graphicData uri="http://schemas.openxmlformats.org/presentationml/2006/ole">
            <p:oleObj spid="_x0000_s438274" name="Equation" r:id="rId3" imgW="2082800" imgH="1397000" progId="">
              <p:embed/>
            </p:oleObj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00100" y="2000240"/>
            <a:ext cx="67665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+mn-ea"/>
                <a:cs typeface="楷体_GB2312"/>
              </a:rPr>
              <a:t>令</a:t>
            </a:r>
            <a:r>
              <a:rPr lang="zh-CN" altLang="en-US" sz="3200" b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  <a:ea typeface="楷体_GB2312"/>
                <a:cs typeface="楷体_GB2312"/>
              </a:rPr>
              <a:t>x</a:t>
            </a:r>
            <a:r>
              <a:rPr lang="en-US" altLang="zh-CN" sz="3200" b="1" i="1" baseline="-25000" dirty="0">
                <a:solidFill>
                  <a:srgbClr val="000000"/>
                </a:solidFill>
                <a:ea typeface="楷体_GB2312"/>
                <a:cs typeface="楷体_GB2312"/>
              </a:rPr>
              <a:t>r</a:t>
            </a:r>
            <a:r>
              <a:rPr lang="en-US" altLang="zh-CN" sz="3200" b="1" baseline="-25000" dirty="0">
                <a:solidFill>
                  <a:srgbClr val="000000"/>
                </a:solidFill>
                <a:ea typeface="楷体_GB2312"/>
                <a:cs typeface="楷体_GB2312"/>
              </a:rPr>
              <a:t>+1</a:t>
            </a:r>
            <a:r>
              <a:rPr lang="en-US" altLang="zh-CN" sz="3200" b="1" dirty="0">
                <a:solidFill>
                  <a:srgbClr val="000000"/>
                </a:solidFill>
                <a:ea typeface="楷体_GB2312"/>
                <a:cs typeface="楷体_GB2312"/>
              </a:rPr>
              <a:t> = </a:t>
            </a:r>
            <a:r>
              <a:rPr lang="en-US" altLang="zh-CN" sz="3200" b="1" i="1" dirty="0">
                <a:solidFill>
                  <a:srgbClr val="000000"/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baseline="-25000" dirty="0">
                <a:solidFill>
                  <a:srgbClr val="000000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ea typeface="楷体_GB2312"/>
                <a:cs typeface="楷体_GB2312"/>
              </a:rPr>
              <a:t>,  </a:t>
            </a:r>
            <a:r>
              <a:rPr lang="en-US" altLang="zh-CN" sz="3200" b="1" i="1" dirty="0">
                <a:solidFill>
                  <a:srgbClr val="000000"/>
                </a:solidFill>
                <a:ea typeface="楷体_GB2312"/>
                <a:cs typeface="楷体_GB2312"/>
              </a:rPr>
              <a:t>x</a:t>
            </a:r>
            <a:r>
              <a:rPr lang="en-US" altLang="zh-CN" sz="3200" b="1" i="1" baseline="-25000" dirty="0">
                <a:solidFill>
                  <a:srgbClr val="000000"/>
                </a:solidFill>
                <a:ea typeface="楷体_GB2312"/>
                <a:cs typeface="楷体_GB2312"/>
              </a:rPr>
              <a:t>r</a:t>
            </a:r>
            <a:r>
              <a:rPr lang="en-US" altLang="zh-CN" sz="3200" b="1" baseline="-25000" dirty="0">
                <a:solidFill>
                  <a:srgbClr val="000000"/>
                </a:solidFill>
                <a:ea typeface="楷体_GB2312"/>
                <a:cs typeface="楷体_GB2312"/>
              </a:rPr>
              <a:t>+2</a:t>
            </a:r>
            <a:r>
              <a:rPr lang="en-US" altLang="zh-CN" sz="3200" b="1" dirty="0">
                <a:solidFill>
                  <a:srgbClr val="000000"/>
                </a:solidFill>
                <a:ea typeface="楷体_GB2312"/>
                <a:cs typeface="楷体_GB2312"/>
              </a:rPr>
              <a:t> = </a:t>
            </a:r>
            <a:r>
              <a:rPr lang="en-US" altLang="zh-CN" sz="3200" b="1" i="1" dirty="0">
                <a:solidFill>
                  <a:srgbClr val="000000"/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baseline="-25000" dirty="0">
                <a:solidFill>
                  <a:srgbClr val="000000"/>
                </a:solidFill>
                <a:ea typeface="楷体_GB2312"/>
                <a:cs typeface="楷体_GB231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ea typeface="楷体_GB2312"/>
                <a:cs typeface="楷体_GB2312"/>
              </a:rPr>
              <a:t>, …, </a:t>
            </a:r>
            <a:r>
              <a:rPr lang="en-US" altLang="zh-CN" sz="3200" b="1" i="1" dirty="0" err="1">
                <a:solidFill>
                  <a:srgbClr val="000000"/>
                </a:solidFill>
                <a:ea typeface="楷体_GB2312"/>
                <a:cs typeface="楷体_GB2312"/>
              </a:rPr>
              <a:t>x</a:t>
            </a:r>
            <a:r>
              <a:rPr lang="en-US" altLang="zh-CN" sz="3200" b="1" i="1" baseline="-25000" dirty="0" err="1">
                <a:solidFill>
                  <a:srgbClr val="000000"/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dirty="0">
                <a:solidFill>
                  <a:srgbClr val="000000"/>
                </a:solidFill>
                <a:ea typeface="楷体_GB2312"/>
                <a:cs typeface="楷体_GB2312"/>
              </a:rPr>
              <a:t> = </a:t>
            </a:r>
            <a:r>
              <a:rPr lang="en-US" altLang="zh-CN" sz="3200" b="1" i="1" dirty="0" err="1">
                <a:solidFill>
                  <a:srgbClr val="000000"/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i="1" baseline="-25000" dirty="0" err="1">
                <a:solidFill>
                  <a:srgbClr val="000000"/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i="1" baseline="-25000" dirty="0">
                <a:solidFill>
                  <a:srgbClr val="000000"/>
                </a:solidFill>
                <a:ea typeface="楷体_GB2312"/>
                <a:cs typeface="楷体_GB2312"/>
              </a:rPr>
              <a:t>-r</a:t>
            </a:r>
            <a:r>
              <a:rPr lang="en-US" altLang="zh-CN" sz="3200" b="1" baseline="-25000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ea typeface="楷体_GB2312"/>
                <a:cs typeface="楷体_GB2312"/>
              </a:rPr>
              <a:t>，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  <a:cs typeface="楷体_GB2312"/>
              </a:rPr>
              <a:t>则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11975" y="1357313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+mn-ea"/>
                <a:cs typeface="楷体_GB2312"/>
              </a:rPr>
              <a:t>齐次线性方程组的通解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500298" y="285728"/>
          <a:ext cx="4135438" cy="1638300"/>
        </p:xfrm>
        <a:graphic>
          <a:graphicData uri="http://schemas.openxmlformats.org/presentationml/2006/ole">
            <p:oleObj spid="_x0000_s438275" name="Equation" r:id="rId4" imgW="2400300" imgH="952500" progId="">
              <p:embed/>
            </p:oleObj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2976" y="5500702"/>
            <a:ext cx="82311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+mn-ea"/>
                <a:cs typeface="楷体_GB2312"/>
              </a:rPr>
              <a:t>记作</a:t>
            </a:r>
            <a:r>
              <a:rPr lang="zh-CN" altLang="en-US" sz="3200" b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>
                <a:solidFill>
                  <a:schemeClr val="accent1"/>
                </a:solidFill>
                <a:ea typeface="楷体_GB2312"/>
                <a:cs typeface="楷体_GB231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=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1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baseline="-25000" dirty="0" smtClean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+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2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2</a:t>
            </a:r>
            <a:r>
              <a:rPr lang="en-US" altLang="zh-CN" sz="3200" b="1" baseline="-25000" dirty="0" smtClean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+ … + </a:t>
            </a:r>
            <a:r>
              <a:rPr lang="en-US" altLang="zh-CN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-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r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 ξ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-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r</a:t>
            </a:r>
            <a:r>
              <a:rPr lang="en-US" altLang="zh-CN" sz="3200" b="1" i="1" baseline="-25000" dirty="0" smtClean="0">
                <a:solidFill>
                  <a:srgbClr val="FF0000"/>
                </a:solidFill>
                <a:ea typeface="楷体_GB2312"/>
                <a:cs typeface="楷体_GB2312"/>
              </a:rPr>
              <a:t>  </a:t>
            </a:r>
            <a:r>
              <a:rPr lang="en-US" altLang="zh-CN" sz="3200" b="1" dirty="0" smtClean="0">
                <a:solidFill>
                  <a:srgbClr val="000000"/>
                </a:solidFill>
                <a:ea typeface="楷体_GB2312"/>
                <a:cs typeface="楷体_GB2312"/>
              </a:rPr>
              <a:t>.</a:t>
            </a:r>
          </a:p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zh-CN" altLang="en-US" sz="3200" b="1" dirty="0" smtClean="0">
                <a:solidFill>
                  <a:srgbClr val="000000"/>
                </a:solidFill>
                <a:latin typeface="+mn-ea"/>
                <a:cs typeface="楷体_GB2312"/>
              </a:rPr>
              <a:t>满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  <a:cs typeface="楷体_GB2312"/>
              </a:rPr>
              <a:t>足基础解系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②</a:t>
            </a:r>
            <a:r>
              <a:rPr lang="zh-CN" altLang="en-US" sz="3200" b="1" dirty="0" smtClean="0">
                <a:solidFill>
                  <a:srgbClr val="0000FF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zh-CN" altLang="en-US" sz="3200" b="1" i="1" baseline="-25000" dirty="0" smtClean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endParaRPr lang="zh-CN" altLang="en-US" sz="3200" b="1" i="1" baseline="-25000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22800" y="2847975"/>
          <a:ext cx="4521200" cy="2360613"/>
        </p:xfrm>
        <a:graphic>
          <a:graphicData uri="http://schemas.openxmlformats.org/presentationml/2006/ole">
            <p:oleObj spid="_x0000_s438276" name="Equation" r:id="rId5" imgW="2679480" imgH="1612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 smtClean="0">
                <a:solidFill>
                  <a:srgbClr val="1221AE"/>
                </a:solidFill>
              </a:rPr>
              <a:t>线性方程组的解的</a:t>
            </a:r>
            <a:r>
              <a:rPr lang="zh-TW" altLang="en-US" sz="4400" b="1" dirty="0" smtClean="0">
                <a:solidFill>
                  <a:srgbClr val="1221AE"/>
                </a:solidFill>
              </a:rPr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5852" y="1643050"/>
            <a:ext cx="7498080" cy="4124340"/>
          </a:xfrm>
        </p:spPr>
        <p:txBody>
          <a:bodyPr/>
          <a:lstStyle/>
          <a:p>
            <a:r>
              <a:rPr lang="zh-CN" altLang="en-US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所谓线性方程组的解的结构，就是当线性方程组有无限多个解时，解</a:t>
            </a:r>
            <a:r>
              <a:rPr lang="zh-TW" altLang="en-US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与解之间的相互关系。</a:t>
            </a:r>
            <a:endParaRPr lang="en-US" altLang="zh-TW" b="1" kern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当方程组存在惟一解时，无须讨论解的结构</a:t>
            </a:r>
            <a:r>
              <a:rPr lang="zh-TW" altLang="en-US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b="1" kern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本节之后</a:t>
            </a:r>
            <a:r>
              <a:rPr lang="zh-CN" altLang="en-US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的讨论都是假设线性方程组有解</a:t>
            </a:r>
            <a:r>
              <a:rPr lang="zh-TW" altLang="en-US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。特别是有无限多解的情形。</a:t>
            </a:r>
            <a:endParaRPr lang="en-US" altLang="zh-CN" b="1" kern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TW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811401" y="3000372"/>
            <a:ext cx="1358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000000"/>
                </a:solidFill>
                <a:ea typeface="楷体_GB2312"/>
                <a:cs typeface="楷体_GB2312"/>
              </a:rPr>
              <a:t>n</a:t>
            </a:r>
            <a:r>
              <a:rPr lang="zh-CN" altLang="en-US" sz="2800" b="1" i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</a:rPr>
              <a:t>−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ea typeface="楷体_GB2312"/>
                <a:cs typeface="楷体_GB231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楷体_GB2312"/>
              </a:rPr>
              <a:t>列</a:t>
            </a:r>
          </a:p>
        </p:txBody>
      </p:sp>
      <p:sp>
        <p:nvSpPr>
          <p:cNvPr id="6" name="AutoShape 9"/>
          <p:cNvSpPr>
            <a:spLocks/>
          </p:cNvSpPr>
          <p:nvPr/>
        </p:nvSpPr>
        <p:spPr bwMode="auto">
          <a:xfrm rot="16200000">
            <a:off x="5525775" y="2000247"/>
            <a:ext cx="142875" cy="2000250"/>
          </a:xfrm>
          <a:prstGeom prst="leftBrace">
            <a:avLst>
              <a:gd name="adj1" fmla="val 8082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7025979" y="214290"/>
            <a:ext cx="176213" cy="1150938"/>
          </a:xfrm>
          <a:prstGeom prst="rightBrace">
            <a:avLst>
              <a:gd name="adj1" fmla="val 5442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51383" y="493712"/>
            <a:ext cx="1223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n-ea"/>
                <a:cs typeface="楷体_GB2312"/>
              </a:rPr>
              <a:t>前</a:t>
            </a:r>
            <a:r>
              <a:rPr lang="zh-CN" altLang="en-US" sz="2800" b="1" i="1" dirty="0">
                <a:solidFill>
                  <a:srgbClr val="000000"/>
                </a:solidFill>
                <a:latin typeface="+mn-ea"/>
                <a:cs typeface="楷体_GB231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cs typeface="楷体_GB231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楷体_GB231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楷体_GB2312"/>
              </a:rPr>
              <a:t>行</a:t>
            </a:r>
          </a:p>
        </p:txBody>
      </p:sp>
      <p:sp>
        <p:nvSpPr>
          <p:cNvPr id="9" name="AutoShape 12"/>
          <p:cNvSpPr>
            <a:spLocks/>
          </p:cNvSpPr>
          <p:nvPr/>
        </p:nvSpPr>
        <p:spPr bwMode="auto">
          <a:xfrm>
            <a:off x="7025979" y="1571612"/>
            <a:ext cx="176213" cy="1150937"/>
          </a:xfrm>
          <a:prstGeom prst="rightBrace">
            <a:avLst>
              <a:gd name="adj1" fmla="val 5442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337095" y="1860550"/>
            <a:ext cx="18069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n-ea"/>
                <a:cs typeface="楷体_GB2312"/>
              </a:rPr>
              <a:t>后</a:t>
            </a:r>
            <a:r>
              <a:rPr lang="zh-CN" altLang="en-US" sz="2800" b="1" i="1" dirty="0">
                <a:solidFill>
                  <a:srgbClr val="000000"/>
                </a:solidFill>
                <a:latin typeface="+mn-ea"/>
                <a:cs typeface="楷体_GB231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cs typeface="楷体_GB2312"/>
              </a:rPr>
              <a:t>n</a:t>
            </a:r>
            <a:r>
              <a:rPr lang="zh-CN" altLang="en-US" sz="2800" b="1" i="1" dirty="0">
                <a:solidFill>
                  <a:srgbClr val="000000"/>
                </a:solidFill>
                <a:cs typeface="楷体_GB2312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</a:rPr>
              <a:t>−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cs typeface="楷体_GB231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cs typeface="楷体_GB231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楷体_GB2312"/>
              </a:rPr>
              <a:t>行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000100" y="4500570"/>
            <a:ext cx="8362950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60000"/>
              </a:lnSpc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于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是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2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 … , 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n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−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r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是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A</a:t>
            </a:r>
            <a:r>
              <a:rPr lang="en-US" altLang="zh-CN" sz="3200" b="1" i="1" dirty="0">
                <a:solidFill>
                  <a:schemeClr val="accent1"/>
                </a:solidFill>
                <a:ea typeface="楷体_GB2312"/>
                <a:cs typeface="楷体_GB2312"/>
              </a:rPr>
              <a:t>x</a:t>
            </a:r>
            <a:r>
              <a:rPr lang="en-US" altLang="zh-CN" sz="3200" b="1" i="1" dirty="0">
                <a:solidFill>
                  <a:srgbClr val="7030A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=</a:t>
            </a:r>
            <a:r>
              <a:rPr lang="en-US" altLang="zh-CN" sz="3200" b="1" i="1" dirty="0">
                <a:solidFill>
                  <a:srgbClr val="7030A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ea typeface="楷体_GB2312"/>
                <a:cs typeface="楷体_GB2312"/>
              </a:rPr>
              <a:t>0</a:t>
            </a:r>
            <a:r>
              <a:rPr lang="en-US" altLang="zh-CN" sz="3200" b="1" dirty="0">
                <a:solidFill>
                  <a:srgbClr val="7030A0"/>
                </a:solidFill>
                <a:ea typeface="楷体_GB2312"/>
                <a:cs typeface="楷体_GB2312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的基础解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系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楷体_GB231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311335" y="1500174"/>
            <a:ext cx="2357454" cy="1296988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5503783"/>
            <a:ext cx="844708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00FF"/>
                </a:solidFill>
              </a:rPr>
              <a:t>定理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7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TW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阵的秩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则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元齐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次线性方程组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dirty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的解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集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秩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−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．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00100" y="3429000"/>
            <a:ext cx="5354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故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_GB2312"/>
                <a:cs typeface="楷体_GB2312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R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(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2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 … , 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n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−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r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) =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n</a:t>
            </a:r>
            <a:r>
              <a:rPr lang="zh-CN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−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r ,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ea typeface="楷体_GB2312"/>
              <a:cs typeface="楷体_GB231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0100" y="3857628"/>
            <a:ext cx="81439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即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2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 … , 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n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−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r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线性无关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。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满足基础解系</a:t>
            </a:r>
            <a:r>
              <a:rPr lang="zh-CN" altLang="en-US" sz="3200" b="1" dirty="0" smtClean="0">
                <a:solidFill>
                  <a:srgbClr val="0000FF"/>
                </a:solidFill>
                <a:ea typeface="楷体_GB2312"/>
                <a:cs typeface="楷体_GB2312"/>
              </a:rPr>
              <a:t>①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)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楷体_GB2312"/>
              <a:cs typeface="楷体_GB231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8662" y="1000108"/>
            <a:ext cx="3357554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(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1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2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 … ,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-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r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) =</a:t>
            </a:r>
            <a:endParaRPr lang="en-US" altLang="zh-CN" sz="3200" b="1" baseline="-25000" dirty="0">
              <a:solidFill>
                <a:schemeClr val="tx1">
                  <a:lumMod val="85000"/>
                  <a:lumOff val="15000"/>
                </a:schemeClr>
              </a:solidFill>
              <a:ea typeface="楷体_GB2312"/>
              <a:cs typeface="楷体_GB2312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4143372" y="0"/>
          <a:ext cx="2655888" cy="2863850"/>
        </p:xfrm>
        <a:graphic>
          <a:graphicData uri="http://schemas.openxmlformats.org/presentationml/2006/ole">
            <p:oleObj spid="_x0000_s439299" name="Equation" r:id="rId3" imgW="1765080" imgH="1841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71604" y="2071678"/>
          <a:ext cx="3071834" cy="1622437"/>
        </p:xfrm>
        <a:graphic>
          <a:graphicData uri="http://schemas.openxmlformats.org/presentationml/2006/ole">
            <p:oleObj spid="_x0000_s452610" name="Equation" r:id="rId3" imgW="1663700" imgH="939800" progId="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755900" y="142852"/>
          <a:ext cx="4332321" cy="1716111"/>
        </p:xfrm>
        <a:graphic>
          <a:graphicData uri="http://schemas.openxmlformats.org/presentationml/2006/ole">
            <p:oleObj spid="_x0000_s452611" name="Equation" r:id="rId4" imgW="2400300" imgH="952500" progId="">
              <p:embed/>
            </p:oleObj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07000" y="4401943"/>
            <a:ext cx="3937000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此即为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楷体_GB2312"/>
              </a:rPr>
              <a:t>A</a:t>
            </a:r>
            <a:r>
              <a:rPr lang="en-US" altLang="zh-CN" sz="3200" b="1" i="1" dirty="0">
                <a:solidFill>
                  <a:schemeClr val="accent1"/>
                </a:solidFill>
                <a:cs typeface="楷体_GB2312"/>
              </a:rPr>
              <a:t>x</a:t>
            </a:r>
            <a:r>
              <a:rPr lang="en-US" altLang="zh-CN" sz="3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楷体_GB2312"/>
              </a:rPr>
              <a:t> = </a:t>
            </a:r>
            <a:r>
              <a:rPr lang="en-US" altLang="zh-CN" sz="3200" b="1" dirty="0">
                <a:solidFill>
                  <a:schemeClr val="accent1"/>
                </a:solidFill>
                <a:cs typeface="楷体_GB2312"/>
              </a:rPr>
              <a:t>0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楷体_GB2312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的基础解系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．通解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楷体_GB2312"/>
              </a:rPr>
              <a:t>为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sz="3200" b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>
                <a:solidFill>
                  <a:schemeClr val="accent1"/>
                </a:solidFill>
                <a:ea typeface="楷体_GB2312"/>
                <a:cs typeface="楷体_GB231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=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1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+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2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2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+ … +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 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ea typeface="楷体_GB2312"/>
              <a:cs typeface="楷体_GB2312"/>
            </a:endParaRPr>
          </a:p>
          <a:p>
            <a:pPr>
              <a:lnSpc>
                <a:spcPct val="140000"/>
              </a:lnSpc>
              <a:defRPr/>
            </a:pP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      </a:t>
            </a:r>
            <a:r>
              <a:rPr lang="en-US" altLang="zh-CN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-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r</a:t>
            </a:r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 ξ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n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−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r</a:t>
            </a:r>
            <a:endParaRPr lang="en-US" altLang="zh-CN" sz="3200" b="1" i="1" baseline="-25000" dirty="0">
              <a:solidFill>
                <a:schemeClr val="tx1">
                  <a:lumMod val="85000"/>
                  <a:lumOff val="15000"/>
                </a:schemeClr>
              </a:solidFill>
              <a:ea typeface="楷体_GB2312"/>
              <a:cs typeface="楷体_GB231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325170" y="2071678"/>
          <a:ext cx="3818830" cy="1571636"/>
        </p:xfrm>
        <a:graphic>
          <a:graphicData uri="http://schemas.openxmlformats.org/presentationml/2006/ole">
            <p:oleObj spid="_x0000_s452612" name="Equation" r:id="rId5" imgW="2311400" imgH="952500" progId="">
              <p:embed/>
            </p:oleObj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500430" y="285728"/>
            <a:ext cx="500066" cy="1511301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929322" y="285728"/>
            <a:ext cx="785818" cy="1500198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429124" y="285728"/>
            <a:ext cx="571504" cy="15001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00100" y="242886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令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643438" y="242886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则</a:t>
            </a:r>
            <a:endParaRPr lang="zh-TW" altLang="en-US" sz="3200" b="1" dirty="0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571736" y="2071678"/>
            <a:ext cx="571504" cy="157163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143636" y="2071678"/>
            <a:ext cx="785818" cy="157163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3143240" y="2071678"/>
            <a:ext cx="571504" cy="15716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929454" y="2071678"/>
            <a:ext cx="785818" cy="15716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4071934" y="2071678"/>
            <a:ext cx="571504" cy="1571636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8143900" y="2071678"/>
            <a:ext cx="1000100" cy="1571636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714480" y="3786190"/>
          <a:ext cx="1257300" cy="2857500"/>
        </p:xfrm>
        <a:graphic>
          <a:graphicData uri="http://schemas.openxmlformats.org/presentationml/2006/ole">
            <p:oleObj spid="_x0000_s452615" name="Equation" r:id="rId6" imgW="698400" imgH="1612800" progId="Equation.3">
              <p:embed/>
            </p:oleObj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3946525" y="3786188"/>
          <a:ext cx="1119188" cy="2857500"/>
        </p:xfrm>
        <a:graphic>
          <a:graphicData uri="http://schemas.openxmlformats.org/presentationml/2006/ole">
            <p:oleObj spid="_x0000_s452616" name="Equation" r:id="rId7" imgW="622080" imgH="1612800" progId="Equation.3">
              <p:embed/>
            </p:oleObj>
          </a:graphicData>
        </a:graphic>
      </p:graphicFrame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928662" y="4857760"/>
            <a:ext cx="10000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baseline="-25000" dirty="0" smtClean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=</a:t>
            </a:r>
            <a:endParaRPr lang="zh-CN" altLang="en-US" sz="3200" b="1" i="1" baseline="-25000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928926" y="4857760"/>
            <a:ext cx="15716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altLang="zh-CN" sz="3200" b="1" i="1" dirty="0" smtClean="0">
                <a:solidFill>
                  <a:schemeClr val="accent1"/>
                </a:solidFill>
                <a:ea typeface="楷体_GB2312"/>
                <a:cs typeface="楷体_GB2312"/>
              </a:rPr>
              <a:t>ξ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ea typeface="楷体_GB2312"/>
                <a:cs typeface="楷体_GB2312"/>
              </a:rPr>
              <a:t>n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−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r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=</a:t>
            </a:r>
            <a:endParaRPr lang="zh-CN" altLang="en-US" sz="3200" b="1" i="1" baseline="-25000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785794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五、小结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0100" y="642918"/>
            <a:ext cx="778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元齐次线性方程组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1144069" y="1142984"/>
            <a:ext cx="3972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3200" b="1" dirty="0" smtClean="0">
                <a:solidFill>
                  <a:srgbClr val="1221AE"/>
                </a:solidFill>
                <a:latin typeface="+mn-ea"/>
              </a:rPr>
              <a:t>(</a:t>
            </a:r>
            <a:r>
              <a:rPr lang="en-US" altLang="zh-CN" sz="3200" b="1" dirty="0" err="1" smtClean="0">
                <a:solidFill>
                  <a:srgbClr val="1221AE"/>
                </a:solidFill>
                <a:latin typeface="+mn-ea"/>
              </a:rPr>
              <a:t>i</a:t>
            </a:r>
            <a:r>
              <a:rPr lang="en-US" altLang="zh-CN" sz="3200" b="1" dirty="0" smtClean="0">
                <a:solidFill>
                  <a:srgbClr val="1221AE"/>
                </a:solidFill>
                <a:latin typeface="+mn-ea"/>
              </a:rPr>
              <a:t>) </a:t>
            </a:r>
            <a:r>
              <a:rPr lang="zh-TW" altLang="en-US" sz="3200" b="1" dirty="0" smtClean="0">
                <a:solidFill>
                  <a:srgbClr val="1221AE"/>
                </a:solidFill>
                <a:latin typeface="+mn-ea"/>
              </a:rPr>
              <a:t>什么是基础解系？</a:t>
            </a:r>
            <a:endParaRPr lang="zh-CN" altLang="en-US" sz="3200" b="1" dirty="0" smtClean="0">
              <a:solidFill>
                <a:srgbClr val="1221AE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2697" y="1714488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+mn-ea"/>
              </a:rPr>
              <a:t>此齐次方程组其解向量组的最大无关组。</a:t>
            </a:r>
            <a:endParaRPr lang="zh-CN" altLang="en-US" sz="3200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0100" y="2285992"/>
            <a:ext cx="5317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3200" b="1" dirty="0" smtClean="0">
                <a:solidFill>
                  <a:srgbClr val="1221AE"/>
                </a:solidFill>
                <a:latin typeface="+mn-ea"/>
              </a:rPr>
              <a:t>(ii) </a:t>
            </a:r>
            <a:r>
              <a:rPr lang="zh-TW" altLang="en-US" sz="3200" b="1" dirty="0" smtClean="0">
                <a:solidFill>
                  <a:srgbClr val="1221AE"/>
                </a:solidFill>
                <a:latin typeface="+mn-ea"/>
              </a:rPr>
              <a:t>基础解系中有几个向量？</a:t>
            </a:r>
            <a:endParaRPr lang="zh-CN" altLang="en-US" sz="3200" b="1" dirty="0" smtClean="0">
              <a:solidFill>
                <a:srgbClr val="1221AE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1604" y="2786058"/>
            <a:ext cx="75723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+mn-ea"/>
              </a:rPr>
              <a:t>有 </a:t>
            </a:r>
            <a:r>
              <a:rPr lang="en-US" altLang="zh-TW" sz="3200" b="1" i="1" dirty="0" smtClean="0">
                <a:solidFill>
                  <a:srgbClr val="00B050"/>
                </a:solidFill>
                <a:cs typeface="Times New Roman" pitchFamily="18" charset="0"/>
              </a:rPr>
              <a:t>n</a:t>
            </a:r>
            <a:r>
              <a:rPr lang="zh-TW" altLang="en-US" sz="3200" b="1" i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B050"/>
                </a:solidFill>
                <a:cs typeface="Times New Roman" pitchFamily="18" charset="0"/>
              </a:rPr>
              <a:t>−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00B050"/>
                </a:solidFill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rgbClr val="00B050"/>
                </a:solidFill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rgbClr val="00B050"/>
                </a:solidFill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rgbClr val="00B050"/>
                </a:solidFill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个，此即为解向量组的秩。 </a:t>
            </a:r>
            <a:endParaRPr lang="zh-CN" altLang="en-US" sz="3200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8662" y="3286124"/>
            <a:ext cx="4200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3200" b="1" dirty="0" smtClean="0">
                <a:solidFill>
                  <a:srgbClr val="1221AE"/>
                </a:solidFill>
                <a:latin typeface="+mn-ea"/>
              </a:rPr>
              <a:t>(iii) </a:t>
            </a:r>
            <a:r>
              <a:rPr lang="zh-TW" altLang="en-US" sz="3200" b="1" dirty="0" smtClean="0">
                <a:solidFill>
                  <a:srgbClr val="1221AE"/>
                </a:solidFill>
                <a:latin typeface="+mn-ea"/>
              </a:rPr>
              <a:t>基础解系如何找？</a:t>
            </a:r>
            <a:endParaRPr lang="zh-CN" altLang="en-US" sz="3200" b="1" dirty="0" smtClean="0">
              <a:solidFill>
                <a:srgbClr val="1221AE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71604" y="3714752"/>
            <a:ext cx="75723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+mn-ea"/>
              </a:rPr>
              <a:t>从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</a:rPr>
              <a:t>的行最简形对应的简化后方程组，将自由未知数取一组会使解向量线性无关的</a:t>
            </a:r>
            <a:endParaRPr lang="en-US" altLang="zh-TW" sz="3200" b="1" dirty="0" smtClean="0">
              <a:solidFill>
                <a:srgbClr val="00B050"/>
              </a:solidFill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+mn-ea"/>
              </a:rPr>
              <a:t>代入求得。</a:t>
            </a:r>
            <a:endParaRPr lang="zh-CN" altLang="en-US" sz="3200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0100" y="5143512"/>
            <a:ext cx="778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元非齐次线性方程组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</a:p>
        </p:txBody>
      </p:sp>
      <p:sp>
        <p:nvSpPr>
          <p:cNvPr id="21" name="矩形 20"/>
          <p:cNvSpPr/>
          <p:nvPr/>
        </p:nvSpPr>
        <p:spPr>
          <a:xfrm>
            <a:off x="1571604" y="5780782"/>
            <a:ext cx="7572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+mn-ea"/>
              </a:rPr>
              <a:t>其解可由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对应导出组的线性组合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</a:rPr>
              <a:t>加上一个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特解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</a:rPr>
              <a:t>合并求得。</a:t>
            </a:r>
            <a:endParaRPr lang="zh-CN" altLang="en-US" sz="3200" b="1" dirty="0" smtClean="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7" grpId="0"/>
      <p:bldP spid="14" grpId="0"/>
      <p:bldP spid="15" grpId="0"/>
      <p:bldP spid="16" grpId="0"/>
      <p:bldP spid="17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00100" y="0"/>
            <a:ext cx="8540750" cy="92867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 smtClean="0">
                <a:solidFill>
                  <a:srgbClr val="1221AE"/>
                </a:solidFill>
              </a:rPr>
              <a:t>解</a:t>
            </a:r>
            <a:r>
              <a:rPr lang="zh-TW" altLang="en-US" sz="4800" b="1" dirty="0" smtClean="0">
                <a:solidFill>
                  <a:srgbClr val="1221AE"/>
                </a:solidFill>
              </a:rPr>
              <a:t>向量</a:t>
            </a:r>
            <a:r>
              <a:rPr lang="zh-CN" altLang="en-US" sz="4800" b="1" dirty="0" smtClean="0">
                <a:solidFill>
                  <a:srgbClr val="1221AE"/>
                </a:solidFill>
              </a:rPr>
              <a:t>的</a:t>
            </a:r>
            <a:r>
              <a:rPr lang="zh-TW" altLang="en-US" sz="4800" b="1" dirty="0" smtClean="0">
                <a:solidFill>
                  <a:srgbClr val="1221AE"/>
                </a:solidFill>
              </a:rPr>
              <a:t>定義</a:t>
            </a:r>
            <a:endParaRPr lang="zh-TW" altLang="en-US" sz="4800" dirty="0" smtClean="0">
              <a:solidFill>
                <a:srgbClr val="1221A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8794" y="1214422"/>
            <a:ext cx="7000924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设有齐次线性方程组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3200" b="1" kern="0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如果</a:t>
            </a:r>
          </a:p>
          <a:p>
            <a:pPr marL="457200" indent="-457200"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x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= </a:t>
            </a:r>
            <a:r>
              <a:rPr lang="el-GR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11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，</a:t>
            </a:r>
            <a:r>
              <a:rPr lang="zh-CN" altLang="en-US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x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= </a:t>
            </a:r>
            <a:r>
              <a:rPr lang="el-GR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21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，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...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， </a:t>
            </a:r>
            <a:r>
              <a:rPr lang="en-US" altLang="zh-CN" sz="3200" b="1" i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= </a:t>
            </a:r>
            <a:r>
              <a:rPr lang="el-GR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ξ</a:t>
            </a:r>
            <a:r>
              <a:rPr lang="en-US" altLang="zh-CN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1000100" y="114298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dirty="0" smtClean="0">
                <a:solidFill>
                  <a:srgbClr val="00B050"/>
                </a:solidFill>
              </a:rPr>
              <a:t>定义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0232" y="2643182"/>
            <a:ext cx="387798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ymbol" pitchFamily="18" charset="2"/>
              </a:rPr>
              <a:t>为该方程组的解，则</a:t>
            </a:r>
            <a:endParaRPr lang="zh-CN" altLang="en-US" sz="3200" b="1" kern="0" dirty="0">
              <a:solidFill>
                <a:schemeClr val="tx1">
                  <a:lumMod val="95000"/>
                  <a:lumOff val="5000"/>
                </a:schemeClr>
              </a:solidFill>
              <a:latin typeface="Symbol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0232" y="6000768"/>
            <a:ext cx="551946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ymbol" pitchFamily="18" charset="2"/>
              </a:rPr>
              <a:t>称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ymbol" pitchFamily="18" charset="2"/>
              </a:rPr>
              <a:t>为该方程组的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ymbol" pitchFamily="18" charset="2"/>
              </a:rPr>
              <a:t>一个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Symbol" pitchFamily="18" charset="2"/>
              </a:rPr>
              <a:t>解</a:t>
            </a:r>
            <a:r>
              <a:rPr lang="zh-TW" altLang="en-US" sz="3200" b="1" kern="0" dirty="0" smtClean="0">
                <a:solidFill>
                  <a:srgbClr val="FF0000"/>
                </a:solidFill>
                <a:latin typeface="Symbol" pitchFamily="18" charset="2"/>
              </a:rPr>
              <a:t>向量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ymbol" pitchFamily="18" charset="2"/>
              </a:rPr>
              <a:t>。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Symbol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57554" y="4000504"/>
            <a:ext cx="7056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zh-TW" altLang="en-US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endParaRPr lang="en-US" altLang="zh-CN" sz="3200" b="1" kern="0" baseline="-250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214810" y="3214686"/>
          <a:ext cx="928694" cy="2643206"/>
        </p:xfrm>
        <a:graphic>
          <a:graphicData uri="http://schemas.openxmlformats.org/presentationml/2006/ole">
            <p:oleObj spid="_x0000_s400387" name="Equation" r:id="rId3" imgW="355320" imgH="927000" progId="Equation.3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4357686" y="3286124"/>
            <a:ext cx="641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11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7686" y="3929066"/>
            <a:ext cx="641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21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57686" y="5143512"/>
            <a:ext cx="657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ξ</a:t>
            </a:r>
            <a:r>
              <a:rPr lang="en-US" altLang="zh-CN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072066" y="214290"/>
          <a:ext cx="3198813" cy="1420812"/>
        </p:xfrm>
        <a:graphic>
          <a:graphicData uri="http://schemas.openxmlformats.org/presentationml/2006/ole">
            <p:oleObj spid="_x0000_s402434" name="Equation" r:id="rId3" imgW="1600200" imgH="711200" progId="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71670" y="1928802"/>
          <a:ext cx="3148013" cy="1878013"/>
        </p:xfrm>
        <a:graphic>
          <a:graphicData uri="http://schemas.openxmlformats.org/presentationml/2006/ole">
            <p:oleObj spid="_x0000_s402435" name="Equation" r:id="rId4" imgW="1574800" imgH="939800" progId="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928794" y="57148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齐次线性方程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组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8794" y="1285860"/>
            <a:ext cx="2286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的通解是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9256" y="2500306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00232" y="3857628"/>
            <a:ext cx="7500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则以下向量均为此方程组的解向量：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028825" y="4429125"/>
          <a:ext cx="871538" cy="2428875"/>
        </p:xfrm>
        <a:graphic>
          <a:graphicData uri="http://schemas.openxmlformats.org/presentationml/2006/ole">
            <p:oleObj spid="_x0000_s402439" name="Equation" r:id="rId5" imgW="393480" imgH="92700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514725" y="4429125"/>
          <a:ext cx="842963" cy="2428875"/>
        </p:xfrm>
        <a:graphic>
          <a:graphicData uri="http://schemas.openxmlformats.org/presentationml/2006/ole">
            <p:oleObj spid="_x0000_s402440" name="Equation" r:id="rId6" imgW="380880" imgH="9270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72066" y="4429125"/>
          <a:ext cx="814387" cy="2428875"/>
        </p:xfrm>
        <a:graphic>
          <a:graphicData uri="http://schemas.openxmlformats.org/presentationml/2006/ole">
            <p:oleObj spid="_x0000_s402441" name="Equation" r:id="rId7" imgW="368280" imgH="9270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6515100" y="4429125"/>
          <a:ext cx="814388" cy="2428875"/>
        </p:xfrm>
        <a:graphic>
          <a:graphicData uri="http://schemas.openxmlformats.org/presentationml/2006/ole">
            <p:oleObj spid="_x0000_s402442" name="Equation" r:id="rId8" imgW="368280" imgH="92700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643834" y="54292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……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4414" y="0"/>
            <a:ext cx="8540750" cy="604838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rgbClr val="1221AE"/>
                </a:solidFill>
              </a:rPr>
              <a:t>齐次</a:t>
            </a:r>
            <a:r>
              <a:rPr lang="zh-CN" altLang="en-US" sz="4800" b="1" dirty="0" smtClean="0">
                <a:solidFill>
                  <a:srgbClr val="1221AE"/>
                </a:solidFill>
              </a:rPr>
              <a:t>线性方程组的解的</a:t>
            </a:r>
            <a:r>
              <a:rPr lang="zh-TW" altLang="en-US" sz="4800" b="1" dirty="0" smtClean="0">
                <a:solidFill>
                  <a:srgbClr val="1221AE"/>
                </a:solidFill>
              </a:rPr>
              <a:t>性质</a:t>
            </a:r>
            <a:endParaRPr lang="zh-TW" altLang="en-US" sz="4800" dirty="0" smtClean="0">
              <a:solidFill>
                <a:srgbClr val="1221A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5852" y="1214422"/>
            <a:ext cx="7858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若</a:t>
            </a:r>
            <a:r>
              <a:rPr lang="zh-CN" altLang="en-US" sz="3200" b="1" kern="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=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kern="0" dirty="0" smtClean="0">
                <a:cs typeface="Times New Roman" pitchFamily="18" charset="0"/>
              </a:rPr>
              <a:t>,</a:t>
            </a:r>
            <a:r>
              <a:rPr lang="zh-CN" altLang="en-US" sz="3200" b="1" kern="0" baseline="-25000" dirty="0" smtClean="0">
                <a:solidFill>
                  <a:srgbClr val="00B050"/>
                </a:solidFill>
                <a:cs typeface="Times New Roman" pitchFamily="18" charset="0"/>
              </a:rPr>
              <a:t> 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CN" sz="3200" b="1" kern="0" baseline="-25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是齐次线性方程组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的解，则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kern="0" baseline="-25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zh-TW" altLang="en-US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 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还是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。</a:t>
            </a:r>
            <a:endParaRPr lang="zh-CN" altLang="en-US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0100" y="642918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性质 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1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5852" y="2928934"/>
            <a:ext cx="7858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若</a:t>
            </a:r>
            <a:r>
              <a:rPr lang="zh-CN" altLang="en-US" sz="3200" b="1" kern="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是齐次线性方程组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的解， </a:t>
            </a:r>
            <a:endParaRPr lang="en-US" altLang="zh-TW" sz="3200" b="1" kern="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n-US" altLang="zh-TW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TW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为一实数，则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zh-TW" altLang="en-US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还是</a:t>
            </a:r>
            <a:r>
              <a:rPr lang="zh-CN" altLang="en-US" sz="3200" b="1" kern="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3200" b="1" kern="0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2357430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性质 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2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85852" y="4795897"/>
            <a:ext cx="78581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若</a:t>
            </a:r>
            <a:r>
              <a:rPr lang="zh-CN" altLang="en-US" sz="3200" b="1" kern="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kern="0" dirty="0" smtClean="0">
                <a:cs typeface="Times New Roman" pitchFamily="18" charset="0"/>
              </a:rPr>
              <a:t>,</a:t>
            </a:r>
            <a:r>
              <a:rPr lang="zh-CN" altLang="en-US" sz="3200" b="1" kern="0" baseline="-25000" dirty="0" smtClean="0">
                <a:solidFill>
                  <a:srgbClr val="00B050"/>
                </a:solidFill>
                <a:cs typeface="Times New Roman" pitchFamily="18" charset="0"/>
              </a:rPr>
              <a:t> 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CN" sz="3200" b="1" kern="0" baseline="-25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i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t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齐次线性方程组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的解，则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kern="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TW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TW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kern="0" baseline="-25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 </a:t>
            </a:r>
            <a:r>
              <a:rPr lang="en-US" altLang="zh-TW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TW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zh-TW" altLang="en-US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 </a:t>
            </a:r>
            <a:r>
              <a:rPr lang="en-US" altLang="zh-TW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···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 </a:t>
            </a:r>
            <a:r>
              <a:rPr lang="en-US" altLang="zh-TW" sz="3200" b="1" i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TW" sz="3200" b="1" i="1" kern="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TW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l-GR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CN" sz="3200" b="1" i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t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还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i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的解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。</a:t>
            </a:r>
            <a:endParaRPr lang="zh-CN" altLang="en-US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41433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整合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072066" y="214290"/>
          <a:ext cx="3198813" cy="1420812"/>
        </p:xfrm>
        <a:graphic>
          <a:graphicData uri="http://schemas.openxmlformats.org/presentationml/2006/ole">
            <p:oleObj spid="_x0000_s429058" name="Equation" r:id="rId3" imgW="1600200" imgH="711200" progId="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71670" y="1928802"/>
          <a:ext cx="3148013" cy="1878013"/>
        </p:xfrm>
        <a:graphic>
          <a:graphicData uri="http://schemas.openxmlformats.org/presentationml/2006/ole">
            <p:oleObj spid="_x0000_s429059" name="Equation" r:id="rId4" imgW="1574800" imgH="939800" progId="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928794" y="57148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齐次线性方程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组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8794" y="1285860"/>
            <a:ext cx="2286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的通解是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9256" y="2500306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00232" y="3857628"/>
            <a:ext cx="7500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则以下向量均为此方程组的解向量：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028825" y="4429125"/>
          <a:ext cx="871538" cy="2428875"/>
        </p:xfrm>
        <a:graphic>
          <a:graphicData uri="http://schemas.openxmlformats.org/presentationml/2006/ole">
            <p:oleObj spid="_x0000_s429060" name="Equation" r:id="rId5" imgW="393480" imgH="92700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500430" y="4429125"/>
          <a:ext cx="842963" cy="2428875"/>
        </p:xfrm>
        <a:graphic>
          <a:graphicData uri="http://schemas.openxmlformats.org/presentationml/2006/ole">
            <p:oleObj spid="_x0000_s429061" name="Equation" r:id="rId6" imgW="380880" imgH="9270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72066" y="4429125"/>
          <a:ext cx="814387" cy="2428875"/>
        </p:xfrm>
        <a:graphic>
          <a:graphicData uri="http://schemas.openxmlformats.org/presentationml/2006/ole">
            <p:oleObj spid="_x0000_s429062" name="Equation" r:id="rId7" imgW="368280" imgH="9270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6572264" y="4429125"/>
          <a:ext cx="814388" cy="2428875"/>
        </p:xfrm>
        <a:graphic>
          <a:graphicData uri="http://schemas.openxmlformats.org/presentationml/2006/ole">
            <p:oleObj spid="_x0000_s429063" name="Equation" r:id="rId8" imgW="368280" imgH="927000" progId="Equation.3">
              <p:embed/>
            </p:oleObj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571604" y="52863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2</a:t>
            </a:r>
            <a:endParaRPr lang="zh-TW" altLang="en-US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928926" y="528638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/>
              <a:t>3</a:t>
            </a:r>
            <a:endParaRPr lang="zh-TW" altLang="en-US" sz="32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00562" y="5286388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3200" b="1" dirty="0" smtClean="0"/>
              <a:t>5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00760" y="5286388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3200" b="1" dirty="0" smtClean="0"/>
              <a:t>1</a:t>
            </a:r>
            <a:endParaRPr lang="zh-TW" altLang="en-US" sz="3200" b="1" dirty="0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7915275" y="4429125"/>
          <a:ext cx="842963" cy="2428875"/>
        </p:xfrm>
        <a:graphic>
          <a:graphicData uri="http://schemas.openxmlformats.org/presentationml/2006/ole">
            <p:oleObj spid="_x0000_s429064" name="Equation" r:id="rId9" imgW="380880" imgH="927000" progId="Equation.3">
              <p:embed/>
            </p:oleObj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500958" y="528638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28662" y="0"/>
            <a:ext cx="807945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已知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齐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次方程组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rgbClr val="7030A0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=</a:t>
            </a:r>
            <a:r>
              <a:rPr lang="en-US" altLang="zh-CN" sz="3200" b="1" dirty="0">
                <a:solidFill>
                  <a:srgbClr val="7030A0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0</a:t>
            </a:r>
            <a:r>
              <a:rPr lang="en-US" altLang="zh-CN" sz="3200" b="1" dirty="0">
                <a:solidFill>
                  <a:srgbClr val="7030A0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的几个解向量，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可以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通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过这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些解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向量的线性组合给出更多的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解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0100" y="1357298"/>
            <a:ext cx="807945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能否通过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有限个解向量的线性组合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把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CN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endParaRPr lang="en-US" altLang="zh-CN" sz="3200" b="1" dirty="0" smtClean="0">
              <a:solidFill>
                <a:srgbClr val="7030A0"/>
              </a:solidFill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的解全部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表示出来？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60450" y="2571744"/>
            <a:ext cx="779783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把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 = 0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的解向量组记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作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S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若求得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S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的一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个最大无关组 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TW" sz="3200" b="1" i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itchFamily="18" charset="0"/>
              </a:rPr>
              <a:t>	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S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0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：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=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kumimoji="0" lang="el-GR" altLang="zh-CN" sz="3200" b="1" i="1" kern="0" dirty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=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kumimoji="0" lang="el-GR" altLang="zh-CN" sz="3200" b="1" i="1" kern="0" dirty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...,, 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=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kumimoji="0" lang="el-GR" altLang="zh-CN" sz="3200" b="1" i="1" kern="0" dirty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i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t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endParaRPr lang="en-US" altLang="zh-TW" sz="3200" b="1" dirty="0" smtClean="0">
              <a:solidFill>
                <a:srgbClr val="00B050"/>
              </a:solidFill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那么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r>
              <a:rPr lang="en-US" altLang="zh-CN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zh-TW" altLang="en-US" sz="3200" b="1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通解可表示为 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TW" sz="3200" b="1" i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itchFamily="18" charset="0"/>
              </a:rPr>
              <a:t>	</a:t>
            </a:r>
            <a:r>
              <a:rPr lang="en-US" altLang="zh-TW" sz="3200" b="1" i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=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1</a:t>
            </a:r>
            <a:r>
              <a:rPr kumimoji="0" lang="el-GR" altLang="zh-CN" sz="3200" b="1" i="1" kern="0" dirty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kumimoji="0" lang="el-GR" altLang="zh-CN" sz="3200" b="1" i="1" kern="0" dirty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+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2</a:t>
            </a:r>
            <a:r>
              <a:rPr kumimoji="0" lang="el-GR" altLang="zh-CN" sz="3200" b="1" i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l-GR" altLang="zh-CN" sz="3200" b="1" i="1" kern="0" dirty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+ … +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k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t</a:t>
            </a:r>
            <a:r>
              <a:rPr kumimoji="0" lang="el-GR" altLang="zh-CN" sz="3200" b="1" i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l-GR" altLang="zh-CN" sz="3200" b="1" i="1" kern="0" dirty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rgbClr val="00B050"/>
                </a:solidFill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zh-TW" altLang="en-US" sz="3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42976" y="5565775"/>
            <a:ext cx="827021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齐次线性方程组的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解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向量组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最大无关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组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称为该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齐次线性方程组的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基础解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系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不唯一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zh-TW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回顾</a:t>
            </a:r>
            <a:r>
              <a:rPr lang="en-US" altLang="zh-TW" sz="4400" b="1" dirty="0" smtClean="0">
                <a:solidFill>
                  <a:srgbClr val="0000FF"/>
                </a:solidFill>
                <a:effectLst/>
                <a:latin typeface="+mj-ea"/>
              </a:rPr>
              <a:t>-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最大无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关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组的等价定义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14400" y="785794"/>
            <a:ext cx="8229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+mn-lt"/>
                <a:ea typeface="+mn-ea"/>
              </a:rPr>
              <a:t>定义：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设有向量组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，如果在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中能选出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r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个向量</a:t>
            </a:r>
            <a:r>
              <a:rPr lang="zh-TW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…,</a:t>
            </a:r>
            <a:r>
              <a:rPr lang="en-US" altLang="zh-CN" sz="3200" b="1" i="1" kern="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i="1" kern="0" baseline="-2500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r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，满足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向量组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0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：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…, </a:t>
            </a:r>
            <a:r>
              <a:rPr lang="en-US" altLang="zh-CN" sz="3200" b="1" i="1" kern="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i="1" kern="0" baseline="-2500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r</a:t>
            </a:r>
            <a:r>
              <a:rPr lang="en-US" altLang="zh-CN" sz="3200" b="1" i="1" kern="0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线性无关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；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000100" y="4429132"/>
            <a:ext cx="814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那么称向量组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0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是向量组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最大线性无关向量组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，简称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最大无关组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最大无关组所含向量个数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称为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向量组 </a:t>
            </a:r>
            <a:r>
              <a:rPr lang="en-US" altLang="zh-CN" sz="3200" b="1" i="1" kern="0" dirty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rgbClr val="FF0000"/>
                </a:solidFill>
              </a:rPr>
              <a:t> 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的秩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，记作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kern="0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928662" y="2928934"/>
            <a:ext cx="82153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楷体_GB2312"/>
              <a:buAutoNum type="circleNumDbPlain" startAt="2"/>
              <a:defRPr/>
            </a:pPr>
            <a:r>
              <a:rPr lang="zh-CN" altLang="en-US" sz="3200" b="1" kern="0" dirty="0" smtClean="0">
                <a:solidFill>
                  <a:srgbClr val="008000"/>
                </a:solidFill>
                <a:latin typeface="+mn-lt"/>
                <a:ea typeface="+mn-ea"/>
              </a:rPr>
              <a:t>向量</a:t>
            </a:r>
            <a:r>
              <a:rPr lang="zh-CN" altLang="en-US" sz="3200" b="1" kern="0" dirty="0">
                <a:solidFill>
                  <a:srgbClr val="008000"/>
                </a:solidFill>
                <a:latin typeface="+mn-lt"/>
                <a:ea typeface="+mn-ea"/>
              </a:rPr>
              <a:t>组 </a:t>
            </a:r>
            <a:r>
              <a:rPr lang="en-US" altLang="zh-CN" sz="3200" b="1" i="1" kern="0" dirty="0">
                <a:solidFill>
                  <a:srgbClr val="008000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rgbClr val="008000"/>
                </a:solidFill>
                <a:latin typeface="+mn-lt"/>
                <a:ea typeface="+mn-ea"/>
              </a:rPr>
              <a:t> </a:t>
            </a:r>
            <a:r>
              <a:rPr lang="zh-CN" altLang="en-US" sz="3200" b="1" kern="0" dirty="0">
                <a:solidFill>
                  <a:srgbClr val="008000"/>
                </a:solidFill>
                <a:latin typeface="+mn-lt"/>
                <a:ea typeface="+mn-ea"/>
              </a:rPr>
              <a:t>中任意一个向量都能由向量组 </a:t>
            </a:r>
            <a:r>
              <a:rPr lang="en-US" altLang="zh-CN" sz="3200" b="1" i="1" kern="0" dirty="0">
                <a:solidFill>
                  <a:srgbClr val="008000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rgbClr val="008000"/>
                </a:solidFill>
                <a:ea typeface="+mn-ea"/>
                <a:cs typeface="Times New Roman" pitchFamily="18" charset="0"/>
              </a:rPr>
              <a:t>0</a:t>
            </a:r>
            <a:r>
              <a:rPr lang="en-US" altLang="zh-CN" sz="3200" b="1" kern="0" dirty="0">
                <a:solidFill>
                  <a:srgbClr val="008000"/>
                </a:solidFill>
                <a:latin typeface="+mn-lt"/>
                <a:ea typeface="+mn-ea"/>
              </a:rPr>
              <a:t> </a:t>
            </a:r>
            <a:r>
              <a:rPr lang="zh-TW" altLang="en-US" sz="3200" b="1" kern="0" dirty="0" smtClean="0">
                <a:solidFill>
                  <a:srgbClr val="008000"/>
                </a:solidFill>
                <a:latin typeface="+mn-lt"/>
                <a:ea typeface="+mn-ea"/>
              </a:rPr>
              <a:t>    </a:t>
            </a:r>
            <a:r>
              <a:rPr lang="zh-CN" altLang="en-US" sz="3200" b="1" kern="0" dirty="0" smtClean="0">
                <a:solidFill>
                  <a:srgbClr val="008000"/>
                </a:solidFill>
                <a:latin typeface="+mn-lt"/>
                <a:ea typeface="+mn-ea"/>
              </a:rPr>
              <a:t>线</a:t>
            </a:r>
            <a:r>
              <a:rPr lang="zh-CN" altLang="en-US" sz="3200" b="1" kern="0" dirty="0">
                <a:solidFill>
                  <a:srgbClr val="008000"/>
                </a:solidFill>
                <a:latin typeface="+mn-lt"/>
                <a:ea typeface="+mn-ea"/>
              </a:rPr>
              <a:t>性表示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+mn-lt"/>
                <a:ea typeface="+mn-ea"/>
              </a:rPr>
              <a:t>；</a:t>
            </a:r>
            <a:endParaRPr lang="zh-CN" altLang="en-US" sz="2800" b="1" kern="0" dirty="0">
              <a:solidFill>
                <a:srgbClr val="008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3178</TotalTime>
  <Words>2498</Words>
  <Application>Microsoft Office PowerPoint</Application>
  <PresentationFormat>如螢幕大小 (4:3)</PresentationFormat>
  <Paragraphs>241</Paragraphs>
  <Slides>32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4" baseType="lpstr">
      <vt:lpstr>夏至</vt:lpstr>
      <vt:lpstr>Equation</vt:lpstr>
      <vt:lpstr>§4.4. 线性方程组的解的结构</vt:lpstr>
      <vt:lpstr>回顾：线性方程组的解的判定</vt:lpstr>
      <vt:lpstr>线性方程组的解的結構</vt:lpstr>
      <vt:lpstr>解向量的定義</vt:lpstr>
      <vt:lpstr>投影片 5</vt:lpstr>
      <vt:lpstr>齐次线性方程组的解的性质</vt:lpstr>
      <vt:lpstr>投影片 7</vt:lpstr>
      <vt:lpstr>投影片 8</vt:lpstr>
      <vt:lpstr>回顾-最大无关组的等价定义</vt:lpstr>
      <vt:lpstr>基础解系的定义</vt:lpstr>
      <vt:lpstr>投影片 11</vt:lpstr>
      <vt:lpstr>基础解系的找法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非齐次线性方程组的解的性质</vt:lpstr>
      <vt:lpstr>非齐次线性方程组的解的性质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五、小结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370</cp:revision>
  <dcterms:created xsi:type="dcterms:W3CDTF">2016-02-27T14:58:59Z</dcterms:created>
  <dcterms:modified xsi:type="dcterms:W3CDTF">2017-12-10T09:10:48Z</dcterms:modified>
</cp:coreProperties>
</file>