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58" r:id="rId4"/>
    <p:sldId id="431" r:id="rId5"/>
    <p:sldId id="432" r:id="rId6"/>
    <p:sldId id="433" r:id="rId7"/>
    <p:sldId id="435" r:id="rId8"/>
    <p:sldId id="434" r:id="rId9"/>
    <p:sldId id="436" r:id="rId10"/>
    <p:sldId id="437" r:id="rId11"/>
    <p:sldId id="438" r:id="rId12"/>
    <p:sldId id="40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7148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0166" y="128586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166" y="3143248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相似矩陣及二次型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三、正交向量组的概念及求法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000100" y="1214422"/>
            <a:ext cx="24929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latin typeface="+mn-ea"/>
                <a:ea typeface="+mn-ea"/>
              </a:rPr>
              <a:t>正交</a:t>
            </a:r>
            <a:r>
              <a:rPr lang="zh-CN" altLang="en-US" sz="3600" b="1" dirty="0">
                <a:solidFill>
                  <a:srgbClr val="00B050"/>
                </a:solidFill>
                <a:latin typeface="+mn-ea"/>
                <a:ea typeface="+mn-ea"/>
              </a:rPr>
              <a:t>的概念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4999" y="3886209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latin typeface="+mn-ea"/>
                <a:ea typeface="+mn-ea"/>
              </a:rPr>
              <a:t>正交</a:t>
            </a:r>
            <a:r>
              <a:rPr lang="zh-CN" altLang="en-US" sz="3600" b="1" dirty="0">
                <a:solidFill>
                  <a:srgbClr val="00B050"/>
                </a:solidFill>
                <a:latin typeface="+mn-ea"/>
                <a:ea typeface="+mn-ea"/>
              </a:rPr>
              <a:t>向量组的概念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500166" y="1928802"/>
            <a:ext cx="70118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当 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[</a:t>
            </a: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y</a:t>
            </a:r>
            <a:r>
              <a:rPr lang="zh-TW" altLang="en-US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]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= 0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时，称向量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与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y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正交</a:t>
            </a:r>
            <a:r>
              <a:rPr lang="zh-TW" altLang="en-US" sz="3200" b="1" dirty="0">
                <a:solidFill>
                  <a:srgbClr val="000C0C"/>
                </a:solidFill>
                <a:ea typeface="SimHei" pitchFamily="49" charset="-122"/>
              </a:rPr>
              <a:t>。</a:t>
            </a:r>
            <a:endParaRPr lang="zh-CN" altLang="en-US" sz="3200" b="1" dirty="0">
              <a:solidFill>
                <a:srgbClr val="000C0C"/>
              </a:solidFill>
              <a:ea typeface="SimHei" pitchFamily="49" charset="-122"/>
            </a:endParaRP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500167" y="4572008"/>
            <a:ext cx="76438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若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一非零向量组中的向量两两正交，则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称</a:t>
            </a:r>
            <a:endParaRPr lang="en-US" altLang="zh-CN" sz="3200" b="1" dirty="0" smtClean="0">
              <a:solidFill>
                <a:srgbClr val="000C0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该向量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组为</a:t>
            </a:r>
            <a:r>
              <a:rPr lang="zh-CN" altLang="en-US" sz="3200" b="1" dirty="0">
                <a:solidFill>
                  <a:srgbClr val="1221AE"/>
                </a:solidFill>
                <a:latin typeface="+mn-ea"/>
                <a:ea typeface="+mn-ea"/>
              </a:rPr>
              <a:t>正交向量</a:t>
            </a:r>
            <a:r>
              <a:rPr lang="zh-CN" altLang="en-US" sz="3200" b="1" dirty="0" smtClean="0">
                <a:solidFill>
                  <a:srgbClr val="1221AE"/>
                </a:solidFill>
                <a:latin typeface="+mn-ea"/>
                <a:ea typeface="+mn-ea"/>
              </a:rPr>
              <a:t>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500166" y="2571744"/>
            <a:ext cx="6882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由定义知，若向量  </a:t>
            </a:r>
            <a:r>
              <a:rPr lang="en-US" altLang="zh-TW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0</a:t>
            </a:r>
            <a:r>
              <a:rPr lang="zh-TW" altLang="en-US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ea typeface="SimHei" pitchFamily="49" charset="-122"/>
              </a:rPr>
              <a:t>, </a:t>
            </a:r>
            <a:r>
              <a:rPr lang="zh-TW" altLang="en-US" sz="3200" b="1" dirty="0" smtClean="0">
                <a:solidFill>
                  <a:srgbClr val="000C0C"/>
                </a:solidFill>
                <a:latin typeface="微軟正黑體" pitchFamily="34" charset="-120"/>
                <a:ea typeface="微軟正黑體" pitchFamily="34" charset="-120"/>
              </a:rPr>
              <a:t>则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x </a:t>
            </a:r>
            <a:r>
              <a:rPr lang="zh-TW" altLang="en-US" sz="3200" b="1" dirty="0" smtClean="0">
                <a:solidFill>
                  <a:srgbClr val="000C0C"/>
                </a:solidFill>
                <a:latin typeface="微軟正黑體" pitchFamily="34" charset="-120"/>
                <a:ea typeface="微軟正黑體" pitchFamily="34" charset="-120"/>
              </a:rPr>
              <a:t>与任何</a:t>
            </a:r>
            <a:endParaRPr lang="en-US" altLang="zh-TW" sz="3200" b="1" dirty="0" smtClean="0">
              <a:solidFill>
                <a:srgbClr val="000C0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微軟正黑體" pitchFamily="34" charset="-120"/>
                <a:ea typeface="微軟正黑體" pitchFamily="34" charset="-120"/>
              </a:rPr>
              <a:t>同维度的向量都正交。</a:t>
            </a:r>
            <a:endParaRPr lang="zh-CN" altLang="en-US" sz="3200" b="1" dirty="0">
              <a:solidFill>
                <a:srgbClr val="000C0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3" grpId="0" autoUpdateAnimBg="0"/>
      <p:bldP spid="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00100" y="2357430"/>
            <a:ext cx="1233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+mn-ea"/>
                <a:ea typeface="+mn-ea"/>
              </a:rPr>
              <a:t>证明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00100" y="142852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latin typeface="+mn-ea"/>
                <a:ea typeface="+mn-ea"/>
              </a:rPr>
              <a:t>正交</a:t>
            </a:r>
            <a:r>
              <a:rPr lang="zh-CN" altLang="en-US" sz="3600" b="1" dirty="0">
                <a:solidFill>
                  <a:srgbClr val="00B050"/>
                </a:solidFill>
                <a:latin typeface="+mn-ea"/>
                <a:ea typeface="+mn-ea"/>
              </a:rPr>
              <a:t>向量组</a:t>
            </a:r>
            <a:r>
              <a:rPr lang="zh-CN" altLang="en-US" sz="3600" b="1" dirty="0" smtClean="0">
                <a:solidFill>
                  <a:srgbClr val="00B050"/>
                </a:solidFill>
                <a:latin typeface="+mn-ea"/>
                <a:ea typeface="+mn-ea"/>
              </a:rPr>
              <a:t>的</a:t>
            </a:r>
            <a:r>
              <a:rPr lang="zh-TW" altLang="en-US" sz="3600" b="1" dirty="0" smtClean="0">
                <a:solidFill>
                  <a:srgbClr val="00B050"/>
                </a:solidFill>
                <a:latin typeface="+mn-ea"/>
                <a:ea typeface="+mn-ea"/>
              </a:rPr>
              <a:t>性质</a:t>
            </a:r>
            <a:endParaRPr lang="zh-CN" altLang="en-US" sz="36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000100" y="857232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定理 </a:t>
            </a:r>
            <a:r>
              <a:rPr lang="en-US" altLang="zh-TW" sz="3200" b="1" dirty="0">
                <a:solidFill>
                  <a:srgbClr val="00B0F0"/>
                </a:solidFill>
              </a:rPr>
              <a:t>1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00166" y="1357298"/>
            <a:ext cx="7643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…, 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是一组两两正交的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非零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向量，则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…, 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r</a:t>
            </a:r>
            <a:r>
              <a:rPr lang="zh-TW" altLang="en-US" sz="3200" b="1" i="1" baseline="-25000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00232" y="2786058"/>
            <a:ext cx="435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设有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…,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71736" y="3357562"/>
            <a:ext cx="5429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··· +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r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00232" y="4000504"/>
            <a:ext cx="3857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左乘上式两端，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72198" y="4000504"/>
            <a:ext cx="278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zh-TW" altLang="en-US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0 .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00232" y="4572008"/>
            <a:ext cx="5715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zh-TW" altLang="en-US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知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zh-TW" altLang="en-US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|| </a:t>
            </a:r>
            <a:r>
              <a:rPr lang="en-US" altLang="zh-TW" sz="3200" b="1" baseline="30000" dirty="0" smtClean="0"/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0 ,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5143512"/>
            <a:ext cx="278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可得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0 .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5715016"/>
            <a:ext cx="4929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同理可得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···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0 .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000232" y="6273225"/>
            <a:ext cx="5643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…, 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r</a:t>
            </a:r>
            <a:r>
              <a:rPr lang="zh-TW" altLang="en-US" sz="3200" b="1" i="1" baseline="-25000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071546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四、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00100" y="92867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1. </a:t>
            </a:r>
            <a:r>
              <a:rPr lang="zh-TW" altLang="en-US" sz="3200" b="1" dirty="0" smtClean="0"/>
              <a:t>向量的内积、长度、角度、等概念。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00100" y="164305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2. </a:t>
            </a:r>
            <a:r>
              <a:rPr lang="zh-TW" altLang="en-US" sz="3200" b="1" dirty="0" smtClean="0"/>
              <a:t>两两正交的非零向量必定线性无关。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790712" cy="114300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§5.1. </a:t>
            </a:r>
            <a:r>
              <a:rPr lang="zh-CN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向量的内积、长度及正交性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一、内积的定义及性质</a:t>
            </a: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向量的长度及性质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正交向量组的概念及其求法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结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一、内积的定义及性质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1142984"/>
            <a:ext cx="1353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+mn-ea"/>
                <a:ea typeface="+mn-ea"/>
              </a:rPr>
              <a:t>定</a:t>
            </a:r>
            <a:r>
              <a:rPr lang="zh-CN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义</a:t>
            </a:r>
            <a:r>
              <a:rPr lang="zh-TW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92688" y="1857375"/>
          <a:ext cx="896937" cy="2141538"/>
        </p:xfrm>
        <a:graphic>
          <a:graphicData uri="http://schemas.openxmlformats.org/presentationml/2006/ole">
            <p:oleObj spid="_x0000_s217089" name="Equation" r:id="rId3" imgW="393480" imgH="9396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285852" y="2571744"/>
            <a:ext cx="26693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设有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维向量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57290" y="4214818"/>
            <a:ext cx="58480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令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y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…+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290" y="5214950"/>
            <a:ext cx="5370512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TW" sz="3200" b="1" i="1" dirty="0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y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为向量 </a:t>
            </a:r>
            <a:r>
              <a:rPr lang="en-US" altLang="zh-TW" sz="3200" b="1" i="1" dirty="0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与 </a:t>
            </a:r>
            <a:r>
              <a:rPr lang="en-US" altLang="zh-TW" sz="3200" b="1" i="1" dirty="0">
                <a:solidFill>
                  <a:schemeClr val="accent1"/>
                </a:solidFill>
              </a:rPr>
              <a:t>y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>
                <a:solidFill>
                  <a:srgbClr val="1221AE"/>
                </a:solidFill>
              </a:rPr>
              <a:t>内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积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dirty="0"/>
              <a:t> 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786578" y="1857364"/>
          <a:ext cx="896937" cy="2141537"/>
        </p:xfrm>
        <a:graphic>
          <a:graphicData uri="http://schemas.openxmlformats.org/presentationml/2006/ole">
            <p:oleObj spid="_x0000_s217090" name="Equation" r:id="rId4" imgW="393480" imgH="939600" progId="Equation.3">
              <p:embed/>
            </p:oleObj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214810" y="257174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143636" y="2571744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/>
              <a:t> =</a:t>
            </a:r>
            <a:endParaRPr lang="zh-TW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000100" y="0"/>
            <a:ext cx="1108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SimHei" pitchFamily="49" charset="-122"/>
              </a:rPr>
              <a:t>说明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053324" y="571480"/>
            <a:ext cx="80906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≧ 4)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维向量的内积是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维向量数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量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积的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推广，但是没有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维向量直观的几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何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意义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57158" y="2143116"/>
            <a:ext cx="85994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　　　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积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是向量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的一种运算，如果 </a:t>
            </a:r>
            <a:r>
              <a:rPr lang="en-US" altLang="zh-TW" sz="3200" b="1" i="1" dirty="0">
                <a:solidFill>
                  <a:schemeClr val="accent1"/>
                </a:solidFill>
              </a:rPr>
              <a:t>x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y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都是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列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向量，内积可用矩阵记号表示为：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[ </a:t>
            </a:r>
            <a:r>
              <a:rPr lang="en-US" altLang="zh-CN" sz="3200" b="1" i="1" dirty="0">
                <a:solidFill>
                  <a:schemeClr val="accent1"/>
                </a:solidFill>
              </a:rPr>
              <a:t>x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>
                <a:solidFill>
                  <a:schemeClr val="accent1"/>
                </a:solidFill>
              </a:rPr>
              <a:t>y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 = </a:t>
            </a:r>
            <a:r>
              <a:rPr lang="en-US" altLang="zh-CN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5193" y="370046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286380" y="3786190"/>
          <a:ext cx="723900" cy="2112962"/>
        </p:xfrm>
        <a:graphic>
          <a:graphicData uri="http://schemas.openxmlformats.org/presentationml/2006/ole">
            <p:oleObj spid="_x0000_s305154" name="Equation" r:id="rId3" imgW="317160" imgH="927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493821" y="4486286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设有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980243" y="3786190"/>
          <a:ext cx="925512" cy="2112962"/>
        </p:xfrm>
        <a:graphic>
          <a:graphicData uri="http://schemas.openxmlformats.org/presentationml/2006/ole">
            <p:oleObj spid="_x0000_s305155" name="Equation" r:id="rId4" imgW="406080" imgH="92700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422779" y="4486286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51605" y="4486286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/>
              <a:t> =</a:t>
            </a:r>
            <a:endParaRPr lang="zh-TW" altLang="en-US" sz="3200" b="1" dirty="0" smtClean="0"/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1500166" y="5643578"/>
            <a:ext cx="2831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>
                <a:solidFill>
                  <a:schemeClr val="accent1"/>
                </a:solidFill>
              </a:rPr>
              <a:t>x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>
                <a:solidFill>
                  <a:schemeClr val="accent1"/>
                </a:solidFill>
              </a:rPr>
              <a:t>y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 = </a:t>
            </a:r>
            <a:r>
              <a:rPr lang="en-US" altLang="zh-CN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43240" y="6319391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= 9 ×3+ 5×0+ 2 ×(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/>
              <a:t>)+ 7 ×6 = 67.</a:t>
            </a:r>
            <a:endParaRPr lang="zh-TW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utoUpdateAnimBg="0"/>
      <p:bldP spid="9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内积的运算性质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71538" y="1071546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维向量，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为实数。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00166" y="1857364"/>
            <a:ext cx="378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(1)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; 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00166" y="2714620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(2)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; 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00166" y="3643314"/>
            <a:ext cx="5751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(3)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+ 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; </a:t>
            </a:r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00166" y="4500570"/>
            <a:ext cx="761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(4)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≧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且当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时有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&gt;0.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86050" y="357166"/>
          <a:ext cx="723900" cy="2112962"/>
        </p:xfrm>
        <a:graphic>
          <a:graphicData uri="http://schemas.openxmlformats.org/presentationml/2006/ole">
            <p:oleObj spid="_x0000_s309250" name="Equation" r:id="rId3" imgW="317160" imgH="927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71538" y="1000108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357686" y="357166"/>
          <a:ext cx="925512" cy="2112962"/>
        </p:xfrm>
        <a:graphic>
          <a:graphicData uri="http://schemas.openxmlformats.org/presentationml/2006/ole">
            <p:oleObj spid="_x0000_s309251" name="Equation" r:id="rId4" imgW="406080" imgH="92700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922449" y="105726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9048" y="1057262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/>
              <a:t> =</a:t>
            </a:r>
            <a:endParaRPr lang="zh-TW" altLang="en-US" sz="3200" b="1" dirty="0" smtClean="0"/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1500166" y="2714620"/>
            <a:ext cx="3717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则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 =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6302356" y="371471"/>
          <a:ext cx="722312" cy="2112962"/>
        </p:xfrm>
        <a:graphic>
          <a:graphicData uri="http://schemas.openxmlformats.org/presentationml/2006/ole">
            <p:oleObj spid="_x0000_s309252" name="Equation" r:id="rId5" imgW="317160" imgH="927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572132" y="1071546"/>
            <a:ext cx="68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TW" sz="3200" b="1" dirty="0" smtClean="0"/>
              <a:t> =</a:t>
            </a:r>
            <a:endParaRPr lang="zh-TW" altLang="en-US" sz="3200" b="1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2000232" y="3643314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00232" y="4500570"/>
            <a:ext cx="514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+ 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=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000232" y="5357826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&gt;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, 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&gt;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0, 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z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 &gt;</a:t>
            </a:r>
            <a:r>
              <a:rPr lang="en-US" altLang="zh-TW" sz="3200" b="1" dirty="0" smtClean="0"/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0 . </a:t>
            </a:r>
            <a:endParaRPr lang="zh-TW" altLang="en-US" sz="3200" b="1" dirty="0"/>
          </a:p>
        </p:txBody>
      </p:sp>
      <p:sp>
        <p:nvSpPr>
          <p:cNvPr id="20" name="Text Box 1027"/>
          <p:cNvSpPr txBox="1">
            <a:spLocks noChangeArrowheads="1"/>
          </p:cNvSpPr>
          <p:nvPr/>
        </p:nvSpPr>
        <p:spPr bwMode="auto">
          <a:xfrm>
            <a:off x="5214942" y="2714620"/>
            <a:ext cx="833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67 ;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572132" y="3643314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134 ; </a:t>
            </a:r>
            <a:endParaRPr lang="zh-TW" altLang="en-US" sz="32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43768" y="4500570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66 ; 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二、向量的长度及性质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928670"/>
            <a:ext cx="1353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+mn-ea"/>
                <a:ea typeface="+mn-ea"/>
              </a:rPr>
              <a:t>定</a:t>
            </a:r>
            <a:r>
              <a:rPr lang="zh-CN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义</a:t>
            </a:r>
            <a:r>
              <a:rPr lang="zh-TW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28860" y="928670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令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28926" y="1428736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 =  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  <a:endParaRPr lang="zh-TW" altLang="en-US" sz="3200" b="1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143372" y="1357298"/>
          <a:ext cx="1500198" cy="714380"/>
        </p:xfrm>
        <a:graphic>
          <a:graphicData uri="http://schemas.openxmlformats.org/presentationml/2006/ole">
            <p:oleObj spid="_x0000_s311300" name="Equation" r:id="rId3" imgW="863280" imgH="2538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786182" y="2285992"/>
            <a:ext cx="414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    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…+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4071934" y="2214554"/>
          <a:ext cx="3786214" cy="714375"/>
        </p:xfrm>
        <a:graphic>
          <a:graphicData uri="http://schemas.openxmlformats.org/presentationml/2006/ole">
            <p:oleObj spid="_x0000_s311301" name="Equation" r:id="rId4" imgW="863280" imgH="253800" progId="Equation.3">
              <p:embed/>
            </p:oleObj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00100" y="3571876"/>
            <a:ext cx="51090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221AE"/>
                </a:solidFill>
              </a:rPr>
              <a:t>向量的长度具有下述性质：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285852" y="3000372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 </a:t>
            </a:r>
            <a:r>
              <a:rPr lang="zh-TW" altLang="en-US" sz="3200" b="1" dirty="0" smtClean="0"/>
              <a:t>为</a:t>
            </a:r>
            <a:r>
              <a:rPr lang="en-US" altLang="zh-TW" sz="3200" b="1" dirty="0" smtClean="0"/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维向量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长度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或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范数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57290" y="42148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1. </a:t>
            </a:r>
            <a:r>
              <a:rPr lang="zh-TW" altLang="en-US" sz="3200" b="1" dirty="0" smtClean="0"/>
              <a:t>非负性</a:t>
            </a:r>
            <a:endParaRPr lang="zh-TW" altLang="en-US" sz="3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28992" y="4214818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当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时，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TW" altLang="en-US" sz="32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428992" y="4714884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当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时，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TW" altLang="en-US" sz="3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57290" y="5429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2. </a:t>
            </a:r>
            <a:r>
              <a:rPr lang="zh-TW" altLang="en-US" sz="3200" b="1" dirty="0" smtClean="0"/>
              <a:t>齐次性</a:t>
            </a:r>
            <a:endParaRPr lang="zh-TW" altLang="en-US" sz="32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7554" y="5429264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||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 smtClean="0"/>
              <a:t> |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 × ||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||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; </a:t>
            </a:r>
            <a:endParaRPr lang="zh-TW" altLang="en-US" sz="3200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57290" y="62732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3. </a:t>
            </a:r>
            <a:r>
              <a:rPr lang="zh-TW" altLang="en-US" sz="3200" b="1" dirty="0" smtClean="0"/>
              <a:t>三角不等式</a:t>
            </a:r>
            <a:endParaRPr lang="zh-TW" altLang="en-US" sz="32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286248" y="6273225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+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/>
              <a:t> ||</a:t>
            </a:r>
            <a:r>
              <a:rPr lang="zh-TW" altLang="en-US" sz="3200" b="1" dirty="0" smtClean="0"/>
              <a:t> ≦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+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y</a:t>
            </a:r>
            <a:r>
              <a:rPr lang="en-US" altLang="zh-TW" sz="3200" b="1" dirty="0" smtClean="0"/>
              <a:t> ||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  <p:bldP spid="18" grpId="0"/>
      <p:bldP spid="26" grpId="0" autoUpdateAnimBg="0"/>
      <p:bldP spid="30" grpId="0"/>
      <p:bldP spid="32" grpId="0"/>
      <p:bldP spid="33" grpId="0"/>
      <p:bldP spid="35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单位向量及 </a:t>
            </a:r>
            <a:r>
              <a:rPr lang="en-US" altLang="zh-TW" sz="4400" b="1" i="1" dirty="0" smtClean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4400" b="1" dirty="0" smtClean="0">
                <a:solidFill>
                  <a:srgbClr val="0000FF"/>
                </a:solidFill>
                <a:effectLst/>
                <a:latin typeface="+mj-ea"/>
              </a:rPr>
              <a:t> 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维向量间的夹角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42976" y="857232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单位向量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500166" y="1643050"/>
            <a:ext cx="7386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我们可找到一个和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同方向的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单位向量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zh-TW" altLang="en-US" sz="32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00166" y="292893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作法是取                       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00430" y="2928934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l-GR" altLang="zh-TW" sz="3200" b="1" dirty="0" smtClean="0"/>
              <a:t> </a:t>
            </a:r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4572000" y="2714620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accent1"/>
                </a:solidFill>
              </a:rPr>
              <a:t>a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286248" y="3214686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a</a:t>
            </a:r>
            <a:r>
              <a:rPr lang="en-US" altLang="zh-TW" sz="3200" b="1" dirty="0" smtClean="0"/>
              <a:t> ||</a:t>
            </a:r>
            <a:endParaRPr lang="zh-TW" altLang="en-US" sz="3200" b="1" dirty="0" smtClean="0"/>
          </a:p>
        </p:txBody>
      </p:sp>
      <p:cxnSp>
        <p:nvCxnSpPr>
          <p:cNvPr id="39" name="直線接點 38"/>
          <p:cNvCxnSpPr/>
          <p:nvPr/>
        </p:nvCxnSpPr>
        <p:spPr>
          <a:xfrm>
            <a:off x="4357686" y="3214686"/>
            <a:ext cx="928694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500166" y="3786190"/>
            <a:ext cx="7286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得到一个和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同方向的单位向量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的过程称为将向量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单位化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b="1" dirty="0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000100" y="478632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0166" y="5000636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将向量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(3, 1, 5, 1)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单位化。</a:t>
            </a:r>
            <a:endParaRPr lang="zh-TW" altLang="en-US" sz="3200" b="1" dirty="0"/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000100" y="557214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714480" y="5773159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l-GR" altLang="zh-TW" sz="3200" b="1" dirty="0" smtClean="0"/>
              <a:t> </a:t>
            </a:r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  <p:sp>
        <p:nvSpPr>
          <p:cNvPr id="47" name="Text Box 1027"/>
          <p:cNvSpPr txBox="1">
            <a:spLocks noChangeArrowheads="1"/>
          </p:cNvSpPr>
          <p:nvPr/>
        </p:nvSpPr>
        <p:spPr bwMode="auto">
          <a:xfrm>
            <a:off x="2786050" y="5558845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accent1"/>
                </a:solidFill>
              </a:rPr>
              <a:t>a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500298" y="6058911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a</a:t>
            </a:r>
            <a:r>
              <a:rPr lang="en-US" altLang="zh-TW" sz="3200" b="1" dirty="0" smtClean="0"/>
              <a:t> ||</a:t>
            </a:r>
            <a:endParaRPr lang="zh-TW" altLang="en-US" sz="3200" b="1" dirty="0" smtClean="0"/>
          </a:p>
        </p:txBody>
      </p:sp>
      <p:cxnSp>
        <p:nvCxnSpPr>
          <p:cNvPr id="49" name="直線接點 48"/>
          <p:cNvCxnSpPr/>
          <p:nvPr/>
        </p:nvCxnSpPr>
        <p:spPr>
          <a:xfrm>
            <a:off x="2571736" y="6058911"/>
            <a:ext cx="928694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571868" y="578645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  <p:sp>
        <p:nvSpPr>
          <p:cNvPr id="51" name="Text Box 1027"/>
          <p:cNvSpPr txBox="1">
            <a:spLocks noChangeArrowheads="1"/>
          </p:cNvSpPr>
          <p:nvPr/>
        </p:nvSpPr>
        <p:spPr bwMode="auto">
          <a:xfrm>
            <a:off x="4143372" y="5429264"/>
            <a:ext cx="18934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(3, 1, 5, 1)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000496" y="6215083"/>
            <a:ext cx="225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+1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+5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+1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3200" b="1" baseline="300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4071934" y="6072206"/>
            <a:ext cx="2214578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2328" name="Object 5"/>
          <p:cNvGraphicFramePr>
            <a:graphicFrameLocks noChangeAspect="1"/>
          </p:cNvGraphicFramePr>
          <p:nvPr/>
        </p:nvGraphicFramePr>
        <p:xfrm>
          <a:off x="3714744" y="6143625"/>
          <a:ext cx="2571768" cy="714375"/>
        </p:xfrm>
        <a:graphic>
          <a:graphicData uri="http://schemas.openxmlformats.org/presentationml/2006/ole">
            <p:oleObj spid="_x0000_s312328" name="Equation" r:id="rId4" imgW="863280" imgH="253800" progId="Equation.3">
              <p:embed/>
            </p:oleObj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6429388" y="578645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  <p:graphicFrame>
        <p:nvGraphicFramePr>
          <p:cNvPr id="312329" name="Object 5"/>
          <p:cNvGraphicFramePr>
            <a:graphicFrameLocks noChangeAspect="1"/>
          </p:cNvGraphicFramePr>
          <p:nvPr/>
        </p:nvGraphicFramePr>
        <p:xfrm>
          <a:off x="6858016" y="5643578"/>
          <a:ext cx="2285984" cy="982653"/>
        </p:xfrm>
        <a:graphic>
          <a:graphicData uri="http://schemas.openxmlformats.org/presentationml/2006/ole">
            <p:oleObj spid="_x0000_s312329" name="Equation" r:id="rId5" imgW="10285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50" grpId="0"/>
      <p:bldP spid="51" grpId="0"/>
      <p:bldP spid="52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单位向量及 </a:t>
            </a:r>
            <a:r>
              <a:rPr lang="en-US" altLang="zh-TW" sz="4400" b="1" i="1" dirty="0" smtClean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4400" b="1" dirty="0" smtClean="0">
                <a:solidFill>
                  <a:srgbClr val="0000FF"/>
                </a:solidFill>
                <a:effectLst/>
                <a:latin typeface="+mj-ea"/>
              </a:rPr>
              <a:t> 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维向量间的夹角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843643" y="4719646"/>
          <a:ext cx="2286000" cy="927100"/>
        </p:xfrm>
        <a:graphic>
          <a:graphicData uri="http://schemas.openxmlformats.org/presentationml/2006/ole">
            <p:oleObj spid="_x0000_s313346" name="Equation" r:id="rId4" imgW="2286000" imgH="9270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282043" y="4714884"/>
          <a:ext cx="2171700" cy="862013"/>
        </p:xfrm>
        <a:graphic>
          <a:graphicData uri="http://schemas.openxmlformats.org/presentationml/2006/ole">
            <p:oleObj spid="_x0000_s313347" name="Equation" r:id="rId5" imgW="2171520" imgH="86328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843643" y="5557846"/>
          <a:ext cx="1295400" cy="825500"/>
        </p:xfrm>
        <a:graphic>
          <a:graphicData uri="http://schemas.openxmlformats.org/presentationml/2006/ole">
            <p:oleObj spid="_x0000_s313348" name="Equation" r:id="rId6" imgW="1295280" imgH="825480" progId="Equation.3">
              <p:embed/>
            </p:oleObj>
          </a:graphicData>
        </a:graphic>
      </p:graphicFrame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1567399" y="3286124"/>
            <a:ext cx="51090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称为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维向量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与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y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夹角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71538" y="1142984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当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且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时，</a:t>
            </a:r>
            <a:endParaRPr lang="zh-TW" altLang="en-US" sz="3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24589" y="2143116"/>
            <a:ext cx="205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/>
              <a:t>θ</a:t>
            </a:r>
            <a:r>
              <a:rPr lang="el-GR" altLang="zh-TW" sz="3200" b="1" dirty="0" smtClean="0"/>
              <a:t> </a:t>
            </a:r>
            <a:r>
              <a:rPr lang="en-US" altLang="zh-TW" sz="3200" b="1" dirty="0" smtClean="0"/>
              <a:t>=  </a:t>
            </a:r>
            <a:r>
              <a:rPr lang="en-US" altLang="zh-TW" sz="3200" b="1" dirty="0" err="1" smtClean="0"/>
              <a:t>arccos</a:t>
            </a:r>
            <a:endParaRPr lang="zh-TW" altLang="en-US" sz="3200" b="1" dirty="0"/>
          </a:p>
        </p:txBody>
      </p:sp>
      <p:sp>
        <p:nvSpPr>
          <p:cNvPr id="27" name="Text Box 1027"/>
          <p:cNvSpPr txBox="1">
            <a:spLocks noChangeArrowheads="1"/>
          </p:cNvSpPr>
          <p:nvPr/>
        </p:nvSpPr>
        <p:spPr bwMode="auto">
          <a:xfrm>
            <a:off x="4424919" y="1857364"/>
            <a:ext cx="1255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  <a:endParaRPr lang="zh-CN" alt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24853" y="2500306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x</a:t>
            </a:r>
            <a:r>
              <a:rPr lang="en-US" altLang="zh-TW" sz="3200" b="1" dirty="0" smtClean="0"/>
              <a:t> ||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dirty="0" smtClean="0"/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||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y</a:t>
            </a:r>
            <a:r>
              <a:rPr lang="en-US" altLang="zh-TW" sz="3200" b="1" dirty="0" smtClean="0"/>
              <a:t> || </a:t>
            </a:r>
            <a:endParaRPr lang="zh-TW" altLang="en-US" sz="3200" b="1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3996291" y="2500306"/>
            <a:ext cx="2143140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53019" y="371475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53085" y="4000504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(1, 2, 2, 3)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与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(3, 1, 5, 1)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的夹角。</a:t>
            </a:r>
            <a:endParaRPr lang="zh-TW" altLang="en-US" sz="3200" b="1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853019" y="471488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31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2671</TotalTime>
  <Words>927</Words>
  <Application>Microsoft Office PowerPoint</Application>
  <PresentationFormat>如螢幕大小 (4:3)</PresentationFormat>
  <Paragraphs>113</Paragraphs>
  <Slides>12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夏至</vt:lpstr>
      <vt:lpstr>Equation</vt:lpstr>
      <vt:lpstr>第五章</vt:lpstr>
      <vt:lpstr>§5.1. 向量的内积、长度及正交性</vt:lpstr>
      <vt:lpstr>一、内积的定义及性质</vt:lpstr>
      <vt:lpstr>投影片 4</vt:lpstr>
      <vt:lpstr>内积的运算性质</vt:lpstr>
      <vt:lpstr>投影片 6</vt:lpstr>
      <vt:lpstr>二、向量的长度及性质</vt:lpstr>
      <vt:lpstr>单位向量及 n 维向量间的夹角</vt:lpstr>
      <vt:lpstr>单位向量及 n 维向量间的夹角</vt:lpstr>
      <vt:lpstr>三、正交向量组的概念及求法</vt:lpstr>
      <vt:lpstr>投影片 11</vt:lpstr>
      <vt:lpstr>四、小结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322</cp:revision>
  <dcterms:created xsi:type="dcterms:W3CDTF">2016-02-27T14:58:59Z</dcterms:created>
  <dcterms:modified xsi:type="dcterms:W3CDTF">2017-12-17T14:08:57Z</dcterms:modified>
</cp:coreProperties>
</file>