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8"/>
  </p:notesMasterIdLst>
  <p:sldIdLst>
    <p:sldId id="257" r:id="rId2"/>
    <p:sldId id="425" r:id="rId3"/>
    <p:sldId id="426" r:id="rId4"/>
    <p:sldId id="427" r:id="rId5"/>
    <p:sldId id="428" r:id="rId6"/>
    <p:sldId id="429" r:id="rId7"/>
    <p:sldId id="258" r:id="rId8"/>
    <p:sldId id="430" r:id="rId9"/>
    <p:sldId id="431" r:id="rId10"/>
    <p:sldId id="432" r:id="rId11"/>
    <p:sldId id="458" r:id="rId12"/>
    <p:sldId id="433" r:id="rId13"/>
    <p:sldId id="434" r:id="rId14"/>
    <p:sldId id="435" r:id="rId15"/>
    <p:sldId id="436" r:id="rId16"/>
    <p:sldId id="437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0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1AE"/>
    <a:srgbClr val="0202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98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9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0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9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9B12-CD9C-4996-AB63-031B9052226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3F86-6188-4EDD-BCFD-E6ED7BD450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§5.2.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方阵的特征值与特征向量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特征值与特征向量的概念</a:t>
            </a:r>
            <a:endParaRPr lang="zh-CN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特征值与特征向量的性质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小结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785794"/>
            <a:ext cx="13573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+mn-ea"/>
                <a:ea typeface="+mn-ea"/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071802" y="0"/>
          <a:ext cx="1500198" cy="914119"/>
        </p:xfrm>
        <a:graphic>
          <a:graphicData uri="http://schemas.openxmlformats.org/presentationml/2006/ole">
            <p:oleObj spid="_x0000_s373762" name="Equation" r:id="rId3" imgW="736560" imgH="4698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500298" y="1857364"/>
          <a:ext cx="3590925" cy="990600"/>
        </p:xfrm>
        <a:graphic>
          <a:graphicData uri="http://schemas.openxmlformats.org/presentationml/2006/ole">
            <p:oleObj spid="_x0000_s373764" name="Equation" r:id="rId4" imgW="1701720" imgH="469800" progId="Equation.3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00" y="21429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5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928794" y="214290"/>
            <a:ext cx="646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求 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=                   </a:t>
            </a:r>
            <a:r>
              <a:rPr lang="zh-TW" altLang="en-US" sz="2800" b="1" dirty="0" smtClean="0"/>
              <a:t>的特征值和特征向量。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214546" y="1000108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/>
              <a:t>的特征值为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1</a:t>
            </a:r>
            <a:r>
              <a:rPr lang="en-US" altLang="zh-TW" sz="2800" b="1" dirty="0" smtClean="0"/>
              <a:t> =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2, 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2</a:t>
            </a:r>
            <a:r>
              <a:rPr lang="en-US" altLang="zh-TW" sz="2800" b="1" dirty="0" smtClean="0"/>
              <a:t>=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4 .</a:t>
            </a:r>
            <a:endParaRPr lang="zh-TW" altLang="en-US" sz="28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57290" y="1428736"/>
            <a:ext cx="587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当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1</a:t>
            </a:r>
            <a:r>
              <a:rPr lang="en-US" altLang="zh-TW" sz="2800" b="1" dirty="0" smtClean="0"/>
              <a:t> = 2</a:t>
            </a:r>
            <a:r>
              <a:rPr lang="zh-TW" altLang="en-US" sz="2800" b="1" dirty="0" smtClean="0"/>
              <a:t> 时，对应的特征向量应满足</a:t>
            </a:r>
            <a:endParaRPr lang="zh-TW" altLang="en-US" sz="2800" b="1" dirty="0"/>
          </a:p>
        </p:txBody>
      </p:sp>
      <p:graphicFrame>
        <p:nvGraphicFramePr>
          <p:cNvPr id="373765" name="Object 2"/>
          <p:cNvGraphicFramePr>
            <a:graphicFrameLocks noChangeAspect="1"/>
          </p:cNvGraphicFramePr>
          <p:nvPr/>
        </p:nvGraphicFramePr>
        <p:xfrm>
          <a:off x="2285984" y="2786058"/>
          <a:ext cx="2516190" cy="969782"/>
        </p:xfrm>
        <a:graphic>
          <a:graphicData uri="http://schemas.openxmlformats.org/presentationml/2006/ole">
            <p:oleObj spid="_x0000_s373765" name="Equation" r:id="rId5" imgW="1218960" imgH="46980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6959600" y="3428997"/>
          <a:ext cx="727075" cy="1143000"/>
        </p:xfrm>
        <a:graphic>
          <a:graphicData uri="http://schemas.openxmlformats.org/presentationml/2006/ole">
            <p:oleObj spid="_x0000_s373767" name="Equation" r:id="rId6" imgW="330120" imgH="469800" progId="Equation.3">
              <p:embed/>
            </p:oleObj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1428728" y="292893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即</a:t>
            </a:r>
            <a:endParaRPr lang="zh-TW" altLang="en-US" sz="32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500694" y="2928934"/>
            <a:ext cx="2230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解得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2</a:t>
            </a:r>
            <a:endParaRPr lang="zh-TW" altLang="en-US" sz="3200" b="1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28728" y="3643314"/>
            <a:ext cx="5570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所以对应的特征向量可取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29" name="矩形 28"/>
          <p:cNvSpPr/>
          <p:nvPr/>
        </p:nvSpPr>
        <p:spPr>
          <a:xfrm>
            <a:off x="1785918" y="1428736"/>
            <a:ext cx="1714512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500430" y="3714752"/>
            <a:ext cx="1714512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072198" y="3429000"/>
            <a:ext cx="1714512" cy="107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428728" y="4500570"/>
            <a:ext cx="7098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对特征值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2</a:t>
            </a:r>
            <a:r>
              <a:rPr lang="zh-TW" altLang="en-US" sz="3200" b="1" dirty="0" smtClean="0"/>
              <a:t> 时的所有特征向量是：</a:t>
            </a:r>
            <a:endParaRPr lang="zh-TW" altLang="en-US" sz="32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14744" y="5286388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k </a:t>
            </a:r>
            <a:r>
              <a:rPr lang="zh-TW" altLang="en-US" sz="3200" b="1" dirty="0" smtClean="0"/>
              <a:t>为非零实数</a:t>
            </a:r>
            <a:r>
              <a:rPr lang="en-US" altLang="zh-TW" sz="3200" b="1" dirty="0" smtClean="0"/>
              <a:t>.</a:t>
            </a:r>
            <a:r>
              <a:rPr lang="zh-TW" altLang="en-US" sz="3200" b="1" i="1" dirty="0" smtClean="0"/>
              <a:t> </a:t>
            </a:r>
            <a:endParaRPr lang="zh-TW" altLang="en-US" sz="3200" b="1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44763" y="5072063"/>
          <a:ext cx="923925" cy="1143000"/>
        </p:xfrm>
        <a:graphic>
          <a:graphicData uri="http://schemas.openxmlformats.org/presentationml/2006/ole">
            <p:oleObj spid="_x0000_s373770" name="Equation" r:id="rId7" imgW="4190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785794"/>
            <a:ext cx="13573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+mn-ea"/>
                <a:ea typeface="+mn-ea"/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071802" y="0"/>
          <a:ext cx="1500198" cy="914119"/>
        </p:xfrm>
        <a:graphic>
          <a:graphicData uri="http://schemas.openxmlformats.org/presentationml/2006/ole">
            <p:oleObj spid="_x0000_s403458" name="Equation" r:id="rId3" imgW="736560" imgH="469800" progId="Equation.3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00" y="21429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5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928794" y="214290"/>
            <a:ext cx="646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求 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=                   </a:t>
            </a:r>
            <a:r>
              <a:rPr lang="zh-TW" altLang="en-US" sz="2800" b="1" dirty="0" smtClean="0"/>
              <a:t>的特征值和特征向量。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214546" y="1000108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/>
              <a:t>的特征值为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1</a:t>
            </a:r>
            <a:r>
              <a:rPr lang="en-US" altLang="zh-TW" sz="2800" b="1" dirty="0" smtClean="0"/>
              <a:t> =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2, 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2</a:t>
            </a:r>
            <a:r>
              <a:rPr lang="en-US" altLang="zh-TW" sz="2800" b="1" dirty="0" smtClean="0"/>
              <a:t>=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4 .</a:t>
            </a:r>
            <a:endParaRPr lang="zh-TW" altLang="en-US" sz="28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00100" y="1928802"/>
            <a:ext cx="791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类似地当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 = 4</a:t>
            </a:r>
            <a:r>
              <a:rPr lang="zh-TW" altLang="en-US" sz="3200" b="1" dirty="0" smtClean="0"/>
              <a:t> 时，对应的特征向量应满足</a:t>
            </a:r>
            <a:endParaRPr lang="zh-TW" altLang="en-US" sz="3200" b="1" dirty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172961" y="2500306"/>
          <a:ext cx="3590925" cy="990600"/>
        </p:xfrm>
        <a:graphic>
          <a:graphicData uri="http://schemas.openxmlformats.org/presentationml/2006/ole">
            <p:oleObj spid="_x0000_s403462" name="Equation" r:id="rId4" imgW="1701720" imgH="469800" progId="Equation.3">
              <p:embed/>
            </p:oleObj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887737" y="2643182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解得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2</a:t>
            </a:r>
            <a:endParaRPr lang="zh-TW" altLang="en-US" sz="3200" b="1" baseline="-25000" dirty="0"/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6744993" y="3214670"/>
          <a:ext cx="977900" cy="1143000"/>
        </p:xfrm>
        <a:graphic>
          <a:graphicData uri="http://schemas.openxmlformats.org/presentationml/2006/ole">
            <p:oleObj spid="_x0000_s403463" name="Equation" r:id="rId5" imgW="444240" imgH="469800" progId="Equation.3">
              <p:embed/>
            </p:oleObj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244267" y="3428987"/>
            <a:ext cx="5570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所以对应的特征向量可取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32" name="矩形 31"/>
          <p:cNvSpPr/>
          <p:nvPr/>
        </p:nvSpPr>
        <p:spPr>
          <a:xfrm>
            <a:off x="2815903" y="2000240"/>
            <a:ext cx="1785950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315969" y="3429000"/>
            <a:ext cx="1714512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959175" y="3286100"/>
            <a:ext cx="1714512" cy="107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428728" y="4500570"/>
            <a:ext cx="7098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对特征值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 = 4</a:t>
            </a:r>
            <a:r>
              <a:rPr lang="zh-TW" altLang="en-US" sz="3200" b="1" dirty="0" smtClean="0"/>
              <a:t> 时的所有特征向量是：</a:t>
            </a:r>
            <a:endParaRPr lang="zh-TW" altLang="en-US" sz="32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14744" y="5286388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k </a:t>
            </a:r>
            <a:r>
              <a:rPr lang="zh-TW" altLang="en-US" sz="3200" b="1" dirty="0" smtClean="0"/>
              <a:t>为非零实数</a:t>
            </a:r>
            <a:r>
              <a:rPr lang="en-US" altLang="zh-TW" sz="3200" b="1" dirty="0" smtClean="0"/>
              <a:t>.</a:t>
            </a:r>
            <a:r>
              <a:rPr lang="zh-TW" altLang="en-US" sz="3200" b="1" i="1" dirty="0" smtClean="0"/>
              <a:t> </a:t>
            </a:r>
            <a:endParaRPr lang="zh-TW" altLang="en-US" sz="3200" b="1" dirty="0"/>
          </a:p>
        </p:txBody>
      </p:sp>
      <p:graphicFrame>
        <p:nvGraphicFramePr>
          <p:cNvPr id="37" name="Object 4"/>
          <p:cNvGraphicFramePr>
            <a:graphicFrameLocks noChangeAspect="1"/>
          </p:cNvGraphicFramePr>
          <p:nvPr/>
        </p:nvGraphicFramePr>
        <p:xfrm>
          <a:off x="2419350" y="5072063"/>
          <a:ext cx="1176338" cy="1143000"/>
        </p:xfrm>
        <a:graphic>
          <a:graphicData uri="http://schemas.openxmlformats.org/presentationml/2006/ole">
            <p:oleObj spid="_x0000_s403464" name="Equation" r:id="rId6" imgW="5331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32" grpId="0" animBg="1"/>
      <p:bldP spid="33" grpId="0" animBg="1"/>
      <p:bldP spid="34" grpId="0" animBg="1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1285860"/>
            <a:ext cx="539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643174" y="2143116"/>
          <a:ext cx="3568701" cy="1661932"/>
        </p:xfrm>
        <a:graphic>
          <a:graphicData uri="http://schemas.openxmlformats.org/presentationml/2006/ole">
            <p:oleObj spid="_x0000_s375811" name="Equation" r:id="rId3" imgW="1498320" imgH="698400" progId="Equation.3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6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4913" y="571480"/>
            <a:ext cx="777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=                      </a:t>
            </a:r>
            <a:r>
              <a:rPr lang="zh-TW" altLang="en-US" sz="3200" b="1" dirty="0" smtClean="0"/>
              <a:t>的特征值和特征向量。</a:t>
            </a:r>
            <a:endParaRPr lang="zh-TW" altLang="en-US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0166" y="1643050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的特征多项式为</a:t>
            </a:r>
            <a:endParaRPr lang="zh-TW" altLang="en-US" sz="32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28794" y="4000504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 (2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/>
              <a:t>)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(– </a:t>
            </a:r>
            <a:r>
              <a:rPr lang="en-US" altLang="zh-TW" sz="3200" b="1" dirty="0" smtClean="0"/>
              <a:t>1)</a:t>
            </a:r>
            <a:r>
              <a:rPr lang="en-US" altLang="zh-TW" sz="3200" b="1" baseline="30000" dirty="0" smtClean="0"/>
              <a:t>3+3</a:t>
            </a:r>
            <a:endParaRPr lang="zh-TW" altLang="en-US" sz="3200" b="1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928794" y="4786322"/>
            <a:ext cx="293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 (2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/>
              <a:t>)</a:t>
            </a:r>
            <a:r>
              <a:rPr lang="en-US" altLang="zh-TW" sz="3200" b="1" baseline="30000" dirty="0" smtClean="0"/>
              <a:t> </a:t>
            </a:r>
            <a:r>
              <a:rPr lang="en-US" altLang="zh-TW" sz="3200" b="1" dirty="0" smtClean="0"/>
              <a:t>(1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/>
              <a:t>)</a:t>
            </a:r>
            <a:r>
              <a:rPr lang="en-US" altLang="zh-TW" sz="3200" b="1" baseline="30000" dirty="0" smtClean="0"/>
              <a:t>2</a:t>
            </a:r>
            <a:endParaRPr lang="zh-TW" altLang="en-US" sz="3200" b="1" baseline="30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571604" y="5643578"/>
            <a:ext cx="6616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</a:t>
            </a:r>
            <a:r>
              <a:rPr lang="zh-TW" altLang="en-US" sz="3200" b="1" i="1" dirty="0" smtClean="0"/>
              <a:t>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的特征值为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2, 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=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3</a:t>
            </a:r>
            <a:r>
              <a:rPr lang="en-US" altLang="zh-TW" sz="3200" b="1" dirty="0" smtClean="0"/>
              <a:t>= 1 .</a:t>
            </a:r>
            <a:endParaRPr lang="zh-TW" altLang="en-US" sz="3200" b="1" dirty="0"/>
          </a:p>
        </p:txBody>
      </p:sp>
      <p:sp>
        <p:nvSpPr>
          <p:cNvPr id="22" name="矩形 21"/>
          <p:cNvSpPr/>
          <p:nvPr/>
        </p:nvSpPr>
        <p:spPr>
          <a:xfrm>
            <a:off x="2500298" y="5715016"/>
            <a:ext cx="5857916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2830513" y="0"/>
          <a:ext cx="1908175" cy="1616075"/>
        </p:xfrm>
        <a:graphic>
          <a:graphicData uri="http://schemas.openxmlformats.org/presentationml/2006/ole">
            <p:oleObj spid="_x0000_s375813" name="Equation" r:id="rId4" imgW="825480" imgH="6984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29163" y="3714750"/>
          <a:ext cx="2652712" cy="1196975"/>
        </p:xfrm>
        <a:graphic>
          <a:graphicData uri="http://schemas.openxmlformats.org/presentationml/2006/ole">
            <p:oleObj spid="_x0000_s375814" name="Equation" r:id="rId5" imgW="10411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6" grpId="0"/>
      <p:bldP spid="17" grpId="0"/>
      <p:bldP spid="19" grpId="0"/>
      <p:bldP spid="20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17859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+mn-ea"/>
                <a:ea typeface="+mn-ea"/>
              </a:rPr>
              <a:t>- 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00" y="0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00B0F0"/>
                </a:solidFill>
              </a:rPr>
              <a:t>例 </a:t>
            </a:r>
            <a:r>
              <a:rPr lang="en-US" altLang="zh-TW" sz="2800" b="1" dirty="0" smtClean="0">
                <a:solidFill>
                  <a:srgbClr val="00B0F0"/>
                </a:solidFill>
              </a:rPr>
              <a:t>6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85918" y="285728"/>
            <a:ext cx="673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求 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=                    </a:t>
            </a:r>
            <a:r>
              <a:rPr lang="zh-TW" altLang="en-US" sz="2800" b="1" dirty="0" smtClean="0"/>
              <a:t>的特征值和特征向量。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571604" y="1214422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/>
              <a:t>的特征值为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1</a:t>
            </a:r>
            <a:r>
              <a:rPr lang="en-US" altLang="zh-TW" sz="2800" b="1" dirty="0" smtClean="0"/>
              <a:t> = 2, 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2</a:t>
            </a:r>
            <a:r>
              <a:rPr lang="zh-TW" altLang="en-US" sz="2800" b="1" baseline="-25000" dirty="0" smtClean="0"/>
              <a:t> </a:t>
            </a:r>
            <a:r>
              <a:rPr lang="en-US" altLang="zh-TW" sz="2800" b="1" dirty="0" smtClean="0"/>
              <a:t>=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3</a:t>
            </a:r>
            <a:r>
              <a:rPr lang="zh-TW" altLang="en-US" sz="2800" b="1" baseline="-25000" dirty="0" smtClean="0"/>
              <a:t> </a:t>
            </a:r>
            <a:r>
              <a:rPr lang="en-US" altLang="zh-TW" sz="2800" b="1" dirty="0" smtClean="0"/>
              <a:t>=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 1 .</a:t>
            </a:r>
            <a:endParaRPr lang="zh-TW" altLang="en-US" sz="2800" b="1" dirty="0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3000365" y="1"/>
          <a:ext cx="1433924" cy="1214422"/>
        </p:xfrm>
        <a:graphic>
          <a:graphicData uri="http://schemas.openxmlformats.org/presentationml/2006/ole">
            <p:oleObj spid="_x0000_s376835" name="Equation" r:id="rId3" imgW="825480" imgH="698400" progId="Equation.3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428728" y="1785926"/>
            <a:ext cx="6688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当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2</a:t>
            </a:r>
            <a:r>
              <a:rPr lang="zh-TW" altLang="en-US" sz="3200" b="1" dirty="0" smtClean="0"/>
              <a:t> 时，对应的特征向量应满足</a:t>
            </a:r>
            <a:endParaRPr lang="zh-TW" altLang="en-US" sz="3200" b="1" dirty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857356" y="2428868"/>
          <a:ext cx="4716462" cy="1498600"/>
        </p:xfrm>
        <a:graphic>
          <a:graphicData uri="http://schemas.openxmlformats.org/presentationml/2006/ole">
            <p:oleObj spid="_x0000_s376837" name="Equation" r:id="rId4" imgW="2234880" imgH="71100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773614" y="3794126"/>
          <a:ext cx="754062" cy="1698625"/>
        </p:xfrm>
        <a:graphic>
          <a:graphicData uri="http://schemas.openxmlformats.org/presentationml/2006/ole">
            <p:oleObj spid="_x0000_s376838" name="Equation" r:id="rId5" imgW="342720" imgH="69840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714480" y="4214818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得基础解系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5429264"/>
            <a:ext cx="3815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对特征值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2</a:t>
            </a:r>
            <a:r>
              <a:rPr lang="zh-TW" altLang="en-US" sz="3200" b="1" dirty="0" smtClean="0"/>
              <a:t> 时的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所有特征向量是：</a:t>
            </a:r>
            <a:endParaRPr lang="zh-TW" altLang="en-US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15074" y="5715016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k </a:t>
            </a:r>
            <a:r>
              <a:rPr lang="zh-TW" altLang="en-US" sz="3200" b="1" dirty="0" smtClean="0"/>
              <a:t>为非零实数</a:t>
            </a:r>
            <a:r>
              <a:rPr lang="en-US" altLang="zh-TW" sz="3200" b="1" dirty="0" smtClean="0"/>
              <a:t>.</a:t>
            </a:r>
            <a:r>
              <a:rPr lang="zh-TW" altLang="en-US" sz="3200" b="1" i="1" dirty="0" smtClean="0"/>
              <a:t> </a:t>
            </a:r>
            <a:endParaRPr lang="zh-TW" altLang="en-US" sz="3200" b="1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5030788" y="5222875"/>
          <a:ext cx="952500" cy="1698625"/>
        </p:xfrm>
        <a:graphic>
          <a:graphicData uri="http://schemas.openxmlformats.org/presentationml/2006/ole">
            <p:oleObj spid="_x0000_s376839" name="Equation" r:id="rId6" imgW="43164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12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17859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+mn-ea"/>
                <a:ea typeface="+mn-ea"/>
              </a:rPr>
              <a:t>- 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00" y="0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00B0F0"/>
                </a:solidFill>
              </a:rPr>
              <a:t>例 </a:t>
            </a:r>
            <a:r>
              <a:rPr lang="en-US" altLang="zh-TW" sz="2800" b="1" dirty="0" smtClean="0">
                <a:solidFill>
                  <a:srgbClr val="00B0F0"/>
                </a:solidFill>
              </a:rPr>
              <a:t>6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85918" y="285728"/>
            <a:ext cx="673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求 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=                    </a:t>
            </a:r>
            <a:r>
              <a:rPr lang="zh-TW" altLang="en-US" sz="2800" b="1" dirty="0" smtClean="0"/>
              <a:t>的特征值和特征向量。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571604" y="1214422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/>
              <a:t>的特征值为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1</a:t>
            </a:r>
            <a:r>
              <a:rPr lang="en-US" altLang="zh-TW" sz="2800" b="1" dirty="0" smtClean="0"/>
              <a:t> = 2, 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2</a:t>
            </a:r>
            <a:r>
              <a:rPr lang="zh-TW" altLang="en-US" sz="2800" b="1" baseline="-25000" dirty="0" smtClean="0"/>
              <a:t> </a:t>
            </a:r>
            <a:r>
              <a:rPr lang="en-US" altLang="zh-TW" sz="2800" b="1" dirty="0" smtClean="0"/>
              <a:t>=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3</a:t>
            </a:r>
            <a:r>
              <a:rPr lang="zh-TW" altLang="en-US" sz="2800" b="1" baseline="-25000" dirty="0" smtClean="0"/>
              <a:t> </a:t>
            </a:r>
            <a:r>
              <a:rPr lang="en-US" altLang="zh-TW" sz="2800" b="1" dirty="0" smtClean="0"/>
              <a:t>=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 1 .</a:t>
            </a:r>
            <a:endParaRPr lang="zh-TW" altLang="en-US" sz="2800" b="1" dirty="0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3000365" y="1"/>
          <a:ext cx="1433924" cy="1214422"/>
        </p:xfrm>
        <a:graphic>
          <a:graphicData uri="http://schemas.openxmlformats.org/presentationml/2006/ole">
            <p:oleObj spid="_x0000_s377858" name="Equation" r:id="rId3" imgW="825480" imgH="698400" progId="Equation.3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428728" y="1785926"/>
            <a:ext cx="7446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当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 =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3</a:t>
            </a:r>
            <a:r>
              <a:rPr lang="en-US" altLang="zh-TW" sz="3200" b="1" dirty="0" smtClean="0"/>
              <a:t> = 1</a:t>
            </a:r>
            <a:r>
              <a:rPr lang="zh-TW" altLang="en-US" sz="3200" b="1" dirty="0" smtClean="0"/>
              <a:t> 时，对应的特征向量应满足</a:t>
            </a:r>
            <a:endParaRPr lang="zh-TW" altLang="en-US" sz="3200" b="1" dirty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897063" y="2428875"/>
          <a:ext cx="4635500" cy="1498600"/>
        </p:xfrm>
        <a:graphic>
          <a:graphicData uri="http://schemas.openxmlformats.org/presentationml/2006/ole">
            <p:oleObj spid="_x0000_s377859" name="Equation" r:id="rId4" imgW="2197080" imgH="71100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500562" y="3857628"/>
          <a:ext cx="1004888" cy="1698625"/>
        </p:xfrm>
        <a:graphic>
          <a:graphicData uri="http://schemas.openxmlformats.org/presentationml/2006/ole">
            <p:oleObj spid="_x0000_s377860" name="Equation" r:id="rId5" imgW="457200" imgH="69840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441428" y="4349758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得基础解系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5429264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对特征值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 =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3</a:t>
            </a:r>
            <a:r>
              <a:rPr lang="en-US" altLang="zh-TW" sz="3200" b="1" dirty="0" smtClean="0"/>
              <a:t> = 1</a:t>
            </a:r>
            <a:r>
              <a:rPr lang="zh-TW" altLang="en-US" sz="3200" b="1" dirty="0" smtClean="0"/>
              <a:t> 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的所有特征向量是：</a:t>
            </a:r>
            <a:endParaRPr lang="zh-TW" altLang="en-US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94529" y="5651516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k </a:t>
            </a:r>
            <a:r>
              <a:rPr lang="zh-TW" altLang="en-US" sz="3200" b="1" dirty="0" smtClean="0"/>
              <a:t>为非零实数</a:t>
            </a:r>
            <a:r>
              <a:rPr lang="en-US" altLang="zh-TW" sz="3200" b="1" dirty="0" smtClean="0"/>
              <a:t>.</a:t>
            </a:r>
            <a:r>
              <a:rPr lang="zh-TW" altLang="en-US" sz="3200" b="1" i="1" dirty="0" smtClean="0"/>
              <a:t> </a:t>
            </a:r>
            <a:endParaRPr lang="zh-TW" altLang="en-US" sz="3200" b="1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5084763" y="5159375"/>
          <a:ext cx="1204912" cy="1698625"/>
        </p:xfrm>
        <a:graphic>
          <a:graphicData uri="http://schemas.openxmlformats.org/presentationml/2006/ole">
            <p:oleObj spid="_x0000_s377861" name="Equation" r:id="rId6" imgW="54576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1285860"/>
            <a:ext cx="539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628900" y="2143125"/>
          <a:ext cx="3598863" cy="1662113"/>
        </p:xfrm>
        <a:graphic>
          <a:graphicData uri="http://schemas.openxmlformats.org/presentationml/2006/ole">
            <p:oleObj spid="_x0000_s378882" name="Equation" r:id="rId3" imgW="1511280" imgH="698400" progId="Equation.3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00" y="0"/>
            <a:ext cx="697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4913" y="571480"/>
            <a:ext cx="777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=                      </a:t>
            </a:r>
            <a:r>
              <a:rPr lang="zh-TW" altLang="en-US" sz="3200" b="1" dirty="0" smtClean="0"/>
              <a:t>的特征值和特征向量。</a:t>
            </a:r>
            <a:endParaRPr lang="zh-TW" altLang="en-US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0166" y="1643050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的特征多项式为</a:t>
            </a:r>
            <a:endParaRPr lang="zh-TW" altLang="en-US" sz="32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28794" y="4000504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 (2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/>
              <a:t>)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(– </a:t>
            </a:r>
            <a:r>
              <a:rPr lang="en-US" altLang="zh-TW" sz="3200" b="1" dirty="0" smtClean="0"/>
              <a:t>1)</a:t>
            </a:r>
            <a:r>
              <a:rPr lang="en-US" altLang="zh-TW" sz="3200" b="1" baseline="30000" dirty="0" smtClean="0"/>
              <a:t>2+2</a:t>
            </a:r>
            <a:endParaRPr lang="zh-TW" altLang="en-US" sz="3200" b="1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928794" y="4786322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/>
              <a:t>(1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/>
              <a:t>)</a:t>
            </a:r>
            <a:r>
              <a:rPr lang="en-US" altLang="zh-TW" sz="3200" b="1" baseline="30000" dirty="0" smtClean="0"/>
              <a:t> </a:t>
            </a:r>
            <a:r>
              <a:rPr lang="en-US" altLang="zh-TW" sz="3200" b="1" dirty="0" smtClean="0"/>
              <a:t>(2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/>
              <a:t>)</a:t>
            </a:r>
            <a:r>
              <a:rPr lang="en-US" altLang="zh-TW" sz="3200" b="1" baseline="30000" dirty="0" smtClean="0"/>
              <a:t>2</a:t>
            </a:r>
            <a:endParaRPr lang="zh-TW" altLang="en-US" sz="3200" b="1" baseline="30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571604" y="5643578"/>
            <a:ext cx="6821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</a:t>
            </a:r>
            <a:r>
              <a:rPr lang="zh-TW" altLang="en-US" sz="3200" b="1" i="1" dirty="0" smtClean="0"/>
              <a:t>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的特征值为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/>
              <a:t>1, 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=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3</a:t>
            </a:r>
            <a:r>
              <a:rPr lang="en-US" altLang="zh-TW" sz="3200" b="1" dirty="0" smtClean="0"/>
              <a:t>= 2 .</a:t>
            </a:r>
            <a:endParaRPr lang="zh-TW" altLang="en-US" sz="3200" b="1" dirty="0"/>
          </a:p>
        </p:txBody>
      </p:sp>
      <p:sp>
        <p:nvSpPr>
          <p:cNvPr id="22" name="矩形 21"/>
          <p:cNvSpPr/>
          <p:nvPr/>
        </p:nvSpPr>
        <p:spPr>
          <a:xfrm>
            <a:off x="2500298" y="5715016"/>
            <a:ext cx="5857916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2830513" y="0"/>
          <a:ext cx="1908175" cy="1616075"/>
        </p:xfrm>
        <a:graphic>
          <a:graphicData uri="http://schemas.openxmlformats.org/presentationml/2006/ole">
            <p:oleObj spid="_x0000_s378883" name="Equation" r:id="rId4" imgW="825480" imgH="6984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13288" y="3714750"/>
          <a:ext cx="2686050" cy="1196975"/>
        </p:xfrm>
        <a:graphic>
          <a:graphicData uri="http://schemas.openxmlformats.org/presentationml/2006/ole">
            <p:oleObj spid="_x0000_s378884" name="Equation" r:id="rId5" imgW="10540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6" grpId="0"/>
      <p:bldP spid="17" grpId="0"/>
      <p:bldP spid="19" grpId="0"/>
      <p:bldP spid="20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17859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+mn-ea"/>
                <a:ea typeface="+mn-ea"/>
              </a:rPr>
              <a:t>- 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00" y="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00B0F0"/>
                </a:solidFill>
              </a:rPr>
              <a:t>例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85918" y="285728"/>
            <a:ext cx="673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求 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=                    </a:t>
            </a:r>
            <a:r>
              <a:rPr lang="zh-TW" altLang="en-US" sz="2800" b="1" dirty="0" smtClean="0"/>
              <a:t>的特征值和特征向量。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571604" y="1214422"/>
            <a:ext cx="540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/>
              <a:t>的特征值为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1</a:t>
            </a:r>
            <a:r>
              <a:rPr lang="en-US" altLang="zh-TW" sz="2800" b="1" dirty="0" smtClean="0"/>
              <a:t> =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800" b="1" dirty="0" smtClean="0"/>
              <a:t>1, 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2</a:t>
            </a:r>
            <a:r>
              <a:rPr lang="zh-TW" altLang="en-US" sz="2800" b="1" baseline="-25000" dirty="0" smtClean="0"/>
              <a:t> </a:t>
            </a:r>
            <a:r>
              <a:rPr lang="en-US" altLang="zh-TW" sz="2800" b="1" dirty="0" smtClean="0"/>
              <a:t>=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3</a:t>
            </a:r>
            <a:r>
              <a:rPr lang="zh-TW" altLang="en-US" sz="2800" b="1" baseline="-25000" dirty="0" smtClean="0"/>
              <a:t> </a:t>
            </a:r>
            <a:r>
              <a:rPr lang="en-US" altLang="zh-TW" sz="2800" b="1" dirty="0" smtClean="0"/>
              <a:t>=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 2 .</a:t>
            </a:r>
            <a:endParaRPr lang="zh-TW" altLang="en-US" sz="2800" b="1" dirty="0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3000365" y="1"/>
          <a:ext cx="1433924" cy="1214422"/>
        </p:xfrm>
        <a:graphic>
          <a:graphicData uri="http://schemas.openxmlformats.org/presentationml/2006/ole">
            <p:oleObj spid="_x0000_s379906" name="Equation" r:id="rId3" imgW="825480" imgH="698400" progId="Equation.3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428728" y="1785926"/>
            <a:ext cx="6893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当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/>
              <a:t>1</a:t>
            </a:r>
            <a:r>
              <a:rPr lang="zh-TW" altLang="en-US" sz="3200" b="1" dirty="0" smtClean="0"/>
              <a:t> 时，对应的特征向量应满足</a:t>
            </a:r>
            <a:endParaRPr lang="zh-TW" altLang="en-US" sz="3200" b="1" dirty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870075" y="2428875"/>
          <a:ext cx="4689475" cy="1498600"/>
        </p:xfrm>
        <a:graphic>
          <a:graphicData uri="http://schemas.openxmlformats.org/presentationml/2006/ole">
            <p:oleObj spid="_x0000_s379907" name="Equation" r:id="rId4" imgW="2222280" imgH="71100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500562" y="3929066"/>
          <a:ext cx="754062" cy="1698625"/>
        </p:xfrm>
        <a:graphic>
          <a:graphicData uri="http://schemas.openxmlformats.org/presentationml/2006/ole">
            <p:oleObj spid="_x0000_s379908" name="Equation" r:id="rId5" imgW="342720" imgH="69840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441428" y="4349758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得基础解系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5429264"/>
            <a:ext cx="3610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对特征值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/>
              <a:t>1</a:t>
            </a:r>
            <a:r>
              <a:rPr lang="zh-TW" altLang="en-US" sz="3200" b="1" dirty="0" smtClean="0"/>
              <a:t> 的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所有特征向量是：</a:t>
            </a:r>
            <a:endParaRPr lang="zh-TW" altLang="en-US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15074" y="5715016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k </a:t>
            </a:r>
            <a:r>
              <a:rPr lang="zh-TW" altLang="en-US" sz="3200" b="1" dirty="0" smtClean="0"/>
              <a:t>为非零实数</a:t>
            </a:r>
            <a:r>
              <a:rPr lang="en-US" altLang="zh-TW" sz="3200" b="1" dirty="0" smtClean="0"/>
              <a:t>.</a:t>
            </a:r>
            <a:r>
              <a:rPr lang="zh-TW" altLang="en-US" sz="3200" b="1" i="1" dirty="0" smtClean="0"/>
              <a:t> </a:t>
            </a:r>
            <a:endParaRPr lang="zh-TW" altLang="en-US" sz="3200" b="1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5030788" y="5222875"/>
          <a:ext cx="952500" cy="1698625"/>
        </p:xfrm>
        <a:graphic>
          <a:graphicData uri="http://schemas.openxmlformats.org/presentationml/2006/ole">
            <p:oleObj spid="_x0000_s379909" name="Equation" r:id="rId6" imgW="43164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857232"/>
            <a:ext cx="17859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+mn-ea"/>
                <a:ea typeface="+mn-ea"/>
              </a:rPr>
              <a:t>- 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0" y="0"/>
            <a:ext cx="6335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00B0F0"/>
                </a:solidFill>
              </a:rPr>
              <a:t>例 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5818" y="285728"/>
            <a:ext cx="673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求 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=                    </a:t>
            </a:r>
            <a:r>
              <a:rPr lang="zh-TW" altLang="en-US" sz="2800" b="1" dirty="0" smtClean="0"/>
              <a:t>的特征值和特征向量。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1504" y="1214422"/>
            <a:ext cx="540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/>
              <a:t>的特征值为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1</a:t>
            </a:r>
            <a:r>
              <a:rPr lang="en-US" altLang="zh-TW" sz="2800" b="1" dirty="0" smtClean="0"/>
              <a:t> =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800" b="1" dirty="0" smtClean="0"/>
              <a:t>1, 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2</a:t>
            </a:r>
            <a:r>
              <a:rPr lang="zh-TW" altLang="en-US" sz="2800" b="1" baseline="-25000" dirty="0" smtClean="0"/>
              <a:t> </a:t>
            </a:r>
            <a:r>
              <a:rPr lang="en-US" altLang="zh-TW" sz="2800" b="1" dirty="0" smtClean="0"/>
              <a:t>= </a:t>
            </a:r>
            <a:r>
              <a:rPr lang="el-GR" altLang="zh-TW" sz="28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2800" b="1" baseline="-25000" dirty="0" smtClean="0"/>
              <a:t>3</a:t>
            </a:r>
            <a:r>
              <a:rPr lang="zh-TW" altLang="en-US" sz="2800" b="1" baseline="-25000" dirty="0" smtClean="0"/>
              <a:t> </a:t>
            </a:r>
            <a:r>
              <a:rPr lang="en-US" altLang="zh-TW" sz="2800" b="1" dirty="0" smtClean="0"/>
              <a:t>=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 2 .</a:t>
            </a:r>
            <a:endParaRPr lang="zh-TW" altLang="en-US" sz="2800" b="1" dirty="0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2000265" y="1"/>
          <a:ext cx="1433924" cy="1214422"/>
        </p:xfrm>
        <a:graphic>
          <a:graphicData uri="http://schemas.openxmlformats.org/presentationml/2006/ole">
            <p:oleObj spid="_x0000_s381954" name="Equation" r:id="rId4" imgW="825480" imgH="698400" progId="Equation.3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428628" y="1714488"/>
            <a:ext cx="7481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当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zh-TW" altLang="en-US" sz="3200" b="1" baseline="-25000" dirty="0" smtClean="0"/>
              <a:t> </a:t>
            </a:r>
            <a:r>
              <a:rPr lang="en-US" altLang="zh-TW" sz="3200" b="1" dirty="0" smtClean="0"/>
              <a:t>=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3</a:t>
            </a:r>
            <a:r>
              <a:rPr lang="zh-TW" altLang="en-US" sz="3200" b="1" baseline="-25000" dirty="0" smtClean="0"/>
              <a:t> </a:t>
            </a:r>
            <a:r>
              <a:rPr lang="en-US" altLang="zh-TW" sz="3200" b="1" dirty="0" smtClean="0"/>
              <a:t>=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 2</a:t>
            </a:r>
            <a:r>
              <a:rPr lang="zh-TW" altLang="en-US" sz="3200" b="1" dirty="0" smtClean="0"/>
              <a:t> 时，对应的特征向量应满足</a:t>
            </a:r>
            <a:endParaRPr lang="zh-TW" altLang="en-US" sz="3200" b="1" dirty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85818" y="2285992"/>
          <a:ext cx="4770437" cy="1498600"/>
        </p:xfrm>
        <a:graphic>
          <a:graphicData uri="http://schemas.openxmlformats.org/presentationml/2006/ole">
            <p:oleObj spid="_x0000_s381955" name="Equation" r:id="rId5" imgW="2260440" imgH="71100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3571868" y="3857628"/>
          <a:ext cx="813388" cy="1412866"/>
        </p:xfrm>
        <a:graphic>
          <a:graphicData uri="http://schemas.openxmlformats.org/presentationml/2006/ole">
            <p:oleObj spid="_x0000_s381956" name="Equation" r:id="rId6" imgW="444240" imgH="698400" progId="Equation.3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55596" y="4214811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得基础解系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 =           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 =        </a:t>
            </a:r>
            <a:endParaRPr lang="zh-TW" altLang="en-US" sz="3200" b="1" dirty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5500694" y="3786190"/>
          <a:ext cx="785818" cy="1484304"/>
        </p:xfrm>
        <a:graphic>
          <a:graphicData uri="http://schemas.openxmlformats.org/presentationml/2006/ole">
            <p:oleObj spid="_x0000_s381957" name="Equation" r:id="rId7" imgW="342720" imgH="698400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0" y="5500702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对特征值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3200" b="1" dirty="0" smtClean="0"/>
              <a:t> 的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所有特征向量是：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143636" y="5572140"/>
            <a:ext cx="24064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k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i="1" dirty="0" smtClean="0"/>
              <a:t>, k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i="1" dirty="0" smtClean="0"/>
              <a:t> </a:t>
            </a:r>
            <a:r>
              <a:rPr lang="zh-TW" altLang="en-US" sz="3200" b="1" dirty="0" smtClean="0"/>
              <a:t>为不全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为零实数</a:t>
            </a:r>
            <a:r>
              <a:rPr lang="en-US" altLang="zh-TW" sz="3200" b="1" dirty="0" smtClean="0"/>
              <a:t>.</a:t>
            </a:r>
            <a:r>
              <a:rPr lang="zh-TW" altLang="en-US" sz="3200" b="1" i="1" dirty="0" smtClean="0"/>
              <a:t> </a:t>
            </a:r>
            <a:endParaRPr lang="zh-TW" altLang="en-US" sz="3200" b="1" dirty="0"/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3500430" y="5159375"/>
          <a:ext cx="2408237" cy="1698625"/>
        </p:xfrm>
        <a:graphic>
          <a:graphicData uri="http://schemas.openxmlformats.org/presentationml/2006/ole">
            <p:oleObj spid="_x0000_s381958" name="Equation" r:id="rId8" imgW="109188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1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二、特征值与特征向量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的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性质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39886" y="1214422"/>
            <a:ext cx="8004114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一个 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rgbClr val="000C0C"/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阶方阵若重根均按重复次数计算，在</a:t>
            </a:r>
            <a:endParaRPr lang="en-US" altLang="zh-TW" sz="3200" b="1" dirty="0" smtClean="0">
              <a:solidFill>
                <a:srgbClr val="000C0C"/>
              </a:solidFill>
              <a:latin typeface="+mn-ea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复数范围内必有 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n</a:t>
            </a:r>
            <a:r>
              <a:rPr lang="zh-TW" altLang="en-US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个特征值。</a:t>
            </a:r>
            <a:endParaRPr lang="zh-TW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1785918" y="3571876"/>
            <a:ext cx="6315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(1)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+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+…+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=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+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22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+…+</a:t>
            </a:r>
            <a:r>
              <a:rPr lang="en-US" altLang="zh-TW" sz="3200" b="1" i="1" dirty="0" err="1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en-US" altLang="zh-TW" sz="3200" b="1" i="1" baseline="-25000" dirty="0" err="1">
                <a:solidFill>
                  <a:srgbClr val="000C0C"/>
                </a:solidFill>
                <a:cs typeface="Times New Roman" pitchFamily="18" charset="0"/>
              </a:rPr>
              <a:t>nn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；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785918" y="4286256"/>
            <a:ext cx="36210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(2)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…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=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|</a:t>
            </a:r>
            <a:r>
              <a:rPr lang="zh-TW" altLang="en-US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zh-TW" altLang="en-US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|</a:t>
            </a:r>
            <a:r>
              <a:rPr lang="zh-TW" altLang="en-US" sz="3200" b="1" i="1" dirty="0">
                <a:solidFill>
                  <a:srgbClr val="000C0C"/>
                </a:solidFill>
                <a:cs typeface="Times New Roman" pitchFamily="18" charset="0"/>
              </a:rPr>
              <a:t>。</a:t>
            </a:r>
            <a:endParaRPr lang="zh-TW" altLang="en-US" sz="3200" b="1" dirty="0">
              <a:solidFill>
                <a:srgbClr val="000C0C"/>
              </a:solidFill>
              <a:cs typeface="Times New Roman" pitchFamily="18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376362" y="5500702"/>
            <a:ext cx="77676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矩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阵 </a:t>
            </a:r>
            <a:r>
              <a:rPr lang="en-US" altLang="zh-CN" sz="3200" b="1" i="1" dirty="0">
                <a:solidFill>
                  <a:srgbClr val="FF0000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可逆的一个充分必要条件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是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没有特征值 </a:t>
            </a:r>
            <a:r>
              <a:rPr lang="en-US" altLang="zh-TW" sz="3200" b="1" dirty="0">
                <a:solidFill>
                  <a:srgbClr val="FF0000"/>
                </a:solidFill>
                <a:ea typeface="+mn-ea"/>
                <a:cs typeface="Times New Roman" pitchFamily="18" charset="0"/>
              </a:rPr>
              <a:t>0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142976" y="2428868"/>
            <a:ext cx="80010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设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阶方阵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=(</a:t>
            </a:r>
            <a:r>
              <a:rPr lang="en-US" altLang="zh-TW" sz="3200" b="1" i="1" dirty="0" err="1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TW" sz="3200" b="1" i="1" baseline="-25000" dirty="0" err="1">
                <a:solidFill>
                  <a:srgbClr val="000C0C"/>
                </a:solidFill>
                <a:ea typeface="+mn-ea"/>
                <a:cs typeface="Times New Roman" pitchFamily="18" charset="0"/>
              </a:rPr>
              <a:t>ij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)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值为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 …,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i="1" baseline="-25000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n</a:t>
            </a:r>
            <a:r>
              <a:rPr lang="zh-TW" altLang="en-US" sz="3200" b="1" baseline="-25000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, </a:t>
            </a:r>
            <a:endParaRPr lang="en-US" altLang="zh-TW" sz="3200" b="1" dirty="0">
              <a:solidFill>
                <a:srgbClr val="000C0C"/>
              </a:solidFill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则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有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142976" y="492919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推论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" grpId="0"/>
      <p:bldP spid="19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428860" y="285728"/>
          <a:ext cx="1735138" cy="1057275"/>
        </p:xfrm>
        <a:graphic>
          <a:graphicData uri="http://schemas.openxmlformats.org/presentationml/2006/ole">
            <p:oleObj spid="_x0000_s384002" name="Equation" r:id="rId3" imgW="736560" imgH="469800" progId="Equation.3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5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4913" y="571480"/>
            <a:ext cx="7338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=                   </a:t>
            </a:r>
            <a:r>
              <a:rPr lang="zh-TW" altLang="en-US" sz="3200" b="1" dirty="0" smtClean="0"/>
              <a:t>的特征值为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2, 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= 4 .</a:t>
            </a:r>
            <a:endParaRPr lang="zh-TW" altLang="en-US" sz="32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71802" y="1428736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3 + 3 = 2 + 4</a:t>
            </a:r>
            <a:endParaRPr lang="zh-TW" altLang="en-US" sz="3200" b="1" dirty="0"/>
          </a:p>
        </p:txBody>
      </p:sp>
      <p:sp>
        <p:nvSpPr>
          <p:cNvPr id="24" name="橢圓 23"/>
          <p:cNvSpPr/>
          <p:nvPr/>
        </p:nvSpPr>
        <p:spPr>
          <a:xfrm rot="2350120">
            <a:off x="2481639" y="582994"/>
            <a:ext cx="157163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286512" y="714356"/>
            <a:ext cx="35719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572396" y="714356"/>
            <a:ext cx="35719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500166" y="2000240"/>
            <a:ext cx="5750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 = 3 × 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–(–1)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×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(–1) = 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× 4</a:t>
            </a:r>
            <a:endParaRPr lang="zh-TW" altLang="en-US" sz="3200" b="1" dirty="0"/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1821637" y="821513"/>
            <a:ext cx="107157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3536943" y="820719"/>
            <a:ext cx="107157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897508" y="2928958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6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71538" y="3571876"/>
            <a:ext cx="830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=                      </a:t>
            </a:r>
            <a:r>
              <a:rPr lang="zh-TW" altLang="en-US" sz="3200" b="1" dirty="0" smtClean="0"/>
              <a:t>的特征值为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2, 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=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3</a:t>
            </a:r>
            <a:r>
              <a:rPr lang="en-US" altLang="zh-TW" sz="3200" b="1" dirty="0" smtClean="0"/>
              <a:t>= 1 .</a:t>
            </a:r>
            <a:endParaRPr lang="zh-TW" altLang="en-US" sz="3200" b="1" dirty="0"/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2000232" y="3000372"/>
          <a:ext cx="1908175" cy="1616075"/>
        </p:xfrm>
        <a:graphic>
          <a:graphicData uri="http://schemas.openxmlformats.org/presentationml/2006/ole">
            <p:oleObj spid="_x0000_s384005" name="Equation" r:id="rId4" imgW="825480" imgH="698400" progId="Equation.3">
              <p:embed/>
            </p:oleObj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2143108" y="4714884"/>
            <a:ext cx="381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/>
              <a:t>1 + 3 + 2 = 2 + 1 + 1</a:t>
            </a:r>
            <a:endParaRPr lang="zh-TW" altLang="en-US" sz="3200" b="1" dirty="0"/>
          </a:p>
        </p:txBody>
      </p:sp>
      <p:sp>
        <p:nvSpPr>
          <p:cNvPr id="36" name="橢圓 35"/>
          <p:cNvSpPr/>
          <p:nvPr/>
        </p:nvSpPr>
        <p:spPr>
          <a:xfrm rot="2635963">
            <a:off x="1894488" y="3498271"/>
            <a:ext cx="2222653" cy="5442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215074" y="3714752"/>
            <a:ext cx="35719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500958" y="3714752"/>
            <a:ext cx="35719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8072462" y="3714752"/>
            <a:ext cx="35719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 rot="5400000">
            <a:off x="1250927" y="3821115"/>
            <a:ext cx="150019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>
            <a:off x="3179753" y="3821115"/>
            <a:ext cx="150019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571604" y="5357826"/>
            <a:ext cx="5514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(–1)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×3 ×2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×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(–4)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× 2</a:t>
            </a:r>
          </a:p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× 1 × 1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32" grpId="0"/>
      <p:bldP spid="33" grpId="0"/>
      <p:bldP spid="35" grpId="0"/>
      <p:bldP spid="36" grpId="0" animBg="1"/>
      <p:bldP spid="36" grpId="1" animBg="1"/>
      <p:bldP spid="37" grpId="0" animBg="1"/>
      <p:bldP spid="38" grpId="0" animBg="1"/>
      <p:bldP spid="39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0100" y="0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rgbClr val="00B050"/>
                </a:solidFill>
              </a:rPr>
              <a:t>回顾</a:t>
            </a:r>
            <a:r>
              <a:rPr lang="en-US" altLang="zh-TW" sz="44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4400" b="1" dirty="0" smtClean="0">
                <a:solidFill>
                  <a:srgbClr val="00B050"/>
                </a:solidFill>
              </a:rPr>
              <a:t>两个观察</a:t>
            </a:r>
            <a:endParaRPr lang="zh-TW" altLang="en-US" sz="4400" b="1" dirty="0">
              <a:solidFill>
                <a:srgbClr val="00B05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85852" y="642918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(1)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对角矩阵的次幂容易计算。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357290" y="1214422"/>
            <a:ext cx="1000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14414" y="4286256"/>
            <a:ext cx="821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(2)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若方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可写成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PDP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形式，其中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为一可逆矩阵，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为对角矩阵。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则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的次幂容易计算。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			</a:t>
            </a:r>
            <a:endParaRPr lang="zh-TW" altLang="en-US" sz="32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142976" y="5786454"/>
            <a:ext cx="1000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1928794" y="1214422"/>
          <a:ext cx="2792412" cy="1447800"/>
        </p:xfrm>
        <a:graphic>
          <a:graphicData uri="http://schemas.openxmlformats.org/presentationml/2006/ole">
            <p:oleObj spid="_x0000_s345092" name="Equation" r:id="rId3" imgW="1346040" imgH="698400" progId="Equation.3">
              <p:embed/>
            </p:oleObj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785918" y="2714620"/>
          <a:ext cx="6323012" cy="1525588"/>
        </p:xfrm>
        <a:graphic>
          <a:graphicData uri="http://schemas.openxmlformats.org/presentationml/2006/ole">
            <p:oleObj spid="_x0000_s345093" name="Equation" r:id="rId4" imgW="3047760" imgH="73656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643042" y="5786454"/>
            <a:ext cx="767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(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PDP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(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PDP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(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PDP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(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PDP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endParaRPr lang="zh-TW" altLang="en-US" sz="3200" b="1" baseline="30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43108" y="6273225"/>
            <a:ext cx="259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 (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 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endParaRPr lang="zh-TW" altLang="en-US" sz="3200" b="1" baseline="30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1868" y="5857892"/>
            <a:ext cx="1357322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143504" y="5857892"/>
            <a:ext cx="1357322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786578" y="5857892"/>
            <a:ext cx="1357322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429388" y="514351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TW" alt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線接點 32"/>
          <p:cNvCxnSpPr>
            <a:stCxn id="29" idx="0"/>
            <a:endCxn id="32" idx="1"/>
          </p:cNvCxnSpPr>
          <p:nvPr/>
        </p:nvCxnSpPr>
        <p:spPr>
          <a:xfrm rot="5400000" flipH="1" flipV="1">
            <a:off x="5128962" y="4557467"/>
            <a:ext cx="421992" cy="2178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30" idx="0"/>
          </p:cNvCxnSpPr>
          <p:nvPr/>
        </p:nvCxnSpPr>
        <p:spPr>
          <a:xfrm rot="5400000" flipH="1" flipV="1">
            <a:off x="5982901" y="5411404"/>
            <a:ext cx="285752" cy="607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31" idx="0"/>
          </p:cNvCxnSpPr>
          <p:nvPr/>
        </p:nvCxnSpPr>
        <p:spPr>
          <a:xfrm rot="16200000" flipV="1">
            <a:off x="6983033" y="5375685"/>
            <a:ext cx="357190" cy="6072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7" grpId="0"/>
      <p:bldP spid="28" grpId="0"/>
      <p:bldP spid="29" grpId="0" animBg="1"/>
      <p:bldP spid="30" grpId="0" animBg="1"/>
      <p:bldP spid="31" grpId="0" animBg="1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42944" y="0"/>
            <a:ext cx="80010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若 </a:t>
            </a:r>
            <a:r>
              <a:rPr lang="el-GR" altLang="zh-CN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是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方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阵 </a:t>
            </a:r>
            <a:r>
              <a:rPr lang="en-US" altLang="zh-CN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的特征值，</a:t>
            </a:r>
            <a:r>
              <a:rPr lang="en-US" altLang="zh-CN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是 </a:t>
            </a:r>
            <a:r>
              <a:rPr lang="en-US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的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属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于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el-GR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的特征向量，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则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对任何多项式 </a:t>
            </a:r>
            <a:r>
              <a:rPr lang="en-US" altLang="zh-TW" sz="32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来说，方阵</a:t>
            </a:r>
            <a:endParaRPr lang="en-US" altLang="zh-TW" sz="3200" b="1" dirty="0" smtClean="0">
              <a:solidFill>
                <a:srgbClr val="000C0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TW" sz="32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具有属于特征值 </a:t>
            </a:r>
            <a:r>
              <a:rPr lang="en-US" altLang="zh-TW" sz="32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的特征向量 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rgbClr val="000C0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62" y="1571612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00166" y="1571612"/>
            <a:ext cx="8001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设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 </a:t>
            </a:r>
            <a:r>
              <a:rPr lang="en-US" altLang="zh-CN" sz="3200" b="1" i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是 </a:t>
            </a:r>
            <a:r>
              <a:rPr lang="en-US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的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属于特征值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的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特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征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向量，则</a:t>
            </a:r>
            <a:endParaRPr lang="zh-CN" altLang="en-US" sz="3200" b="1" dirty="0">
              <a:solidFill>
                <a:srgbClr val="000C0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3042" y="2143116"/>
            <a:ext cx="577594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+4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(</a:t>
            </a:r>
            <a:r>
              <a:rPr lang="el-GR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λ</a:t>
            </a:r>
            <a:r>
              <a:rPr lang="en-US" altLang="zh-CN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5</a:t>
            </a:r>
            <a:r>
              <a:rPr lang="el-GR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λ</a:t>
            </a:r>
            <a:r>
              <a:rPr lang="en-US" altLang="zh-CN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4</a:t>
            </a:r>
            <a:r>
              <a:rPr lang="el-GR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λ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 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2214554"/>
            <a:ext cx="2286016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28926" y="2786058"/>
            <a:ext cx="5889754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方阵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+4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/>
              <a:t>的一个特征值</a:t>
            </a:r>
            <a:endParaRPr lang="zh-TW" altLang="en-US" sz="3200" b="1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42944" y="3714752"/>
            <a:ext cx="80010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若 </a:t>
            </a:r>
            <a:r>
              <a:rPr lang="el-GR" altLang="zh-CN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是</a:t>
            </a:r>
            <a:r>
              <a:rPr lang="zh-TW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可逆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方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阵 </a:t>
            </a:r>
            <a:r>
              <a:rPr lang="en-US" altLang="zh-CN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的特征值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，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以上事实甚至放宽到允许负的次幂仍然成立。</a:t>
            </a:r>
            <a:endParaRPr lang="zh-CN" altLang="en-US" sz="3200" b="1" dirty="0">
              <a:solidFill>
                <a:srgbClr val="000C0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00100" y="4786322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500166" y="4786322"/>
            <a:ext cx="8001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设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 </a:t>
            </a:r>
            <a:r>
              <a:rPr lang="en-US" altLang="zh-CN" sz="3200" b="1" i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是 </a:t>
            </a:r>
            <a:r>
              <a:rPr lang="en-US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的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属于特征值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的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特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征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向量，则</a:t>
            </a:r>
            <a:endParaRPr lang="zh-CN" altLang="en-US" sz="3200" b="1" dirty="0">
              <a:solidFill>
                <a:srgbClr val="000C0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43042" y="5429264"/>
            <a:ext cx="700384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+4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el-GR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λ</a:t>
            </a:r>
            <a:r>
              <a:rPr lang="en-US" altLang="zh-CN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</a:t>
            </a:r>
            <a:r>
              <a:rPr lang="el-GR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λ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CN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4</a:t>
            </a:r>
            <a:r>
              <a:rPr lang="el-GR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λ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 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942" y="5500702"/>
            <a:ext cx="292895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357422" y="6072206"/>
            <a:ext cx="6503703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方阵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+4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/>
              <a:t>的一个特征值</a:t>
            </a:r>
            <a:endParaRPr lang="zh-TW" altLang="en-US" sz="3200" b="1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1000100" y="3571876"/>
            <a:ext cx="8143900" cy="1588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00232" y="0"/>
            <a:ext cx="70711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证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明：若 </a:t>
            </a:r>
            <a:r>
              <a:rPr lang="el-GR" altLang="zh-CN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 是矩阵 </a:t>
            </a:r>
            <a:r>
              <a:rPr lang="en-US" altLang="zh-CN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的特征值，</a:t>
            </a:r>
            <a:r>
              <a:rPr lang="en-US" altLang="zh-CN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是 </a:t>
            </a:r>
            <a:r>
              <a:rPr lang="en-US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endParaRPr lang="en-US" altLang="zh-CN" sz="3200" b="1" i="1" dirty="0">
              <a:solidFill>
                <a:srgbClr val="000C0C"/>
              </a:solidFill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的属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于 </a:t>
            </a:r>
            <a:r>
              <a:rPr lang="el-GR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的特征向量，则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00100" y="2285992"/>
            <a:ext cx="16417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7030A0"/>
                </a:solidFill>
                <a:latin typeface="+mn-ea"/>
                <a:ea typeface="+mn-ea"/>
              </a:rPr>
              <a:t>证</a:t>
            </a:r>
            <a:r>
              <a:rPr lang="zh-CN" altLang="en-US" sz="3200" b="1" dirty="0" smtClean="0">
                <a:solidFill>
                  <a:srgbClr val="7030A0"/>
                </a:solidFill>
                <a:latin typeface="+mn-ea"/>
                <a:ea typeface="+mn-ea"/>
              </a:rPr>
              <a:t>明</a:t>
            </a:r>
            <a:r>
              <a:rPr lang="zh-TW" altLang="en-US" sz="3200" b="1" dirty="0" smtClean="0">
                <a:solidFill>
                  <a:srgbClr val="7030A0"/>
                </a:solidFill>
                <a:latin typeface="+mn-ea"/>
                <a:ea typeface="+mn-ea"/>
              </a:rPr>
              <a:t> </a:t>
            </a:r>
            <a:r>
              <a:rPr lang="en-US" altLang="zh-TW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357290" y="5072074"/>
            <a:ext cx="71785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再继续施行上述步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骤，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可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得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en-US" altLang="zh-TW" sz="3200" b="1" i="1" dirty="0" err="1" smtClean="0"/>
              <a:t>A</a:t>
            </a:r>
            <a:r>
              <a:rPr lang="en-US" altLang="zh-TW" sz="3200" b="1" i="1" baseline="30000" dirty="0" err="1" smtClean="0"/>
              <a:t>m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x</a:t>
            </a:r>
            <a:r>
              <a:rPr lang="zh-TW" altLang="en-US" sz="3200" b="1" i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30000" dirty="0" err="1" smtClean="0"/>
              <a:t>m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CN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381224" y="6400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>
              <a:solidFill>
                <a:schemeClr val="bg2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7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071670" y="1071546"/>
            <a:ext cx="378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(1)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CN" sz="3200" b="1" baseline="30000" dirty="0" smtClean="0">
                <a:solidFill>
                  <a:srgbClr val="000C0C"/>
                </a:solidFill>
                <a:cs typeface="Times New Roman" pitchFamily="18" charset="0"/>
              </a:rPr>
              <a:t>2 </a:t>
            </a:r>
            <a:r>
              <a:rPr lang="zh-TW" altLang="en-US" sz="3200" b="1" dirty="0" smtClean="0"/>
              <a:t>是 </a:t>
            </a:r>
            <a:r>
              <a:rPr lang="en-US" altLang="zh-TW" sz="3200" b="1" i="1" dirty="0" smtClean="0"/>
              <a:t>A</a:t>
            </a:r>
            <a:r>
              <a:rPr lang="en-US" altLang="zh-TW" sz="3200" b="1" baseline="30000" dirty="0" smtClean="0"/>
              <a:t>2 </a:t>
            </a:r>
            <a:r>
              <a:rPr lang="zh-TW" altLang="en-US" sz="3200" b="1" dirty="0" smtClean="0"/>
              <a:t>的特征值</a:t>
            </a:r>
            <a:endParaRPr lang="zh-TW" altLang="en-US" sz="32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071670" y="1714488"/>
            <a:ext cx="6977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(2) </a:t>
            </a:r>
            <a:r>
              <a:rPr lang="zh-TW" altLang="en-US" sz="3200" b="1" dirty="0" smtClean="0"/>
              <a:t>当 </a:t>
            </a:r>
            <a:r>
              <a:rPr lang="en-US" altLang="zh-TW" sz="3200" b="1" i="1" dirty="0" smtClean="0"/>
              <a:t>A</a:t>
            </a:r>
            <a:r>
              <a:rPr lang="zh-TW" altLang="en-US" sz="3200" b="1" dirty="0" smtClean="0"/>
              <a:t> 可逆时，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CN" sz="3200" b="1" baseline="30000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/>
              <a:t>是 </a:t>
            </a:r>
            <a:r>
              <a:rPr lang="en-US" altLang="zh-TW" sz="3200" b="1" i="1" dirty="0" smtClean="0"/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baseline="30000" dirty="0" smtClean="0"/>
              <a:t> </a:t>
            </a:r>
            <a:r>
              <a:rPr lang="zh-TW" altLang="en-US" sz="3200" b="1" dirty="0" smtClean="0"/>
              <a:t>的特征值。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143372" y="2500306"/>
            <a:ext cx="1491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dirty="0" smtClean="0"/>
              <a:t> </a:t>
            </a:r>
            <a:r>
              <a:rPr lang="en-US" altLang="zh-TW" sz="3200" b="1" dirty="0" smtClean="0"/>
              <a:t>=</a:t>
            </a:r>
            <a:r>
              <a:rPr lang="en-US" altLang="zh-TW" sz="3200" b="1" i="1" dirty="0" smtClean="0"/>
              <a:t>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endParaRPr lang="zh-TW" altLang="en-US" sz="3200" b="1" i="1" dirty="0">
              <a:solidFill>
                <a:schemeClr val="accent1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1571604" y="3214686"/>
            <a:ext cx="714380" cy="285752"/>
          </a:xfrm>
          <a:prstGeom prst="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571736" y="3143248"/>
            <a:ext cx="362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</a:t>
            </a:r>
            <a:r>
              <a:rPr lang="en-US" altLang="zh-TW" sz="3200" b="1" baseline="30000" dirty="0" smtClean="0"/>
              <a:t>2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dirty="0" smtClean="0"/>
              <a:t> </a:t>
            </a:r>
            <a:r>
              <a:rPr lang="en-US" altLang="zh-TW" sz="3200" b="1" dirty="0" smtClean="0"/>
              <a:t>=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) =</a:t>
            </a:r>
            <a:r>
              <a:rPr lang="en-US" altLang="zh-TW" sz="3200" b="1" i="1" dirty="0" smtClean="0"/>
              <a:t> 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14876" y="3857628"/>
            <a:ext cx="4009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</a:t>
            </a:r>
            <a:r>
              <a:rPr lang="en-US" altLang="zh-TW" sz="3200" b="1" i="1" dirty="0" smtClean="0"/>
              <a:t>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30000" dirty="0" smtClean="0"/>
              <a:t>2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TW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00100" y="44291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延伸推论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357290" y="5715016"/>
            <a:ext cx="48830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对任何正整数 </a:t>
            </a:r>
            <a:r>
              <a:rPr lang="en-US" altLang="zh-TW" sz="32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均成立。</a:t>
            </a:r>
            <a:endParaRPr lang="zh-CN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2" grpId="0"/>
      <p:bldP spid="19" grpId="0"/>
      <p:bldP spid="20" grpId="0" animBg="1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00232" y="0"/>
            <a:ext cx="70711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证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明：若 </a:t>
            </a:r>
            <a:r>
              <a:rPr lang="el-GR" altLang="zh-CN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 是矩阵 </a:t>
            </a:r>
            <a:r>
              <a:rPr lang="en-US" altLang="zh-CN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的特征值，</a:t>
            </a:r>
            <a:r>
              <a:rPr lang="en-US" altLang="zh-CN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是 </a:t>
            </a:r>
            <a:r>
              <a:rPr lang="en-US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endParaRPr lang="en-US" altLang="zh-CN" sz="3200" b="1" i="1" dirty="0">
              <a:solidFill>
                <a:srgbClr val="000C0C"/>
              </a:solidFill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的属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于 </a:t>
            </a:r>
            <a:r>
              <a:rPr lang="el-GR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的特征向量，则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00100" y="2285992"/>
            <a:ext cx="16417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7030A0"/>
                </a:solidFill>
                <a:latin typeface="+mn-ea"/>
                <a:ea typeface="+mn-ea"/>
              </a:rPr>
              <a:t>证</a:t>
            </a:r>
            <a:r>
              <a:rPr lang="zh-CN" altLang="en-US" sz="3200" b="1" dirty="0" smtClean="0">
                <a:solidFill>
                  <a:srgbClr val="7030A0"/>
                </a:solidFill>
                <a:latin typeface="+mn-ea"/>
                <a:ea typeface="+mn-ea"/>
              </a:rPr>
              <a:t>明</a:t>
            </a:r>
            <a:r>
              <a:rPr lang="zh-TW" altLang="en-US" sz="3200" b="1" dirty="0" smtClean="0">
                <a:solidFill>
                  <a:srgbClr val="7030A0"/>
                </a:solidFill>
                <a:latin typeface="+mn-ea"/>
                <a:ea typeface="+mn-ea"/>
              </a:rPr>
              <a:t> </a:t>
            </a:r>
            <a:r>
              <a:rPr lang="en-US" altLang="zh-TW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357290" y="5143512"/>
            <a:ext cx="64636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由 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TW" altLang="en-US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和</a:t>
            </a:r>
            <a:r>
              <a:rPr lang="en-US" altLang="zh-TW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(2) </a:t>
            </a:r>
            <a:r>
              <a:rPr lang="zh-TW" altLang="en-US" sz="32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进一步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可</a:t>
            </a:r>
            <a:r>
              <a:rPr lang="zh-CN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得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en-US" altLang="zh-TW" sz="3200" b="1" i="1" dirty="0" err="1" smtClean="0"/>
              <a:t>A</a:t>
            </a:r>
            <a:r>
              <a:rPr lang="en-US" altLang="zh-TW" sz="3200" b="1" i="1" baseline="30000" dirty="0" err="1" smtClean="0"/>
              <a:t>m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x</a:t>
            </a:r>
            <a:r>
              <a:rPr lang="zh-TW" altLang="en-US" sz="3200" b="1" i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30000" dirty="0" err="1" smtClean="0"/>
              <a:t>m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CN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381224" y="6400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>
              <a:solidFill>
                <a:schemeClr val="bg2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7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071670" y="1071546"/>
            <a:ext cx="378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(1)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CN" sz="3200" b="1" baseline="30000" dirty="0" smtClean="0">
                <a:solidFill>
                  <a:srgbClr val="000C0C"/>
                </a:solidFill>
                <a:cs typeface="Times New Roman" pitchFamily="18" charset="0"/>
              </a:rPr>
              <a:t>2 </a:t>
            </a:r>
            <a:r>
              <a:rPr lang="zh-TW" altLang="en-US" sz="3200" b="1" dirty="0" smtClean="0"/>
              <a:t>是 </a:t>
            </a:r>
            <a:r>
              <a:rPr lang="en-US" altLang="zh-TW" sz="3200" b="1" i="1" dirty="0" smtClean="0"/>
              <a:t>A</a:t>
            </a:r>
            <a:r>
              <a:rPr lang="en-US" altLang="zh-TW" sz="3200" b="1" baseline="30000" dirty="0" smtClean="0"/>
              <a:t>2 </a:t>
            </a:r>
            <a:r>
              <a:rPr lang="zh-TW" altLang="en-US" sz="3200" b="1" dirty="0" smtClean="0"/>
              <a:t>的特征值</a:t>
            </a:r>
            <a:endParaRPr lang="zh-TW" altLang="en-US" sz="32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071670" y="1714488"/>
            <a:ext cx="6977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(2) </a:t>
            </a:r>
            <a:r>
              <a:rPr lang="zh-TW" altLang="en-US" sz="3200" b="1" dirty="0" smtClean="0"/>
              <a:t>当 </a:t>
            </a:r>
            <a:r>
              <a:rPr lang="en-US" altLang="zh-TW" sz="3200" b="1" i="1" dirty="0" smtClean="0"/>
              <a:t>A</a:t>
            </a:r>
            <a:r>
              <a:rPr lang="zh-TW" altLang="en-US" sz="3200" b="1" dirty="0" smtClean="0"/>
              <a:t> 可逆时，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CN" sz="3200" b="1" baseline="30000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/>
              <a:t>是 </a:t>
            </a:r>
            <a:r>
              <a:rPr lang="en-US" altLang="zh-TW" sz="3200" b="1" i="1" dirty="0" smtClean="0"/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baseline="30000" dirty="0" smtClean="0"/>
              <a:t> </a:t>
            </a:r>
            <a:r>
              <a:rPr lang="zh-TW" altLang="en-US" sz="3200" b="1" dirty="0" smtClean="0"/>
              <a:t>的特征值。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57554" y="3143248"/>
            <a:ext cx="1491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dirty="0" smtClean="0"/>
              <a:t> </a:t>
            </a:r>
            <a:r>
              <a:rPr lang="en-US" altLang="zh-TW" sz="3200" b="1" dirty="0" smtClean="0"/>
              <a:t>=</a:t>
            </a:r>
            <a:r>
              <a:rPr lang="en-US" altLang="zh-TW" sz="3200" b="1" i="1" dirty="0" smtClean="0"/>
              <a:t>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endParaRPr lang="zh-TW" altLang="en-US" sz="3200" b="1" i="1" dirty="0">
              <a:solidFill>
                <a:schemeClr val="accent1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2285984" y="3786190"/>
            <a:ext cx="714380" cy="285752"/>
          </a:xfrm>
          <a:prstGeom prst="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643306" y="3643314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dirty="0" smtClean="0"/>
              <a:t> </a:t>
            </a:r>
            <a:r>
              <a:rPr lang="en-US" altLang="zh-TW" sz="3200" b="1" dirty="0" smtClean="0"/>
              <a:t>= </a:t>
            </a:r>
            <a:r>
              <a:rPr lang="en-US" altLang="zh-TW" sz="3200" b="1" i="1" dirty="0" smtClean="0"/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US" altLang="zh-TW" sz="3200" b="1" dirty="0" smtClean="0"/>
              <a:t>(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) =</a:t>
            </a:r>
            <a:r>
              <a:rPr lang="en-US" altLang="zh-TW" sz="3200" b="1" i="1" dirty="0" smtClean="0"/>
              <a:t>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/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00100" y="46434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延伸推论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357290" y="5715016"/>
            <a:ext cx="44021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对任何整数 </a:t>
            </a:r>
            <a:r>
              <a:rPr lang="en-US" altLang="zh-TW" sz="32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均成立。</a:t>
            </a:r>
            <a:endParaRPr lang="zh-CN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86050" y="2571744"/>
            <a:ext cx="3842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因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可逆，故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 ≠ </a:t>
            </a:r>
            <a:r>
              <a:rPr lang="en-US" altLang="zh-TW" sz="3200" b="1" dirty="0" smtClean="0"/>
              <a:t>0 .</a:t>
            </a:r>
            <a:endParaRPr lang="zh-TW" altLang="en-US" sz="3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643702" y="2571744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(WHY?)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2285984" y="4286256"/>
            <a:ext cx="714380" cy="285752"/>
          </a:xfrm>
          <a:prstGeom prst="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143240" y="4143380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dirty="0" smtClean="0"/>
              <a:t> </a:t>
            </a:r>
            <a:r>
              <a:rPr lang="en-US" altLang="zh-TW" sz="3200" b="1" dirty="0" smtClean="0"/>
              <a:t>=</a:t>
            </a:r>
            <a:r>
              <a:rPr lang="en-US" altLang="zh-TW" sz="3200" b="1" i="1" dirty="0" smtClean="0"/>
              <a:t> </a:t>
            </a:r>
            <a:r>
              <a:rPr lang="el-GR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CN" sz="3200" b="1" baseline="30000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357290" y="6273225"/>
            <a:ext cx="71609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类似性质对所有广义的多项式均成立。</a:t>
            </a:r>
            <a:endParaRPr lang="zh-CN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86248" y="6286520"/>
            <a:ext cx="2500330" cy="57148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857884" y="564357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指允许负次幂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43504" y="1785926"/>
            <a:ext cx="571504" cy="500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572264" y="642918"/>
          <a:ext cx="1357322" cy="1055234"/>
        </p:xfrm>
        <a:graphic>
          <a:graphicData uri="http://schemas.openxmlformats.org/presentationml/2006/ole">
            <p:oleObj spid="_x0000_s386050" name="Equation" r:id="rId3" imgW="520560" imgH="406080" progId="Equation.3">
              <p:embed/>
            </p:oleObj>
          </a:graphicData>
        </a:graphic>
      </p:graphicFrame>
      <p:sp>
        <p:nvSpPr>
          <p:cNvPr id="32" name="矩形 31"/>
          <p:cNvSpPr/>
          <p:nvPr/>
        </p:nvSpPr>
        <p:spPr>
          <a:xfrm>
            <a:off x="6572264" y="714356"/>
            <a:ext cx="1285884" cy="10001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2" grpId="0"/>
      <p:bldP spid="19" grpId="0"/>
      <p:bldP spid="20" grpId="0" animBg="1"/>
      <p:bldP spid="21" grpId="0"/>
      <p:bldP spid="23" grpId="0"/>
      <p:bldP spid="24" grpId="0"/>
      <p:bldP spid="15" grpId="0"/>
      <p:bldP spid="25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43042" y="500042"/>
            <a:ext cx="68194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设 </a:t>
            </a: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阶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矩阵 </a:t>
            </a:r>
            <a:r>
              <a:rPr lang="en-US" altLang="zh-CN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的特征值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为 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1,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 2,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求 </a:t>
            </a:r>
            <a:endParaRPr lang="en-US" altLang="zh-TW" sz="3200" b="1" dirty="0">
              <a:solidFill>
                <a:srgbClr val="000C0C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A* + </a:t>
            </a:r>
            <a:r>
              <a:rPr lang="en-US" altLang="zh-CN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3</a:t>
            </a:r>
            <a:r>
              <a:rPr lang="en-US" altLang="zh-CN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CN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E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的特征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值。</a:t>
            </a:r>
            <a:endParaRPr lang="zh-CN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14414" y="2357430"/>
            <a:ext cx="696838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1.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A 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的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特征值均不为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0, 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所以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可逆。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14414" y="3071810"/>
            <a:ext cx="822129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2.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A* = |A| A</a:t>
            </a:r>
            <a:r>
              <a:rPr lang="en-US" altLang="zh-TW" sz="3200" b="1" baseline="30000" dirty="0">
                <a:solidFill>
                  <a:srgbClr val="000C0C"/>
                </a:solidFill>
                <a:cs typeface="Times New Roman" pitchFamily="18" charset="0"/>
              </a:rPr>
              <a:t>-1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, |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A|</a:t>
            </a:r>
            <a:r>
              <a:rPr lang="zh-TW" altLang="en-US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=</a:t>
            </a:r>
            <a:r>
              <a:rPr lang="zh-TW" altLang="en-US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3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 = 1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×(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)×2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zh-TW" altLang="en-US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endParaRPr lang="en-US" altLang="zh-TW" sz="3200" b="1" dirty="0">
              <a:solidFill>
                <a:srgbClr val="000C0C"/>
              </a:solidFill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14414" y="3857628"/>
            <a:ext cx="62740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3.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en-US" altLang="zh-CN" sz="3200" b="1" i="1" dirty="0">
                <a:solidFill>
                  <a:srgbClr val="000C0C"/>
                </a:solidFill>
                <a:cs typeface="Times New Roman" pitchFamily="18" charset="0"/>
              </a:rPr>
              <a:t>A* + </a:t>
            </a:r>
            <a:r>
              <a:rPr lang="en-US" altLang="zh-CN" sz="3200" b="1" dirty="0">
                <a:solidFill>
                  <a:srgbClr val="000C0C"/>
                </a:solidFill>
                <a:cs typeface="Times New Roman" pitchFamily="18" charset="0"/>
              </a:rPr>
              <a:t>3</a:t>
            </a:r>
            <a:r>
              <a:rPr lang="en-US" altLang="zh-CN" sz="3200" b="1" i="1" dirty="0">
                <a:solidFill>
                  <a:srgbClr val="000C0C"/>
                </a:solidFill>
                <a:cs typeface="Times New Roman" pitchFamily="18" charset="0"/>
              </a:rPr>
              <a:t> 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1" dirty="0" smtClean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E </a:t>
            </a:r>
            <a:r>
              <a:rPr lang="en-US" altLang="zh-CN" sz="3200" b="1" i="1" dirty="0">
                <a:solidFill>
                  <a:srgbClr val="000C0C"/>
                </a:solidFill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1" dirty="0" smtClean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C0C"/>
                </a:solidFill>
                <a:cs typeface="Times New Roman" pitchFamily="18" charset="0"/>
              </a:rPr>
              <a:t>+ </a:t>
            </a:r>
            <a:r>
              <a:rPr lang="en-US" altLang="zh-CN" sz="3200" b="1" dirty="0">
                <a:solidFill>
                  <a:srgbClr val="000C0C"/>
                </a:solidFill>
                <a:cs typeface="Times New Roman" pitchFamily="18" charset="0"/>
              </a:rPr>
              <a:t>3</a:t>
            </a:r>
            <a:r>
              <a:rPr lang="en-US" altLang="zh-CN" sz="3200" b="1" i="1" dirty="0">
                <a:solidFill>
                  <a:srgbClr val="000C0C"/>
                </a:solidFill>
                <a:cs typeface="Times New Roman" pitchFamily="18" charset="0"/>
              </a:rPr>
              <a:t> 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1" dirty="0" smtClean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E</a:t>
            </a:r>
            <a:endParaRPr lang="zh-TW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4414" y="4714884"/>
            <a:ext cx="809708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4.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令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φ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(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)=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+3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2, 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则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φ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(1),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φ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),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φ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(2) </a:t>
            </a:r>
            <a:endParaRPr lang="en-US" altLang="zh-TW" sz="3200" b="1" dirty="0" smtClean="0">
              <a:solidFill>
                <a:srgbClr val="000C0C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   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为</a:t>
            </a:r>
            <a:r>
              <a:rPr lang="zh-TW" altLang="en-US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C0C"/>
                </a:solidFill>
                <a:cs typeface="Times New Roman" pitchFamily="18" charset="0"/>
              </a:rPr>
              <a:t>A* + </a:t>
            </a:r>
            <a:r>
              <a:rPr lang="en-US" altLang="zh-CN" sz="3200" b="1" dirty="0">
                <a:solidFill>
                  <a:srgbClr val="000C0C"/>
                </a:solidFill>
                <a:cs typeface="Times New Roman" pitchFamily="18" charset="0"/>
              </a:rPr>
              <a:t>3</a:t>
            </a:r>
            <a:r>
              <a:rPr lang="en-US" altLang="zh-CN" sz="3200" b="1" i="1" dirty="0">
                <a:solidFill>
                  <a:srgbClr val="000C0C"/>
                </a:solidFill>
                <a:cs typeface="Times New Roman" pitchFamily="18" charset="0"/>
              </a:rPr>
              <a:t> 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1" dirty="0" smtClean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E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</a:rPr>
              <a:t>的特征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值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。</a:t>
            </a:r>
            <a:endParaRPr lang="zh-CN" altLang="en-US" sz="3200" b="1" dirty="0">
              <a:solidFill>
                <a:srgbClr val="000C0C"/>
              </a:solidFill>
              <a:latin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8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00100" y="1571612"/>
            <a:ext cx="7143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+mn-ea"/>
                <a:ea typeface="+mn-ea"/>
              </a:rPr>
              <a:t>解</a:t>
            </a:r>
            <a:endParaRPr lang="zh-CN" altLang="en-US" sz="3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14414" y="5786454"/>
            <a:ext cx="73180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5.</a:t>
            </a:r>
            <a:r>
              <a:rPr lang="en-US" altLang="zh-TW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故 </a:t>
            </a:r>
            <a:r>
              <a:rPr lang="en-US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A* + </a:t>
            </a:r>
            <a:r>
              <a:rPr lang="en-US" altLang="zh-CN" sz="3200" b="1" dirty="0" smtClean="0">
                <a:solidFill>
                  <a:srgbClr val="000C0C"/>
                </a:solidFill>
                <a:cs typeface="Times New Roman" pitchFamily="18" charset="0"/>
              </a:rPr>
              <a:t>3</a:t>
            </a:r>
            <a:r>
              <a:rPr lang="en-US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 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3200" b="1" dirty="0" smtClean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CN" sz="3200" b="1" i="1" dirty="0" smtClean="0">
                <a:solidFill>
                  <a:srgbClr val="000C0C"/>
                </a:solidFill>
                <a:cs typeface="Times New Roman" pitchFamily="18" charset="0"/>
              </a:rPr>
              <a:t>E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的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特征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值为 </a:t>
            </a:r>
            <a:endParaRPr lang="en-US" altLang="zh-TW" sz="3200" b="1" dirty="0" smtClean="0">
              <a:solidFill>
                <a:srgbClr val="000C0C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3200" b="1" i="1" dirty="0" smtClean="0">
                <a:solidFill>
                  <a:srgbClr val="000C0C"/>
                </a:solidFill>
                <a:cs typeface="Times New Roman" pitchFamily="18" charset="0"/>
              </a:rPr>
              <a:t>   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φ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(1)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1,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φ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1)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3, 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φ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(2)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.</a:t>
            </a:r>
            <a:endParaRPr lang="zh-TW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06453" y="714356"/>
            <a:ext cx="76375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设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λ</a:t>
            </a:r>
            <a:r>
              <a:rPr lang="en-US" altLang="zh-TW" sz="3200" b="1" baseline="-25000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 … ,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m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是方阵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的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m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个特征值， </a:t>
            </a:r>
            <a:endParaRPr lang="en-US" altLang="zh-TW" sz="3200" b="1" dirty="0">
              <a:solidFill>
                <a:srgbClr val="000C0C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altLang="zh-TW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…,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p</a:t>
            </a:r>
            <a:r>
              <a:rPr lang="en-US" altLang="zh-TW" sz="3200" b="1" i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m</a:t>
            </a:r>
            <a:r>
              <a:rPr lang="zh-TW" altLang="en-US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依次是与之对应的特征向量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，</a:t>
            </a:r>
            <a:endParaRPr lang="en-US" altLang="zh-TW" sz="3200" b="1" dirty="0" smtClean="0">
              <a:solidFill>
                <a:srgbClr val="000C0C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如果 </a:t>
            </a:r>
            <a:r>
              <a:rPr lang="en-US" altLang="zh-TW" sz="3200" b="1" dirty="0" smtClean="0">
                <a:solidFill>
                  <a:srgbClr val="000C0C"/>
                </a:solidFill>
                <a:latin typeface="+mn-ea"/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 … ,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m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 各不相等，则 </a:t>
            </a:r>
            <a:endParaRPr lang="en-US" altLang="zh-TW" sz="3200" b="1" dirty="0" smtClean="0">
              <a:solidFill>
                <a:srgbClr val="000C0C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 p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…, </a:t>
            </a:r>
            <a:r>
              <a:rPr lang="en-US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m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 线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性无关。</a:t>
            </a:r>
            <a:endParaRPr lang="zh-TW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87123" y="3643314"/>
            <a:ext cx="75568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设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1</a:t>
            </a:r>
            <a:r>
              <a:rPr lang="zh-TW" altLang="en-US" sz="3200" b="1" baseline="-25000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和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2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是方阵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的两个不同特征值， </a:t>
            </a:r>
            <a:endParaRPr lang="en-US" altLang="zh-TW" sz="3200" b="1" dirty="0">
              <a:solidFill>
                <a:srgbClr val="000C0C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l-GR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ξ</a:t>
            </a:r>
            <a:r>
              <a:rPr lang="en-US" altLang="zh-TW" sz="3200" b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,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…,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i="1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s</a:t>
            </a:r>
            <a:r>
              <a:rPr lang="zh-TW" altLang="en-US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和 </a:t>
            </a:r>
            <a:r>
              <a:rPr lang="el-GR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η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η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…,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η</a:t>
            </a:r>
            <a:r>
              <a:rPr lang="en-US" altLang="zh-TW" sz="3200" b="1" i="1" baseline="-25000" dirty="0">
                <a:solidFill>
                  <a:schemeClr val="accent1"/>
                </a:solidFill>
                <a:cs typeface="Times New Roman" pitchFamily="18" charset="0"/>
              </a:rPr>
              <a:t>t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 分别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是对应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zh-TW" altLang="en-US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endParaRPr lang="en-US" altLang="zh-TW" sz="3200" b="1" baseline="-25000" dirty="0" smtClean="0">
              <a:solidFill>
                <a:srgbClr val="000C0C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和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的线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性无关的特征向量，则 </a:t>
            </a:r>
            <a:endParaRPr lang="en-US" altLang="zh-TW" sz="3200" b="1" dirty="0" smtClean="0">
              <a:solidFill>
                <a:srgbClr val="000C0C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l-GR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…,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ξ</a:t>
            </a:r>
            <a:r>
              <a:rPr lang="en-US" altLang="zh-TW" sz="3200" b="1" i="1" baseline="-25000" dirty="0">
                <a:solidFill>
                  <a:schemeClr val="accent1"/>
                </a:solidFill>
                <a:cs typeface="Times New Roman" pitchFamily="18" charset="0"/>
              </a:rPr>
              <a:t>s</a:t>
            </a:r>
            <a:r>
              <a:rPr lang="zh-TW" altLang="en-US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,  </a:t>
            </a:r>
            <a:r>
              <a:rPr lang="el-GR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η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η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…,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η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线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  <a:cs typeface="Times New Roman" pitchFamily="18" charset="0"/>
              </a:rPr>
              <a:t>性无关。</a:t>
            </a:r>
            <a:endParaRPr lang="zh-TW" altLang="en-US" sz="3200" b="1" dirty="0">
              <a:solidFill>
                <a:srgbClr val="000C0C"/>
              </a:solidFill>
              <a:latin typeface="+mn-ea"/>
              <a:ea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00100" y="0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7030A0"/>
                </a:solidFill>
              </a:rPr>
              <a:t>定理 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2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0100" y="300037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推论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1625" y="428604"/>
            <a:ext cx="757237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设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zh-TW" altLang="en-US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和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zh-TW" altLang="en-US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是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</a:rPr>
              <a:t>矩阵 </a:t>
            </a:r>
            <a:r>
              <a:rPr lang="en-US" altLang="zh-CN" sz="3200" b="1" i="1" dirty="0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000C0C"/>
                </a:solidFill>
                <a:latin typeface="+mn-ea"/>
              </a:rPr>
              <a:t> 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</a:rPr>
              <a:t>的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两个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</a:rPr>
              <a:t>不同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的</a:t>
            </a:r>
            <a:r>
              <a:rPr lang="zh-CN" altLang="en-US" sz="3200" b="1" dirty="0">
                <a:solidFill>
                  <a:srgbClr val="000C0C"/>
                </a:solidFill>
                <a:latin typeface="+mn-ea"/>
              </a:rPr>
              <a:t>特征值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，对应的特征向量依次为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和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，证明</a:t>
            </a:r>
            <a:endParaRPr lang="en-US" altLang="zh-TW" sz="3200" b="1" dirty="0">
              <a:solidFill>
                <a:srgbClr val="000C0C"/>
              </a:solidFill>
              <a:latin typeface="+mn-ea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altLang="zh-TW" sz="3200" b="1" dirty="0" smtClean="0">
                <a:solidFill>
                  <a:schemeClr val="accent1"/>
                </a:solidFill>
                <a:latin typeface="+mn-ea"/>
              </a:rPr>
              <a:t>+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不是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</a:rPr>
              <a:t>的特征向量。</a:t>
            </a:r>
            <a:endParaRPr lang="zh-CN" altLang="en-US" sz="3200" b="1" dirty="0">
              <a:solidFill>
                <a:srgbClr val="000C0C"/>
              </a:solidFill>
              <a:latin typeface="+mn-ea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000100" y="2000240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</a:rPr>
              <a:t>证明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14480" y="3656609"/>
            <a:ext cx="74462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rgbClr val="000C0C"/>
                </a:solidFill>
              </a:rPr>
              <a:t>2.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  A</a:t>
            </a:r>
            <a:r>
              <a:rPr lang="en-US" altLang="zh-TW" sz="3200" b="1" dirty="0">
                <a:solidFill>
                  <a:srgbClr val="000C0C"/>
                </a:solidFill>
              </a:rPr>
              <a:t>(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+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chemeClr val="accent1"/>
                </a:solidFill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</a:rPr>
              <a:t>) = </a:t>
            </a:r>
            <a:r>
              <a:rPr lang="en-US" altLang="zh-TW" sz="3200" b="1" i="1" dirty="0">
                <a:solidFill>
                  <a:srgbClr val="000C0C"/>
                </a:solidFill>
              </a:rPr>
              <a:t>A</a:t>
            </a:r>
            <a:r>
              <a:rPr lang="en-US" altLang="zh-TW" sz="3200" b="1" dirty="0">
                <a:solidFill>
                  <a:srgbClr val="000C0C"/>
                </a:solidFill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</a:rPr>
              <a:t>+</a:t>
            </a:r>
            <a:r>
              <a:rPr lang="en-US" altLang="zh-TW" sz="3200" b="1" i="1" dirty="0">
                <a:solidFill>
                  <a:srgbClr val="000C0C"/>
                </a:solidFill>
              </a:rPr>
              <a:t> A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</a:rPr>
              <a:t> =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</a:rPr>
              <a:t>+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</a:rPr>
              <a:t>  </a:t>
            </a:r>
            <a:endParaRPr lang="zh-TW" altLang="en-US" sz="3200" b="1" dirty="0">
              <a:solidFill>
                <a:srgbClr val="000C0C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3042" y="2442163"/>
            <a:ext cx="582884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rgbClr val="000C0C"/>
                </a:solidFill>
              </a:rPr>
              <a:t>1. 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反</a:t>
            </a:r>
            <a:r>
              <a:rPr lang="zh-TW" altLang="en-US" sz="3200" b="1" dirty="0">
                <a:solidFill>
                  <a:srgbClr val="000C0C"/>
                </a:solidFill>
              </a:rPr>
              <a:t>设 </a:t>
            </a:r>
            <a:r>
              <a:rPr lang="en-US" altLang="zh-TW" sz="3200" b="1" i="1" dirty="0">
                <a:solidFill>
                  <a:srgbClr val="000C0C"/>
                </a:solidFill>
              </a:rPr>
              <a:t>A</a:t>
            </a:r>
            <a:r>
              <a:rPr lang="en-US" altLang="zh-TW" sz="3200" b="1" dirty="0">
                <a:solidFill>
                  <a:srgbClr val="000C0C"/>
                </a:solidFill>
              </a:rPr>
              <a:t>(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+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chemeClr val="accent1"/>
                </a:solidFill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</a:rPr>
              <a:t>)</a:t>
            </a:r>
            <a:r>
              <a:rPr lang="zh-TW" altLang="en-US" sz="3200" b="1" dirty="0">
                <a:solidFill>
                  <a:srgbClr val="000C0C"/>
                </a:solidFill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</a:rPr>
              <a:t>=</a:t>
            </a:r>
            <a:r>
              <a:rPr lang="zh-TW" altLang="en-US" sz="3200" b="1" dirty="0">
                <a:solidFill>
                  <a:srgbClr val="000C0C"/>
                </a:solidFill>
              </a:rPr>
              <a:t> </a:t>
            </a:r>
            <a:r>
              <a:rPr lang="el-GR" altLang="zh-TW" sz="3200" b="1" i="1" dirty="0" smtClean="0">
                <a:solidFill>
                  <a:srgbClr val="00B050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(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+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</a:rPr>
              <a:t> )</a:t>
            </a:r>
            <a:r>
              <a:rPr lang="zh-TW" altLang="en-US" sz="3200" b="1" dirty="0">
                <a:solidFill>
                  <a:srgbClr val="000C0C"/>
                </a:solidFill>
              </a:rPr>
              <a:t>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929190" y="3156543"/>
            <a:ext cx="23903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rgbClr val="000C0C"/>
                </a:solidFill>
              </a:rPr>
              <a:t>=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l-GR" altLang="zh-TW" sz="3200" b="1" i="1" dirty="0">
                <a:solidFill>
                  <a:srgbClr val="00B050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</a:rPr>
              <a:t>+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rgbClr val="00B050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zh-TW" altLang="en-US" sz="3200" b="1" dirty="0">
                <a:solidFill>
                  <a:srgbClr val="000C0C"/>
                </a:solidFill>
              </a:rPr>
              <a:t> 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500298" y="4799617"/>
            <a:ext cx="483818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</a:rPr>
              <a:t>(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rgbClr val="00B050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) </a:t>
            </a:r>
            <a:r>
              <a:rPr lang="en-US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baseline="-25000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</a:rPr>
              <a:t>+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(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rgbClr val="00B050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) </a:t>
            </a:r>
            <a:r>
              <a:rPr lang="en-US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= </a:t>
            </a:r>
            <a:r>
              <a:rPr lang="en-US" altLang="zh-TW" sz="3200" b="1" dirty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zh-TW" altLang="en-US" sz="3200" b="1" dirty="0">
                <a:solidFill>
                  <a:srgbClr val="000C0C"/>
                </a:solidFill>
              </a:rPr>
              <a:t>  </a:t>
            </a: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1714480" y="5429264"/>
            <a:ext cx="50401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0C0C"/>
                </a:solidFill>
              </a:rPr>
              <a:t>4. 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所以 </a:t>
            </a:r>
            <a:r>
              <a:rPr lang="en-US" altLang="zh-TW" sz="3200" b="1" dirty="0">
                <a:solidFill>
                  <a:srgbClr val="000C0C"/>
                </a:solidFill>
              </a:rPr>
              <a:t>(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B050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)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=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(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B050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)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= 0</a:t>
            </a:r>
            <a:r>
              <a:rPr lang="zh-TW" altLang="en-US" sz="3200" b="1" dirty="0">
                <a:solidFill>
                  <a:srgbClr val="000C0C"/>
                </a:solidFill>
              </a:rPr>
              <a:t> </a:t>
            </a:r>
          </a:p>
        </p:txBody>
      </p:sp>
      <p:sp>
        <p:nvSpPr>
          <p:cNvPr id="11" name="向右箭號 10"/>
          <p:cNvSpPr>
            <a:spLocks noChangeArrowheads="1"/>
          </p:cNvSpPr>
          <p:nvPr/>
        </p:nvSpPr>
        <p:spPr bwMode="auto">
          <a:xfrm>
            <a:off x="2000232" y="4929198"/>
            <a:ext cx="571500" cy="357190"/>
          </a:xfrm>
          <a:prstGeom prst="rightArrow">
            <a:avLst>
              <a:gd name="adj1" fmla="val 50000"/>
              <a:gd name="adj2" fmla="val 50051"/>
            </a:avLst>
          </a:prstGeom>
          <a:noFill/>
          <a:ln w="25400" algn="ctr">
            <a:solidFill>
              <a:srgbClr val="000C0C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sz="3200"/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1714480" y="6000768"/>
            <a:ext cx="30059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5. 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可推得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=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endParaRPr lang="zh-TW" altLang="en-US" sz="3200" b="1" dirty="0">
              <a:solidFill>
                <a:srgbClr val="000C0C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14876" y="6000768"/>
            <a:ext cx="3143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000C0C"/>
                </a:solidFill>
              </a:rPr>
              <a:t>(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与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zh-TW" altLang="en-US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≠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zh-TW" altLang="en-US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矛盾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)</a:t>
            </a:r>
            <a:endParaRPr lang="en-US" altLang="zh-TW" sz="3200" b="1" dirty="0">
              <a:solidFill>
                <a:srgbClr val="000C0C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9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14480" y="4286256"/>
            <a:ext cx="53527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3. 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则 </a:t>
            </a:r>
            <a:r>
              <a:rPr lang="el-GR" altLang="zh-TW" sz="3200" b="1" i="1" dirty="0" smtClean="0">
                <a:solidFill>
                  <a:srgbClr val="00B050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baseline="-25000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latin typeface="+mn-ea"/>
              </a:rPr>
              <a:t>+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B050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=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</a:rPr>
              <a:t>+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altLang="zh-TW" sz="3200" b="1" baseline="-25000" dirty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</a:rPr>
              <a:t>  </a:t>
            </a:r>
            <a:endParaRPr lang="zh-TW" altLang="en-US" sz="3200" b="1" dirty="0">
              <a:solidFill>
                <a:srgbClr val="000C0C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86578" y="5371121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(WHY?)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3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五、小结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00100" y="1000108"/>
            <a:ext cx="7715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求矩阵特征值与特征向量的步骤：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57290" y="1571612"/>
            <a:ext cx="71158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1.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计算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 的特征多项式 </a:t>
            </a:r>
            <a:r>
              <a:rPr lang="en-US" altLang="zh-TW" sz="3200" b="1" dirty="0" err="1">
                <a:solidFill>
                  <a:srgbClr val="000C0C"/>
                </a:solidFill>
                <a:ea typeface="+mn-ea"/>
                <a:cs typeface="Times New Roman" pitchFamily="18" charset="0"/>
              </a:rPr>
              <a:t>det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(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–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E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) 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；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57290" y="2357430"/>
            <a:ext cx="738356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2. 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求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特征方程 </a:t>
            </a:r>
            <a:r>
              <a:rPr lang="en-US" altLang="zh-TW" sz="3200" b="1" dirty="0" err="1">
                <a:solidFill>
                  <a:srgbClr val="000C0C"/>
                </a:solidFill>
                <a:ea typeface="+mn-ea"/>
                <a:cs typeface="Times New Roman" pitchFamily="18" charset="0"/>
              </a:rPr>
              <a:t>det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(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 </a:t>
            </a:r>
            <a:r>
              <a:rPr lang="en-US" altLang="zh-TW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–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E</a:t>
            </a:r>
            <a:r>
              <a:rPr lang="zh-TW" altLang="en-US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= 0 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的</a:t>
            </a:r>
            <a:r>
              <a:rPr lang="zh-TW" altLang="en-US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全部解</a:t>
            </a:r>
            <a:endParaRPr lang="en-US" altLang="zh-TW" sz="3200" b="1" dirty="0">
              <a:solidFill>
                <a:srgbClr val="000C0C"/>
              </a:solidFill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  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λ</a:t>
            </a:r>
            <a:r>
              <a:rPr lang="en-US" altLang="zh-TW" sz="3200" b="1" baseline="-25000" dirty="0">
                <a:solidFill>
                  <a:srgbClr val="000C0C"/>
                </a:solidFill>
                <a:cs typeface="Times New Roman" pitchFamily="18" charset="0"/>
              </a:rPr>
              <a:t>2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 … ,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n</a:t>
            </a:r>
            <a:r>
              <a:rPr lang="zh-TW" altLang="en-US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就是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的全部特征值；</a:t>
            </a:r>
            <a:endParaRPr lang="zh-TW" altLang="en-US" sz="3200" b="1" dirty="0">
              <a:solidFill>
                <a:srgbClr val="000C0C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57290" y="3571876"/>
            <a:ext cx="584647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3. 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对于特征根 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 err="1">
                <a:solidFill>
                  <a:srgbClr val="000C0C"/>
                </a:solidFill>
                <a:cs typeface="Times New Roman" pitchFamily="18" charset="0"/>
              </a:rPr>
              <a:t>i</a:t>
            </a:r>
            <a:r>
              <a:rPr lang="zh-TW" altLang="en-US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,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cs typeface="Times New Roman" pitchFamily="18" charset="0"/>
              </a:rPr>
              <a:t>求齐次方程组</a:t>
            </a:r>
            <a:endParaRPr lang="zh-TW" altLang="en-US" sz="3200" b="1" dirty="0">
              <a:solidFill>
                <a:srgbClr val="000C0C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2714612" y="4143380"/>
            <a:ext cx="29001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( 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–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 err="1">
                <a:solidFill>
                  <a:srgbClr val="000C0C"/>
                </a:solidFill>
                <a:cs typeface="Times New Roman" pitchFamily="18" charset="0"/>
              </a:rPr>
              <a:t>i</a:t>
            </a:r>
            <a:r>
              <a:rPr lang="en-US" altLang="zh-TW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rgbClr val="000C0C"/>
                </a:solidFill>
                <a:cs typeface="Times New Roman" pitchFamily="18" charset="0"/>
              </a:rPr>
              <a:t>E 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) </a:t>
            </a:r>
            <a:r>
              <a:rPr lang="en-US" altLang="zh-TW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 = </a:t>
            </a:r>
            <a:r>
              <a:rPr lang="en-US" altLang="zh-TW" sz="32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0</a:t>
            </a:r>
            <a:endParaRPr lang="zh-TW" altLang="en-US" sz="3200" b="1" dirty="0">
              <a:solidFill>
                <a:schemeClr val="accent3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1785918" y="4714884"/>
            <a:ext cx="75905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0C0C"/>
                </a:solidFill>
              </a:rPr>
              <a:t>的非零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解向量，</a:t>
            </a:r>
            <a:r>
              <a:rPr lang="zh-TW" altLang="en-US" sz="3200" b="1" dirty="0">
                <a:solidFill>
                  <a:srgbClr val="000C0C"/>
                </a:solidFill>
              </a:rPr>
              <a:t>就是对应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baseline="-25000" dirty="0" err="1">
                <a:solidFill>
                  <a:srgbClr val="000C0C"/>
                </a:solidFill>
                <a:cs typeface="Times New Roman" pitchFamily="18" charset="0"/>
              </a:rPr>
              <a:t>i</a:t>
            </a:r>
            <a:r>
              <a:rPr lang="zh-TW" altLang="en-US" sz="3200" b="1" i="1" baseline="-25000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</a:rPr>
              <a:t>的特征向量。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00100" y="5286388"/>
            <a:ext cx="7715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特征值与特征向量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相关性质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85852" y="5857892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特征值的和、积；矩阵代入多项式和特征值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代入多项式的关系 </a:t>
            </a:r>
            <a:r>
              <a:rPr lang="en-US" altLang="zh-TW" sz="3200" b="1" dirty="0" smtClean="0"/>
              <a:t>……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142976" y="0"/>
            <a:ext cx="821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事实上若方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可写成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PDP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形式，其中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为一可逆矩阵，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为对角矩阵。则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代入一个多项式的结果都容易计算。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endParaRPr lang="zh-TW" altLang="en-US" sz="32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42976" y="1571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问题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857356" y="2143116"/>
            <a:ext cx="6927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怎样的方阵 </a:t>
            </a:r>
            <a:r>
              <a:rPr lang="en-US" altLang="zh-TW" sz="3200" b="1" i="1" dirty="0" smtClean="0">
                <a:solidFill>
                  <a:srgbClr val="1221AE"/>
                </a:solidFill>
              </a:rPr>
              <a:t>A</a:t>
            </a:r>
            <a:r>
              <a:rPr lang="zh-TW" altLang="en-US" sz="3200" b="1" i="1" dirty="0" smtClean="0">
                <a:solidFill>
                  <a:srgbClr val="1221AE"/>
                </a:solidFill>
              </a:rPr>
              <a:t> </a:t>
            </a:r>
            <a:r>
              <a:rPr lang="zh-TW" altLang="en-US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可写成 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PDP</a:t>
            </a:r>
            <a:r>
              <a:rPr lang="zh-TW" altLang="en-US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baseline="30000" dirty="0" smtClean="0">
                <a:solidFill>
                  <a:srgbClr val="1221AE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形式呢？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14414" y="27146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推导几步试试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563888" y="4077072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PDP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左-右雙向箭號 36"/>
          <p:cNvSpPr/>
          <p:nvPr/>
        </p:nvSpPr>
        <p:spPr>
          <a:xfrm>
            <a:off x="924672" y="4791452"/>
            <a:ext cx="714380" cy="285752"/>
          </a:xfrm>
          <a:prstGeom prst="left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347864" y="4653136"/>
            <a:ext cx="175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616" y="3356992"/>
            <a:ext cx="5004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假设 </a:t>
            </a:r>
            <a:r>
              <a:rPr lang="en-US" altLang="zh-TW" sz="3200" b="1" i="1" dirty="0" smtClean="0"/>
              <a:t>D</a:t>
            </a:r>
            <a:r>
              <a:rPr lang="en-US" altLang="zh-TW" sz="3200" b="1" dirty="0" smtClean="0"/>
              <a:t>= </a:t>
            </a:r>
            <a:r>
              <a:rPr lang="en-US" altLang="zh-TW" sz="3200" b="1" dirty="0" err="1" smtClean="0"/>
              <a:t>diag</a:t>
            </a:r>
            <a:r>
              <a:rPr lang="en-US" altLang="zh-TW" sz="3200" b="1" dirty="0" smtClean="0"/>
              <a:t> (</a:t>
            </a:r>
            <a:r>
              <a:rPr lang="el-GR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 , </a:t>
            </a:r>
            <a:r>
              <a:rPr lang="el-GR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λ</a:t>
            </a:r>
            <a:r>
              <a:rPr lang="en-US" altLang="zh-TW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/>
              <a:t>)</a:t>
            </a:r>
            <a:endParaRPr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9118" y="5362956"/>
            <a:ext cx="670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的第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列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的第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列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对所有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左-右雙向箭號 10"/>
          <p:cNvSpPr/>
          <p:nvPr/>
        </p:nvSpPr>
        <p:spPr>
          <a:xfrm>
            <a:off x="924672" y="5505832"/>
            <a:ext cx="714380" cy="285752"/>
          </a:xfrm>
          <a:prstGeom prst="left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91680" y="6021288"/>
            <a:ext cx="745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的第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列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的第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列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对所有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zh-TW" altLang="en-US" sz="32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左-右雙向箭號 12"/>
          <p:cNvSpPr/>
          <p:nvPr/>
        </p:nvSpPr>
        <p:spPr>
          <a:xfrm>
            <a:off x="924672" y="6148774"/>
            <a:ext cx="714380" cy="285752"/>
          </a:xfrm>
          <a:prstGeom prst="left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9665" name="Object 2"/>
          <p:cNvGraphicFramePr>
            <a:graphicFrameLocks noChangeAspect="1"/>
          </p:cNvGraphicFramePr>
          <p:nvPr/>
        </p:nvGraphicFramePr>
        <p:xfrm>
          <a:off x="6156175" y="3284984"/>
          <a:ext cx="2838785" cy="1809998"/>
        </p:xfrm>
        <a:graphic>
          <a:graphicData uri="http://schemas.openxmlformats.org/presentationml/2006/ole">
            <p:oleObj spid="_x0000_s369665" name="Equation" r:id="rId3" imgW="1473120" imgH="939600" progId="Equation.3">
              <p:embed/>
            </p:oleObj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7020272" y="4293096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/>
              <a:t>O</a:t>
            </a:r>
            <a:endParaRPr lang="zh-TW" altLang="en-US" sz="3600" b="1" i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028384" y="34290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/>
              <a:t>O</a:t>
            </a:r>
            <a:endParaRPr lang="zh-TW" altLang="en-US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/>
      <p:bldP spid="19" grpId="0"/>
      <p:bldP spid="20" grpId="0"/>
      <p:bldP spid="36" grpId="0"/>
      <p:bldP spid="37" grpId="0" animBg="1"/>
      <p:bldP spid="39" grpId="0"/>
      <p:bldP spid="9" grpId="0"/>
      <p:bldP spid="10" grpId="0"/>
      <p:bldP spid="11" grpId="0" animBg="1"/>
      <p:bldP spid="12" grpId="0"/>
      <p:bldP spid="13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28662" y="0"/>
            <a:ext cx="697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643042" y="357166"/>
          <a:ext cx="5299075" cy="1665287"/>
        </p:xfrm>
        <a:graphic>
          <a:graphicData uri="http://schemas.openxmlformats.org/presentationml/2006/ole">
            <p:oleObj spid="_x0000_s368642" name="Equation" r:id="rId3" imgW="2222280" imgH="698400" progId="Equation.3">
              <p:embed/>
            </p:oleObj>
          </a:graphicData>
        </a:graphic>
      </p:graphicFrame>
      <p:graphicFrame>
        <p:nvGraphicFramePr>
          <p:cNvPr id="368643" name="Object 2"/>
          <p:cNvGraphicFramePr>
            <a:graphicFrameLocks noChangeAspect="1"/>
          </p:cNvGraphicFramePr>
          <p:nvPr/>
        </p:nvGraphicFramePr>
        <p:xfrm>
          <a:off x="1000100" y="3071810"/>
          <a:ext cx="7934325" cy="1665288"/>
        </p:xfrm>
        <a:graphic>
          <a:graphicData uri="http://schemas.openxmlformats.org/presentationml/2006/ole">
            <p:oleObj spid="_x0000_s368643" name="Equation" r:id="rId4" imgW="3327120" imgH="69840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500166" y="22145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可得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43372" y="2428868"/>
            <a:ext cx="175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4786314" y="4929198"/>
          <a:ext cx="2605088" cy="1665287"/>
        </p:xfrm>
        <a:graphic>
          <a:graphicData uri="http://schemas.openxmlformats.org/presentationml/2006/ole">
            <p:oleObj spid="_x0000_s368644" name="Equation" r:id="rId5" imgW="1091880" imgH="698400" progId="Equation.3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1214414" y="3143248"/>
            <a:ext cx="1571636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71802" y="3143248"/>
            <a:ext cx="357190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286380" y="3143248"/>
            <a:ext cx="357190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86380" y="5000636"/>
            <a:ext cx="500066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215206" y="3143248"/>
            <a:ext cx="50006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214414" y="3143248"/>
            <a:ext cx="1571636" cy="150019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643306" y="3143248"/>
            <a:ext cx="500066" cy="150019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857884" y="3143248"/>
            <a:ext cx="500066" cy="150019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000760" y="5000636"/>
            <a:ext cx="500066" cy="150019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858148" y="3643314"/>
            <a:ext cx="500066" cy="500066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214414" y="3143248"/>
            <a:ext cx="1571636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286248" y="3143248"/>
            <a:ext cx="357190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500826" y="3143248"/>
            <a:ext cx="357190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643702" y="5000636"/>
            <a:ext cx="500066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358214" y="4214818"/>
            <a:ext cx="500066" cy="50006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一、特征值与特征向量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的概念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00100" y="857232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7030A0"/>
                </a:solidFill>
                <a:latin typeface="+mn-ea"/>
                <a:ea typeface="+mn-ea"/>
              </a:rPr>
              <a:t>定义 </a:t>
            </a:r>
            <a:r>
              <a:rPr lang="en-US" altLang="zh-CN" sz="3200" b="1" dirty="0">
                <a:solidFill>
                  <a:srgbClr val="7030A0"/>
                </a:solidFill>
                <a:ea typeface="+mn-ea"/>
                <a:cs typeface="Times New Roman" pitchFamily="18" charset="0"/>
              </a:rPr>
              <a:t>6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285852" y="1428736"/>
            <a:ext cx="766267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是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阶方阵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，如果数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和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维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非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零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列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向量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使关系式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357554" y="2500306"/>
            <a:ext cx="15710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=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endParaRPr lang="zh-TW" altLang="en-US" sz="3200" b="1" i="1" dirty="0">
              <a:solidFill>
                <a:schemeClr val="accent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115840" y="3140968"/>
            <a:ext cx="80281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成立，那这样的数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称为方阵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的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特征值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，</a:t>
            </a:r>
            <a:endParaRPr lang="en-US" altLang="zh-TW" sz="3200" b="1" dirty="0">
              <a:solidFill>
                <a:srgbClr val="000C0C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非零向量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称为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的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对应于特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征值</a:t>
            </a:r>
            <a:r>
              <a:rPr lang="en-US" altLang="zh-TW" sz="3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l-GR" altLang="zh-TW" sz="3200" b="1" i="1" dirty="0">
                <a:solidFill>
                  <a:srgbClr val="FF0000"/>
                </a:solidFill>
                <a:cs typeface="Times New Roman" pitchFamily="18" charset="0"/>
              </a:rPr>
              <a:t>λ</a:t>
            </a:r>
            <a:r>
              <a:rPr lang="zh-TW" altLang="en-US" sz="3200" b="1" i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的特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征</a:t>
            </a:r>
            <a:endParaRPr lang="en-US" altLang="zh-TW" sz="3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向量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000100" y="4572008"/>
            <a:ext cx="1008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B050"/>
                </a:solidFill>
                <a:ea typeface="+mn-ea"/>
                <a:cs typeface="Times New Roman" pitchFamily="18" charset="0"/>
              </a:rPr>
              <a:t>说明</a:t>
            </a:r>
            <a:endParaRPr lang="en-US" altLang="zh-CN" sz="3200" b="1" dirty="0">
              <a:solidFill>
                <a:srgbClr val="00B05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1142976" y="5143512"/>
            <a:ext cx="8001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特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征向量 </a:t>
            </a:r>
            <a:r>
              <a:rPr lang="en-US" altLang="zh-TW" sz="3200" b="1" i="1" dirty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0C0C"/>
                </a:solidFill>
                <a:cs typeface="Times New Roman" pitchFamily="18" charset="0"/>
              </a:rPr>
              <a:t> ≠ </a:t>
            </a:r>
            <a:r>
              <a:rPr lang="en-US" altLang="zh-TW" sz="3200" b="1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征值问题是对方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阵而的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1142976" y="5786454"/>
            <a:ext cx="77867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特征值可以为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特征向量对应著特征值，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不会有一特征向量对应两个不同特征值。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/>
      <p:bldP spid="16" grpId="0"/>
      <p:bldP spid="17" grpId="0"/>
      <p:bldP spid="20" grpId="0" autoUpdateAnimBg="0"/>
      <p:bldP spid="2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28662" y="0"/>
            <a:ext cx="697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643042" y="357166"/>
          <a:ext cx="5299075" cy="1665287"/>
        </p:xfrm>
        <a:graphic>
          <a:graphicData uri="http://schemas.openxmlformats.org/presentationml/2006/ole">
            <p:oleObj spid="_x0000_s370690" name="Equation" r:id="rId3" imgW="2222280" imgH="698400" progId="Equation.3">
              <p:embed/>
            </p:oleObj>
          </a:graphicData>
        </a:graphic>
      </p:graphicFrame>
      <p:graphicFrame>
        <p:nvGraphicFramePr>
          <p:cNvPr id="368643" name="Object 2"/>
          <p:cNvGraphicFramePr>
            <a:graphicFrameLocks noChangeAspect="1"/>
          </p:cNvGraphicFramePr>
          <p:nvPr/>
        </p:nvGraphicFramePr>
        <p:xfrm>
          <a:off x="1000100" y="3071810"/>
          <a:ext cx="7934325" cy="1665288"/>
        </p:xfrm>
        <a:graphic>
          <a:graphicData uri="http://schemas.openxmlformats.org/presentationml/2006/ole">
            <p:oleObj spid="_x0000_s370691" name="Equation" r:id="rId4" imgW="3327120" imgH="698400" progId="Equation.3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500166" y="22145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可得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43372" y="2428868"/>
            <a:ext cx="175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PD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4786314" y="4929198"/>
          <a:ext cx="2605088" cy="1665287"/>
        </p:xfrm>
        <a:graphic>
          <a:graphicData uri="http://schemas.openxmlformats.org/presentationml/2006/ole">
            <p:oleObj spid="_x0000_s370692" name="Equation" r:id="rId5" imgW="1091880" imgH="698400" progId="Equation.3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1214414" y="3143248"/>
            <a:ext cx="1571636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71802" y="3143248"/>
            <a:ext cx="357190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286380" y="3143248"/>
            <a:ext cx="357190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86380" y="5000636"/>
            <a:ext cx="500066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215206" y="3143248"/>
            <a:ext cx="50006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214414" y="3143248"/>
            <a:ext cx="1571636" cy="150019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643306" y="3143248"/>
            <a:ext cx="500066" cy="150019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857884" y="3143248"/>
            <a:ext cx="500066" cy="150019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000760" y="5000636"/>
            <a:ext cx="500066" cy="150019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858148" y="3643314"/>
            <a:ext cx="500066" cy="500066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214414" y="3143248"/>
            <a:ext cx="1571636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286248" y="3143248"/>
            <a:ext cx="357190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500826" y="3143248"/>
            <a:ext cx="357190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643702" y="5000636"/>
            <a:ext cx="500066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358214" y="4214818"/>
            <a:ext cx="500066" cy="50006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857232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特征值与特征向量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的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找法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00430" y="1643050"/>
            <a:ext cx="15710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 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=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x</a:t>
            </a:r>
            <a:endParaRPr lang="zh-TW" altLang="en-US" sz="3200" b="1" i="1" dirty="0">
              <a:solidFill>
                <a:schemeClr val="accent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00100" y="1000108"/>
            <a:ext cx="795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要找</a:t>
            </a:r>
            <a:r>
              <a:rPr lang="zh-TW" altLang="en-US" sz="3200" b="1" dirty="0" smtClean="0">
                <a:solidFill>
                  <a:srgbClr val="FFC000"/>
                </a:solidFill>
              </a:rPr>
              <a:t>非零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</a:t>
            </a:r>
            <a:r>
              <a:rPr lang="zh-TW" altLang="en-US" sz="3200" b="1" dirty="0" smtClean="0"/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和实数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使以下式子成立：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左-右雙向箭號 23"/>
          <p:cNvSpPr/>
          <p:nvPr/>
        </p:nvSpPr>
        <p:spPr>
          <a:xfrm>
            <a:off x="1500166" y="2285992"/>
            <a:ext cx="714380" cy="285752"/>
          </a:xfrm>
          <a:prstGeom prst="left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2428860" y="2143116"/>
            <a:ext cx="6141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3200" b="1" dirty="0" smtClean="0">
                <a:solidFill>
                  <a:srgbClr val="000C0C"/>
                </a:solidFill>
              </a:rPr>
              <a:t>( 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rgbClr val="000C0C"/>
                </a:solidFill>
              </a:rPr>
              <a:t>E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)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zh-TW" altLang="en-US" sz="3200" b="1" i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</a:rPr>
              <a:t>=</a:t>
            </a:r>
            <a:r>
              <a:rPr lang="zh-TW" altLang="en-US" sz="3200" b="1" dirty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      有</a:t>
            </a:r>
            <a:r>
              <a:rPr lang="zh-TW" altLang="en-US" sz="3200" b="1" dirty="0" smtClean="0">
                <a:solidFill>
                  <a:srgbClr val="FFC000"/>
                </a:solidFill>
              </a:rPr>
              <a:t>非零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解向量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endParaRPr lang="zh-TW" altLang="en-US" sz="3200" b="1" i="1" dirty="0">
              <a:solidFill>
                <a:schemeClr val="accent1"/>
              </a:solidFill>
            </a:endParaRPr>
          </a:p>
        </p:txBody>
      </p:sp>
      <p:sp>
        <p:nvSpPr>
          <p:cNvPr id="26" name="左-右雙向箭號 25"/>
          <p:cNvSpPr/>
          <p:nvPr/>
        </p:nvSpPr>
        <p:spPr>
          <a:xfrm>
            <a:off x="1500166" y="2857496"/>
            <a:ext cx="714380" cy="285752"/>
          </a:xfrm>
          <a:prstGeom prst="leftRightArrow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>
            <a:spLocks noChangeArrowheads="1"/>
          </p:cNvSpPr>
          <p:nvPr/>
        </p:nvSpPr>
        <p:spPr bwMode="auto">
          <a:xfrm>
            <a:off x="2714612" y="2714620"/>
            <a:ext cx="2355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3200" b="1" dirty="0" smtClean="0">
                <a:solidFill>
                  <a:srgbClr val="000C0C"/>
                </a:solidFill>
              </a:rPr>
              <a:t>| 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E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|</a:t>
            </a:r>
            <a:r>
              <a:rPr lang="zh-TW" altLang="en-US" sz="3200" b="1" i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</a:rPr>
              <a:t>=</a:t>
            </a:r>
            <a:r>
              <a:rPr lang="zh-TW" altLang="en-US" sz="3200" b="1" dirty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3200" b="1" i="1" dirty="0">
              <a:solidFill>
                <a:schemeClr val="accent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07450" y="3286124"/>
            <a:ext cx="8408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3200" b="1" dirty="0" smtClean="0"/>
              <a:t>要找方阵的特征值和特征向量，作法是考</a:t>
            </a:r>
            <a:endParaRPr lang="en-US" altLang="zh-TW" sz="3200" b="1" dirty="0" smtClean="0"/>
          </a:p>
          <a:p>
            <a:pPr marL="514350" indent="-514350"/>
            <a:r>
              <a:rPr lang="en-US" altLang="zh-TW" sz="3200" b="1" dirty="0" smtClean="0"/>
              <a:t>     </a:t>
            </a:r>
            <a:r>
              <a:rPr lang="zh-TW" altLang="en-US" sz="3200" b="1" dirty="0" smtClean="0"/>
              <a:t>虑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| 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E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|</a:t>
            </a:r>
            <a:r>
              <a:rPr lang="zh-TW" altLang="en-US" sz="3200" b="1" i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=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这个多项式方程，找出这个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方程的解。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即找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| 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E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|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此多项式的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根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28662" y="4857760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/>
              <a:t>2. </a:t>
            </a:r>
            <a:r>
              <a:rPr lang="zh-TW" altLang="en-US" sz="3200" b="1" dirty="0" smtClean="0"/>
              <a:t>每一个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| 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E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|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zh-TW" altLang="en-US" sz="3200" b="1" dirty="0" smtClean="0"/>
              <a:t>的根即为一个特征值。</a:t>
            </a:r>
            <a:endParaRPr lang="en-US" altLang="zh-TW" sz="3200" b="1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928662" y="5780782"/>
            <a:ext cx="8170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3200" b="1" dirty="0" smtClean="0"/>
              <a:t>3. </a:t>
            </a:r>
            <a:r>
              <a:rPr lang="zh-TW" altLang="en-US" sz="3200" b="1" dirty="0" smtClean="0"/>
              <a:t>针对每一个根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/>
              <a:t>求解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( 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E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)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zh-TW" altLang="en-US" sz="3200" b="1" i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=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zh-TW" altLang="en-US" sz="3200" b="1" dirty="0" smtClean="0">
                <a:solidFill>
                  <a:srgbClr val="000C0C"/>
                </a:solidFill>
              </a:rPr>
              <a:t> 而得出</a:t>
            </a:r>
            <a:endParaRPr lang="en-US" altLang="zh-TW" sz="3200" b="1" dirty="0" smtClean="0">
              <a:solidFill>
                <a:srgbClr val="000C0C"/>
              </a:solidFill>
            </a:endParaRPr>
          </a:p>
          <a:p>
            <a:pPr marL="514350" indent="-514350"/>
            <a:r>
              <a:rPr lang="zh-TW" altLang="en-US" sz="3200" b="1" dirty="0" smtClean="0">
                <a:solidFill>
                  <a:srgbClr val="000C0C"/>
                </a:solidFill>
              </a:rPr>
              <a:t>    特征向量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.</a:t>
            </a:r>
            <a:endParaRPr lang="en-US" altLang="zh-TW" sz="3200" b="1" dirty="0" smtClean="0"/>
          </a:p>
        </p:txBody>
      </p:sp>
      <p:sp>
        <p:nvSpPr>
          <p:cNvPr id="33" name="文字方塊 32"/>
          <p:cNvSpPr txBox="1"/>
          <p:nvPr/>
        </p:nvSpPr>
        <p:spPr>
          <a:xfrm>
            <a:off x="1285852" y="5286388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1221AE"/>
                </a:solidFill>
              </a:rPr>
              <a:t>(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重根需重复计入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)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 animBg="1"/>
      <p:bldP spid="25" grpId="0"/>
      <p:bldP spid="26" grpId="0" animBg="1"/>
      <p:bldP spid="27" grpId="0"/>
      <p:bldP spid="29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357422" y="928670"/>
          <a:ext cx="5273675" cy="2155825"/>
        </p:xfrm>
        <a:graphic>
          <a:graphicData uri="http://schemas.openxmlformats.org/presentationml/2006/ole">
            <p:oleObj spid="_x0000_s371714" name="Equation" r:id="rId3" imgW="2298600" imgH="939600" progId="Equation.3">
              <p:embed/>
            </p:oleObj>
          </a:graphicData>
        </a:graphic>
      </p:graphicFrame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000100" y="0"/>
            <a:ext cx="37914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0C0C"/>
                </a:solidFill>
              </a:rPr>
              <a:t>4.          | </a:t>
            </a:r>
            <a:r>
              <a:rPr lang="en-US" altLang="zh-TW" sz="3200" b="1" i="1" dirty="0" smtClean="0">
                <a:solidFill>
                  <a:srgbClr val="000C0C"/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</a:rPr>
              <a:t>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rgbClr val="000C0C"/>
                </a:solidFill>
              </a:rPr>
              <a:t>E</a:t>
            </a:r>
            <a:r>
              <a:rPr lang="en-US" altLang="zh-TW" sz="3200" b="1" dirty="0">
                <a:solidFill>
                  <a:srgbClr val="000C0C"/>
                </a:solidFill>
              </a:rPr>
              <a:t> | =</a:t>
            </a:r>
            <a:r>
              <a:rPr lang="zh-TW" altLang="en-US" sz="3200" b="1" dirty="0">
                <a:solidFill>
                  <a:srgbClr val="000C0C"/>
                </a:solidFill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</a:rPr>
              <a:t>0</a:t>
            </a:r>
            <a:r>
              <a:rPr lang="zh-TW" altLang="en-US" sz="3200" b="1" dirty="0">
                <a:solidFill>
                  <a:srgbClr val="000C0C"/>
                </a:solidFill>
              </a:rPr>
              <a:t> </a:t>
            </a:r>
          </a:p>
        </p:txBody>
      </p:sp>
      <p:sp>
        <p:nvSpPr>
          <p:cNvPr id="6" name="左-右雙向箭號 5"/>
          <p:cNvSpPr>
            <a:spLocks noChangeArrowheads="1"/>
          </p:cNvSpPr>
          <p:nvPr/>
        </p:nvSpPr>
        <p:spPr bwMode="auto">
          <a:xfrm>
            <a:off x="1000100" y="1643050"/>
            <a:ext cx="1216025" cy="484188"/>
          </a:xfrm>
          <a:prstGeom prst="leftRightArrow">
            <a:avLst>
              <a:gd name="adj1" fmla="val 50000"/>
              <a:gd name="adj2" fmla="val 50043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sz="3200"/>
          </a:p>
        </p:txBody>
      </p:sp>
      <p:sp>
        <p:nvSpPr>
          <p:cNvPr id="7" name="文字方塊 6"/>
          <p:cNvSpPr txBox="1"/>
          <p:nvPr/>
        </p:nvSpPr>
        <p:spPr>
          <a:xfrm>
            <a:off x="1010042" y="3357562"/>
            <a:ext cx="8305479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latin typeface="+mn-ea"/>
                <a:ea typeface="+mn-ea"/>
              </a:rPr>
              <a:t>称以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TW" altLang="en-US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为未知数的一元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rgbClr val="000C0C"/>
                </a:solidFill>
                <a:latin typeface="+mn-ea"/>
                <a:ea typeface="+mn-ea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次方程 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| </a:t>
            </a:r>
            <a:r>
              <a:rPr lang="en-US" altLang="zh-TW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E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| =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0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endParaRPr lang="en-US" altLang="zh-TW" sz="3200" b="1" dirty="0">
              <a:solidFill>
                <a:srgbClr val="000C0C"/>
              </a:solidFill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为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 的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特征方程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00100" y="4500570"/>
            <a:ext cx="81439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记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f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(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)=| </a:t>
            </a:r>
            <a:r>
              <a:rPr lang="en-US" altLang="zh-TW" sz="3200" b="1" i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el-GR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λ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E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|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，它是 </a:t>
            </a:r>
            <a:r>
              <a:rPr lang="el-GR" altLang="zh-TW" sz="3200" b="1" i="1" dirty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TW" altLang="en-US" sz="3200" b="1" i="1" dirty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的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次多项式，</a:t>
            </a:r>
            <a:r>
              <a:rPr lang="zh-TW" altLang="en-US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称</a:t>
            </a:r>
            <a:endParaRPr lang="en-US" altLang="zh-TW" sz="3200" b="1" dirty="0" smtClean="0">
              <a:solidFill>
                <a:srgbClr val="000C0C"/>
              </a:solidFill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rgbClr val="000C0C"/>
                </a:solidFill>
                <a:ea typeface="+mn-ea"/>
                <a:cs typeface="Times New Roman" pitchFamily="18" charset="0"/>
              </a:rPr>
              <a:t>其为方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阵 </a:t>
            </a:r>
            <a:r>
              <a:rPr lang="en-US" altLang="zh-TW" sz="3200" b="1" i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A</a:t>
            </a:r>
            <a:r>
              <a:rPr lang="zh-TW" altLang="en-US" sz="3200" b="1" dirty="0">
                <a:solidFill>
                  <a:srgbClr val="000C0C"/>
                </a:solidFill>
                <a:ea typeface="+mn-ea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的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特征多项式</a:t>
            </a:r>
            <a:r>
              <a:rPr lang="zh-TW" altLang="en-US" sz="3200" b="1" dirty="0">
                <a:solidFill>
                  <a:srgbClr val="000C0C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00100" y="5643578"/>
            <a:ext cx="81439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找方阵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的特征值，其实就是找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的特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征多项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式的根</a:t>
            </a:r>
            <a:r>
              <a:rPr lang="zh-TW" altLang="en-US" sz="3200" b="1" dirty="0" smtClean="0">
                <a:solidFill>
                  <a:srgbClr val="000C0C"/>
                </a:solidFill>
                <a:latin typeface="+mn-ea"/>
              </a:rPr>
              <a:t>，也就是找使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| 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|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 为 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0 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的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0C0C"/>
                </a:solidFill>
                <a:cs typeface="Times New Roman" pitchFamily="18" charset="0"/>
              </a:rPr>
              <a:t>值。</a:t>
            </a:r>
            <a:endParaRPr lang="en-US" altLang="zh-TW" sz="3200" b="1" dirty="0" smtClean="0">
              <a:solidFill>
                <a:srgbClr val="000C0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1285860"/>
            <a:ext cx="539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86050" y="285728"/>
          <a:ext cx="1735138" cy="1057275"/>
        </p:xfrm>
        <a:graphic>
          <a:graphicData uri="http://schemas.openxmlformats.org/presentationml/2006/ole">
            <p:oleObj spid="_x0000_s372738" name="Equation" r:id="rId3" imgW="736560" imgH="46980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928794" y="2214554"/>
          <a:ext cx="2393956" cy="1196978"/>
        </p:xfrm>
        <a:graphic>
          <a:graphicData uri="http://schemas.openxmlformats.org/presentationml/2006/ole">
            <p:oleObj spid="_x0000_s372740" name="Equation" r:id="rId4" imgW="939600" imgH="4698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616200" y="5643563"/>
          <a:ext cx="3590925" cy="990600"/>
        </p:xfrm>
        <a:graphic>
          <a:graphicData uri="http://schemas.openxmlformats.org/presentationml/2006/ole">
            <p:oleObj spid="_x0000_s372744" name="Equation" r:id="rId5" imgW="1701720" imgH="469800" progId="Equation.3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5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4913" y="571480"/>
            <a:ext cx="7361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=                   </a:t>
            </a:r>
            <a:r>
              <a:rPr lang="zh-TW" altLang="en-US" sz="3200" b="1" dirty="0" smtClean="0"/>
              <a:t>的特征值和特征向量。</a:t>
            </a:r>
            <a:endParaRPr lang="zh-TW" altLang="en-US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0166" y="1643050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的特征多项式为</a:t>
            </a:r>
            <a:endParaRPr lang="zh-TW" altLang="en-US" sz="32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57686" y="2500306"/>
            <a:ext cx="241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 (3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/>
              <a:t>)</a:t>
            </a:r>
            <a:r>
              <a:rPr lang="en-US" altLang="zh-TW" sz="3200" b="1" baseline="30000" dirty="0" smtClean="0"/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dirty="0" smtClean="0"/>
              <a:t>1</a:t>
            </a:r>
            <a:endParaRPr lang="zh-TW" altLang="en-US" sz="32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57686" y="3143248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 8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dirty="0" smtClean="0"/>
              <a:t>6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λ </a:t>
            </a:r>
            <a:r>
              <a:rPr lang="en-US" altLang="zh-TW" sz="3200" b="1" dirty="0" smtClean="0"/>
              <a:t>+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 λ</a:t>
            </a:r>
            <a:r>
              <a:rPr lang="en-US" altLang="zh-TW" sz="3200" b="1" baseline="30000" dirty="0" smtClean="0"/>
              <a:t>2</a:t>
            </a:r>
            <a:endParaRPr lang="zh-TW" altLang="en-US" sz="3200" b="1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57686" y="3786190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 (4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/>
              <a:t>)</a:t>
            </a:r>
            <a:r>
              <a:rPr lang="en-US" altLang="zh-TW" sz="3200" b="1" baseline="30000" dirty="0" smtClean="0"/>
              <a:t> </a:t>
            </a:r>
            <a:r>
              <a:rPr lang="en-US" altLang="zh-TW" sz="3200" b="1" dirty="0" smtClean="0"/>
              <a:t>(2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solidFill>
                  <a:srgbClr val="000C0C"/>
                </a:solidFill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dirty="0" smtClean="0"/>
              <a:t>)</a:t>
            </a:r>
            <a:endParaRPr lang="zh-TW" altLang="en-US" sz="32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428728" y="4357694"/>
            <a:ext cx="575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所以</a:t>
            </a:r>
            <a:r>
              <a:rPr lang="zh-TW" altLang="en-US" sz="3200" b="1" i="1" dirty="0" smtClean="0"/>
              <a:t>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的特征值为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=2, 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=4 .</a:t>
            </a:r>
            <a:endParaRPr lang="zh-TW" altLang="en-US" sz="32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428728" y="4929198"/>
            <a:ext cx="6688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当 </a:t>
            </a:r>
            <a:r>
              <a:rPr lang="el-GR" altLang="zh-TW" sz="3200" b="1" i="1" dirty="0" smtClean="0">
                <a:solidFill>
                  <a:srgbClr val="000C0C"/>
                </a:solidFill>
                <a:cs typeface="Times New Roman" pitchFamily="18" charset="0"/>
              </a:rPr>
              <a:t>λ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 = 2</a:t>
            </a:r>
            <a:r>
              <a:rPr lang="zh-TW" altLang="en-US" sz="3200" b="1" dirty="0" smtClean="0"/>
              <a:t> 时，对应的特征向量应满足</a:t>
            </a:r>
            <a:endParaRPr lang="zh-TW" altLang="en-US" sz="3200" b="1" dirty="0"/>
          </a:p>
        </p:txBody>
      </p:sp>
      <p:sp>
        <p:nvSpPr>
          <p:cNvPr id="22" name="矩形 21"/>
          <p:cNvSpPr/>
          <p:nvPr/>
        </p:nvSpPr>
        <p:spPr>
          <a:xfrm>
            <a:off x="2357422" y="4429132"/>
            <a:ext cx="4857784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2735</TotalTime>
  <Words>2719</Words>
  <Application>Microsoft Office PowerPoint</Application>
  <PresentationFormat>如螢幕大小 (4:3)</PresentationFormat>
  <Paragraphs>243</Paragraphs>
  <Slides>26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8" baseType="lpstr">
      <vt:lpstr>夏至</vt:lpstr>
      <vt:lpstr>Equation</vt:lpstr>
      <vt:lpstr>§5.2. 方阵的特征值与特征向量</vt:lpstr>
      <vt:lpstr>投影片 2</vt:lpstr>
      <vt:lpstr>投影片 3</vt:lpstr>
      <vt:lpstr>投影片 4</vt:lpstr>
      <vt:lpstr>一、特征值与特征向量的概念</vt:lpstr>
      <vt:lpstr>投影片 6</vt:lpstr>
      <vt:lpstr>特征值与特征向量的找法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二、特征值与特征向量的性质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五、小结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335</cp:revision>
  <dcterms:created xsi:type="dcterms:W3CDTF">2016-02-27T14:58:59Z</dcterms:created>
  <dcterms:modified xsi:type="dcterms:W3CDTF">2017-12-10T09:12:52Z</dcterms:modified>
</cp:coreProperties>
</file>