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6" r:id="rId12"/>
    <p:sldId id="268" r:id="rId13"/>
    <p:sldId id="274" r:id="rId14"/>
    <p:sldId id="270" r:id="rId15"/>
    <p:sldId id="2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2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第一章    行列式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容易犯錯的地方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弄清楚</a:t>
            </a:r>
            <a:r>
              <a:rPr lang="zh-TW" altLang="en-US" sz="2800" b="1" dirty="0" smtClean="0">
                <a:solidFill>
                  <a:srgbClr val="FFC000"/>
                </a:solidFill>
                <a:latin typeface="SimSun" pitchFamily="2" charset="-122"/>
                <a:ea typeface="SimSun" pitchFamily="2" charset="-122"/>
              </a:rPr>
              <a:t>余子式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和</a:t>
            </a:r>
            <a:r>
              <a:rPr lang="zh-TW" altLang="en-US" sz="2800" b="1" dirty="0" smtClean="0">
                <a:solidFill>
                  <a:srgbClr val="00B0F0"/>
                </a:solidFill>
                <a:latin typeface="SimSun" pitchFamily="2" charset="-122"/>
                <a:ea typeface="SimSun" pitchFamily="2" charset="-122"/>
              </a:rPr>
              <a:t>代数余子式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的区别，有的题目可能要先把</a:t>
            </a:r>
            <a:r>
              <a:rPr lang="zh-TW" altLang="en-US" sz="2800" b="1" dirty="0" smtClean="0">
                <a:solidFill>
                  <a:srgbClr val="FFC000"/>
                </a:solidFill>
                <a:latin typeface="SimSun" pitchFamily="2" charset="-122"/>
                <a:ea typeface="SimSun" pitchFamily="2" charset="-122"/>
              </a:rPr>
              <a:t>余子式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转换成</a:t>
            </a:r>
            <a:r>
              <a:rPr lang="zh-TW" altLang="en-US" sz="2800" b="1" dirty="0" smtClean="0">
                <a:solidFill>
                  <a:srgbClr val="00B0F0"/>
                </a:solidFill>
                <a:latin typeface="SimSun" pitchFamily="2" charset="-122"/>
                <a:ea typeface="SimSun" pitchFamily="2" charset="-122"/>
              </a:rPr>
              <a:t>代数余子式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再利用前两页性质处理。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343904" cy="7857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3.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方阵对应之行列式的性质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57158" y="1285860"/>
            <a:ext cx="8143932" cy="2286016"/>
          </a:xfrm>
        </p:spPr>
        <p:txBody>
          <a:bodyPr>
            <a:normAutofit/>
          </a:bodyPr>
          <a:lstStyle/>
          <a:p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方阵 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0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对应的行列式符号为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 或 </a:t>
            </a:r>
            <a:r>
              <a:rPr lang="en-US" altLang="zh-TW" sz="3000" b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det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。</a:t>
            </a:r>
            <a:endParaRPr lang="en-US" altLang="zh-TW" sz="30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课本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 38</a:t>
            </a:r>
            <a:r>
              <a:rPr lang="en-US" altLang="zh-TW" sz="30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最上面三个性质。</a:t>
            </a:r>
            <a:endParaRPr lang="en-US" altLang="zh-TW" sz="30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课本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p8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～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p10 </a:t>
            </a:r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的六个基本性质。</a:t>
            </a:r>
            <a:endParaRPr lang="en-US" altLang="zh-TW" sz="30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AB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|=|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</a:p>
          <a:p>
            <a:endParaRPr lang="zh-TW" altLang="en-US" sz="28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00034" y="3571876"/>
            <a:ext cx="6429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ea typeface="黑体" pitchFamily="2" charset="-122"/>
              </a:rPr>
              <a:t>例</a:t>
            </a:r>
            <a:endParaRPr lang="en-US" altLang="zh-CN" sz="2800" b="1" dirty="0">
              <a:solidFill>
                <a:srgbClr val="0070C0"/>
              </a:solidFill>
              <a:ea typeface="黑体" pitchFamily="2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5786" y="3857628"/>
            <a:ext cx="6910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三阶方阵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对应的行列式分别为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3,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4 , </a:t>
            </a:r>
          </a:p>
          <a:p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求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2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baseline="30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altLang="zh-TW" sz="2800" b="1" baseline="30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–1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i="1" baseline="30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| = ?</a:t>
            </a:r>
          </a:p>
          <a:p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</a:t>
            </a:r>
          </a:p>
        </p:txBody>
      </p:sp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857224" y="5429264"/>
          <a:ext cx="4095848" cy="806457"/>
        </p:xfrm>
        <a:graphic>
          <a:graphicData uri="http://schemas.openxmlformats.org/presentationml/2006/ole">
            <p:oleObj spid="_x0000_s23574" name="Equation" r:id="rId3" imgW="2323800" imgH="406080" progId="">
              <p:embed/>
            </p:oleObj>
          </a:graphicData>
        </a:graphic>
      </p:graphicFrame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00034" y="4929198"/>
            <a:ext cx="6429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</a:t>
            </a:r>
            <a:endParaRPr lang="en-US" altLang="zh-CN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2571736" y="2711343"/>
          <a:ext cx="2000264" cy="954254"/>
        </p:xfrm>
        <a:graphic>
          <a:graphicData uri="http://schemas.openxmlformats.org/presentationml/2006/ole">
            <p:oleObj spid="_x0000_s23576" name="Equation" r:id="rId4" imgW="1079280" imgH="457200" progId="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428728" y="4357694"/>
            <a:ext cx="214314" cy="357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357422" y="5500702"/>
            <a:ext cx="357190" cy="5000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3.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方阵对应之行列式的性质</a:t>
            </a:r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续</a:t>
            </a:r>
            <a:endParaRPr lang="zh-TW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7158" y="1142984"/>
            <a:ext cx="6429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ea typeface="黑体" pitchFamily="2" charset="-122"/>
              </a:rPr>
              <a:t>例</a:t>
            </a:r>
            <a:endParaRPr lang="en-US" altLang="zh-CN" sz="2800" b="1" dirty="0">
              <a:solidFill>
                <a:srgbClr val="0070C0"/>
              </a:solidFill>
              <a:ea typeface="黑体" pitchFamily="2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28662" y="1500174"/>
            <a:ext cx="6786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设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| = 3, 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且将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按行分块成</a:t>
            </a:r>
            <a:endParaRPr lang="en-US" altLang="zh-TW" sz="28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715008" y="785794"/>
          <a:ext cx="1258887" cy="2000250"/>
        </p:xfrm>
        <a:graphic>
          <a:graphicData uri="http://schemas.openxmlformats.org/presentationml/2006/ole">
            <p:oleObj spid="_x0000_s28674" name="Equation" r:id="rId3" imgW="583920" imgH="927000" progId="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28662" y="2786058"/>
            <a:ext cx="4714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设                          ，则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B | = ?</a:t>
            </a:r>
          </a:p>
          <a:p>
            <a:endParaRPr lang="en-US" altLang="zh-TW" sz="28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1428728" y="2143116"/>
          <a:ext cx="1941513" cy="2000250"/>
        </p:xfrm>
        <a:graphic>
          <a:graphicData uri="http://schemas.openxmlformats.org/presentationml/2006/ole">
            <p:oleObj spid="_x0000_s28675" name="Equation" r:id="rId4" imgW="901440" imgH="927000" progId="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85720" y="3857628"/>
            <a:ext cx="6429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</a:t>
            </a:r>
            <a:endParaRPr lang="en-US" altLang="zh-CN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00100" y="4357694"/>
          <a:ext cx="6461125" cy="2000250"/>
        </p:xfrm>
        <a:graphic>
          <a:graphicData uri="http://schemas.openxmlformats.org/presentationml/2006/ole">
            <p:oleObj spid="_x0000_s28676" name="Equation" r:id="rId5" imgW="2997000" imgH="927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3.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方阵对应之行列式的性质</a:t>
            </a:r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续</a:t>
            </a:r>
            <a:endParaRPr lang="zh-TW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7158" y="1142984"/>
            <a:ext cx="6429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ea typeface="黑体" pitchFamily="2" charset="-122"/>
              </a:rPr>
              <a:t>例</a:t>
            </a:r>
            <a:endParaRPr lang="en-US" altLang="zh-CN" sz="2800" b="1" dirty="0">
              <a:solidFill>
                <a:srgbClr val="0070C0"/>
              </a:solidFill>
              <a:ea typeface="黑体" pitchFamily="2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85720" y="3357562"/>
            <a:ext cx="6429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</a:t>
            </a:r>
            <a:endParaRPr lang="en-US" altLang="zh-CN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28662" y="1428736"/>
            <a:ext cx="6944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设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</a:t>
            </a: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阶行列式 </a:t>
            </a:r>
            <a:r>
              <a:rPr lang="en-US" altLang="zh-CN" sz="3200" b="1" i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的第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列元素分别为 </a:t>
            </a:r>
            <a:endParaRPr lang="en-US" altLang="zh-CN" sz="3200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  1, 2, </a:t>
            </a:r>
            <a:r>
              <a:rPr lang="en-US" altLang="zh-CN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4</a:t>
            </a: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 且其第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列元素对应的</a:t>
            </a:r>
            <a:endParaRPr lang="en-US" altLang="zh-CN" sz="3200" b="1" dirty="0" smtClean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  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余子式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分别为  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1,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1, 1, 0</a:t>
            </a:r>
            <a:r>
              <a:rPr lang="zh-CN" altLang="en-US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 则 </a:t>
            </a:r>
            <a:r>
              <a:rPr lang="en-US" altLang="zh-CN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</a:t>
            </a:r>
            <a:r>
              <a:rPr lang="en-US" altLang="zh-CN" sz="3200" b="1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?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643042" y="2928934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endParaRPr lang="zh-TW" altLang="en-US" sz="32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42976" y="3857628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TW" altLang="en-US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zh-TW" altLang="en-US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1,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TW" altLang="en-US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zh-TW" altLang="en-US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0. </a:t>
            </a:r>
            <a:endParaRPr lang="zh-TW" altLang="en-US" sz="3200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214282" y="4643446"/>
            <a:ext cx="714380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42976" y="4500570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TW" altLang="en-US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1,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zh-TW" altLang="en-US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1,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TW" altLang="en-US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1,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zh-TW" altLang="en-US" sz="32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0. </a:t>
            </a:r>
            <a:endParaRPr lang="zh-TW" altLang="en-US" sz="3200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2976" y="5214950"/>
            <a:ext cx="7061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 ×(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+ 2 ×(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+ </a:t>
            </a:r>
            <a:r>
              <a:rPr lang="en-US" altLang="zh-CN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×(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+ 4×0 = 0.</a:t>
            </a:r>
            <a:endParaRPr lang="zh-TW" altLang="en-US" sz="3200" dirty="0"/>
          </a:p>
        </p:txBody>
      </p:sp>
      <p:sp>
        <p:nvSpPr>
          <p:cNvPr id="16" name="向右箭號 15"/>
          <p:cNvSpPr/>
          <p:nvPr/>
        </p:nvSpPr>
        <p:spPr>
          <a:xfrm>
            <a:off x="214282" y="5286388"/>
            <a:ext cx="714380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214414" y="5857892"/>
            <a:ext cx="1444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solidFill>
                  <a:srgbClr val="00B05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3</a:t>
            </a:r>
            <a:r>
              <a:rPr lang="en-US" altLang="zh-CN" sz="3200" b="1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.</a:t>
            </a:r>
            <a:endParaRPr lang="zh-TW" altLang="en-US" sz="3200" dirty="0"/>
          </a:p>
        </p:txBody>
      </p:sp>
      <p:sp>
        <p:nvSpPr>
          <p:cNvPr id="18" name="向右箭號 17"/>
          <p:cNvSpPr/>
          <p:nvPr/>
        </p:nvSpPr>
        <p:spPr>
          <a:xfrm>
            <a:off x="214282" y="6000768"/>
            <a:ext cx="714380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容易犯錯的地方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95382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课本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 38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最上方性质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(ii)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矩阵是数表，行列式是数。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071538" y="2643182"/>
            <a:ext cx="58579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例 </a:t>
            </a:r>
            <a:r>
              <a:rPr lang="zh-TW" altLang="en-US" sz="2800" b="1" dirty="0" smtClean="0">
                <a:latin typeface="+mn-ea"/>
              </a:rPr>
              <a:t>设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800" b="1" dirty="0" smtClean="0">
                <a:latin typeface="+mn-ea"/>
              </a:rPr>
              <a:t> </a:t>
            </a:r>
            <a:r>
              <a:rPr lang="zh-TW" altLang="en-US" sz="2800" b="1" dirty="0" smtClean="0">
                <a:latin typeface="+mn-ea"/>
              </a:rPr>
              <a:t>为同阶方阵，则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14480" y="3143248"/>
            <a:ext cx="419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BA 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一般不成立；但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14480" y="3786190"/>
            <a:ext cx="678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|AB| =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TW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B| = |B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TW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TW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BA|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一定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成立。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928662" y="4500570"/>
            <a:ext cx="7772400" cy="119538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mSun" pitchFamily="2" charset="-122"/>
                <a:ea typeface="SimSun" pitchFamily="2" charset="-122"/>
                <a:cs typeface="+mn-cs"/>
              </a:rPr>
              <a:t>对矩阵加法来说，行列式几乎没有相应性质。</a:t>
            </a:r>
            <a:endParaRPr kumimoji="0" lang="en-US" altLang="zh-TW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mSun" pitchFamily="2" charset="-122"/>
              <a:ea typeface="SimSun" pitchFamily="2" charset="-122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85852" y="5072074"/>
            <a:ext cx="6749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|A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B| =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A| + |B|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?        (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 没这回事 ！！！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)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57290" y="5786454"/>
            <a:ext cx="779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|A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+ 3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| =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A| + |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前面加法定义根本有问题！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乘號 10"/>
          <p:cNvSpPr/>
          <p:nvPr/>
        </p:nvSpPr>
        <p:spPr>
          <a:xfrm>
            <a:off x="1643042" y="5000636"/>
            <a:ext cx="2000264" cy="1343028"/>
          </a:xfrm>
          <a:prstGeom prst="mathMultiply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0"/>
            <a:ext cx="8343904" cy="7857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4.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与其他章节观念的整合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764704"/>
            <a:ext cx="8143932" cy="4143404"/>
          </a:xfrm>
        </p:spPr>
        <p:txBody>
          <a:bodyPr>
            <a:normAutofit/>
          </a:bodyPr>
          <a:lstStyle/>
          <a:p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方阵 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0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可逆</a:t>
            </a:r>
            <a:endParaRPr lang="en-US" altLang="zh-TW" sz="30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若 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为 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阶可逆矩阵，且令 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*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为其伴随矩阵，</a:t>
            </a:r>
            <a:endParaRPr lang="en-US" altLang="zh-TW" sz="3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则因 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AA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* = 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*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|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</a:t>
            </a:r>
            <a:r>
              <a:rPr lang="en-US" altLang="zh-TW" sz="30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，可推得</a:t>
            </a:r>
            <a:endParaRPr lang="en-US" altLang="zh-TW" sz="3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buNone/>
            </a:pPr>
            <a:endParaRPr lang="en-US" altLang="zh-TW" sz="3000" b="1" dirty="0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30724" name="Object 24"/>
          <p:cNvGraphicFramePr>
            <a:graphicFrameLocks noChangeAspect="1"/>
          </p:cNvGraphicFramePr>
          <p:nvPr/>
        </p:nvGraphicFramePr>
        <p:xfrm>
          <a:off x="3059832" y="692696"/>
          <a:ext cx="1622426" cy="651804"/>
        </p:xfrm>
        <a:graphic>
          <a:graphicData uri="http://schemas.openxmlformats.org/presentationml/2006/ole">
            <p:oleObj spid="_x0000_s30724" name="Equation" r:id="rId3" imgW="672840" imgH="241200" progId="">
              <p:embed/>
            </p:oleObj>
          </a:graphicData>
        </a:graphic>
      </p:graphicFrame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3131840" y="2708920"/>
          <a:ext cx="1872208" cy="1095755"/>
        </p:xfrm>
        <a:graphic>
          <a:graphicData uri="http://schemas.openxmlformats.org/presentationml/2006/ole">
            <p:oleObj spid="_x0000_s30725" name="Equation" r:id="rId4" imgW="876240" imgH="457200" progId="">
              <p:embed/>
            </p:oleObj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14348" y="2357430"/>
            <a:ext cx="554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的逆阵的找法之一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课本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p40)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3645024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A*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和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baseline="30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的转换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课本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p123 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8)</a:t>
            </a:r>
            <a:endParaRPr lang="zh-TW" altLang="en-US" sz="2800" dirty="0"/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3059832" y="4149080"/>
          <a:ext cx="1928812" cy="652462"/>
        </p:xfrm>
        <a:graphic>
          <a:graphicData uri="http://schemas.openxmlformats.org/presentationml/2006/ole">
            <p:oleObj spid="_x0000_s30726" name="Equation" r:id="rId5" imgW="799920" imgH="241200" progId="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55576" y="5013176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3.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A*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的行列式</a:t>
            </a:r>
            <a:endParaRPr lang="zh-TW" altLang="en-US" sz="2800" dirty="0"/>
          </a:p>
        </p:txBody>
      </p:sp>
      <p:graphicFrame>
        <p:nvGraphicFramePr>
          <p:cNvPr id="10" name="Object 24"/>
          <p:cNvGraphicFramePr>
            <a:graphicFrameLocks noChangeAspect="1"/>
          </p:cNvGraphicFramePr>
          <p:nvPr/>
        </p:nvGraphicFramePr>
        <p:xfrm>
          <a:off x="1475656" y="5589240"/>
          <a:ext cx="4929187" cy="790575"/>
        </p:xfrm>
        <a:graphic>
          <a:graphicData uri="http://schemas.openxmlformats.org/presentationml/2006/ole">
            <p:oleObj spid="_x0000_s30727" name="Equation" r:id="rId6" imgW="2044440" imgH="291960" progId="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724128" y="4077072"/>
            <a:ext cx="3791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SimSun" pitchFamily="2" charset="-122"/>
                <a:ea typeface="SimSun" pitchFamily="2" charset="-122"/>
              </a:rPr>
              <a:t>看这页请随时厘清</a:t>
            </a:r>
            <a:endParaRPr lang="en-US" altLang="zh-TW" sz="24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矩阵是数表，行列式</a:t>
            </a:r>
            <a:endParaRPr lang="en-US" altLang="zh-TW" sz="2400" b="1" dirty="0" smtClean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是数</a:t>
            </a:r>
            <a:r>
              <a:rPr lang="zh-TW" altLang="en-US" sz="2400" b="1" dirty="0" smtClean="0">
                <a:latin typeface="SimSun" pitchFamily="2" charset="-122"/>
                <a:ea typeface="SimSun" pitchFamily="2" charset="-122"/>
              </a:rPr>
              <a:t>的概念才能看得懂，</a:t>
            </a:r>
            <a:endParaRPr lang="en-US" altLang="zh-TW" sz="24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400" b="1" dirty="0" smtClean="0">
                <a:latin typeface="SimSun" pitchFamily="2" charset="-122"/>
                <a:ea typeface="SimSun" pitchFamily="2" charset="-122"/>
              </a:rPr>
              <a:t>并请试著自己举例理解！</a:t>
            </a:r>
            <a:endParaRPr lang="zh-TW" altLang="en-US" sz="24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3570" y="4149080"/>
            <a:ext cx="3500430" cy="1428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96908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1.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行列式的计算</a:t>
            </a:r>
            <a:endParaRPr lang="zh-TW" altLang="en-US" b="1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8596" y="796908"/>
            <a:ext cx="8715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600" b="1" dirty="0" smtClean="0">
                <a:solidFill>
                  <a:srgbClr val="0070C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方法 </a:t>
            </a:r>
            <a:r>
              <a:rPr lang="en-US" altLang="zh-CN" sz="3600" b="1" dirty="0" smtClean="0">
                <a:solidFill>
                  <a:srgbClr val="0070C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3600" b="1" dirty="0" smtClean="0">
                <a:ea typeface="黑体" pitchFamily="2" charset="-122"/>
              </a:rPr>
              <a:t>   </a:t>
            </a:r>
            <a:r>
              <a:rPr lang="zh-CN" altLang="en-US" sz="3600" b="1" dirty="0" smtClean="0">
                <a:ea typeface="黑体" pitchFamily="2" charset="-122"/>
              </a:rPr>
              <a:t>利用</a:t>
            </a:r>
            <a:r>
              <a:rPr lang="zh-CN" altLang="en-US" sz="3600" b="1" dirty="0">
                <a:ea typeface="黑体" pitchFamily="2" charset="-122"/>
              </a:rPr>
              <a:t>运</a:t>
            </a:r>
            <a:r>
              <a:rPr lang="zh-CN" altLang="en-US" sz="3600" b="1" dirty="0" smtClean="0">
                <a:ea typeface="黑体" pitchFamily="2" charset="-122"/>
              </a:rPr>
              <a:t>算  </a:t>
            </a:r>
            <a:r>
              <a:rPr lang="en-US" altLang="zh-CN" sz="36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lang="en-US" altLang="zh-CN" sz="3600" b="1" i="1" baseline="-25000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sz="3600" b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lang="en-US" altLang="zh-CN" sz="3600" b="1" i="1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kr</a:t>
            </a:r>
            <a:r>
              <a:rPr lang="en-US" altLang="zh-CN" sz="3600" b="1" i="1" baseline="-25000" dirty="0" err="1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lang="zh-CN" altLang="en-US" sz="3600" b="1" dirty="0">
                <a:ea typeface="黑体" pitchFamily="2" charset="-122"/>
              </a:rPr>
              <a:t>　</a:t>
            </a:r>
            <a:r>
              <a:rPr lang="zh-CN" altLang="en-US" sz="3600" b="1" dirty="0" smtClean="0">
                <a:ea typeface="黑体" pitchFamily="2" charset="-122"/>
              </a:rPr>
              <a:t>把</a:t>
            </a:r>
            <a:r>
              <a:rPr lang="zh-CN" altLang="en-US" sz="3600" b="1" dirty="0">
                <a:ea typeface="黑体" pitchFamily="2" charset="-122"/>
              </a:rPr>
              <a:t>行列式化为上三角形行列式，从而算得行列式的值</a:t>
            </a:r>
            <a:r>
              <a:rPr lang="zh-CN" altLang="en-US" sz="3600" b="1" dirty="0"/>
              <a:t>．</a:t>
            </a: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0" y="2643056"/>
          <a:ext cx="2967223" cy="1711485"/>
        </p:xfrm>
        <a:graphic>
          <a:graphicData uri="http://schemas.openxmlformats.org/presentationml/2006/ole">
            <p:oleObj spid="_x0000_s2055" name="Equation" r:id="rId3" imgW="4470120" imgH="2577960" progId="">
              <p:embed/>
            </p:oleObj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0" y="18573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7030A0"/>
                </a:solidFill>
                <a:latin typeface="SimSun" pitchFamily="2" charset="-122"/>
                <a:ea typeface="SimSun" pitchFamily="2" charset="-122"/>
              </a:rPr>
              <a:t>例</a:t>
            </a:r>
            <a:endParaRPr lang="zh-TW" altLang="en-US" sz="2800" b="1" dirty="0">
              <a:solidFill>
                <a:srgbClr val="7030A0"/>
              </a:solidFill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24" name="Object 13"/>
          <p:cNvGraphicFramePr>
            <a:graphicFrameLocks noChangeAspect="1"/>
          </p:cNvGraphicFramePr>
          <p:nvPr/>
        </p:nvGraphicFramePr>
        <p:xfrm>
          <a:off x="3071803" y="2711254"/>
          <a:ext cx="3004866" cy="1633727"/>
        </p:xfrm>
        <a:graphic>
          <a:graphicData uri="http://schemas.openxmlformats.org/presentationml/2006/ole">
            <p:oleObj spid="_x0000_s2056" name="Equation" r:id="rId4" imgW="2019240" imgH="1155600" progId="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6134899" y="2643182"/>
          <a:ext cx="2888737" cy="1714512"/>
        </p:xfrm>
        <a:graphic>
          <a:graphicData uri="http://schemas.openxmlformats.org/presentationml/2006/ole">
            <p:oleObj spid="_x0000_s2057" name="Equation" r:id="rId5" imgW="2019240" imgH="1155600" progId="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0" y="4572008"/>
          <a:ext cx="2857519" cy="1892300"/>
        </p:xfrm>
        <a:graphic>
          <a:graphicData uri="http://schemas.openxmlformats.org/presentationml/2006/ole">
            <p:oleObj spid="_x0000_s2058" name="Equation" r:id="rId6" imgW="2019240" imgH="1155600" progId="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3054350" y="4643438"/>
          <a:ext cx="2749550" cy="1892300"/>
        </p:xfrm>
        <a:graphic>
          <a:graphicData uri="http://schemas.openxmlformats.org/presentationml/2006/ole">
            <p:oleObj spid="_x0000_s2059" name="Equation" r:id="rId7" imgW="1942920" imgH="1155600" progId="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5786446" y="4714884"/>
          <a:ext cx="3162300" cy="1774825"/>
        </p:xfrm>
        <a:graphic>
          <a:graphicData uri="http://schemas.openxmlformats.org/presentationml/2006/ole">
            <p:oleObj spid="_x0000_s2060" name="Equation" r:id="rId8" imgW="2234880" imgH="1155600" progId="">
              <p:embed/>
            </p:oleObj>
          </a:graphicData>
        </a:graphic>
      </p:graphicFrame>
      <p:cxnSp>
        <p:nvCxnSpPr>
          <p:cNvPr id="30" name="直線接點 29"/>
          <p:cNvCxnSpPr/>
          <p:nvPr/>
        </p:nvCxnSpPr>
        <p:spPr>
          <a:xfrm>
            <a:off x="6500826" y="5857892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786446" y="5429264"/>
            <a:ext cx="714380" cy="2857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20688" y="500063"/>
          <a:ext cx="2281237" cy="1774825"/>
        </p:xfrm>
        <a:graphic>
          <a:graphicData uri="http://schemas.openxmlformats.org/presentationml/2006/ole">
            <p:oleObj spid="_x0000_s16386" name="Equation" r:id="rId3" imgW="1612800" imgH="1155600" progId="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795588" y="428625"/>
          <a:ext cx="2874962" cy="1892300"/>
        </p:xfrm>
        <a:graphic>
          <a:graphicData uri="http://schemas.openxmlformats.org/presentationml/2006/ole">
            <p:oleObj spid="_x0000_s16387" name="Equation" r:id="rId4" imgW="2031840" imgH="1155600" progId="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759450" y="500063"/>
          <a:ext cx="2730500" cy="1892300"/>
        </p:xfrm>
        <a:graphic>
          <a:graphicData uri="http://schemas.openxmlformats.org/presentationml/2006/ole">
            <p:oleObj spid="_x0000_s16388" name="Equation" r:id="rId5" imgW="1930320" imgH="1155600" progId="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-53975" y="2571750"/>
          <a:ext cx="2838450" cy="1892300"/>
        </p:xfrm>
        <a:graphic>
          <a:graphicData uri="http://schemas.openxmlformats.org/presentationml/2006/ole">
            <p:oleObj spid="_x0000_s16389" name="Equation" r:id="rId6" imgW="2006280" imgH="1155600" progId="">
              <p:embed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786050" y="2571744"/>
          <a:ext cx="2838450" cy="1892300"/>
        </p:xfrm>
        <a:graphic>
          <a:graphicData uri="http://schemas.openxmlformats.org/presentationml/2006/ole">
            <p:oleObj spid="_x0000_s16390" name="Equation" r:id="rId7" imgW="2006280" imgH="1155600" progId="">
              <p:embed/>
            </p:oleObj>
          </a:graphicData>
        </a:graphic>
      </p:graphicFrame>
      <p:sp>
        <p:nvSpPr>
          <p:cNvPr id="7" name="橢圓 6"/>
          <p:cNvSpPr/>
          <p:nvPr/>
        </p:nvSpPr>
        <p:spPr>
          <a:xfrm rot="2573176">
            <a:off x="3207905" y="3316033"/>
            <a:ext cx="2781034" cy="44255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688013" y="3422650"/>
          <a:ext cx="3035300" cy="331788"/>
        </p:xfrm>
        <a:graphic>
          <a:graphicData uri="http://schemas.openxmlformats.org/presentationml/2006/ole">
            <p:oleObj spid="_x0000_s16391" name="Equation" r:id="rId8" imgW="214596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214290"/>
            <a:ext cx="900112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3600" b="1" dirty="0" smtClean="0">
                <a:solidFill>
                  <a:srgbClr val="0070C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方法 </a:t>
            </a:r>
            <a:r>
              <a:rPr lang="en-US" altLang="zh-CN" sz="3600" b="1" dirty="0" smtClean="0">
                <a:solidFill>
                  <a:srgbClr val="0070C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sz="3600" b="1" dirty="0" smtClean="0">
                <a:ea typeface="黑体" pitchFamily="2" charset="-122"/>
              </a:rPr>
              <a:t>   </a:t>
            </a:r>
            <a:r>
              <a:rPr lang="zh-CN" altLang="en-US" sz="3600" b="1" dirty="0" smtClean="0">
                <a:ea typeface="黑体" pitchFamily="2" charset="-122"/>
              </a:rPr>
              <a:t>利用</a:t>
            </a:r>
            <a:r>
              <a:rPr lang="zh-TW" altLang="en-US" sz="3600" b="1" dirty="0" smtClean="0">
                <a:ea typeface="黑体" pitchFamily="2" charset="-122"/>
              </a:rPr>
              <a:t>行列式对某行或某列展开来降阶。</a:t>
            </a:r>
            <a:r>
              <a:rPr lang="zh-TW" altLang="en-US" sz="3600" b="1" dirty="0" smtClean="0">
                <a:solidFill>
                  <a:srgbClr val="FF0000"/>
                </a:solidFill>
                <a:ea typeface="黑体" pitchFamily="2" charset="-122"/>
              </a:rPr>
              <a:t>先利用</a:t>
            </a:r>
            <a:r>
              <a:rPr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运算  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lang="en-US" altLang="zh-CN" sz="36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kr</a:t>
            </a:r>
            <a:r>
              <a:rPr lang="en-US" altLang="zh-CN" sz="36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lang="zh-TW" altLang="en-US" sz="3600" b="1" i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TW" altLang="en-US" sz="36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或 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6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lang="en-US" altLang="zh-CN" sz="3600" b="1" i="1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kc</a:t>
            </a:r>
            <a:r>
              <a:rPr lang="en-US" altLang="zh-CN" sz="36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lang="en-US" altLang="zh-CN" sz="3600" b="1" i="1" baseline="-250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把</a:t>
            </a:r>
            <a:r>
              <a:rPr lang="zh-CN" altLang="en-US" sz="3600" b="1" dirty="0">
                <a:solidFill>
                  <a:srgbClr val="FF0000"/>
                </a:solidFill>
                <a:ea typeface="黑体" pitchFamily="2" charset="-122"/>
              </a:rPr>
              <a:t>行列式化</a:t>
            </a:r>
            <a:r>
              <a:rPr lang="zh-CN" altLang="en-US" sz="3600" b="1" dirty="0" smtClean="0">
                <a:solidFill>
                  <a:srgbClr val="FF0000"/>
                </a:solidFill>
                <a:ea typeface="黑体" pitchFamily="2" charset="-122"/>
              </a:rPr>
              <a:t>为</a:t>
            </a:r>
            <a:r>
              <a:rPr lang="zh-TW" altLang="en-US" sz="3600" b="1" dirty="0" smtClean="0">
                <a:solidFill>
                  <a:srgbClr val="FF0000"/>
                </a:solidFill>
                <a:ea typeface="黑体" pitchFamily="2" charset="-122"/>
              </a:rPr>
              <a:t>课本 </a:t>
            </a:r>
            <a:r>
              <a:rPr lang="en-US" altLang="zh-TW" sz="3600" b="1" dirty="0" smtClean="0">
                <a:solidFill>
                  <a:srgbClr val="FF0000"/>
                </a:solidFill>
                <a:ea typeface="黑体" pitchFamily="2" charset="-122"/>
              </a:rPr>
              <a:t>p.16 </a:t>
            </a:r>
            <a:r>
              <a:rPr lang="zh-TW" altLang="en-US" sz="3600" b="1" dirty="0" smtClean="0">
                <a:solidFill>
                  <a:srgbClr val="FF0000"/>
                </a:solidFill>
                <a:ea typeface="黑体" pitchFamily="2" charset="-122"/>
              </a:rPr>
              <a:t>引理形式再降阶可简化计算！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0" y="2643056"/>
          <a:ext cx="2967223" cy="1711485"/>
        </p:xfrm>
        <a:graphic>
          <a:graphicData uri="http://schemas.openxmlformats.org/presentationml/2006/ole">
            <p:oleObj spid="_x0000_s18434" name="Equation" r:id="rId3" imgW="4470120" imgH="2577960" progId="">
              <p:embed/>
            </p:oleObj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0" y="18573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7030A0"/>
                </a:solidFill>
                <a:latin typeface="SimSun" pitchFamily="2" charset="-122"/>
                <a:ea typeface="SimSun" pitchFamily="2" charset="-122"/>
              </a:rPr>
              <a:t>例</a:t>
            </a:r>
            <a:endParaRPr lang="zh-TW" altLang="en-US" sz="2800" b="1" dirty="0">
              <a:solidFill>
                <a:srgbClr val="7030A0"/>
              </a:solidFill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24" name="Object 13"/>
          <p:cNvGraphicFramePr>
            <a:graphicFrameLocks noChangeAspect="1"/>
          </p:cNvGraphicFramePr>
          <p:nvPr/>
        </p:nvGraphicFramePr>
        <p:xfrm>
          <a:off x="2990850" y="2643188"/>
          <a:ext cx="3016250" cy="1773237"/>
        </p:xfrm>
        <a:graphic>
          <a:graphicData uri="http://schemas.openxmlformats.org/presentationml/2006/ole">
            <p:oleObj spid="_x0000_s18435" name="Equation" r:id="rId4" imgW="2171520" imgH="1155600" progId="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973763" y="2643188"/>
          <a:ext cx="2955955" cy="1714500"/>
        </p:xfrm>
        <a:graphic>
          <a:graphicData uri="http://schemas.openxmlformats.org/presentationml/2006/ole">
            <p:oleObj spid="_x0000_s18436" name="Equation" r:id="rId5" imgW="2247840" imgH="1155600" progId="">
              <p:embed/>
            </p:oleObj>
          </a:graphicData>
        </a:graphic>
      </p:graphicFrame>
      <p:graphicFrame>
        <p:nvGraphicFramePr>
          <p:cNvPr id="18440" name="Object 9"/>
          <p:cNvGraphicFramePr>
            <a:graphicFrameLocks noChangeAspect="1"/>
          </p:cNvGraphicFramePr>
          <p:nvPr/>
        </p:nvGraphicFramePr>
        <p:xfrm>
          <a:off x="0" y="4714884"/>
          <a:ext cx="2871788" cy="1714500"/>
        </p:xfrm>
        <a:graphic>
          <a:graphicData uri="http://schemas.openxmlformats.org/presentationml/2006/ole">
            <p:oleObj spid="_x0000_s18440" name="Equation" r:id="rId6" imgW="2184120" imgH="1155600" progId="">
              <p:embed/>
            </p:oleObj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857488" y="4929198"/>
          <a:ext cx="2987675" cy="1473200"/>
        </p:xfrm>
        <a:graphic>
          <a:graphicData uri="http://schemas.openxmlformats.org/presentationml/2006/ole">
            <p:oleObj spid="_x0000_s18441" name="Equation" r:id="rId7" imgW="2120760" imgH="927000" progId="">
              <p:embed/>
            </p:oleObj>
          </a:graphicData>
        </a:graphic>
      </p:graphicFrame>
      <p:graphicFrame>
        <p:nvGraphicFramePr>
          <p:cNvPr id="18442" name="Object 9"/>
          <p:cNvGraphicFramePr>
            <a:graphicFrameLocks noChangeAspect="1"/>
          </p:cNvGraphicFramePr>
          <p:nvPr/>
        </p:nvGraphicFramePr>
        <p:xfrm>
          <a:off x="6116638" y="4857750"/>
          <a:ext cx="2557462" cy="1473200"/>
        </p:xfrm>
        <a:graphic>
          <a:graphicData uri="http://schemas.openxmlformats.org/presentationml/2006/ole">
            <p:oleObj spid="_x0000_s18442" name="Equation" r:id="rId8" imgW="1815840" imgH="927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9"/>
          <p:cNvGraphicFramePr>
            <a:graphicFrameLocks noChangeAspect="1"/>
          </p:cNvGraphicFramePr>
          <p:nvPr/>
        </p:nvGraphicFramePr>
        <p:xfrm>
          <a:off x="2500313" y="214313"/>
          <a:ext cx="2432050" cy="1473200"/>
        </p:xfrm>
        <a:graphic>
          <a:graphicData uri="http://schemas.openxmlformats.org/presentationml/2006/ole">
            <p:oleObj spid="_x0000_s19459" name="Equation" r:id="rId3" imgW="1726920" imgH="927000" progId="">
              <p:embed/>
            </p:oleObj>
          </a:graphicData>
        </a:graphic>
      </p:graphicFrame>
      <p:graphicFrame>
        <p:nvGraphicFramePr>
          <p:cNvPr id="19460" name="Object 9"/>
          <p:cNvGraphicFramePr>
            <a:graphicFrameLocks noChangeAspect="1"/>
          </p:cNvGraphicFramePr>
          <p:nvPr/>
        </p:nvGraphicFramePr>
        <p:xfrm>
          <a:off x="4946650" y="571500"/>
          <a:ext cx="2665413" cy="1109663"/>
        </p:xfrm>
        <a:graphic>
          <a:graphicData uri="http://schemas.openxmlformats.org/presentationml/2006/ole">
            <p:oleObj spid="_x0000_s19460" name="Equation" r:id="rId4" imgW="1892160" imgH="698400" progId="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57188" y="2181225"/>
          <a:ext cx="1879600" cy="1109663"/>
        </p:xfrm>
        <a:graphic>
          <a:graphicData uri="http://schemas.openxmlformats.org/presentationml/2006/ole">
            <p:oleObj spid="_x0000_s19461" name="Equation" r:id="rId5" imgW="1333440" imgH="698400" progId="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428860" y="2143116"/>
          <a:ext cx="1717675" cy="1109663"/>
        </p:xfrm>
        <a:graphic>
          <a:graphicData uri="http://schemas.openxmlformats.org/presentationml/2006/ole">
            <p:oleObj spid="_x0000_s19462" name="Equation" r:id="rId6" imgW="1218960" imgH="698400" progId="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57158" y="214290"/>
          <a:ext cx="1949450" cy="1473200"/>
        </p:xfrm>
        <a:graphic>
          <a:graphicData uri="http://schemas.openxmlformats.org/presentationml/2006/ole">
            <p:oleObj spid="_x0000_s19463" name="Equation" r:id="rId7" imgW="1384200" imgH="927000" progId="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4322763" y="2428875"/>
          <a:ext cx="2397125" cy="746125"/>
        </p:xfrm>
        <a:graphic>
          <a:graphicData uri="http://schemas.openxmlformats.org/presentationml/2006/ole">
            <p:oleObj spid="_x0000_s19464" name="Equation" r:id="rId8" imgW="1701720" imgH="469800" progId="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643438" y="2643182"/>
            <a:ext cx="214314" cy="357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214678" y="2500306"/>
            <a:ext cx="214314" cy="357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整理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计算行列式若没有限定方法则两者皆可用。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方法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近似之后章节将矩阵化为行阶梯形及行最简形的过程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；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容易犯錯的地方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行列式符号为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|  |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，不要和矩阵的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 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或　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[   ]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搞混。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行列式或矩阵之中数表不要出现逗点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〝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，”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计算行列式过程中，请一直使用等号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〝=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”并在其上下按照顺序写上所作运算，不要和第三章之后矩阵的初等变换符号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〝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～”或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〝 →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”混淆。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交换行或列请记得乘上一次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-1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，如投影片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p2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最后一步。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容易犯錯的地方</a:t>
            </a:r>
            <a:r>
              <a:rPr lang="en-US" altLang="zh-TW" b="1" dirty="0" smtClean="0">
                <a:solidFill>
                  <a:srgbClr val="00B050"/>
                </a:solidFill>
              </a:rPr>
              <a:t>-</a:t>
            </a:r>
            <a:r>
              <a:rPr lang="zh-TW" altLang="en-US" b="1" dirty="0" smtClean="0">
                <a:solidFill>
                  <a:srgbClr val="00B050"/>
                </a:solidFill>
              </a:rPr>
              <a:t>续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运用方法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 降阶时，不要忘记乘上矩阵元素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如投影片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p5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4)</a:t>
            </a: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运用方法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 降阶时，也不要忘记后面的代数余子式 </a:t>
            </a:r>
            <a:r>
              <a:rPr lang="en-US" altLang="zh-TW" sz="2800" b="1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i="1" baseline="-25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ij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为余子式 </a:t>
            </a:r>
            <a:r>
              <a:rPr lang="en-US" altLang="zh-TW" sz="2800" b="1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TW" sz="2800" b="1" i="1" baseline="-25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ij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 乘上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1)</a:t>
            </a:r>
            <a:r>
              <a:rPr lang="en-US" altLang="zh-TW" sz="2800" b="1" i="1" baseline="30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altLang="zh-TW" sz="2800" b="1" baseline="30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+</a:t>
            </a:r>
            <a:r>
              <a:rPr lang="en-US" altLang="zh-TW" sz="2800" b="1" i="1" baseline="30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不要出现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或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altLang="zh-TW" sz="2800" b="1" baseline="-25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–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altLang="zh-TW" sz="2800" b="1" baseline="-25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这类的过程。</a:t>
            </a:r>
            <a:endParaRPr lang="en-US" altLang="zh-TW" sz="28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运算过程极易出错，小心再小心，多做练习！</a:t>
            </a:r>
            <a:endParaRPr lang="en-US" altLang="zh-TW" sz="2800" b="1" baseline="300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3372" y="2000240"/>
            <a:ext cx="214314" cy="357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343904" cy="7857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2.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行列式的性质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85786" y="928670"/>
            <a:ext cx="7772400" cy="2409828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课本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p8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～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p10 </a:t>
            </a:r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的六个基本性质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行列式某行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列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的元素与</a:t>
            </a:r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另一行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列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的对应元素的代数余子式乘积之和为零。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行列式某行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列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的元素与</a:t>
            </a:r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同一行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列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的对应元素的代数余子式乘积之和为原行列式。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endParaRPr lang="zh-TW" altLang="en-US" sz="2800" b="1" dirty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0033" y="4000504"/>
          <a:ext cx="2849691" cy="2000264"/>
        </p:xfrm>
        <a:graphic>
          <a:graphicData uri="http://schemas.openxmlformats.org/presentationml/2006/ole">
            <p:oleObj spid="_x0000_s22530" name="Equation" r:id="rId3" imgW="1320480" imgH="927000" progId="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14282" y="3357562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ea typeface="黑体" pitchFamily="2" charset="-122"/>
              </a:rPr>
              <a:t>例</a:t>
            </a:r>
            <a:endParaRPr lang="en-US" altLang="zh-CN" sz="2800" b="1" dirty="0">
              <a:solidFill>
                <a:srgbClr val="0070C0"/>
              </a:solidFill>
              <a:ea typeface="黑体" pitchFamily="2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000494" y="3643297"/>
          <a:ext cx="4735513" cy="571500"/>
        </p:xfrm>
        <a:graphic>
          <a:graphicData uri="http://schemas.openxmlformats.org/presentationml/2006/ole">
            <p:oleObj spid="_x0000_s22531" name="Equation" r:id="rId4" imgW="1879560" imgH="228600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32244" y="5143484"/>
          <a:ext cx="4672013" cy="571500"/>
        </p:xfrm>
        <a:graphic>
          <a:graphicData uri="http://schemas.openxmlformats.org/presentationml/2006/ole">
            <p:oleObj spid="_x0000_s22532" name="Equation" r:id="rId5" imgW="1854000" imgH="228600" progId="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037007" y="4143359"/>
          <a:ext cx="4735512" cy="571500"/>
        </p:xfrm>
        <a:graphic>
          <a:graphicData uri="http://schemas.openxmlformats.org/presentationml/2006/ole">
            <p:oleObj spid="_x0000_s22533" name="Equation" r:id="rId6" imgW="1879560" imgH="228600" progId="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981444" y="5786422"/>
          <a:ext cx="4800600" cy="571500"/>
        </p:xfrm>
        <a:graphic>
          <a:graphicData uri="http://schemas.openxmlformats.org/presentationml/2006/ole">
            <p:oleObj spid="_x0000_s22534" name="Equation" r:id="rId7" imgW="190476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263</TotalTime>
  <Words>857</Words>
  <Application>Microsoft Office PowerPoint</Application>
  <PresentationFormat>如螢幕大小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公正</vt:lpstr>
      <vt:lpstr>Equation</vt:lpstr>
      <vt:lpstr>第一章    行列式</vt:lpstr>
      <vt:lpstr>1. 行列式的计算</vt:lpstr>
      <vt:lpstr>投影片 3</vt:lpstr>
      <vt:lpstr>投影片 4</vt:lpstr>
      <vt:lpstr>投影片 5</vt:lpstr>
      <vt:lpstr>整理</vt:lpstr>
      <vt:lpstr>容易犯錯的地方</vt:lpstr>
      <vt:lpstr>容易犯錯的地方-续</vt:lpstr>
      <vt:lpstr>2. 行列式的性质</vt:lpstr>
      <vt:lpstr>容易犯錯的地方</vt:lpstr>
      <vt:lpstr>3. 方阵对应之行列式的性质</vt:lpstr>
      <vt:lpstr>3. 方阵对应之行列式的性质-续</vt:lpstr>
      <vt:lpstr>3. 方阵对应之行列式的性质-续</vt:lpstr>
      <vt:lpstr>容易犯錯的地方</vt:lpstr>
      <vt:lpstr>4. 与其他章节观念的整合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行列式</dc:title>
  <dc:creator>user</dc:creator>
  <cp:lastModifiedBy>user</cp:lastModifiedBy>
  <cp:revision>40</cp:revision>
  <dcterms:created xsi:type="dcterms:W3CDTF">2016-01-01T08:38:10Z</dcterms:created>
  <dcterms:modified xsi:type="dcterms:W3CDTF">2018-05-26T15:17:08Z</dcterms:modified>
</cp:coreProperties>
</file>