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4" r:id="rId3"/>
    <p:sldId id="265" r:id="rId4"/>
    <p:sldId id="269" r:id="rId5"/>
    <p:sldId id="266" r:id="rId6"/>
    <p:sldId id="275" r:id="rId7"/>
    <p:sldId id="276" r:id="rId8"/>
    <p:sldId id="270" r:id="rId9"/>
    <p:sldId id="272" r:id="rId10"/>
    <p:sldId id="273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472A-9460-4B44-88A3-2F1C3AE0F2A1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34BAD-B8F1-4A80-BA15-25343F5C2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4BAD-B8F1-4A80-BA15-25343F5C2B0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第二章    矩阵及其运算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4.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矩阵方程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8429684" cy="785818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第二形式：</a:t>
            </a:r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4282" y="1500174"/>
            <a:ext cx="542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70C0"/>
                </a:solidFill>
                <a:ea typeface="黑体" pitchFamily="2" charset="-122"/>
              </a:rPr>
              <a:t>例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   </a:t>
            </a:r>
            <a:r>
              <a:rPr lang="en-US" altLang="zh-TW" sz="2800" b="1" dirty="0" smtClean="0">
                <a:solidFill>
                  <a:srgbClr val="0070C0"/>
                </a:solidFill>
                <a:ea typeface="黑体" pitchFamily="2" charset="-122"/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课本 </a:t>
            </a:r>
            <a:r>
              <a:rPr lang="en-US" altLang="zh-TW" sz="2800" b="1" dirty="0" smtClean="0">
                <a:solidFill>
                  <a:srgbClr val="0070C0"/>
                </a:solidFill>
                <a:ea typeface="黑体" pitchFamily="2" charset="-122"/>
              </a:rPr>
              <a:t>p54 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习题 </a:t>
            </a:r>
            <a:r>
              <a:rPr lang="en-US" altLang="zh-TW" sz="2800" b="1" dirty="0" smtClean="0">
                <a:solidFill>
                  <a:srgbClr val="0070C0"/>
                </a:solidFill>
                <a:ea typeface="黑体" pitchFamily="2" charset="-122"/>
              </a:rPr>
              <a:t>13) 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 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596" y="2071678"/>
            <a:ext cx="7478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设方阵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满足方程 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TW" alt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，证明 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及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+2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都可逆，并求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及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+2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-1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zh-TW" altLang="en-US" sz="2800" b="1" baseline="30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500034" y="3429000"/>
          <a:ext cx="4994276" cy="492125"/>
        </p:xfrm>
        <a:graphic>
          <a:graphicData uri="http://schemas.openxmlformats.org/presentationml/2006/ole">
            <p:oleObj spid="_x0000_s31751" name="Equation" r:id="rId3" imgW="2311200" imgH="228600" progId="">
              <p:embed/>
            </p:oleObj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857488" y="4071942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∴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可逆，且</a:t>
            </a:r>
            <a:r>
              <a:rPr lang="zh-TW" altLang="en-US" sz="2800" b="1" dirty="0" smtClean="0"/>
              <a:t> </a:t>
            </a:r>
            <a:endParaRPr lang="zh-TW" altLang="en-US" sz="2800" b="1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429256" y="3857628"/>
          <a:ext cx="1784350" cy="874712"/>
        </p:xfrm>
        <a:graphic>
          <a:graphicData uri="http://schemas.openxmlformats.org/presentationml/2006/ole">
            <p:oleObj spid="_x0000_s31753" name="Equation" r:id="rId4" imgW="825480" imgH="406080" progId="">
              <p:embed/>
            </p:oleObj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14282" y="2928934"/>
            <a:ext cx="6429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endParaRPr lang="en-US" altLang="zh-CN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431800" y="4714875"/>
          <a:ext cx="6421438" cy="492125"/>
        </p:xfrm>
        <a:graphic>
          <a:graphicData uri="http://schemas.openxmlformats.org/presentationml/2006/ole">
            <p:oleObj spid="_x0000_s31754" name="Equation" r:id="rId5" imgW="2971800" imgH="228600" progId="">
              <p:embed/>
            </p:oleObj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000364" y="5572140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∴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可逆，且</a:t>
            </a:r>
            <a:r>
              <a:rPr lang="zh-TW" altLang="en-US" sz="2800" b="1" dirty="0" smtClean="0"/>
              <a:t> </a:t>
            </a:r>
            <a:endParaRPr lang="zh-TW" altLang="en-US" sz="2800" b="1" dirty="0"/>
          </a:p>
        </p:txBody>
      </p:sp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5929322" y="5357826"/>
          <a:ext cx="2909888" cy="874712"/>
        </p:xfrm>
        <a:graphic>
          <a:graphicData uri="http://schemas.openxmlformats.org/presentationml/2006/ole">
            <p:oleObj spid="_x0000_s31755" name="Equation" r:id="rId6" imgW="1346040" imgH="406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4.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矩阵方程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8429684" cy="785818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第三形式：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第一二形式混合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4282" y="1500174"/>
            <a:ext cx="542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70C0"/>
                </a:solidFill>
                <a:ea typeface="黑体" pitchFamily="2" charset="-122"/>
              </a:rPr>
              <a:t>例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   </a:t>
            </a:r>
            <a:r>
              <a:rPr lang="en-US" altLang="zh-TW" sz="2800" b="1" dirty="0" smtClean="0">
                <a:solidFill>
                  <a:srgbClr val="0070C0"/>
                </a:solidFill>
                <a:ea typeface="黑体" pitchFamily="2" charset="-122"/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课本 </a:t>
            </a:r>
            <a:r>
              <a:rPr lang="en-US" altLang="zh-TW" sz="2800" b="1" dirty="0" smtClean="0">
                <a:solidFill>
                  <a:srgbClr val="0070C0"/>
                </a:solidFill>
                <a:ea typeface="黑体" pitchFamily="2" charset="-122"/>
              </a:rPr>
              <a:t>p54 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习题 </a:t>
            </a:r>
            <a:r>
              <a:rPr lang="en-US" altLang="zh-TW" sz="2800" b="1" dirty="0" smtClean="0">
                <a:solidFill>
                  <a:srgbClr val="0070C0"/>
                </a:solidFill>
                <a:ea typeface="黑体" pitchFamily="2" charset="-122"/>
              </a:rPr>
              <a:t>17) 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 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7158" y="2500306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设 </a:t>
            </a:r>
            <a:endParaRPr lang="zh-TW" altLang="en-US" sz="2800" b="1" baseline="30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14282" y="3357562"/>
            <a:ext cx="6429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endParaRPr lang="en-US" altLang="zh-CN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0100" y="2071678"/>
          <a:ext cx="2328863" cy="1506538"/>
        </p:xfrm>
        <a:graphic>
          <a:graphicData uri="http://schemas.openxmlformats.org/presentationml/2006/ole">
            <p:oleObj spid="_x0000_s49158" name="Equation" r:id="rId3" imgW="1079280" imgH="698400" progId="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357554" y="2571744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且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2800" b="1" dirty="0" smtClean="0"/>
              <a:t>，求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TW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55576" y="3645024"/>
          <a:ext cx="7081838" cy="463550"/>
        </p:xfrm>
        <a:graphic>
          <a:graphicData uri="http://schemas.openxmlformats.org/presentationml/2006/ole">
            <p:oleObj spid="_x0000_s49159" name="Equation" r:id="rId4" imgW="3276360" imgH="21564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755576" y="5589240"/>
            <a:ext cx="6271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先证明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可逆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求出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baseline="30000" dirty="0" smtClean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则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TW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800" b="1" baseline="30000" dirty="0" smtClean="0">
                <a:latin typeface="Times New Roman" pitchFamily="18" charset="0"/>
                <a:cs typeface="Times New Roman" pitchFamily="18" charset="0"/>
              </a:rPr>
              <a:t> –1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TW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043608" y="4005064"/>
          <a:ext cx="6000750" cy="1506537"/>
        </p:xfrm>
        <a:graphic>
          <a:graphicData uri="http://schemas.openxmlformats.org/presentationml/2006/ole">
            <p:oleObj spid="_x0000_s49160" name="Equation" r:id="rId5" imgW="2781000" imgH="69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67150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因矩阵乘法不可交换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AB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≠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，所以解矩阵方程时要弄清楚乘在左边还是乘在右边。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所需用到逆阵的矩阵均需先证明可逆，再把逆阵符号写出来。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先要说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可逆，才能写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baseline="300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第二形式有很多同学会出现底下的错误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2910" y="4143380"/>
          <a:ext cx="4857750" cy="492125"/>
        </p:xfrm>
        <a:graphic>
          <a:graphicData uri="http://schemas.openxmlformats.org/presentationml/2006/ole">
            <p:oleObj spid="_x0000_s51205" name="Equation" r:id="rId3" imgW="2247840" imgH="22860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00232" y="5000636"/>
          <a:ext cx="1563688" cy="436563"/>
        </p:xfrm>
        <a:graphic>
          <a:graphicData uri="http://schemas.openxmlformats.org/presentationml/2006/ole">
            <p:oleObj spid="_x0000_s51206" name="Equation" r:id="rId4" imgW="723600" imgH="20304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643306" y="4929198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可逆</a:t>
            </a:r>
            <a:endParaRPr lang="zh-TW" alt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4348" y="5643578"/>
          <a:ext cx="4281487" cy="874713"/>
        </p:xfrm>
        <a:graphic>
          <a:graphicData uri="http://schemas.openxmlformats.org/presentationml/2006/ole">
            <p:oleObj spid="_x0000_s51207" name="Equation" r:id="rId5" imgW="1981080" imgH="406080" progId="">
              <p:embed/>
            </p:oleObj>
          </a:graphicData>
        </a:graphic>
      </p:graphicFrame>
      <p:sp>
        <p:nvSpPr>
          <p:cNvPr id="15" name="橢圓 14"/>
          <p:cNvSpPr/>
          <p:nvPr/>
        </p:nvSpPr>
        <p:spPr>
          <a:xfrm>
            <a:off x="3857620" y="4214818"/>
            <a:ext cx="857256" cy="35719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000232" y="5000636"/>
            <a:ext cx="857256" cy="35719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071934" y="6143644"/>
            <a:ext cx="857256" cy="35719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86446" y="41433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矩阵减数字？</a:t>
            </a:r>
            <a:endParaRPr lang="zh-TW" altLang="en-US" sz="28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41118" y="4929198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改成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|A| ≠0 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推论才对</a:t>
            </a:r>
            <a:endParaRPr lang="zh-TW" altLang="en-US" sz="2800" b="1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29322" y="585789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矩阵没有除法！</a:t>
            </a:r>
            <a:endParaRPr lang="zh-TW" altLang="en-US" sz="2800" b="1" dirty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5.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重要课本例题及习题整理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143932" cy="457203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P36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P41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P53 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 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P53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P53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P54 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 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P54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14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P54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17</a:t>
            </a:r>
          </a:p>
          <a:p>
            <a:pPr>
              <a:buNone/>
            </a:pP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P54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习题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1.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矩阵的基本定义及运算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矩阵的相等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矩阵的加法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减法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、数乘。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矩阵与矩阵相乘</a:t>
            </a:r>
            <a:endParaRPr lang="en-US" altLang="zh-TW" sz="28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	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</a:t>
            </a:r>
            <a:r>
              <a:rPr lang="en-US" altLang="zh-TW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何时可乘？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</a:t>
            </a:r>
            <a:r>
              <a:rPr lang="en-US" altLang="zh-TW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乘完结果矩阵的行、列数</a:t>
            </a:r>
            <a:endParaRPr lang="en-US" altLang="zh-TW" sz="28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	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</a:t>
            </a:r>
            <a:r>
              <a:rPr lang="en-US" altLang="zh-TW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乘完结果矩阵各相应元素为何？</a:t>
            </a:r>
            <a:endParaRPr lang="en-US" altLang="zh-TW" sz="2800" b="1" dirty="0" smtClean="0">
              <a:solidFill>
                <a:srgbClr val="FF0000"/>
              </a:solidFill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矩阵的转置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 课本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 36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中间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个性质，特别是 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(iv)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AB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TW" sz="2800" b="1" i="1" baseline="30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TW" sz="2800" b="1" i="1" baseline="30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i="1" baseline="30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TW" altLang="en-US" sz="2800" b="1" i="1" baseline="30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TW" sz="2800" b="1" i="1" baseline="30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可看课本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p36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例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8)</a:t>
            </a: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方阵对应的行列式见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Chapter 1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复习 </a:t>
            </a:r>
            <a:r>
              <a:rPr lang="en-US" altLang="zh-TW" sz="28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ppt</a:t>
            </a:r>
            <a:endParaRPr lang="en-US" altLang="zh-TW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 </a:t>
            </a:r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343904" cy="428628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en-US" altLang="zh-TW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 的伴随矩阵 </a:t>
            </a:r>
            <a:r>
              <a:rPr lang="en-US" altLang="zh-TW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 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2942" y="785794"/>
          <a:ext cx="2574925" cy="1506538"/>
        </p:xfrm>
        <a:graphic>
          <a:graphicData uri="http://schemas.openxmlformats.org/presentationml/2006/ole">
            <p:oleObj spid="_x0000_s22530" name="Equation" r:id="rId3" imgW="1193760" imgH="698400" progId="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0" y="571480"/>
            <a:ext cx="78581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3571900" y="785794"/>
          <a:ext cx="3562350" cy="1506537"/>
        </p:xfrm>
        <a:graphic>
          <a:graphicData uri="http://schemas.openxmlformats.org/presentationml/2006/ole">
            <p:oleObj spid="_x0000_s22535" name="Equation" r:id="rId4" imgW="1650960" imgH="698400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4857784" y="1285860"/>
            <a:ext cx="642942" cy="4286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1"/>
          </p:cNvCxnSpPr>
          <p:nvPr/>
        </p:nvCxnSpPr>
        <p:spPr>
          <a:xfrm rot="10800000" flipV="1">
            <a:off x="428628" y="1500174"/>
            <a:ext cx="4429156" cy="15716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0" y="2500306"/>
          <a:ext cx="5835650" cy="1506538"/>
        </p:xfrm>
        <a:graphic>
          <a:graphicData uri="http://schemas.openxmlformats.org/presentationml/2006/ole">
            <p:oleObj spid="_x0000_s22536" name="Equation" r:id="rId5" imgW="2705040" imgH="698400" progId="">
              <p:embed/>
            </p:oleObj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051036" y="2714622"/>
            <a:ext cx="1357322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5400000">
            <a:off x="2123268" y="3213894"/>
            <a:ext cx="1143008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2000264" y="857232"/>
            <a:ext cx="357190" cy="35719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357982" y="785794"/>
            <a:ext cx="642942" cy="428628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7" idx="1"/>
          </p:cNvCxnSpPr>
          <p:nvPr/>
        </p:nvCxnSpPr>
        <p:spPr>
          <a:xfrm rot="10800000" flipV="1">
            <a:off x="428628" y="1000108"/>
            <a:ext cx="5929354" cy="35004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77831" y="3929058"/>
          <a:ext cx="5478462" cy="1506538"/>
        </p:xfrm>
        <a:graphic>
          <a:graphicData uri="http://schemas.openxmlformats.org/presentationml/2006/ole">
            <p:oleObj spid="_x0000_s22538" name="Equation" r:id="rId6" imgW="2539800" imgH="698400" progId="">
              <p:embed/>
            </p:oleObj>
          </a:graphicData>
        </a:graphic>
      </p:graphicFrame>
      <p:sp>
        <p:nvSpPr>
          <p:cNvPr id="34" name="橢圓 33"/>
          <p:cNvSpPr/>
          <p:nvPr/>
        </p:nvSpPr>
        <p:spPr>
          <a:xfrm>
            <a:off x="1428760" y="1785926"/>
            <a:ext cx="500066" cy="428628"/>
          </a:xfrm>
          <a:prstGeom prst="ellipse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>
            <a:off x="1785950" y="5143488"/>
            <a:ext cx="1357322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1428760" y="4643446"/>
            <a:ext cx="1000132" cy="1588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357950" y="1785926"/>
            <a:ext cx="642942" cy="42862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41" idx="1"/>
          </p:cNvCxnSpPr>
          <p:nvPr/>
        </p:nvCxnSpPr>
        <p:spPr>
          <a:xfrm rot="10800000" flipV="1">
            <a:off x="357158" y="2000240"/>
            <a:ext cx="6000792" cy="38576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2500298" y="1785926"/>
            <a:ext cx="500066" cy="428628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14282" y="5351463"/>
          <a:ext cx="5203825" cy="1506537"/>
        </p:xfrm>
        <a:graphic>
          <a:graphicData uri="http://schemas.openxmlformats.org/presentationml/2006/ole">
            <p:oleObj spid="_x0000_s22539" name="Equation" r:id="rId7" imgW="2412720" imgH="698400" progId="">
              <p:embed/>
            </p:oleObj>
          </a:graphicData>
        </a:graphic>
      </p:graphicFrame>
      <p:cxnSp>
        <p:nvCxnSpPr>
          <p:cNvPr id="46" name="直線接點 45"/>
          <p:cNvCxnSpPr/>
          <p:nvPr/>
        </p:nvCxnSpPr>
        <p:spPr>
          <a:xfrm>
            <a:off x="1857356" y="6572272"/>
            <a:ext cx="1357322" cy="1588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5400000">
            <a:off x="2643968" y="6142850"/>
            <a:ext cx="1000132" cy="1588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894392" y="4572008"/>
            <a:ext cx="3249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的性质见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Ch1</a:t>
            </a:r>
            <a:r>
              <a:rPr lang="en-US" altLang="zh-TW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</a:t>
            </a:r>
          </a:p>
          <a:p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复习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ppt</a:t>
            </a:r>
            <a:endParaRPr lang="zh-TW" altLang="en-US" sz="2800" b="1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86446" y="4429132"/>
            <a:ext cx="3143272" cy="11430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animBg="1"/>
      <p:bldP spid="27" grpId="0" animBg="1"/>
      <p:bldP spid="34" grpId="0" animBg="1"/>
      <p:bldP spid="41" grpId="0" animBg="1"/>
      <p:bldP spid="43" grpId="0" animBg="1"/>
      <p:bldP spid="48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81068"/>
          </a:xfrm>
        </p:spPr>
        <p:txBody>
          <a:bodyPr>
            <a:normAutofit/>
          </a:bodyPr>
          <a:lstStyle/>
          <a:p>
            <a:r>
              <a:rPr lang="en-US" altLang="zh-TW" sz="44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44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en-US" altLang="zh-TW" sz="44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44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4400" b="1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ij</a:t>
            </a:r>
            <a:r>
              <a:rPr lang="en-US" altLang="zh-TW" sz="44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4400" b="1" dirty="0" smtClean="0">
                <a:latin typeface="SimSun" pitchFamily="2" charset="-122"/>
                <a:ea typeface="SimSun" pitchFamily="2" charset="-122"/>
              </a:rPr>
              <a:t>元是 </a:t>
            </a:r>
            <a:r>
              <a:rPr lang="en-US" altLang="zh-TW" sz="4400" b="1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4400" b="1" i="1" baseline="-25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ji</a:t>
            </a:r>
            <a:r>
              <a:rPr lang="en-US" altLang="zh-TW" sz="44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4400" b="1" dirty="0" smtClean="0">
                <a:latin typeface="SimSun" pitchFamily="2" charset="-122"/>
                <a:ea typeface="SimSun" pitchFamily="2" charset="-122"/>
              </a:rPr>
              <a:t>！！！</a:t>
            </a:r>
            <a:endParaRPr lang="en-US" altLang="zh-TW" sz="4400" b="1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628" y="1571612"/>
            <a:ext cx="785818" cy="7858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2"/>
            <a:endCxn id="14" idx="0"/>
          </p:cNvCxnSpPr>
          <p:nvPr/>
        </p:nvCxnSpPr>
        <p:spPr>
          <a:xfrm rot="5400000">
            <a:off x="4375538" y="2768191"/>
            <a:ext cx="1428760" cy="60723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07313" y="3786190"/>
            <a:ext cx="8736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4000" b="1" dirty="0" smtClean="0"/>
              <a:t> </a:t>
            </a:r>
            <a:r>
              <a:rPr lang="zh-TW" altLang="en-US" sz="4000" b="1" dirty="0" smtClean="0"/>
              <a:t>对应行列式的 </a:t>
            </a:r>
            <a:r>
              <a:rPr lang="en-US" altLang="zh-TW" sz="4000" b="1" i="1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zh-TW" altLang="en-US" sz="4000" b="1" dirty="0" smtClean="0"/>
              <a:t>元对应的代数余子式</a:t>
            </a:r>
            <a:endParaRPr lang="zh-TW" altLang="en-US" sz="4000" b="1" dirty="0"/>
          </a:p>
        </p:txBody>
      </p:sp>
      <p:sp>
        <p:nvSpPr>
          <p:cNvPr id="10" name="矩形 9"/>
          <p:cNvSpPr/>
          <p:nvPr/>
        </p:nvSpPr>
        <p:spPr>
          <a:xfrm>
            <a:off x="857224" y="5000636"/>
            <a:ext cx="4352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6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3600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25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600" b="1" dirty="0" smtClean="0">
                <a:latin typeface="SimSun" pitchFamily="2" charset="-122"/>
                <a:ea typeface="SimSun" pitchFamily="2" charset="-122"/>
              </a:rPr>
              <a:t>元是 </a:t>
            </a:r>
            <a:r>
              <a:rPr lang="en-US" altLang="zh-TW" sz="36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600" b="1" baseline="-25000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52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endParaRPr lang="zh-TW" altLang="en-US" sz="36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7158" y="4572008"/>
            <a:ext cx="78581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黑体" pitchFamily="2" charset="-122"/>
              </a:rPr>
              <a:t>例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7224" y="5643578"/>
            <a:ext cx="4352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6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3600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41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600" b="1" dirty="0" smtClean="0">
                <a:latin typeface="SimSun" pitchFamily="2" charset="-122"/>
                <a:ea typeface="SimSun" pitchFamily="2" charset="-122"/>
              </a:rPr>
              <a:t>元是 </a:t>
            </a:r>
            <a:r>
              <a:rPr lang="en-US" altLang="zh-TW" sz="36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600" b="1" baseline="-25000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14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endParaRPr lang="zh-TW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857224" y="6211669"/>
            <a:ext cx="4352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6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3600" b="1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33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600" b="1" dirty="0" smtClean="0">
                <a:latin typeface="SimSun" pitchFamily="2" charset="-122"/>
                <a:ea typeface="SimSun" pitchFamily="2" charset="-122"/>
              </a:rPr>
              <a:t>元是 </a:t>
            </a:r>
            <a:r>
              <a:rPr lang="en-US" altLang="zh-TW" sz="36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3600" b="1" baseline="-25000" dirty="0" smtClean="0">
                <a:solidFill>
                  <a:srgbClr val="0070C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33</a:t>
            </a:r>
            <a:r>
              <a:rPr lang="en-US" altLang="zh-TW" sz="3600" b="1" dirty="0" smtClean="0">
                <a:latin typeface="SimSun" pitchFamily="2" charset="-122"/>
                <a:ea typeface="SimSun" pitchFamily="2" charset="-122"/>
              </a:rPr>
              <a:t> </a:t>
            </a:r>
            <a:endParaRPr lang="zh-TW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428596" y="3786190"/>
            <a:ext cx="8715404" cy="7858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3.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逆矩阵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28596" y="714356"/>
            <a:ext cx="8143932" cy="17859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方阵才有逆矩阵。</a:t>
            </a:r>
            <a:endParaRPr lang="en-US" altLang="zh-TW" sz="30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逆矩阵的定义、课本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 40 </a:t>
            </a:r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中间推论及下方运算规律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TW" sz="30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(ii) (iii)</a:t>
            </a:r>
          </a:p>
          <a:p>
            <a:r>
              <a:rPr lang="zh-TW" altLang="en-US" sz="3000" b="1" dirty="0" smtClean="0">
                <a:latin typeface="SimSun" pitchFamily="2" charset="-122"/>
                <a:ea typeface="SimSun" pitchFamily="2" charset="-122"/>
              </a:rPr>
              <a:t>逆矩阵的求法：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伴随矩阵法。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初等变换法。</a:t>
            </a:r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85720" y="2357430"/>
            <a:ext cx="6429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70C0"/>
                </a:solidFill>
                <a:ea typeface="黑体" pitchFamily="2" charset="-122"/>
              </a:rPr>
              <a:t>例</a:t>
            </a:r>
            <a:r>
              <a:rPr lang="zh-TW" altLang="en-US" sz="2800" b="1" dirty="0" smtClean="0">
                <a:solidFill>
                  <a:srgbClr val="0070C0"/>
                </a:solidFill>
                <a:ea typeface="黑体" pitchFamily="2" charset="-122"/>
              </a:rPr>
              <a:t> </a:t>
            </a:r>
            <a:endParaRPr lang="en-US" altLang="zh-CN" sz="2800" b="1" dirty="0">
              <a:solidFill>
                <a:srgbClr val="0070C0"/>
              </a:solidFill>
              <a:ea typeface="黑体" pitchFamily="2" charset="-122"/>
            </a:endParaRP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357158" y="3357562"/>
          <a:ext cx="2574925" cy="1506537"/>
        </p:xfrm>
        <a:graphic>
          <a:graphicData uri="http://schemas.openxmlformats.org/presentationml/2006/ole">
            <p:oleObj spid="_x0000_s23577" name="Equation" r:id="rId4" imgW="1193760" imgH="698400" progId="">
              <p:embed/>
            </p:oleObj>
          </a:graphicData>
        </a:graphic>
      </p:graphicFrame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2857488" y="3357562"/>
          <a:ext cx="3562350" cy="1506537"/>
        </p:xfrm>
        <a:graphic>
          <a:graphicData uri="http://schemas.openxmlformats.org/presentationml/2006/ole">
            <p:oleObj spid="_x0000_s23578" name="Equation" r:id="rId5" imgW="1650960" imgH="698400" progId="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14348" y="264318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伴随矩阵法 </a:t>
            </a:r>
            <a:endParaRPr lang="zh-TW" altLang="en-US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42910" y="5357826"/>
          <a:ext cx="1287462" cy="520700"/>
        </p:xfrm>
        <a:graphic>
          <a:graphicData uri="http://schemas.openxmlformats.org/presentationml/2006/ole">
            <p:oleObj spid="_x0000_s23579" name="Equation" r:id="rId6" imgW="596880" imgH="241200" progId="">
              <p:embed/>
            </p:oleObj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2163763" y="4603750"/>
          <a:ext cx="6459537" cy="2039938"/>
        </p:xfrm>
        <a:graphic>
          <a:graphicData uri="http://schemas.openxmlformats.org/presentationml/2006/ole">
            <p:oleObj spid="_x0000_s23580" name="Equation" r:id="rId7" imgW="3225600" imgH="1168200" progId="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14678" y="2357430"/>
          <a:ext cx="1781175" cy="985837"/>
        </p:xfrm>
        <a:graphic>
          <a:graphicData uri="http://schemas.openxmlformats.org/presentationml/2006/ole">
            <p:oleObj spid="_x0000_s23581" name="Equation" r:id="rId8" imgW="825480" imgH="457200" progId="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3214678" y="2428868"/>
            <a:ext cx="1928826" cy="9286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7158" y="21429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初等变换法</a:t>
            </a:r>
            <a:endParaRPr lang="zh-TW" altLang="en-US" sz="2800" dirty="0"/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857224" y="785794"/>
          <a:ext cx="3616323" cy="1506538"/>
        </p:xfrm>
        <a:graphic>
          <a:graphicData uri="http://schemas.openxmlformats.org/presentationml/2006/ole">
            <p:oleObj spid="_x0000_s44034" name="Equation" r:id="rId3" imgW="1841400" imgH="698400" progId="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00562" y="785813"/>
          <a:ext cx="4214842" cy="1506537"/>
        </p:xfrm>
        <a:graphic>
          <a:graphicData uri="http://schemas.openxmlformats.org/presentationml/2006/ole">
            <p:oleObj spid="_x0000_s44035" name="Equation" r:id="rId4" imgW="2260440" imgH="6984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28596" y="2428868"/>
          <a:ext cx="4064000" cy="1506537"/>
        </p:xfrm>
        <a:graphic>
          <a:graphicData uri="http://schemas.openxmlformats.org/presentationml/2006/ole">
            <p:oleObj spid="_x0000_s44036" name="Equation" r:id="rId5" imgW="2108160" imgH="698400" progId="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429124" y="2428868"/>
          <a:ext cx="4505325" cy="1506537"/>
        </p:xfrm>
        <a:graphic>
          <a:graphicData uri="http://schemas.openxmlformats.org/presentationml/2006/ole">
            <p:oleObj spid="_x0000_s44037" name="Equation" r:id="rId6" imgW="2336760" imgH="698400" progId="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14282" y="4357694"/>
          <a:ext cx="7740650" cy="1900237"/>
        </p:xfrm>
        <a:graphic>
          <a:graphicData uri="http://schemas.openxmlformats.org/presentationml/2006/ole">
            <p:oleObj spid="_x0000_s44038" name="Equation" r:id="rId7" imgW="3022560" imgH="69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1714480" y="428604"/>
          <a:ext cx="5884862" cy="1684337"/>
        </p:xfrm>
        <a:graphic>
          <a:graphicData uri="http://schemas.openxmlformats.org/presentationml/2006/ole">
            <p:oleObj spid="_x0000_s45058" name="Equation" r:id="rId3" imgW="2298600" imgH="698400" progId="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0" y="2428868"/>
          <a:ext cx="7805738" cy="1627188"/>
        </p:xfrm>
        <a:graphic>
          <a:graphicData uri="http://schemas.openxmlformats.org/presentationml/2006/ole">
            <p:oleObj spid="_x0000_s45059" name="Equation" r:id="rId4" imgW="3047760" imgH="69840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0363" y="4286250"/>
          <a:ext cx="7513637" cy="1627188"/>
        </p:xfrm>
        <a:graphic>
          <a:graphicData uri="http://schemas.openxmlformats.org/presentationml/2006/ole">
            <p:oleObj spid="_x0000_s45060" name="Equation" r:id="rId5" imgW="2933640" imgH="698400" progId="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929058" y="4143380"/>
            <a:ext cx="3786214" cy="19288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容易犯錯的地方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67150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两个方法都要很小心计算。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伴随矩阵法记得要乘上 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求出逆阵后可和原矩阵相乘看是否为单位矩阵来验算。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初等变换法过程为 → 或是 ～ ，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zh-TW" altLang="en-US" sz="2800" b="1" smtClean="0">
                <a:latin typeface="SimSun" pitchFamily="2" charset="-122"/>
                <a:ea typeface="SimSun" pitchFamily="2" charset="-122"/>
              </a:rPr>
              <a:t>不要写等号 ＝ 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  <p:graphicFrame>
        <p:nvGraphicFramePr>
          <p:cNvPr id="12292" name="Object 1"/>
          <p:cNvGraphicFramePr>
            <a:graphicFrameLocks noChangeAspect="1"/>
          </p:cNvGraphicFramePr>
          <p:nvPr/>
        </p:nvGraphicFramePr>
        <p:xfrm>
          <a:off x="5000628" y="1928802"/>
          <a:ext cx="493713" cy="985837"/>
        </p:xfrm>
        <a:graphic>
          <a:graphicData uri="http://schemas.openxmlformats.org/presentationml/2006/ole">
            <p:oleObj spid="_x0000_s40961" name="Equation" r:id="rId3" imgW="2286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4.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矩阵方程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143932" cy="50006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第一形式：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857224" y="2071678"/>
          <a:ext cx="1206500" cy="355600"/>
        </p:xfrm>
        <a:graphic>
          <a:graphicData uri="http://schemas.openxmlformats.org/presentationml/2006/ole">
            <p:oleObj spid="_x0000_s30725" name="Equation" r:id="rId3" imgW="558720" imgH="164880" progId="">
              <p:embed/>
            </p:oleObj>
          </a:graphicData>
        </a:graphic>
      </p:graphicFrame>
      <p:sp>
        <p:nvSpPr>
          <p:cNvPr id="6" name="向右箭號 5"/>
          <p:cNvSpPr/>
          <p:nvPr/>
        </p:nvSpPr>
        <p:spPr>
          <a:xfrm>
            <a:off x="2500298" y="1785926"/>
            <a:ext cx="2857520" cy="92869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86050" y="2071678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验证 </a:t>
            </a:r>
            <a:r>
              <a:rPr lang="en-US" altLang="zh-TW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可逆后</a:t>
            </a:r>
            <a:endParaRPr lang="zh-TW" altLang="en-US" sz="2000" b="1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234113" y="2044700"/>
          <a:ext cx="1454150" cy="409575"/>
        </p:xfrm>
        <a:graphic>
          <a:graphicData uri="http://schemas.openxmlformats.org/presentationml/2006/ole">
            <p:oleObj spid="_x0000_s30726" name="Equation" r:id="rId4" imgW="672840" imgH="190440" progId="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42975" y="3416300"/>
          <a:ext cx="1177925" cy="382588"/>
        </p:xfrm>
        <a:graphic>
          <a:graphicData uri="http://schemas.openxmlformats.org/presentationml/2006/ole">
            <p:oleObj spid="_x0000_s30727" name="Equation" r:id="rId5" imgW="545760" imgH="177480" progId="">
              <p:embed/>
            </p:oleObj>
          </a:graphicData>
        </a:graphic>
      </p:graphicFrame>
      <p:sp>
        <p:nvSpPr>
          <p:cNvPr id="10" name="向右箭號 9"/>
          <p:cNvSpPr/>
          <p:nvPr/>
        </p:nvSpPr>
        <p:spPr>
          <a:xfrm>
            <a:off x="2571736" y="3143248"/>
            <a:ext cx="2857520" cy="92869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57488" y="3429000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验证 </a:t>
            </a:r>
            <a:r>
              <a:rPr lang="en-US" altLang="zh-TW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可逆后</a:t>
            </a:r>
            <a:endParaRPr lang="zh-TW" altLang="en-US" sz="2000" b="1" dirty="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318250" y="3389313"/>
          <a:ext cx="1427163" cy="436562"/>
        </p:xfrm>
        <a:graphic>
          <a:graphicData uri="http://schemas.openxmlformats.org/presentationml/2006/ole">
            <p:oleObj spid="_x0000_s30728" name="Equation" r:id="rId6" imgW="660240" imgH="203040" progId="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85786" y="4714884"/>
          <a:ext cx="1398588" cy="384175"/>
        </p:xfrm>
        <a:graphic>
          <a:graphicData uri="http://schemas.openxmlformats.org/presentationml/2006/ole">
            <p:oleObj spid="_x0000_s30729" name="Equation" r:id="rId7" imgW="647640" imgH="177480" progId="">
              <p:embed/>
            </p:oleObj>
          </a:graphicData>
        </a:graphic>
      </p:graphicFrame>
      <p:sp>
        <p:nvSpPr>
          <p:cNvPr id="14" name="向右箭號 13"/>
          <p:cNvSpPr/>
          <p:nvPr/>
        </p:nvSpPr>
        <p:spPr>
          <a:xfrm>
            <a:off x="2643174" y="4429132"/>
            <a:ext cx="2857520" cy="928694"/>
          </a:xfrm>
          <a:prstGeom prst="rightArrow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6050" y="4714884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验证 </a:t>
            </a:r>
            <a:r>
              <a:rPr lang="en-US" altLang="zh-TW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及 </a:t>
            </a:r>
            <a:r>
              <a:rPr lang="en-US" altLang="zh-TW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000" b="1" dirty="0" smtClean="0"/>
              <a:t> </a:t>
            </a:r>
            <a:r>
              <a:rPr lang="zh-TW" altLang="en-US" sz="2000" b="1" dirty="0" smtClean="0"/>
              <a:t>可逆后</a:t>
            </a:r>
            <a:endParaRPr lang="zh-TW" altLang="en-US" sz="2000" b="1" dirty="0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157913" y="4675188"/>
          <a:ext cx="1892300" cy="436562"/>
        </p:xfrm>
        <a:graphic>
          <a:graphicData uri="http://schemas.openxmlformats.org/presentationml/2006/ole">
            <p:oleObj spid="_x0000_s30730" name="Equation" r:id="rId8" imgW="876240" imgH="20304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142976" y="5643578"/>
            <a:ext cx="4839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见课本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p41</a:t>
            </a:r>
            <a:r>
              <a:rPr lang="en-US" altLang="zh-TW" sz="32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例 </a:t>
            </a: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！！！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444</TotalTime>
  <Words>556</Words>
  <Application>Microsoft Office PowerPoint</Application>
  <PresentationFormat>如螢幕大小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公正</vt:lpstr>
      <vt:lpstr>Equation</vt:lpstr>
      <vt:lpstr>第二章    矩阵及其运算</vt:lpstr>
      <vt:lpstr>1. 矩阵的基本定义及运算</vt:lpstr>
      <vt:lpstr>2. A 的伴随矩阵 A* </vt:lpstr>
      <vt:lpstr>容易犯錯的地方</vt:lpstr>
      <vt:lpstr>3. 逆矩阵</vt:lpstr>
      <vt:lpstr>投影片 6</vt:lpstr>
      <vt:lpstr>投影片 7</vt:lpstr>
      <vt:lpstr>容易犯錯的地方</vt:lpstr>
      <vt:lpstr>4. 矩阵方程</vt:lpstr>
      <vt:lpstr>4. 矩阵方程-续</vt:lpstr>
      <vt:lpstr>4. 矩阵方程-续</vt:lpstr>
      <vt:lpstr>容易犯錯的地方</vt:lpstr>
      <vt:lpstr>5. 重要课本例题及习题整理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行列式</dc:title>
  <dc:creator>user</dc:creator>
  <cp:lastModifiedBy>user</cp:lastModifiedBy>
  <cp:revision>58</cp:revision>
  <dcterms:created xsi:type="dcterms:W3CDTF">2016-01-01T08:38:10Z</dcterms:created>
  <dcterms:modified xsi:type="dcterms:W3CDTF">2018-05-26T15:23:15Z</dcterms:modified>
</cp:coreProperties>
</file>