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74" r:id="rId3"/>
    <p:sldId id="282" r:id="rId4"/>
    <p:sldId id="280" r:id="rId5"/>
    <p:sldId id="284" r:id="rId6"/>
    <p:sldId id="283" r:id="rId7"/>
    <p:sldId id="285" r:id="rId8"/>
    <p:sldId id="286" r:id="rId9"/>
    <p:sldId id="287" r:id="rId10"/>
    <p:sldId id="289" r:id="rId11"/>
    <p:sldId id="300" r:id="rId12"/>
    <p:sldId id="290" r:id="rId13"/>
    <p:sldId id="291" r:id="rId14"/>
    <p:sldId id="292" r:id="rId15"/>
    <p:sldId id="293" r:id="rId16"/>
    <p:sldId id="294" r:id="rId17"/>
    <p:sldId id="295" r:id="rId18"/>
    <p:sldId id="296" r:id="rId19"/>
    <p:sldId id="297" r:id="rId20"/>
    <p:sldId id="298" r:id="rId21"/>
    <p:sldId id="299" r:id="rId22"/>
    <p:sldId id="269" r:id="rId23"/>
    <p:sldId id="27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7" autoAdjust="0"/>
    <p:restoredTop sz="94660"/>
  </p:normalViewPr>
  <p:slideViewPr>
    <p:cSldViewPr>
      <p:cViewPr varScale="1">
        <p:scale>
          <a:sx n="109" d="100"/>
          <a:sy n="109" d="100"/>
        </p:scale>
        <p:origin x="-167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A472A-9460-4B44-88A3-2F1C3AE0F2A1}" type="datetimeFigureOut">
              <a:rPr lang="zh-TW" altLang="en-US" smtClean="0"/>
              <a:pPr/>
              <a:t>2018/5/26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34BAD-B8F1-4A80-BA15-25343F5C2B08}"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29134BAD-B8F1-4A80-BA15-25343F5C2B08}" type="slidenum">
              <a:rPr lang="zh-TW" altLang="en-US" smtClean="0"/>
              <a:pPr/>
              <a:t>3</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圓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標題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29" name="投影片編號版面配置區 28"/>
          <p:cNvSpPr>
            <a:spLocks noGrp="1"/>
          </p:cNvSpPr>
          <p:nvPr>
            <p:ph type="sldNum" sz="quarter" idx="12"/>
          </p:nvPr>
        </p:nvSpPr>
        <p:spPr/>
        <p:txBody>
          <a:bodyPr lIns="0" tIns="0" rIns="0" bIns="0">
            <a:noAutofit/>
          </a:bodyPr>
          <a:lstStyle>
            <a:lvl1pPr>
              <a:defRPr sz="1400">
                <a:solidFill>
                  <a:srgbClr val="FFFFFF"/>
                </a:solidFill>
              </a:defRPr>
            </a:lvl1pPr>
          </a:lstStyle>
          <a:p>
            <a:fld id="{73DA0BB7-265A-403C-9275-D587AB510EDC}" type="slidenum">
              <a:rPr lang="zh-TW" altLang="en-US" smtClean="0"/>
              <a:pPr/>
              <a:t>‹#›</a:t>
            </a:fld>
            <a:endParaRPr lang="zh-TW"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TW" altLang="en-US" smtClean="0"/>
              <a:t>按一下以編輯母片標題樣式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1168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914400" y="274640"/>
            <a:ext cx="55626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內容版面配置區 7"/>
          <p:cNvSpPr>
            <a:spLocks noGrp="1"/>
          </p:cNvSpPr>
          <p:nvPr>
            <p:ph sz="quarter" idx="1"/>
          </p:nvPr>
        </p:nvSpPr>
        <p:spPr>
          <a:xfrm>
            <a:off x="914400" y="1447800"/>
            <a:ext cx="777240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圓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5" name="頁尾版面配置區 4"/>
          <p:cNvSpPr>
            <a:spLocks noGrp="1"/>
          </p:cNvSpPr>
          <p:nvPr>
            <p:ph type="ftr" sz="quarter" idx="11"/>
          </p:nvPr>
        </p:nvSpPr>
        <p:spPr>
          <a:xfrm>
            <a:off x="800100" y="6172200"/>
            <a:ext cx="4000500" cy="457200"/>
          </a:xfrm>
        </p:spPr>
        <p:txBody>
          <a:bodyPr/>
          <a:lstStyle/>
          <a:p>
            <a:endParaRPr lang="zh-TW"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146304" y="6208776"/>
            <a:ext cx="457200" cy="457200"/>
          </a:xfr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9" name="內容版面配置區 8"/>
          <p:cNvSpPr>
            <a:spLocks noGrp="1"/>
          </p:cNvSpPr>
          <p:nvPr>
            <p:ph sz="quarter" idx="1"/>
          </p:nvPr>
        </p:nvSpPr>
        <p:spPr>
          <a:xfrm>
            <a:off x="91440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93395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73050"/>
            <a:ext cx="7772400" cy="1143000"/>
          </a:xfrm>
        </p:spPr>
        <p:txBody>
          <a:bodyPr anchor="b" anchorCtr="0"/>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1" name="內容版面配置區 10"/>
          <p:cNvSpPr>
            <a:spLocks noGrp="1"/>
          </p:cNvSpPr>
          <p:nvPr>
            <p:ph sz="half" idx="2"/>
          </p:nvPr>
        </p:nvSpPr>
        <p:spPr>
          <a:xfrm>
            <a:off x="9144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4"/>
          </p:nvPr>
        </p:nvSpPr>
        <p:spPr>
          <a:xfrm>
            <a:off x="49530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圓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914400" y="273050"/>
            <a:ext cx="7772400" cy="1143000"/>
          </a:xfrm>
        </p:spPr>
        <p:txBody>
          <a:bodyPr anchor="b" anchorCtr="0"/>
          <a:lstStyle>
            <a:lvl1pPr algn="l">
              <a:buNone/>
              <a:defRPr sz="4000" b="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1" name="內容版面配置區 10"/>
          <p:cNvSpPr>
            <a:spLocks noGrp="1"/>
          </p:cNvSpPr>
          <p:nvPr>
            <p:ph sz="quarter" idx="1"/>
          </p:nvPr>
        </p:nvSpPr>
        <p:spPr>
          <a:xfrm>
            <a:off x="2971800" y="1600200"/>
            <a:ext cx="5715000" cy="44958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2018/5/26</a:t>
            </a:fld>
            <a:endParaRPr lang="zh-TW" altLang="en-US"/>
          </a:p>
        </p:txBody>
      </p:sp>
      <p:sp>
        <p:nvSpPr>
          <p:cNvPr id="6" name="頁尾版面配置區 5"/>
          <p:cNvSpPr>
            <a:spLocks noGrp="1"/>
          </p:cNvSpPr>
          <p:nvPr>
            <p:ph type="ftr" sz="quarter" idx="11"/>
          </p:nvPr>
        </p:nvSpPr>
        <p:spPr>
          <a:xfrm>
            <a:off x="914400" y="6172200"/>
            <a:ext cx="3886200" cy="457200"/>
          </a:xfrm>
        </p:spPr>
        <p:txBody>
          <a:bodyPr/>
          <a:lstStyle/>
          <a:p>
            <a:endParaRPr lang="zh-TW" altLang="en-US"/>
          </a:p>
        </p:txBody>
      </p:sp>
      <p:sp>
        <p:nvSpPr>
          <p:cNvPr id="7" name="投影片編號版面配置區 6"/>
          <p:cNvSpPr>
            <a:spLocks noGrp="1"/>
          </p:cNvSpPr>
          <p:nvPr>
            <p:ph type="sldNum" sz="quarter" idx="12"/>
          </p:nvPr>
        </p:nvSpPr>
        <p:spPr>
          <a:xfrm>
            <a:off x="146304" y="6208776"/>
            <a:ext cx="457200" cy="457200"/>
          </a:xfrm>
        </p:spPr>
        <p:txBody>
          <a:bodyPr/>
          <a:lstStyle/>
          <a:p>
            <a:fld id="{73DA0BB7-265A-403C-9275-D587AB510EDC}" type="slidenum">
              <a:rPr lang="zh-TW" altLang="en-US" smtClean="0"/>
              <a:pPr/>
              <a:t>‹#›</a:t>
            </a:fld>
            <a:endParaRPr lang="zh-TW"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圖片版面配置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TW" altLang="en-US" smtClean="0"/>
              <a:t>按一下圖示以新增圖片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圓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標題版面配置區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BBEAD13-0566-4C6C-97E7-55F17F24B09F}" type="datetimeFigureOut">
              <a:rPr lang="zh-TW" altLang="en-US" smtClean="0"/>
              <a:pPr/>
              <a:t>2018/5/26</a:t>
            </a:fld>
            <a:endParaRPr lang="zh-TW" altLang="en-US"/>
          </a:p>
        </p:txBody>
      </p:sp>
      <p:sp>
        <p:nvSpPr>
          <p:cNvPr id="3" name="頁尾版面配置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TW" altLang="en-US"/>
          </a:p>
        </p:txBody>
      </p:sp>
      <p:sp>
        <p:nvSpPr>
          <p:cNvPr id="23" name="投影片編號版面配置區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4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4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sp>
        <p:nvSpPr>
          <p:cNvPr id="2" name="標題 1"/>
          <p:cNvSpPr>
            <a:spLocks noGrp="1"/>
          </p:cNvSpPr>
          <p:nvPr>
            <p:ph type="ctrTitle"/>
          </p:nvPr>
        </p:nvSpPr>
        <p:spPr/>
        <p:txBody>
          <a:bodyPr/>
          <a:lstStyle/>
          <a:p>
            <a:r>
              <a:rPr lang="zh-TW" altLang="en-US" smtClean="0"/>
              <a:t>第三章    </a:t>
            </a:r>
            <a:r>
              <a:rPr lang="zh-TW" altLang="en-US" dirty="0" smtClean="0"/>
              <a:t>矩阵的初等变换与线性方程组</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solidFill>
                  <a:srgbClr val="00B050"/>
                </a:solidFill>
              </a:rPr>
              <a:t>整理</a:t>
            </a:r>
            <a:endParaRPr lang="zh-TW" altLang="en-US" b="1" dirty="0">
              <a:solidFill>
                <a:srgbClr val="00B050"/>
              </a:solidFill>
            </a:endParaRPr>
          </a:p>
        </p:txBody>
      </p:sp>
      <p:sp>
        <p:nvSpPr>
          <p:cNvPr id="3" name="內容版面配置區 2"/>
          <p:cNvSpPr>
            <a:spLocks noGrp="1"/>
          </p:cNvSpPr>
          <p:nvPr>
            <p:ph sz="quarter" idx="1"/>
          </p:nvPr>
        </p:nvSpPr>
        <p:spPr>
          <a:xfrm>
            <a:off x="914400" y="1447800"/>
            <a:ext cx="7772400" cy="5410200"/>
          </a:xfrm>
        </p:spPr>
        <p:txBody>
          <a:bodyPr>
            <a:normAutofit fontScale="92500" lnSpcReduction="10000"/>
          </a:bodyPr>
          <a:lstStyle/>
          <a:p>
            <a:r>
              <a:rPr lang="zh-TW" altLang="en-US" sz="2800" b="1" dirty="0" smtClean="0">
                <a:latin typeface="SimSun" pitchFamily="2" charset="-122"/>
                <a:ea typeface="SimSun" pitchFamily="2" charset="-122"/>
              </a:rPr>
              <a:t>从一般矩阵到行阶梯形再到行最简形的过程，只能作</a:t>
            </a:r>
            <a:r>
              <a:rPr lang="zh-TW" altLang="en-US" sz="2800" b="1" dirty="0" smtClean="0">
                <a:solidFill>
                  <a:srgbClr val="FF0000"/>
                </a:solidFill>
                <a:latin typeface="SimSun" pitchFamily="2" charset="-122"/>
                <a:ea typeface="SimSun" pitchFamily="2" charset="-122"/>
              </a:rPr>
              <a:t>初等行变换</a:t>
            </a:r>
            <a:r>
              <a:rPr lang="zh-TW" altLang="en-US" sz="2800" b="1" dirty="0" smtClean="0">
                <a:latin typeface="SimSun" pitchFamily="2" charset="-122"/>
                <a:ea typeface="SimSun" pitchFamily="2" charset="-122"/>
              </a:rPr>
              <a:t>；只有在特别进一步要求化成标准形时才开始可以用初等列变换。</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本书在之后几乎所有应用到矩阵初等变换的地方都</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当成</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只能使用初等行变换。</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初等变换法过程为 → 或是 ～ ，</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不要写等号 ＝ 。</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前几页举了个方阵的例子，实际上对一般的行列数不相等的矩阵也可以做这样的过程，请同学多找些例子体验一下。</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初等变换可利用来求可逆方阵的逆矩阵，请见复习讲</a:t>
            </a:r>
            <a:r>
              <a:rPr lang="zh-TW" altLang="en-US" sz="2800" b="1" smtClean="0">
                <a:latin typeface="SimSun" pitchFamily="2" charset="-122"/>
                <a:ea typeface="SimSun" pitchFamily="2" charset="-122"/>
              </a:rPr>
              <a:t>义第二章，</a:t>
            </a:r>
            <a:r>
              <a:rPr lang="zh-TW" altLang="en-US" sz="2800" b="1" dirty="0" smtClean="0">
                <a:latin typeface="SimSun" pitchFamily="2" charset="-122"/>
                <a:ea typeface="SimSun" pitchFamily="2" charset="-122"/>
              </a:rPr>
              <a:t>在此不再重复。</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p>
          <a:p>
            <a:pPr>
              <a:buNone/>
            </a:pPr>
            <a:endParaRPr lang="en-US" altLang="zh-TW" sz="2800" b="1" dirty="0" smtClean="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6000" b="1" dirty="0" smtClean="0">
                <a:solidFill>
                  <a:srgbClr val="FF0000"/>
                </a:solidFill>
              </a:rPr>
              <a:t>左行</a:t>
            </a:r>
            <a:r>
              <a:rPr lang="zh-TW" altLang="en-US" sz="6000" b="1" dirty="0" smtClean="0">
                <a:solidFill>
                  <a:srgbClr val="00B0F0"/>
                </a:solidFill>
              </a:rPr>
              <a:t>右列</a:t>
            </a:r>
            <a:r>
              <a:rPr lang="zh-TW" altLang="en-US" sz="6000" b="1" dirty="0" smtClean="0"/>
              <a:t>  原则</a:t>
            </a:r>
            <a:endParaRPr lang="zh-TW" altLang="en-US" sz="6000" b="1" dirty="0"/>
          </a:p>
        </p:txBody>
      </p:sp>
      <p:sp>
        <p:nvSpPr>
          <p:cNvPr id="3" name="內容版面配置區 2"/>
          <p:cNvSpPr>
            <a:spLocks noGrp="1"/>
          </p:cNvSpPr>
          <p:nvPr>
            <p:ph sz="quarter" idx="1"/>
          </p:nvPr>
        </p:nvSpPr>
        <p:spPr/>
        <p:txBody>
          <a:bodyPr>
            <a:normAutofit/>
          </a:bodyPr>
          <a:lstStyle/>
          <a:p>
            <a:r>
              <a:rPr lang="zh-TW" altLang="en-US" sz="3200" b="1" dirty="0" smtClean="0">
                <a:latin typeface="SimSun" pitchFamily="2" charset="-122"/>
                <a:ea typeface="SimSun" pitchFamily="2" charset="-122"/>
              </a:rPr>
              <a:t>对一矩阵 </a:t>
            </a:r>
            <a:r>
              <a:rPr lang="en-US" altLang="zh-TW" sz="3200" b="1" dirty="0" smtClean="0">
                <a:latin typeface="Times New Roman" pitchFamily="18" charset="0"/>
                <a:ea typeface="SimSun" pitchFamily="2" charset="-122"/>
                <a:cs typeface="Times New Roman" pitchFamily="18" charset="0"/>
              </a:rPr>
              <a:t>A</a:t>
            </a:r>
            <a:r>
              <a:rPr lang="zh-TW" altLang="en-US" sz="3200" b="1" dirty="0" smtClean="0">
                <a:latin typeface="SimSun" pitchFamily="2" charset="-122"/>
                <a:ea typeface="SimSun" pitchFamily="2" charset="-122"/>
              </a:rPr>
              <a:t> </a:t>
            </a:r>
            <a:r>
              <a:rPr lang="zh-TW" altLang="en-US" sz="3200" b="1" dirty="0" smtClean="0">
                <a:solidFill>
                  <a:srgbClr val="FF0000"/>
                </a:solidFill>
                <a:latin typeface="SimSun" pitchFamily="2" charset="-122"/>
                <a:ea typeface="SimSun" pitchFamily="2" charset="-122"/>
              </a:rPr>
              <a:t>左</a:t>
            </a:r>
            <a:r>
              <a:rPr lang="zh-TW" altLang="en-US" sz="3200" b="1" dirty="0" smtClean="0">
                <a:latin typeface="SimSun" pitchFamily="2" charset="-122"/>
                <a:ea typeface="SimSun" pitchFamily="2" charset="-122"/>
              </a:rPr>
              <a:t>方乘一初等矩阵，相当于对 </a:t>
            </a:r>
            <a:r>
              <a:rPr lang="en-US" altLang="zh-TW" sz="3200" b="1" dirty="0" smtClean="0">
                <a:latin typeface="Times New Roman" pitchFamily="18" charset="0"/>
                <a:ea typeface="SimSun" pitchFamily="2" charset="-122"/>
                <a:cs typeface="Times New Roman" pitchFamily="18" charset="0"/>
              </a:rPr>
              <a:t>A</a:t>
            </a:r>
            <a:r>
              <a:rPr lang="zh-TW" altLang="en-US" sz="3200" b="1" dirty="0" smtClean="0">
                <a:latin typeface="SimSun" pitchFamily="2" charset="-122"/>
                <a:ea typeface="SimSun" pitchFamily="2" charset="-122"/>
              </a:rPr>
              <a:t> 作该初等矩阵对应的初等</a:t>
            </a:r>
            <a:r>
              <a:rPr lang="zh-TW" altLang="en-US" sz="3200" b="1" dirty="0" smtClean="0">
                <a:solidFill>
                  <a:srgbClr val="FF0000"/>
                </a:solidFill>
                <a:latin typeface="SimSun" pitchFamily="2" charset="-122"/>
                <a:ea typeface="SimSun" pitchFamily="2" charset="-122"/>
              </a:rPr>
              <a:t>行</a:t>
            </a:r>
            <a:r>
              <a:rPr lang="zh-TW" altLang="en-US" sz="3200" b="1" dirty="0" smtClean="0">
                <a:latin typeface="SimSun" pitchFamily="2" charset="-122"/>
                <a:ea typeface="SimSun" pitchFamily="2" charset="-122"/>
              </a:rPr>
              <a:t>变换。</a:t>
            </a:r>
            <a:endParaRPr lang="en-US" altLang="zh-TW" sz="3200" b="1" dirty="0" smtClean="0">
              <a:latin typeface="SimSun" pitchFamily="2" charset="-122"/>
              <a:ea typeface="SimSun" pitchFamily="2" charset="-122"/>
            </a:endParaRPr>
          </a:p>
          <a:p>
            <a:r>
              <a:rPr lang="zh-TW" altLang="en-US" sz="3200" b="1" dirty="0" smtClean="0">
                <a:latin typeface="SimSun" pitchFamily="2" charset="-122"/>
                <a:ea typeface="SimSun" pitchFamily="2" charset="-122"/>
              </a:rPr>
              <a:t>对一矩阵 </a:t>
            </a:r>
            <a:r>
              <a:rPr lang="en-US" altLang="zh-TW" sz="3200" b="1" dirty="0" smtClean="0">
                <a:latin typeface="Times New Roman" pitchFamily="18" charset="0"/>
                <a:ea typeface="SimSun" pitchFamily="2" charset="-122"/>
                <a:cs typeface="Times New Roman" pitchFamily="18" charset="0"/>
              </a:rPr>
              <a:t>A</a:t>
            </a:r>
            <a:r>
              <a:rPr lang="zh-TW" altLang="en-US" sz="3200" b="1" dirty="0" smtClean="0">
                <a:latin typeface="SimSun" pitchFamily="2" charset="-122"/>
                <a:ea typeface="SimSun" pitchFamily="2" charset="-122"/>
              </a:rPr>
              <a:t> </a:t>
            </a:r>
            <a:r>
              <a:rPr lang="zh-TW" altLang="en-US" sz="3200" b="1" dirty="0" smtClean="0">
                <a:solidFill>
                  <a:srgbClr val="00B0F0"/>
                </a:solidFill>
                <a:latin typeface="SimSun" pitchFamily="2" charset="-122"/>
                <a:ea typeface="SimSun" pitchFamily="2" charset="-122"/>
              </a:rPr>
              <a:t>右</a:t>
            </a:r>
            <a:r>
              <a:rPr lang="zh-TW" altLang="en-US" sz="3200" b="1" dirty="0" smtClean="0">
                <a:latin typeface="SimSun" pitchFamily="2" charset="-122"/>
                <a:ea typeface="SimSun" pitchFamily="2" charset="-122"/>
              </a:rPr>
              <a:t>方乘一初等矩阵，相当于对 </a:t>
            </a:r>
            <a:r>
              <a:rPr lang="en-US" altLang="zh-TW" sz="3200" b="1" dirty="0" smtClean="0">
                <a:latin typeface="Times New Roman" pitchFamily="18" charset="0"/>
                <a:ea typeface="SimSun" pitchFamily="2" charset="-122"/>
                <a:cs typeface="Times New Roman" pitchFamily="18" charset="0"/>
              </a:rPr>
              <a:t>A</a:t>
            </a:r>
            <a:r>
              <a:rPr lang="zh-TW" altLang="en-US" sz="3200" b="1" dirty="0" smtClean="0">
                <a:latin typeface="SimSun" pitchFamily="2" charset="-122"/>
                <a:ea typeface="SimSun" pitchFamily="2" charset="-122"/>
              </a:rPr>
              <a:t> 作该初等矩阵对应的初等</a:t>
            </a:r>
            <a:r>
              <a:rPr lang="zh-TW" altLang="en-US" sz="3200" b="1" dirty="0" smtClean="0">
                <a:solidFill>
                  <a:srgbClr val="00B0F0"/>
                </a:solidFill>
                <a:latin typeface="SimSun" pitchFamily="2" charset="-122"/>
                <a:ea typeface="SimSun" pitchFamily="2" charset="-122"/>
              </a:rPr>
              <a:t>列</a:t>
            </a:r>
            <a:r>
              <a:rPr lang="zh-TW" altLang="en-US" sz="3200" b="1" dirty="0" smtClean="0">
                <a:latin typeface="SimSun" pitchFamily="2" charset="-122"/>
                <a:ea typeface="SimSun" pitchFamily="2" charset="-122"/>
              </a:rPr>
              <a:t>变换。</a:t>
            </a:r>
            <a:endParaRPr lang="en-US" altLang="zh-TW" sz="3200" b="1" dirty="0" smtClean="0">
              <a:latin typeface="SimSun" pitchFamily="2" charset="-122"/>
              <a:ea typeface="SimSun" pitchFamily="2" charset="-122"/>
            </a:endParaRPr>
          </a:p>
          <a:p>
            <a:r>
              <a:rPr lang="zh-TW" altLang="en-US" sz="3200" b="1" dirty="0" smtClean="0">
                <a:latin typeface="SimSun" pitchFamily="2" charset="-122"/>
                <a:ea typeface="SimSun" pitchFamily="2" charset="-122"/>
              </a:rPr>
              <a:t>请同学懂得活用此原则：能由所乘初等矩阵判断作了哪一个初等变换；也要能由作了初等变换的结果观察出所乘初等矩阵。</a:t>
            </a:r>
          </a:p>
          <a:p>
            <a:endParaRPr lang="zh-TW" altLang="en-US" sz="3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725470"/>
          </a:xfrm>
        </p:spPr>
        <p:txBody>
          <a:bodyPr>
            <a:normAutofit fontScale="90000"/>
          </a:bodyPr>
          <a:lstStyle/>
          <a:p>
            <a:r>
              <a:rPr lang="en-US" altLang="zh-TW" b="1" dirty="0" smtClean="0">
                <a:solidFill>
                  <a:srgbClr val="0070C0"/>
                </a:solidFill>
                <a:latin typeface="+mj-ea"/>
              </a:rPr>
              <a:t>2. </a:t>
            </a:r>
            <a:r>
              <a:rPr lang="zh-TW" altLang="en-US" b="1" dirty="0" smtClean="0">
                <a:solidFill>
                  <a:srgbClr val="0070C0"/>
                </a:solidFill>
                <a:latin typeface="+mj-ea"/>
              </a:rPr>
              <a:t>矩阵的秩</a:t>
            </a:r>
            <a:endParaRPr lang="zh-TW" altLang="en-US" dirty="0"/>
          </a:p>
        </p:txBody>
      </p:sp>
      <p:sp>
        <p:nvSpPr>
          <p:cNvPr id="3" name="內容版面配置區 2"/>
          <p:cNvSpPr>
            <a:spLocks noGrp="1"/>
          </p:cNvSpPr>
          <p:nvPr>
            <p:ph sz="quarter" idx="1"/>
          </p:nvPr>
        </p:nvSpPr>
        <p:spPr>
          <a:xfrm>
            <a:off x="428596" y="1071546"/>
            <a:ext cx="8215338" cy="5429288"/>
          </a:xfrm>
        </p:spPr>
        <p:txBody>
          <a:bodyPr>
            <a:noAutofit/>
          </a:bodyPr>
          <a:lstStyle/>
          <a:p>
            <a:pPr>
              <a:defRPr/>
            </a:pPr>
            <a:r>
              <a:rPr lang="zh-TW" altLang="en-US" sz="2800" b="1" dirty="0" smtClean="0">
                <a:latin typeface="SimSun" pitchFamily="2" charset="-122"/>
                <a:ea typeface="SimSun" pitchFamily="2" charset="-122"/>
              </a:rPr>
              <a:t>初始定义为：矩阵的秩是其最高阶非零子式的阶数，零矩阵的秩订为 </a:t>
            </a:r>
            <a:r>
              <a:rPr lang="en-US" altLang="zh-TW" sz="2800" b="1" dirty="0" smtClean="0">
                <a:latin typeface="SimSun" pitchFamily="2" charset="-122"/>
                <a:ea typeface="SimSun" pitchFamily="2" charset="-122"/>
              </a:rPr>
              <a:t>0</a:t>
            </a:r>
            <a:r>
              <a:rPr lang="zh-TW" altLang="en-US" sz="2800" b="1" dirty="0" smtClean="0">
                <a:latin typeface="SimSun" pitchFamily="2" charset="-122"/>
                <a:ea typeface="SimSun" pitchFamily="2" charset="-122"/>
              </a:rPr>
              <a:t> 。</a:t>
            </a:r>
            <a:endParaRPr lang="en-US" altLang="zh-CN" sz="2800" b="1" dirty="0" smtClean="0">
              <a:latin typeface="SimSun" pitchFamily="2" charset="-122"/>
              <a:ea typeface="SimSun" pitchFamily="2" charset="-122"/>
            </a:endParaRPr>
          </a:p>
          <a:p>
            <a:pPr>
              <a:defRPr/>
            </a:pPr>
            <a:r>
              <a:rPr lang="zh-TW" altLang="en-US" sz="2800" b="1" dirty="0" smtClean="0">
                <a:latin typeface="SimSun" pitchFamily="2" charset="-122"/>
                <a:ea typeface="SimSun" pitchFamily="2" charset="-122"/>
              </a:rPr>
              <a:t>比较好用的</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可视为</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定义：矩阵的秩是其对应行阶梯形矩阵</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行最简形矩阵</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非零行的数目 。</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此处非零行指的是矩阵中元素不全为 </a:t>
            </a:r>
            <a:r>
              <a:rPr lang="en-US" altLang="zh-TW" sz="2800" b="1" dirty="0" smtClean="0">
                <a:latin typeface="SimSun" pitchFamily="2" charset="-122"/>
                <a:ea typeface="SimSun" pitchFamily="2" charset="-122"/>
              </a:rPr>
              <a:t>0 </a:t>
            </a:r>
            <a:r>
              <a:rPr lang="zh-TW" altLang="en-US" sz="2800" b="1" dirty="0" smtClean="0">
                <a:latin typeface="SimSun" pitchFamily="2" charset="-122"/>
                <a:ea typeface="SimSun" pitchFamily="2" charset="-122"/>
              </a:rPr>
              <a:t>的行</a:t>
            </a:r>
            <a:r>
              <a:rPr lang="en-US" altLang="zh-TW" sz="2800" b="1" dirty="0" smtClean="0">
                <a:latin typeface="SimSun" pitchFamily="2" charset="-122"/>
                <a:ea typeface="SimSun" pitchFamily="2" charset="-122"/>
              </a:rPr>
              <a:t>)</a:t>
            </a:r>
          </a:p>
          <a:p>
            <a:pPr>
              <a:defRPr/>
            </a:pPr>
            <a:r>
              <a:rPr lang="zh-TW" altLang="en-US" sz="2800" b="1" dirty="0" smtClean="0">
                <a:latin typeface="SimSun" pitchFamily="2" charset="-122"/>
                <a:ea typeface="SimSun" pitchFamily="2" charset="-122"/>
              </a:rPr>
              <a:t>矩阵秩的性质</a:t>
            </a:r>
            <a:endParaRPr lang="en-US" altLang="zh-TW" sz="2800" b="1" dirty="0" smtClean="0">
              <a:latin typeface="SimSun" pitchFamily="2" charset="-122"/>
              <a:ea typeface="SimSun" pitchFamily="2" charset="-122"/>
            </a:endParaRPr>
          </a:p>
          <a:p>
            <a:pPr>
              <a:buNone/>
              <a:defRPr/>
            </a:pPr>
            <a:r>
              <a:rPr lang="zh-TW" altLang="en-US" sz="2800" b="1" dirty="0" smtClean="0">
                <a:latin typeface="SimSun" pitchFamily="2" charset="-122"/>
                <a:ea typeface="SimSun" pitchFamily="2" charset="-122"/>
              </a:rPr>
              <a:t>  了解并活用课本 </a:t>
            </a:r>
            <a:r>
              <a:rPr lang="en-US" altLang="zh-TW" sz="2800" b="1" dirty="0" smtClean="0">
                <a:latin typeface="Times New Roman" pitchFamily="18" charset="0"/>
                <a:ea typeface="SimSun" pitchFamily="2" charset="-122"/>
                <a:cs typeface="Times New Roman" pitchFamily="18" charset="0"/>
              </a:rPr>
              <a:t>p</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69</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 p 70</a:t>
            </a:r>
            <a:r>
              <a:rPr lang="zh-TW" altLang="en-US" sz="2800" b="1" dirty="0" smtClean="0">
                <a:latin typeface="Times New Roman" pitchFamily="18" charset="0"/>
                <a:ea typeface="SimSun" pitchFamily="2" charset="-122"/>
                <a:cs typeface="Times New Roman" pitchFamily="18" charset="0"/>
              </a:rPr>
              <a:t> </a:t>
            </a:r>
            <a:r>
              <a:rPr lang="zh-TW" altLang="en-US" sz="2800" b="1" dirty="0" smtClean="0">
                <a:latin typeface="SimSun" pitchFamily="2" charset="-122"/>
                <a:ea typeface="SimSun" pitchFamily="2" charset="-122"/>
              </a:rPr>
              <a:t>的性质，</a:t>
            </a:r>
            <a:r>
              <a:rPr lang="zh-TW" altLang="en-US" sz="2800" b="1" dirty="0" smtClean="0">
                <a:solidFill>
                  <a:srgbClr val="FF0000"/>
                </a:solidFill>
                <a:latin typeface="SimSun" pitchFamily="2" charset="-122"/>
                <a:ea typeface="SimSun" pitchFamily="2" charset="-122"/>
              </a:rPr>
              <a:t>比较重要也比较好理解的是 </a:t>
            </a:r>
            <a:r>
              <a:rPr lang="en-US" altLang="zh-TW" sz="2800" b="1" dirty="0" smtClean="0">
                <a:solidFill>
                  <a:srgbClr val="FF0000"/>
                </a:solidFill>
                <a:latin typeface="Times New Roman" pitchFamily="18" charset="0"/>
                <a:ea typeface="SimSun" pitchFamily="2" charset="-122"/>
                <a:cs typeface="Times New Roman" pitchFamily="18" charset="0"/>
              </a:rPr>
              <a:t>p</a:t>
            </a:r>
            <a:r>
              <a:rPr lang="zh-TW" altLang="en-US" sz="2800" b="1" dirty="0" smtClean="0">
                <a:solidFill>
                  <a:srgbClr val="FF0000"/>
                </a:solidFill>
                <a:latin typeface="Times New Roman" pitchFamily="18" charset="0"/>
                <a:ea typeface="SimSun" pitchFamily="2" charset="-122"/>
                <a:cs typeface="Times New Roman" pitchFamily="18" charset="0"/>
              </a:rPr>
              <a:t> </a:t>
            </a:r>
            <a:r>
              <a:rPr lang="en-US" altLang="zh-TW" sz="2800" b="1" dirty="0" smtClean="0">
                <a:solidFill>
                  <a:srgbClr val="FF0000"/>
                </a:solidFill>
                <a:latin typeface="Times New Roman" pitchFamily="18" charset="0"/>
                <a:ea typeface="SimSun" pitchFamily="2" charset="-122"/>
                <a:cs typeface="Times New Roman" pitchFamily="18" charset="0"/>
              </a:rPr>
              <a:t>69</a:t>
            </a:r>
            <a:r>
              <a:rPr lang="zh-TW" altLang="en-US" sz="2800" b="1" dirty="0" smtClean="0">
                <a:solidFill>
                  <a:srgbClr val="FF0000"/>
                </a:solidFill>
                <a:latin typeface="Times New Roman" pitchFamily="18" charset="0"/>
                <a:ea typeface="SimSun" pitchFamily="2" charset="-122"/>
                <a:cs typeface="Times New Roman" pitchFamily="18" charset="0"/>
              </a:rPr>
              <a:t> </a:t>
            </a:r>
            <a:r>
              <a:rPr lang="zh-TW" altLang="en-US" sz="2800" b="1" dirty="0" smtClean="0">
                <a:solidFill>
                  <a:srgbClr val="FF0000"/>
                </a:solidFill>
                <a:latin typeface="SimSun" pitchFamily="2" charset="-122"/>
                <a:ea typeface="SimSun" pitchFamily="2" charset="-122"/>
              </a:rPr>
              <a:t>这 </a:t>
            </a:r>
            <a:r>
              <a:rPr lang="en-US" altLang="zh-TW" sz="2800" b="1" dirty="0" smtClean="0">
                <a:solidFill>
                  <a:srgbClr val="FF0000"/>
                </a:solidFill>
                <a:latin typeface="Times New Roman" pitchFamily="18" charset="0"/>
                <a:ea typeface="SimSun" pitchFamily="2" charset="-122"/>
                <a:cs typeface="Times New Roman" pitchFamily="18" charset="0"/>
              </a:rPr>
              <a:t>4</a:t>
            </a:r>
            <a:r>
              <a:rPr lang="en-US" altLang="zh-TW" sz="2800" b="1" dirty="0" smtClean="0">
                <a:solidFill>
                  <a:srgbClr val="FF0000"/>
                </a:solidFill>
                <a:latin typeface="SimSun" pitchFamily="2" charset="-122"/>
                <a:ea typeface="SimSun" pitchFamily="2" charset="-122"/>
              </a:rPr>
              <a:t> </a:t>
            </a:r>
            <a:r>
              <a:rPr lang="zh-TW" altLang="en-US" sz="2800" b="1" dirty="0" smtClean="0">
                <a:solidFill>
                  <a:srgbClr val="FF0000"/>
                </a:solidFill>
                <a:latin typeface="SimSun" pitchFamily="2" charset="-122"/>
                <a:ea typeface="SimSun" pitchFamily="2" charset="-122"/>
              </a:rPr>
              <a:t>个</a:t>
            </a:r>
            <a:r>
              <a:rPr lang="zh-TW" altLang="en-US" sz="2800" b="1" dirty="0" smtClean="0">
                <a:latin typeface="SimSun" pitchFamily="2" charset="-122"/>
                <a:ea typeface="SimSun" pitchFamily="2" charset="-122"/>
              </a:rPr>
              <a:t>；</a:t>
            </a:r>
            <a:r>
              <a:rPr lang="en-US" altLang="zh-TW" sz="2800" b="1" dirty="0" smtClean="0">
                <a:latin typeface="Times New Roman" pitchFamily="18" charset="0"/>
                <a:ea typeface="SimSun" pitchFamily="2" charset="-122"/>
                <a:cs typeface="Times New Roman" pitchFamily="18" charset="0"/>
              </a:rPr>
              <a:t> p 70</a:t>
            </a:r>
            <a:r>
              <a:rPr lang="zh-TW" altLang="en-US" sz="2800" b="1" dirty="0" smtClean="0">
                <a:latin typeface="Times New Roman" pitchFamily="18" charset="0"/>
                <a:ea typeface="SimSun" pitchFamily="2" charset="-122"/>
                <a:cs typeface="Times New Roman" pitchFamily="18" charset="0"/>
              </a:rPr>
              <a:t> </a:t>
            </a:r>
            <a:r>
              <a:rPr lang="zh-TW" altLang="en-US" sz="2800" b="1" dirty="0" smtClean="0">
                <a:latin typeface="SimSun" pitchFamily="2" charset="-122"/>
                <a:ea typeface="SimSun" pitchFamily="2" charset="-122"/>
              </a:rPr>
              <a:t>的性质 </a:t>
            </a:r>
            <a:r>
              <a:rPr lang="en-US" altLang="zh-TW" sz="2800" b="1" dirty="0" smtClean="0">
                <a:latin typeface="Times New Roman" pitchFamily="18" charset="0"/>
                <a:ea typeface="SimSun" pitchFamily="2" charset="-122"/>
                <a:cs typeface="Times New Roman" pitchFamily="18" charset="0"/>
              </a:rPr>
              <a:t>5</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以及性质 </a:t>
            </a:r>
            <a:r>
              <a:rPr lang="en-US" altLang="zh-TW" sz="2800" b="1" dirty="0" smtClean="0">
                <a:latin typeface="SimSun" pitchFamily="2" charset="-122"/>
                <a:ea typeface="SimSun" pitchFamily="2" charset="-122"/>
              </a:rPr>
              <a:t>7</a:t>
            </a:r>
            <a:r>
              <a:rPr lang="zh-TW" altLang="en-US" sz="2800" b="1" dirty="0" smtClean="0">
                <a:latin typeface="SimSun" pitchFamily="2" charset="-122"/>
                <a:ea typeface="SimSun" pitchFamily="2" charset="-122"/>
              </a:rPr>
              <a:t>在第四章建立一些理论知识时有用到</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725470"/>
          </a:xfrm>
        </p:spPr>
        <p:txBody>
          <a:bodyPr>
            <a:normAutofit fontScale="90000"/>
          </a:bodyPr>
          <a:lstStyle/>
          <a:p>
            <a:r>
              <a:rPr lang="en-US" altLang="zh-TW" b="1" dirty="0" smtClean="0">
                <a:solidFill>
                  <a:srgbClr val="0070C0"/>
                </a:solidFill>
                <a:latin typeface="+mj-ea"/>
              </a:rPr>
              <a:t>3. </a:t>
            </a:r>
            <a:r>
              <a:rPr lang="zh-TW" altLang="en-US" b="1" dirty="0" smtClean="0">
                <a:solidFill>
                  <a:srgbClr val="0070C0"/>
                </a:solidFill>
                <a:latin typeface="+mj-ea"/>
              </a:rPr>
              <a:t>线性方程组的解</a:t>
            </a:r>
            <a:endParaRPr lang="zh-TW" altLang="en-US" dirty="0"/>
          </a:p>
        </p:txBody>
      </p:sp>
      <p:sp>
        <p:nvSpPr>
          <p:cNvPr id="3" name="內容版面配置區 2"/>
          <p:cNvSpPr>
            <a:spLocks noGrp="1"/>
          </p:cNvSpPr>
          <p:nvPr>
            <p:ph sz="quarter" idx="1"/>
          </p:nvPr>
        </p:nvSpPr>
        <p:spPr>
          <a:xfrm>
            <a:off x="428596" y="1071546"/>
            <a:ext cx="8215338" cy="5429288"/>
          </a:xfrm>
        </p:spPr>
        <p:txBody>
          <a:bodyPr>
            <a:noAutofit/>
          </a:bodyPr>
          <a:lstStyle/>
          <a:p>
            <a:pPr>
              <a:defRPr/>
            </a:pPr>
            <a:r>
              <a:rPr lang="zh-TW" altLang="en-US" sz="2800" b="1" dirty="0" smtClean="0">
                <a:solidFill>
                  <a:srgbClr val="FF0000"/>
                </a:solidFill>
                <a:latin typeface="SimSun" pitchFamily="2" charset="-122"/>
                <a:ea typeface="SimSun" pitchFamily="2" charset="-122"/>
              </a:rPr>
              <a:t>课本 </a:t>
            </a:r>
            <a:r>
              <a:rPr lang="en-US" altLang="zh-TW" sz="2800" b="1" dirty="0" smtClean="0">
                <a:solidFill>
                  <a:srgbClr val="FF0000"/>
                </a:solidFill>
                <a:latin typeface="Times New Roman" pitchFamily="18" charset="0"/>
                <a:ea typeface="SimSun" pitchFamily="2" charset="-122"/>
                <a:cs typeface="Times New Roman" pitchFamily="18" charset="0"/>
              </a:rPr>
              <a:t>p 72 </a:t>
            </a:r>
            <a:r>
              <a:rPr lang="zh-TW" altLang="en-US" sz="2800" b="1" dirty="0" smtClean="0">
                <a:solidFill>
                  <a:srgbClr val="FF0000"/>
                </a:solidFill>
                <a:latin typeface="SimSun" pitchFamily="2" charset="-122"/>
                <a:ea typeface="SimSun" pitchFamily="2" charset="-122"/>
              </a:rPr>
              <a:t>定理 </a:t>
            </a:r>
            <a:r>
              <a:rPr lang="en-US" altLang="zh-TW" sz="2800" b="1" dirty="0" smtClean="0">
                <a:solidFill>
                  <a:srgbClr val="FF0000"/>
                </a:solidFill>
                <a:latin typeface="Times New Roman" pitchFamily="18" charset="0"/>
                <a:ea typeface="SimSun" pitchFamily="2" charset="-122"/>
                <a:cs typeface="Times New Roman" pitchFamily="18" charset="0"/>
              </a:rPr>
              <a:t>3</a:t>
            </a:r>
            <a:r>
              <a:rPr lang="en-US" altLang="zh-TW" sz="2800" b="1" dirty="0" smtClean="0">
                <a:solidFill>
                  <a:srgbClr val="FF0000"/>
                </a:solidFill>
                <a:latin typeface="SimSun" pitchFamily="2" charset="-122"/>
                <a:ea typeface="SimSun" pitchFamily="2" charset="-122"/>
              </a:rPr>
              <a:t> </a:t>
            </a:r>
            <a:r>
              <a:rPr lang="zh-TW" altLang="en-US" sz="2800" b="1" dirty="0" smtClean="0">
                <a:latin typeface="SimSun" pitchFamily="2" charset="-122"/>
                <a:ea typeface="SimSun" pitchFamily="2" charset="-122"/>
              </a:rPr>
              <a:t>请大家自己看熟，并理解地记下来</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可不管证明过程</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，且试著从这个定理出发理解课本 </a:t>
            </a:r>
            <a:r>
              <a:rPr lang="en-US" altLang="zh-TW" sz="2800" b="1" dirty="0" smtClean="0">
                <a:latin typeface="Times New Roman" pitchFamily="18" charset="0"/>
                <a:ea typeface="SimSun" pitchFamily="2" charset="-122"/>
                <a:cs typeface="Times New Roman" pitchFamily="18" charset="0"/>
              </a:rPr>
              <a:t>p 76 </a:t>
            </a:r>
            <a:r>
              <a:rPr lang="zh-TW" altLang="en-US" sz="2800" b="1" dirty="0" smtClean="0">
                <a:latin typeface="Times New Roman" pitchFamily="18" charset="0"/>
                <a:ea typeface="SimSun" pitchFamily="2" charset="-122"/>
                <a:cs typeface="Times New Roman" pitchFamily="18" charset="0"/>
              </a:rPr>
              <a:t> </a:t>
            </a:r>
            <a:r>
              <a:rPr lang="zh-TW" altLang="en-US" sz="2800" b="1" dirty="0" smtClean="0">
                <a:latin typeface="SimSun" pitchFamily="2" charset="-122"/>
                <a:ea typeface="SimSun" pitchFamily="2" charset="-122"/>
              </a:rPr>
              <a:t>定理 </a:t>
            </a:r>
            <a:r>
              <a:rPr lang="en-US" altLang="zh-TW" sz="2800" b="1" dirty="0" smtClean="0">
                <a:latin typeface="Times New Roman" pitchFamily="18" charset="0"/>
                <a:ea typeface="SimSun" pitchFamily="2" charset="-122"/>
                <a:cs typeface="Times New Roman" pitchFamily="18" charset="0"/>
              </a:rPr>
              <a:t>4</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和定理</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5</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pPr>
              <a:buNone/>
              <a:defRPr/>
            </a:pPr>
            <a:r>
              <a:rPr lang="en-US" altLang="zh-TW" sz="2800" b="1" dirty="0" smtClean="0">
                <a:latin typeface="SimSun" pitchFamily="2" charset="-122"/>
                <a:ea typeface="SimSun" pitchFamily="2" charset="-122"/>
              </a:rPr>
              <a:t>	</a:t>
            </a:r>
            <a:r>
              <a:rPr lang="zh-TW" altLang="en-US" sz="2800" b="1" dirty="0" smtClean="0">
                <a:solidFill>
                  <a:srgbClr val="7030A0"/>
                </a:solidFill>
                <a:latin typeface="SimSun" pitchFamily="2" charset="-122"/>
                <a:ea typeface="SimSun" pitchFamily="2" charset="-122"/>
              </a:rPr>
              <a:t>这</a:t>
            </a:r>
            <a:r>
              <a:rPr lang="zh-TW" altLang="en-US" sz="2800" b="1" dirty="0" smtClean="0">
                <a:solidFill>
                  <a:srgbClr val="7030A0"/>
                </a:solidFill>
                <a:latin typeface="SimSun" pitchFamily="2" charset="-122"/>
                <a:ea typeface="SimSun" pitchFamily="2" charset="-122"/>
              </a:rPr>
              <a:t>章观念的大重点！！！</a:t>
            </a:r>
            <a:endParaRPr lang="en-US" altLang="zh-TW" sz="2800" b="1" dirty="0" smtClean="0">
              <a:solidFill>
                <a:srgbClr val="7030A0"/>
              </a:solidFill>
              <a:latin typeface="SimSun" pitchFamily="2" charset="-122"/>
              <a:ea typeface="SimSun" pitchFamily="2" charset="-122"/>
            </a:endParaRPr>
          </a:p>
          <a:p>
            <a:pPr>
              <a:defRPr/>
            </a:pPr>
            <a:endParaRPr lang="en-US" altLang="zh-TW" sz="2800" b="1" dirty="0" smtClean="0">
              <a:latin typeface="SimSun" pitchFamily="2" charset="-122"/>
              <a:ea typeface="SimSun" pitchFamily="2" charset="-122"/>
            </a:endParaRPr>
          </a:p>
          <a:p>
            <a:pPr>
              <a:defRPr/>
            </a:pPr>
            <a:r>
              <a:rPr lang="zh-TW" altLang="en-US" sz="2800" b="1" dirty="0" smtClean="0">
                <a:solidFill>
                  <a:srgbClr val="FF0000"/>
                </a:solidFill>
                <a:latin typeface="SimSun" pitchFamily="2" charset="-122"/>
                <a:ea typeface="SimSun" pitchFamily="2" charset="-122"/>
              </a:rPr>
              <a:t>实际解一个线性方程组！！！</a:t>
            </a:r>
            <a:endParaRPr lang="en-US" altLang="zh-TW" sz="2800" b="1" dirty="0" smtClean="0">
              <a:solidFill>
                <a:srgbClr val="FF0000"/>
              </a:solidFill>
              <a:latin typeface="SimSun" pitchFamily="2" charset="-122"/>
              <a:ea typeface="SimSun" pitchFamily="2" charset="-122"/>
            </a:endParaRPr>
          </a:p>
        </p:txBody>
      </p:sp>
      <p:sp>
        <p:nvSpPr>
          <p:cNvPr id="4" name="Text Box 9"/>
          <p:cNvSpPr txBox="1">
            <a:spLocks noChangeArrowheads="1"/>
          </p:cNvSpPr>
          <p:nvPr/>
        </p:nvSpPr>
        <p:spPr bwMode="auto">
          <a:xfrm>
            <a:off x="357158" y="4071942"/>
            <a:ext cx="7929618"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70C0"/>
                </a:solidFill>
                <a:ea typeface="黑体" pitchFamily="2" charset="-122"/>
              </a:rPr>
              <a:t>例  </a:t>
            </a:r>
            <a:r>
              <a:rPr lang="en-US" altLang="zh-CN" sz="2800" b="1" dirty="0" smtClean="0">
                <a:ea typeface="黑体" pitchFamily="2" charset="-122"/>
              </a:rPr>
              <a:t>(</a:t>
            </a:r>
            <a:r>
              <a:rPr lang="zh-TW" altLang="en-US" sz="2800" b="1" dirty="0" smtClean="0">
                <a:ea typeface="黑体" pitchFamily="2" charset="-122"/>
              </a:rPr>
              <a:t>课本 </a:t>
            </a:r>
            <a:r>
              <a:rPr lang="en-US" altLang="zh-TW" sz="2800" b="1" dirty="0" smtClean="0">
                <a:ea typeface="黑体" pitchFamily="2" charset="-122"/>
              </a:rPr>
              <a:t>p 79 </a:t>
            </a:r>
            <a:r>
              <a:rPr lang="zh-TW" altLang="en-US" sz="2800" b="1" dirty="0" smtClean="0">
                <a:ea typeface="黑体" pitchFamily="2" charset="-122"/>
              </a:rPr>
              <a:t>习题 </a:t>
            </a:r>
            <a:r>
              <a:rPr lang="en-US" altLang="zh-TW" sz="2800" b="1" dirty="0" smtClean="0">
                <a:ea typeface="黑体" pitchFamily="2" charset="-122"/>
              </a:rPr>
              <a:t>14 (4)</a:t>
            </a:r>
            <a:r>
              <a:rPr lang="zh-TW" altLang="en-US" sz="2800" b="1" dirty="0" smtClean="0">
                <a:ea typeface="黑体" pitchFamily="2" charset="-122"/>
              </a:rPr>
              <a:t>，仅换了未知数表示</a:t>
            </a:r>
            <a:r>
              <a:rPr lang="en-US" altLang="zh-TW" sz="2800" b="1" dirty="0" smtClean="0">
                <a:ea typeface="黑体" pitchFamily="2" charset="-122"/>
              </a:rPr>
              <a:t> </a:t>
            </a:r>
            <a:r>
              <a:rPr lang="en-US" altLang="zh-CN" sz="2800" b="1" dirty="0" smtClean="0">
                <a:ea typeface="黑体" pitchFamily="2" charset="-122"/>
              </a:rPr>
              <a:t>)</a:t>
            </a:r>
            <a:r>
              <a:rPr lang="zh-TW" altLang="en-US" sz="2800" b="1" dirty="0" smtClean="0">
                <a:ea typeface="黑体" pitchFamily="2" charset="-122"/>
              </a:rPr>
              <a:t> </a:t>
            </a:r>
            <a:endParaRPr lang="en-US" altLang="zh-CN" sz="2800" b="1" dirty="0">
              <a:ea typeface="黑体" pitchFamily="2" charset="-122"/>
            </a:endParaRPr>
          </a:p>
        </p:txBody>
      </p:sp>
      <p:graphicFrame>
        <p:nvGraphicFramePr>
          <p:cNvPr id="12292" name="Object 3"/>
          <p:cNvGraphicFramePr>
            <a:graphicFrameLocks noChangeAspect="1"/>
          </p:cNvGraphicFramePr>
          <p:nvPr/>
        </p:nvGraphicFramePr>
        <p:xfrm>
          <a:off x="1000100" y="4714884"/>
          <a:ext cx="5943601" cy="1506537"/>
        </p:xfrm>
        <a:graphic>
          <a:graphicData uri="http://schemas.openxmlformats.org/presentationml/2006/ole">
            <p:oleObj spid="_x0000_s72706" name="Equation" r:id="rId3" imgW="2755800" imgH="6984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571472" y="214290"/>
            <a:ext cx="4873450"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非齐次情形，考虑其</a:t>
            </a:r>
            <a:r>
              <a:rPr lang="zh-TW" altLang="en-US" sz="2800" b="1" dirty="0" smtClean="0">
                <a:solidFill>
                  <a:srgbClr val="FF0000"/>
                </a:solidFill>
                <a:latin typeface="SimSun" pitchFamily="2" charset="-122"/>
                <a:ea typeface="SimSun" pitchFamily="2" charset="-122"/>
              </a:rPr>
              <a:t>增广矩阵</a:t>
            </a:r>
            <a:endParaRPr lang="zh-TW" altLang="en-US" sz="2800" b="1" dirty="0">
              <a:solidFill>
                <a:srgbClr val="FF0000"/>
              </a:solidFill>
              <a:latin typeface="SimSun" pitchFamily="2" charset="-122"/>
              <a:ea typeface="SimSun" pitchFamily="2" charset="-122"/>
            </a:endParaRPr>
          </a:p>
        </p:txBody>
      </p:sp>
      <p:graphicFrame>
        <p:nvGraphicFramePr>
          <p:cNvPr id="12292" name="Object 3"/>
          <p:cNvGraphicFramePr>
            <a:graphicFrameLocks noChangeAspect="1"/>
          </p:cNvGraphicFramePr>
          <p:nvPr/>
        </p:nvGraphicFramePr>
        <p:xfrm>
          <a:off x="571472" y="857232"/>
          <a:ext cx="3857652" cy="1506538"/>
        </p:xfrm>
        <a:graphic>
          <a:graphicData uri="http://schemas.openxmlformats.org/presentationml/2006/ole">
            <p:oleObj spid="_x0000_s73730" name="Equation" r:id="rId3" imgW="2108160" imgH="698400" progId="">
              <p:embed/>
            </p:oleObj>
          </a:graphicData>
        </a:graphic>
      </p:graphicFrame>
      <p:graphicFrame>
        <p:nvGraphicFramePr>
          <p:cNvPr id="6" name="Object 3"/>
          <p:cNvGraphicFramePr>
            <a:graphicFrameLocks noChangeAspect="1"/>
          </p:cNvGraphicFramePr>
          <p:nvPr/>
        </p:nvGraphicFramePr>
        <p:xfrm>
          <a:off x="357158" y="2428868"/>
          <a:ext cx="8178800" cy="1506538"/>
        </p:xfrm>
        <a:graphic>
          <a:graphicData uri="http://schemas.openxmlformats.org/presentationml/2006/ole">
            <p:oleObj spid="_x0000_s73732" name="Equation" r:id="rId4" imgW="4470120" imgH="698400" progId="">
              <p:embed/>
            </p:oleObj>
          </a:graphicData>
        </a:graphic>
      </p:graphicFrame>
      <p:sp>
        <p:nvSpPr>
          <p:cNvPr id="8" name="文字方塊 7"/>
          <p:cNvSpPr txBox="1"/>
          <p:nvPr/>
        </p:nvSpPr>
        <p:spPr>
          <a:xfrm>
            <a:off x="4857752" y="1214422"/>
            <a:ext cx="3430747" cy="523220"/>
          </a:xfrm>
          <a:prstGeom prst="rect">
            <a:avLst/>
          </a:prstGeom>
          <a:noFill/>
        </p:spPr>
        <p:txBody>
          <a:bodyPr wrap="none" rtlCol="0">
            <a:spAutoFit/>
          </a:bodyPr>
          <a:lstStyle/>
          <a:p>
            <a:r>
              <a:rPr lang="zh-TW" altLang="en-US" sz="2800" b="1" dirty="0" smtClean="0">
                <a:solidFill>
                  <a:srgbClr val="7030A0"/>
                </a:solidFill>
                <a:latin typeface="SimSun" pitchFamily="2" charset="-122"/>
                <a:ea typeface="SimSun" pitchFamily="2" charset="-122"/>
              </a:rPr>
              <a:t>先朝行階梯形方向走</a:t>
            </a:r>
            <a:endParaRPr lang="zh-TW" altLang="en-US" sz="2800" b="1" dirty="0">
              <a:solidFill>
                <a:srgbClr val="7030A0"/>
              </a:solidFill>
              <a:latin typeface="SimSun" pitchFamily="2" charset="-122"/>
              <a:ea typeface="SimSun" pitchFamily="2" charset="-122"/>
            </a:endParaRPr>
          </a:p>
        </p:txBody>
      </p:sp>
      <p:graphicFrame>
        <p:nvGraphicFramePr>
          <p:cNvPr id="7" name="Object 5"/>
          <p:cNvGraphicFramePr>
            <a:graphicFrameLocks noChangeAspect="1"/>
          </p:cNvGraphicFramePr>
          <p:nvPr/>
        </p:nvGraphicFramePr>
        <p:xfrm>
          <a:off x="285720" y="4000504"/>
          <a:ext cx="8458200" cy="1506537"/>
        </p:xfrm>
        <a:graphic>
          <a:graphicData uri="http://schemas.openxmlformats.org/presentationml/2006/ole">
            <p:oleObj spid="_x0000_s73733" name="Equation" r:id="rId5" imgW="4622760" imgH="698400" progId="">
              <p:embed/>
            </p:oleObj>
          </a:graphicData>
        </a:graphic>
      </p:graphicFrame>
      <p:sp>
        <p:nvSpPr>
          <p:cNvPr id="10" name="文字方塊 9"/>
          <p:cNvSpPr txBox="1"/>
          <p:nvPr/>
        </p:nvSpPr>
        <p:spPr>
          <a:xfrm>
            <a:off x="428596" y="5572140"/>
            <a:ext cx="8085868" cy="830997"/>
          </a:xfrm>
          <a:prstGeom prst="rect">
            <a:avLst/>
          </a:prstGeom>
          <a:noFill/>
        </p:spPr>
        <p:txBody>
          <a:bodyPr wrap="none" rtlCol="0">
            <a:spAutoFit/>
          </a:bodyPr>
          <a:lstStyle/>
          <a:p>
            <a:r>
              <a:rPr lang="zh-TW" altLang="en-US" sz="2400" b="1" dirty="0" smtClean="0">
                <a:latin typeface="SimSun" pitchFamily="2" charset="-122"/>
                <a:ea typeface="SimSun" pitchFamily="2" charset="-122"/>
              </a:rPr>
              <a:t>換成行階梯形了，先停下来看看有没有 </a:t>
            </a:r>
            <a:r>
              <a:rPr lang="en-US" altLang="zh-TW" sz="2400" b="1" i="1" dirty="0" smtClean="0">
                <a:latin typeface="Times New Roman" pitchFamily="18" charset="0"/>
                <a:ea typeface="SimSun" pitchFamily="2" charset="-122"/>
                <a:cs typeface="Times New Roman" pitchFamily="18" charset="0"/>
              </a:rPr>
              <a:t>R</a:t>
            </a:r>
            <a:r>
              <a:rPr lang="en-US" altLang="zh-TW" sz="2400" b="1" dirty="0" smtClean="0">
                <a:latin typeface="Times New Roman" pitchFamily="18" charset="0"/>
                <a:ea typeface="SimSun" pitchFamily="2" charset="-122"/>
                <a:cs typeface="Times New Roman" pitchFamily="18" charset="0"/>
              </a:rPr>
              <a:t>(</a:t>
            </a:r>
            <a:r>
              <a:rPr lang="en-US" altLang="zh-TW" sz="2400" b="1" i="1" dirty="0" smtClean="0">
                <a:latin typeface="Times New Roman" pitchFamily="18" charset="0"/>
                <a:ea typeface="SimSun" pitchFamily="2" charset="-122"/>
                <a:cs typeface="Times New Roman" pitchFamily="18" charset="0"/>
              </a:rPr>
              <a:t>A</a:t>
            </a:r>
            <a:r>
              <a:rPr lang="en-US" altLang="zh-TW" sz="2400" b="1" dirty="0" smtClean="0">
                <a:latin typeface="Times New Roman" pitchFamily="18" charset="0"/>
                <a:ea typeface="SimSun" pitchFamily="2" charset="-122"/>
                <a:cs typeface="Times New Roman" pitchFamily="18" charset="0"/>
              </a:rPr>
              <a:t>)</a:t>
            </a:r>
            <a:r>
              <a:rPr lang="zh-TW" altLang="en-US" sz="2400" b="1" dirty="0" smtClean="0">
                <a:latin typeface="Times New Roman" pitchFamily="18" charset="0"/>
                <a:ea typeface="SimSun" pitchFamily="2" charset="-122"/>
                <a:cs typeface="Times New Roman" pitchFamily="18" charset="0"/>
              </a:rPr>
              <a:t> </a:t>
            </a:r>
            <a:r>
              <a:rPr lang="en-US" altLang="zh-TW" sz="2400" b="1" dirty="0" smtClean="0">
                <a:latin typeface="Times New Roman" pitchFamily="18" charset="0"/>
                <a:ea typeface="SimSun" pitchFamily="2" charset="-122"/>
                <a:cs typeface="Times New Roman" pitchFamily="18" charset="0"/>
              </a:rPr>
              <a:t>=</a:t>
            </a:r>
            <a:r>
              <a:rPr lang="zh-TW" altLang="en-US" sz="2400" b="1" dirty="0" smtClean="0">
                <a:latin typeface="Times New Roman" pitchFamily="18" charset="0"/>
                <a:ea typeface="SimSun" pitchFamily="2" charset="-122"/>
                <a:cs typeface="Times New Roman" pitchFamily="18" charset="0"/>
              </a:rPr>
              <a:t> </a:t>
            </a:r>
            <a:r>
              <a:rPr lang="en-US" altLang="zh-TW" sz="2400" b="1" i="1" dirty="0" smtClean="0">
                <a:latin typeface="Times New Roman" pitchFamily="18" charset="0"/>
                <a:ea typeface="SimSun" pitchFamily="2" charset="-122"/>
                <a:cs typeface="Times New Roman" pitchFamily="18" charset="0"/>
              </a:rPr>
              <a:t>R</a:t>
            </a:r>
            <a:r>
              <a:rPr lang="en-US" altLang="zh-TW" sz="2400" b="1" dirty="0" smtClean="0">
                <a:latin typeface="Times New Roman" pitchFamily="18" charset="0"/>
                <a:ea typeface="SimSun" pitchFamily="2" charset="-122"/>
                <a:cs typeface="Times New Roman" pitchFamily="18" charset="0"/>
              </a:rPr>
              <a:t>(</a:t>
            </a:r>
            <a:r>
              <a:rPr lang="en-US" altLang="zh-TW" sz="2400" b="1" i="1" dirty="0" err="1" smtClean="0">
                <a:latin typeface="Times New Roman" pitchFamily="18" charset="0"/>
                <a:ea typeface="SimSun" pitchFamily="2" charset="-122"/>
                <a:cs typeface="Times New Roman" pitchFamily="18" charset="0"/>
              </a:rPr>
              <a:t>A</a:t>
            </a:r>
            <a:r>
              <a:rPr lang="en-US" altLang="zh-TW" sz="2400" b="1" dirty="0" err="1" smtClean="0">
                <a:latin typeface="Times New Roman" pitchFamily="18" charset="0"/>
                <a:ea typeface="SimSun" pitchFamily="2" charset="-122"/>
                <a:cs typeface="Times New Roman" pitchFamily="18" charset="0"/>
              </a:rPr>
              <a:t>,</a:t>
            </a:r>
            <a:r>
              <a:rPr lang="en-US" altLang="zh-TW" sz="2400" b="1" i="1" dirty="0" err="1" smtClean="0">
                <a:latin typeface="Times New Roman" pitchFamily="18" charset="0"/>
                <a:ea typeface="SimSun" pitchFamily="2" charset="-122"/>
                <a:cs typeface="Times New Roman" pitchFamily="18" charset="0"/>
              </a:rPr>
              <a:t>b</a:t>
            </a:r>
            <a:r>
              <a:rPr lang="en-US" altLang="zh-TW" sz="2400" b="1" dirty="0" smtClean="0">
                <a:latin typeface="Times New Roman" pitchFamily="18" charset="0"/>
                <a:ea typeface="SimSun" pitchFamily="2" charset="-122"/>
                <a:cs typeface="Times New Roman" pitchFamily="18" charset="0"/>
              </a:rPr>
              <a:t>)</a:t>
            </a:r>
            <a:r>
              <a:rPr lang="zh-TW" altLang="en-US" sz="2400" b="1" dirty="0" smtClean="0">
                <a:latin typeface="SimSun" pitchFamily="2" charset="-122"/>
                <a:ea typeface="SimSun" pitchFamily="2" charset="-122"/>
              </a:rPr>
              <a:t>，</a:t>
            </a:r>
            <a:endParaRPr lang="en-US" altLang="zh-TW" sz="2400" b="1" dirty="0" smtClean="0">
              <a:latin typeface="SimSun" pitchFamily="2" charset="-122"/>
              <a:ea typeface="SimSun" pitchFamily="2" charset="-122"/>
            </a:endParaRPr>
          </a:p>
          <a:p>
            <a:r>
              <a:rPr lang="zh-TW" altLang="en-US" sz="2400" b="1" dirty="0" smtClean="0">
                <a:latin typeface="SimSun" pitchFamily="2" charset="-122"/>
                <a:ea typeface="SimSun" pitchFamily="2" charset="-122"/>
              </a:rPr>
              <a:t>如果 </a:t>
            </a:r>
            <a:r>
              <a:rPr lang="en-US" altLang="zh-TW" sz="2400" b="1" i="1" dirty="0" smtClean="0">
                <a:latin typeface="Times New Roman" pitchFamily="18" charset="0"/>
                <a:ea typeface="SimSun" pitchFamily="2" charset="-122"/>
                <a:cs typeface="Times New Roman" pitchFamily="18" charset="0"/>
              </a:rPr>
              <a:t>R</a:t>
            </a:r>
            <a:r>
              <a:rPr lang="en-US" altLang="zh-TW" sz="2400" b="1" dirty="0" smtClean="0">
                <a:latin typeface="Times New Roman" pitchFamily="18" charset="0"/>
                <a:ea typeface="SimSun" pitchFamily="2" charset="-122"/>
                <a:cs typeface="Times New Roman" pitchFamily="18" charset="0"/>
              </a:rPr>
              <a:t>(</a:t>
            </a:r>
            <a:r>
              <a:rPr lang="en-US" altLang="zh-TW" sz="2400" b="1" i="1" dirty="0" smtClean="0">
                <a:latin typeface="Times New Roman" pitchFamily="18" charset="0"/>
                <a:ea typeface="SimSun" pitchFamily="2" charset="-122"/>
                <a:cs typeface="Times New Roman" pitchFamily="18" charset="0"/>
              </a:rPr>
              <a:t>A</a:t>
            </a:r>
            <a:r>
              <a:rPr lang="en-US" altLang="zh-TW" sz="2400" b="1" dirty="0" smtClean="0">
                <a:latin typeface="Times New Roman" pitchFamily="18" charset="0"/>
                <a:ea typeface="SimSun" pitchFamily="2" charset="-122"/>
                <a:cs typeface="Times New Roman" pitchFamily="18" charset="0"/>
              </a:rPr>
              <a:t>) &lt; </a:t>
            </a:r>
            <a:r>
              <a:rPr lang="en-US" altLang="zh-TW" sz="2400" b="1" i="1" dirty="0" smtClean="0">
                <a:latin typeface="Times New Roman" pitchFamily="18" charset="0"/>
                <a:ea typeface="SimSun" pitchFamily="2" charset="-122"/>
                <a:cs typeface="Times New Roman" pitchFamily="18" charset="0"/>
              </a:rPr>
              <a:t>R</a:t>
            </a:r>
            <a:r>
              <a:rPr lang="en-US" altLang="zh-TW" sz="2400" b="1" dirty="0" smtClean="0">
                <a:latin typeface="Times New Roman" pitchFamily="18" charset="0"/>
                <a:ea typeface="SimSun" pitchFamily="2" charset="-122"/>
                <a:cs typeface="Times New Roman" pitchFamily="18" charset="0"/>
              </a:rPr>
              <a:t>(</a:t>
            </a:r>
            <a:r>
              <a:rPr lang="en-US" altLang="zh-TW" sz="2400" b="1" i="1" dirty="0" err="1" smtClean="0">
                <a:latin typeface="Times New Roman" pitchFamily="18" charset="0"/>
                <a:ea typeface="SimSun" pitchFamily="2" charset="-122"/>
                <a:cs typeface="Times New Roman" pitchFamily="18" charset="0"/>
              </a:rPr>
              <a:t>A</a:t>
            </a:r>
            <a:r>
              <a:rPr lang="en-US" altLang="zh-TW" sz="2400" b="1" dirty="0" err="1" smtClean="0">
                <a:latin typeface="Times New Roman" pitchFamily="18" charset="0"/>
                <a:ea typeface="SimSun" pitchFamily="2" charset="-122"/>
                <a:cs typeface="Times New Roman" pitchFamily="18" charset="0"/>
              </a:rPr>
              <a:t>,</a:t>
            </a:r>
            <a:r>
              <a:rPr lang="en-US" altLang="zh-TW" sz="2400" b="1" i="1" dirty="0" err="1" smtClean="0">
                <a:latin typeface="Times New Roman" pitchFamily="18" charset="0"/>
                <a:ea typeface="SimSun" pitchFamily="2" charset="-122"/>
                <a:cs typeface="Times New Roman" pitchFamily="18" charset="0"/>
              </a:rPr>
              <a:t>b</a:t>
            </a:r>
            <a:r>
              <a:rPr lang="en-US" altLang="zh-TW" sz="2400" b="1" dirty="0" smtClean="0">
                <a:latin typeface="Times New Roman" pitchFamily="18" charset="0"/>
                <a:ea typeface="SimSun" pitchFamily="2" charset="-122"/>
                <a:cs typeface="Times New Roman" pitchFamily="18" charset="0"/>
              </a:rPr>
              <a:t>)</a:t>
            </a:r>
            <a:r>
              <a:rPr lang="zh-TW" altLang="en-US" sz="2400" b="1" dirty="0" smtClean="0">
                <a:latin typeface="Times New Roman" pitchFamily="18" charset="0"/>
                <a:ea typeface="SimSun" pitchFamily="2" charset="-122"/>
                <a:cs typeface="Times New Roman" pitchFamily="18" charset="0"/>
              </a:rPr>
              <a:t> </a:t>
            </a:r>
            <a:r>
              <a:rPr lang="zh-TW" altLang="en-US" sz="2400" b="1" dirty="0" smtClean="0">
                <a:latin typeface="SimSun" pitchFamily="2" charset="-122"/>
                <a:ea typeface="SimSun" pitchFamily="2" charset="-122"/>
              </a:rPr>
              <a:t>表示此方程无解，就不用再往下做了。</a:t>
            </a:r>
            <a:endParaRPr lang="zh-TW" altLang="en-US" sz="2400" b="1" dirty="0">
              <a:latin typeface="SimSun" pitchFamily="2" charset="-122"/>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571472" y="214290"/>
            <a:ext cx="6692858" cy="523220"/>
          </a:xfrm>
          <a:prstGeom prst="rect">
            <a:avLst/>
          </a:prstGeom>
          <a:noFill/>
        </p:spPr>
        <p:txBody>
          <a:bodyPr wrap="none" rtlCol="0">
            <a:spAutoFit/>
          </a:bodyPr>
          <a:lstStyle/>
          <a:p>
            <a:r>
              <a:rPr lang="en-US" altLang="zh-TW" sz="2800" b="1" i="1" dirty="0" smtClean="0">
                <a:latin typeface="Times New Roman" pitchFamily="18" charset="0"/>
                <a:ea typeface="SimSun" pitchFamily="2" charset="-122"/>
                <a:cs typeface="Times New Roman" pitchFamily="18" charset="0"/>
              </a:rPr>
              <a:t>R</a:t>
            </a:r>
            <a:r>
              <a:rPr lang="en-US" altLang="zh-TW" sz="2800" b="1" dirty="0" smtClean="0">
                <a:latin typeface="Times New Roman" pitchFamily="18" charset="0"/>
                <a:ea typeface="SimSun" pitchFamily="2" charset="-122"/>
                <a:cs typeface="Times New Roman" pitchFamily="18" charset="0"/>
              </a:rPr>
              <a:t>(</a:t>
            </a:r>
            <a:r>
              <a:rPr lang="en-US" altLang="zh-TW" sz="2800" b="1" i="1" dirty="0" smtClean="0">
                <a:latin typeface="Times New Roman" pitchFamily="18" charset="0"/>
                <a:ea typeface="SimSun" pitchFamily="2" charset="-122"/>
                <a:cs typeface="Times New Roman" pitchFamily="18" charset="0"/>
              </a:rPr>
              <a:t>A</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R</a:t>
            </a:r>
            <a:r>
              <a:rPr lang="en-US" altLang="zh-TW" sz="2800" b="1" dirty="0" smtClean="0">
                <a:latin typeface="Times New Roman" pitchFamily="18" charset="0"/>
                <a:ea typeface="SimSun" pitchFamily="2" charset="-122"/>
                <a:cs typeface="Times New Roman" pitchFamily="18" charset="0"/>
              </a:rPr>
              <a:t>(</a:t>
            </a:r>
            <a:r>
              <a:rPr lang="en-US" altLang="zh-TW" sz="2800" b="1" i="1" dirty="0" err="1" smtClean="0">
                <a:latin typeface="Times New Roman" pitchFamily="18" charset="0"/>
                <a:ea typeface="SimSun" pitchFamily="2" charset="-122"/>
                <a:cs typeface="Times New Roman" pitchFamily="18" charset="0"/>
              </a:rPr>
              <a:t>A</a:t>
            </a:r>
            <a:r>
              <a:rPr lang="en-US" altLang="zh-TW" sz="2800" b="1" dirty="0" err="1" smtClean="0">
                <a:latin typeface="Times New Roman" pitchFamily="18" charset="0"/>
                <a:ea typeface="SimSun" pitchFamily="2" charset="-122"/>
                <a:cs typeface="Times New Roman" pitchFamily="18" charset="0"/>
              </a:rPr>
              <a:t>,</a:t>
            </a:r>
            <a:r>
              <a:rPr lang="en-US" altLang="zh-TW" sz="2800" b="1" i="1" dirty="0" err="1" smtClean="0">
                <a:latin typeface="Times New Roman" pitchFamily="18" charset="0"/>
                <a:ea typeface="SimSun" pitchFamily="2" charset="-122"/>
                <a:cs typeface="Times New Roman" pitchFamily="18" charset="0"/>
              </a:rPr>
              <a:t>b</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则继续向下走化成</a:t>
            </a:r>
            <a:r>
              <a:rPr lang="zh-TW" altLang="en-US" sz="2800" b="1" dirty="0" smtClean="0">
                <a:solidFill>
                  <a:srgbClr val="00B050"/>
                </a:solidFill>
                <a:latin typeface="Times New Roman" pitchFamily="18" charset="0"/>
                <a:ea typeface="SimSun" pitchFamily="2" charset="-122"/>
                <a:cs typeface="Times New Roman" pitchFamily="18" charset="0"/>
              </a:rPr>
              <a:t>行最简形</a:t>
            </a:r>
            <a:endParaRPr lang="zh-TW" altLang="en-US" sz="2800" b="1" dirty="0">
              <a:solidFill>
                <a:srgbClr val="00B050"/>
              </a:solidFill>
              <a:latin typeface="SimSun" pitchFamily="2" charset="-122"/>
              <a:ea typeface="SimSun" pitchFamily="2" charset="-122"/>
            </a:endParaRPr>
          </a:p>
        </p:txBody>
      </p:sp>
      <p:graphicFrame>
        <p:nvGraphicFramePr>
          <p:cNvPr id="7" name="Object 5"/>
          <p:cNvGraphicFramePr>
            <a:graphicFrameLocks noChangeAspect="1"/>
          </p:cNvGraphicFramePr>
          <p:nvPr/>
        </p:nvGraphicFramePr>
        <p:xfrm>
          <a:off x="642910" y="1214422"/>
          <a:ext cx="6786563" cy="1643063"/>
        </p:xfrm>
        <a:graphic>
          <a:graphicData uri="http://schemas.openxmlformats.org/presentationml/2006/ole">
            <p:oleObj spid="_x0000_s74756" name="Equation" r:id="rId3" imgW="3708360" imgH="761760" progId="">
              <p:embed/>
            </p:oleObj>
          </a:graphicData>
        </a:graphic>
      </p:graphicFrame>
      <p:graphicFrame>
        <p:nvGraphicFramePr>
          <p:cNvPr id="2" name="Object 5"/>
          <p:cNvGraphicFramePr>
            <a:graphicFrameLocks noChangeAspect="1"/>
          </p:cNvGraphicFramePr>
          <p:nvPr/>
        </p:nvGraphicFramePr>
        <p:xfrm>
          <a:off x="0" y="2786058"/>
          <a:ext cx="3881437" cy="2490788"/>
        </p:xfrm>
        <a:graphic>
          <a:graphicData uri="http://schemas.openxmlformats.org/presentationml/2006/ole">
            <p:oleObj spid="_x0000_s74757" name="Equation" r:id="rId4" imgW="2120760" imgH="1155600" progId="">
              <p:embed/>
            </p:oleObj>
          </a:graphicData>
        </a:graphic>
      </p:graphicFrame>
      <p:graphicFrame>
        <p:nvGraphicFramePr>
          <p:cNvPr id="3" name="Object 3"/>
          <p:cNvGraphicFramePr>
            <a:graphicFrameLocks noChangeAspect="1"/>
          </p:cNvGraphicFramePr>
          <p:nvPr/>
        </p:nvGraphicFramePr>
        <p:xfrm>
          <a:off x="4286248" y="3643314"/>
          <a:ext cx="4329141" cy="1644652"/>
        </p:xfrm>
        <a:graphic>
          <a:graphicData uri="http://schemas.openxmlformats.org/presentationml/2006/ole">
            <p:oleObj spid="_x0000_s74758" name="Equation" r:id="rId5" imgW="2463480" imgH="761760" progId="">
              <p:embed/>
            </p:oleObj>
          </a:graphicData>
        </a:graphic>
      </p:graphicFrame>
      <p:sp>
        <p:nvSpPr>
          <p:cNvPr id="11" name="文字方塊 10"/>
          <p:cNvSpPr txBox="1"/>
          <p:nvPr/>
        </p:nvSpPr>
        <p:spPr>
          <a:xfrm>
            <a:off x="4357686" y="3071810"/>
            <a:ext cx="4152099"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对应的简化方程组如下：</a:t>
            </a:r>
            <a:endParaRPr lang="zh-TW" altLang="en-US" sz="2800" b="1" dirty="0">
              <a:latin typeface="SimSun" pitchFamily="2" charset="-122"/>
              <a:ea typeface="SimSun" pitchFamily="2" charset="-122"/>
            </a:endParaRPr>
          </a:p>
        </p:txBody>
      </p:sp>
      <p:sp>
        <p:nvSpPr>
          <p:cNvPr id="12" name="文字方塊 11"/>
          <p:cNvSpPr txBox="1"/>
          <p:nvPr/>
        </p:nvSpPr>
        <p:spPr>
          <a:xfrm>
            <a:off x="285720" y="5429264"/>
            <a:ext cx="3430747"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且从首非零元判断：</a:t>
            </a:r>
            <a:endParaRPr lang="zh-TW" altLang="en-US" sz="2800" b="1" dirty="0">
              <a:latin typeface="SimSun" pitchFamily="2" charset="-122"/>
              <a:ea typeface="SimSun" pitchFamily="2" charset="-122"/>
            </a:endParaRPr>
          </a:p>
        </p:txBody>
      </p:sp>
      <p:sp>
        <p:nvSpPr>
          <p:cNvPr id="13" name="文字方塊 12"/>
          <p:cNvSpPr txBox="1"/>
          <p:nvPr/>
        </p:nvSpPr>
        <p:spPr>
          <a:xfrm>
            <a:off x="4357686" y="5500702"/>
            <a:ext cx="3788217" cy="954107"/>
          </a:xfrm>
          <a:prstGeom prst="rect">
            <a:avLst/>
          </a:prstGeom>
          <a:noFill/>
        </p:spPr>
        <p:txBody>
          <a:bodyPr wrap="none" rtlCol="0">
            <a:spAutoFit/>
          </a:bodyPr>
          <a:lstStyle/>
          <a:p>
            <a:r>
              <a:rPr lang="zh-TW" altLang="en-US" sz="2800" b="1" dirty="0" smtClean="0">
                <a:latin typeface="SimSun" pitchFamily="2" charset="-122"/>
                <a:ea typeface="SimSun" pitchFamily="2" charset="-122"/>
              </a:rPr>
              <a:t>非自由未知数是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2</a:t>
            </a:r>
          </a:p>
          <a:p>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自由未知数是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3</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4</a:t>
            </a:r>
            <a:endParaRPr lang="zh-TW" altLang="en-US" sz="2800" b="1" baseline="-25000" dirty="0">
              <a:latin typeface="SimSun" pitchFamily="2" charset="-122"/>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571472" y="214290"/>
            <a:ext cx="5896166"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令</a:t>
            </a:r>
            <a:r>
              <a:rPr lang="zh-TW" altLang="en-US" sz="2800" b="1" dirty="0" smtClean="0">
                <a:solidFill>
                  <a:srgbClr val="00B050"/>
                </a:solidFill>
                <a:latin typeface="SimSun" pitchFamily="2" charset="-122"/>
                <a:ea typeface="SimSun" pitchFamily="2" charset="-122"/>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3 </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4 </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2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则此方程组的解为</a:t>
            </a:r>
            <a:endParaRPr lang="en-US" altLang="zh-TW" sz="2800" b="1" baseline="-25000" dirty="0" smtClean="0">
              <a:latin typeface="Times New Roman" pitchFamily="18" charset="0"/>
              <a:ea typeface="SimSun" pitchFamily="2" charset="-122"/>
              <a:cs typeface="Times New Roman" pitchFamily="18" charset="0"/>
            </a:endParaRPr>
          </a:p>
        </p:txBody>
      </p:sp>
      <p:graphicFrame>
        <p:nvGraphicFramePr>
          <p:cNvPr id="2" name="Object 5"/>
          <p:cNvGraphicFramePr>
            <a:graphicFrameLocks noChangeAspect="1"/>
          </p:cNvGraphicFramePr>
          <p:nvPr/>
        </p:nvGraphicFramePr>
        <p:xfrm>
          <a:off x="428596" y="785794"/>
          <a:ext cx="3276600" cy="2573337"/>
        </p:xfrm>
        <a:graphic>
          <a:graphicData uri="http://schemas.openxmlformats.org/presentationml/2006/ole">
            <p:oleObj spid="_x0000_s75779" name="Equation" r:id="rId3" imgW="1790640" imgH="1193760" progId="">
              <p:embed/>
            </p:oleObj>
          </a:graphicData>
        </a:graphic>
      </p:graphicFrame>
      <p:sp>
        <p:nvSpPr>
          <p:cNvPr id="10" name="文字方塊 9"/>
          <p:cNvSpPr txBox="1"/>
          <p:nvPr/>
        </p:nvSpPr>
        <p:spPr>
          <a:xfrm>
            <a:off x="4572000" y="1785926"/>
            <a:ext cx="3775393" cy="523220"/>
          </a:xfrm>
          <a:prstGeom prst="rect">
            <a:avLst/>
          </a:prstGeom>
          <a:noFill/>
        </p:spPr>
        <p:txBody>
          <a:bodyPr wrap="none" rtlCol="0">
            <a:spAutoFit/>
          </a:bodyPr>
          <a:lstStyle/>
          <a:p>
            <a:r>
              <a:rPr lang="zh-TW" altLang="en-US" sz="2800" b="1" dirty="0" smtClean="0">
                <a:latin typeface="Times New Roman" pitchFamily="18" charset="0"/>
                <a:ea typeface="SimSun" pitchFamily="2" charset="-122"/>
                <a:cs typeface="Times New Roman" pitchFamily="18" charset="0"/>
              </a:rPr>
              <a:t>其中</a:t>
            </a:r>
            <a:r>
              <a:rPr lang="zh-TW" altLang="en-US" sz="2800" b="1" i="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2 </a:t>
            </a:r>
            <a:r>
              <a:rPr lang="zh-TW" altLang="en-US" sz="2800" b="1" dirty="0" smtClean="0">
                <a:latin typeface="Times New Roman" pitchFamily="18" charset="0"/>
                <a:ea typeface="SimSun" pitchFamily="2" charset="-122"/>
                <a:cs typeface="Times New Roman" pitchFamily="18" charset="0"/>
              </a:rPr>
              <a:t> 为任意实数</a:t>
            </a:r>
            <a:endParaRPr lang="en-US" altLang="zh-TW" sz="2800" b="1" baseline="-25000" dirty="0" smtClean="0">
              <a:latin typeface="Times New Roman" pitchFamily="18" charset="0"/>
              <a:ea typeface="SimSun" pitchFamily="2" charset="-122"/>
              <a:cs typeface="Times New Roman" pitchFamily="18" charset="0"/>
            </a:endParaRPr>
          </a:p>
        </p:txBody>
      </p:sp>
      <p:sp>
        <p:nvSpPr>
          <p:cNvPr id="14" name="文字方塊 13"/>
          <p:cNvSpPr txBox="1"/>
          <p:nvPr/>
        </p:nvSpPr>
        <p:spPr>
          <a:xfrm>
            <a:off x="428596" y="3429000"/>
            <a:ext cx="6676828" cy="523220"/>
          </a:xfrm>
          <a:prstGeom prst="rect">
            <a:avLst/>
          </a:prstGeom>
          <a:noFill/>
        </p:spPr>
        <p:txBody>
          <a:bodyPr wrap="none" rtlCol="0">
            <a:spAutoFit/>
          </a:bodyPr>
          <a:lstStyle/>
          <a:p>
            <a:r>
              <a:rPr lang="zh-TW" altLang="en-US" sz="2800" b="1" dirty="0" smtClean="0">
                <a:latin typeface="Times New Roman" pitchFamily="18" charset="0"/>
                <a:ea typeface="SimSun" pitchFamily="2" charset="-122"/>
                <a:cs typeface="Times New Roman" pitchFamily="18" charset="0"/>
              </a:rPr>
              <a:t>另可将此方程组的解表示为向量方程形式</a:t>
            </a:r>
            <a:endParaRPr lang="en-US" altLang="zh-TW" sz="2800" b="1" baseline="-25000" dirty="0" smtClean="0">
              <a:latin typeface="Times New Roman" pitchFamily="18" charset="0"/>
              <a:ea typeface="SimSun" pitchFamily="2" charset="-122"/>
              <a:cs typeface="Times New Roman" pitchFamily="18" charset="0"/>
            </a:endParaRPr>
          </a:p>
        </p:txBody>
      </p:sp>
      <p:graphicFrame>
        <p:nvGraphicFramePr>
          <p:cNvPr id="12292" name="Object 5"/>
          <p:cNvGraphicFramePr>
            <a:graphicFrameLocks noChangeAspect="1"/>
          </p:cNvGraphicFramePr>
          <p:nvPr/>
        </p:nvGraphicFramePr>
        <p:xfrm>
          <a:off x="500034" y="4000504"/>
          <a:ext cx="3716338" cy="2546350"/>
        </p:xfrm>
        <a:graphic>
          <a:graphicData uri="http://schemas.openxmlformats.org/presentationml/2006/ole">
            <p:oleObj spid="_x0000_s75781" name="Equation" r:id="rId4" imgW="2031840" imgH="1180800" progId="">
              <p:embed/>
            </p:oleObj>
          </a:graphicData>
        </a:graphic>
      </p:graphicFrame>
      <p:sp>
        <p:nvSpPr>
          <p:cNvPr id="15" name="文字方塊 14"/>
          <p:cNvSpPr txBox="1"/>
          <p:nvPr/>
        </p:nvSpPr>
        <p:spPr>
          <a:xfrm>
            <a:off x="4643438" y="5000636"/>
            <a:ext cx="3775393" cy="523220"/>
          </a:xfrm>
          <a:prstGeom prst="rect">
            <a:avLst/>
          </a:prstGeom>
          <a:noFill/>
        </p:spPr>
        <p:txBody>
          <a:bodyPr wrap="none" rtlCol="0">
            <a:spAutoFit/>
          </a:bodyPr>
          <a:lstStyle/>
          <a:p>
            <a:r>
              <a:rPr lang="zh-TW" altLang="en-US" sz="2800" b="1" dirty="0" smtClean="0">
                <a:latin typeface="Times New Roman" pitchFamily="18" charset="0"/>
                <a:ea typeface="SimSun" pitchFamily="2" charset="-122"/>
                <a:cs typeface="Times New Roman" pitchFamily="18" charset="0"/>
              </a:rPr>
              <a:t>其中</a:t>
            </a:r>
            <a:r>
              <a:rPr lang="zh-TW" altLang="en-US" sz="2800" b="1" i="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2 </a:t>
            </a:r>
            <a:r>
              <a:rPr lang="zh-TW" altLang="en-US" sz="2800" b="1" dirty="0" smtClean="0">
                <a:latin typeface="Times New Roman" pitchFamily="18" charset="0"/>
                <a:ea typeface="SimSun" pitchFamily="2" charset="-122"/>
                <a:cs typeface="Times New Roman" pitchFamily="18" charset="0"/>
              </a:rPr>
              <a:t> 为任意实数</a:t>
            </a:r>
            <a:endParaRPr lang="en-US" altLang="zh-TW" sz="2800" b="1" baseline="-25000" dirty="0" smtClean="0">
              <a:latin typeface="Times New Roman" pitchFamily="18" charset="0"/>
              <a:ea typeface="SimSun"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292"/>
                                        </p:tgtEl>
                                        <p:attrNameLst>
                                          <p:attrName>style.visibility</p:attrName>
                                        </p:attrNameLst>
                                      </p:cBhvr>
                                      <p:to>
                                        <p:strVal val="visible"/>
                                      </p:to>
                                    </p:set>
                                    <p:animEffect transition="in" filter="wipe(left)">
                                      <p:cBhvr>
                                        <p:cTn id="20" dur="500"/>
                                        <p:tgtEl>
                                          <p:spTgt spid="1229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28596" y="428604"/>
            <a:ext cx="7929618"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70C0"/>
                </a:solidFill>
                <a:ea typeface="黑体" pitchFamily="2" charset="-122"/>
              </a:rPr>
              <a:t>例  </a:t>
            </a:r>
            <a:r>
              <a:rPr lang="en-US" altLang="zh-CN" sz="2800" b="1" dirty="0" smtClean="0">
                <a:ea typeface="黑体" pitchFamily="2" charset="-122"/>
              </a:rPr>
              <a:t>(</a:t>
            </a:r>
            <a:r>
              <a:rPr lang="zh-TW" altLang="en-US" sz="2800" b="1" dirty="0" smtClean="0">
                <a:ea typeface="黑体" pitchFamily="2" charset="-122"/>
              </a:rPr>
              <a:t>刚刚例题对应的齐次情形</a:t>
            </a:r>
            <a:r>
              <a:rPr lang="en-US" altLang="zh-TW" sz="2800" b="1" dirty="0" smtClean="0">
                <a:ea typeface="黑体" pitchFamily="2" charset="-122"/>
              </a:rPr>
              <a:t> </a:t>
            </a:r>
            <a:r>
              <a:rPr lang="en-US" altLang="zh-CN" sz="2800" b="1" dirty="0" smtClean="0">
                <a:ea typeface="黑体" pitchFamily="2" charset="-122"/>
              </a:rPr>
              <a:t>)</a:t>
            </a:r>
            <a:r>
              <a:rPr lang="zh-TW" altLang="en-US" sz="2800" b="1" dirty="0" smtClean="0">
                <a:ea typeface="黑体" pitchFamily="2" charset="-122"/>
              </a:rPr>
              <a:t> </a:t>
            </a:r>
            <a:endParaRPr lang="en-US" altLang="zh-CN" sz="2800" b="1" dirty="0">
              <a:ea typeface="黑体" pitchFamily="2" charset="-122"/>
            </a:endParaRPr>
          </a:p>
        </p:txBody>
      </p:sp>
      <p:graphicFrame>
        <p:nvGraphicFramePr>
          <p:cNvPr id="12292" name="Object 3"/>
          <p:cNvGraphicFramePr>
            <a:graphicFrameLocks noChangeAspect="1"/>
          </p:cNvGraphicFramePr>
          <p:nvPr/>
        </p:nvGraphicFramePr>
        <p:xfrm>
          <a:off x="928662" y="1071546"/>
          <a:ext cx="5697537" cy="1506537"/>
        </p:xfrm>
        <a:graphic>
          <a:graphicData uri="http://schemas.openxmlformats.org/presentationml/2006/ole">
            <p:oleObj spid="_x0000_s76802" name="Equation" r:id="rId3" imgW="2641320" imgH="698400" progId="">
              <p:embed/>
            </p:oleObj>
          </a:graphicData>
        </a:graphic>
      </p:graphicFrame>
      <p:sp>
        <p:nvSpPr>
          <p:cNvPr id="6" name="文字方塊 5"/>
          <p:cNvSpPr txBox="1"/>
          <p:nvPr/>
        </p:nvSpPr>
        <p:spPr>
          <a:xfrm>
            <a:off x="928662" y="2857496"/>
            <a:ext cx="5234125"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齐次情形，考虑其</a:t>
            </a:r>
            <a:r>
              <a:rPr lang="zh-TW" altLang="en-US" sz="2800" b="1" dirty="0" smtClean="0">
                <a:solidFill>
                  <a:srgbClr val="FF0000"/>
                </a:solidFill>
                <a:latin typeface="SimSun" pitchFamily="2" charset="-122"/>
                <a:ea typeface="SimSun" pitchFamily="2" charset="-122"/>
              </a:rPr>
              <a:t>系数矩阵</a:t>
            </a:r>
            <a:r>
              <a:rPr lang="zh-TW" altLang="en-US" sz="2800" b="1" dirty="0" smtClean="0">
                <a:latin typeface="SimSun" pitchFamily="2" charset="-122"/>
                <a:ea typeface="SimSun" pitchFamily="2" charset="-122"/>
              </a:rPr>
              <a:t>即可</a:t>
            </a:r>
            <a:endParaRPr lang="zh-TW" altLang="en-US" sz="2800" b="1" dirty="0">
              <a:latin typeface="SimSun" pitchFamily="2" charset="-122"/>
              <a:ea typeface="SimSun" pitchFamily="2" charset="-122"/>
            </a:endParaRPr>
          </a:p>
        </p:txBody>
      </p:sp>
      <p:graphicFrame>
        <p:nvGraphicFramePr>
          <p:cNvPr id="5" name="Object 3"/>
          <p:cNvGraphicFramePr>
            <a:graphicFrameLocks noChangeAspect="1"/>
          </p:cNvGraphicFramePr>
          <p:nvPr/>
        </p:nvGraphicFramePr>
        <p:xfrm>
          <a:off x="928662" y="3857628"/>
          <a:ext cx="2813050" cy="1506538"/>
        </p:xfrm>
        <a:graphic>
          <a:graphicData uri="http://schemas.openxmlformats.org/presentationml/2006/ole">
            <p:oleObj spid="_x0000_s76803" name="Equation" r:id="rId4" imgW="1536480" imgH="6984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3"/>
          <p:cNvGraphicFramePr>
            <a:graphicFrameLocks noChangeAspect="1"/>
          </p:cNvGraphicFramePr>
          <p:nvPr/>
        </p:nvGraphicFramePr>
        <p:xfrm>
          <a:off x="357158" y="2500306"/>
          <a:ext cx="7929618" cy="1506538"/>
        </p:xfrm>
        <a:graphic>
          <a:graphicData uri="http://schemas.openxmlformats.org/presentationml/2006/ole">
            <p:oleObj spid="_x0000_s77827" name="Equation" r:id="rId3" imgW="3809880" imgH="698400" progId="">
              <p:embed/>
            </p:oleObj>
          </a:graphicData>
        </a:graphic>
      </p:graphicFrame>
      <p:sp>
        <p:nvSpPr>
          <p:cNvPr id="8" name="文字方塊 7"/>
          <p:cNvSpPr txBox="1"/>
          <p:nvPr/>
        </p:nvSpPr>
        <p:spPr>
          <a:xfrm>
            <a:off x="4857752" y="1214422"/>
            <a:ext cx="4153701" cy="954107"/>
          </a:xfrm>
          <a:prstGeom prst="rect">
            <a:avLst/>
          </a:prstGeom>
          <a:noFill/>
        </p:spPr>
        <p:txBody>
          <a:bodyPr wrap="none" rtlCol="0">
            <a:spAutoFit/>
          </a:bodyPr>
          <a:lstStyle/>
          <a:p>
            <a:r>
              <a:rPr lang="zh-TW" altLang="en-US" sz="2800" b="1" dirty="0" smtClean="0">
                <a:solidFill>
                  <a:srgbClr val="00B050"/>
                </a:solidFill>
                <a:latin typeface="SimSun" pitchFamily="2" charset="-122"/>
                <a:ea typeface="SimSun" pitchFamily="2" charset="-122"/>
              </a:rPr>
              <a:t>直接朝行最简形方向走</a:t>
            </a:r>
            <a:endParaRPr lang="en-US" altLang="zh-TW" sz="2800" b="1" dirty="0" smtClean="0">
              <a:solidFill>
                <a:srgbClr val="00B050"/>
              </a:solidFill>
              <a:latin typeface="SimSun" pitchFamily="2" charset="-122"/>
              <a:ea typeface="SimSun" pitchFamily="2" charset="-122"/>
            </a:endParaRPr>
          </a:p>
          <a:p>
            <a:r>
              <a:rPr lang="en-US" altLang="zh-TW" sz="2800" b="1" dirty="0" smtClean="0">
                <a:solidFill>
                  <a:srgbClr val="00B050"/>
                </a:solidFill>
                <a:latin typeface="SimSun" pitchFamily="2" charset="-122"/>
                <a:ea typeface="SimSun" pitchFamily="2" charset="-122"/>
              </a:rPr>
              <a:t>(</a:t>
            </a:r>
            <a:r>
              <a:rPr lang="zh-TW" altLang="en-US" sz="2800" b="1" dirty="0" smtClean="0">
                <a:solidFill>
                  <a:srgbClr val="00B050"/>
                </a:solidFill>
                <a:latin typeface="SimSun" pitchFamily="2" charset="-122"/>
                <a:ea typeface="SimSun" pitchFamily="2" charset="-122"/>
              </a:rPr>
              <a:t>一定有解，不会无解！</a:t>
            </a:r>
            <a:r>
              <a:rPr lang="en-US" altLang="zh-TW" sz="2800" b="1" dirty="0" smtClean="0">
                <a:solidFill>
                  <a:srgbClr val="00B050"/>
                </a:solidFill>
                <a:latin typeface="SimSun" pitchFamily="2" charset="-122"/>
                <a:ea typeface="SimSun" pitchFamily="2" charset="-122"/>
              </a:rPr>
              <a:t>)</a:t>
            </a:r>
            <a:endParaRPr lang="zh-TW" altLang="en-US" sz="2800" b="1" dirty="0">
              <a:solidFill>
                <a:srgbClr val="00B050"/>
              </a:solidFill>
              <a:latin typeface="SimSun" pitchFamily="2" charset="-122"/>
              <a:ea typeface="SimSun" pitchFamily="2" charset="-122"/>
            </a:endParaRPr>
          </a:p>
        </p:txBody>
      </p:sp>
      <p:graphicFrame>
        <p:nvGraphicFramePr>
          <p:cNvPr id="7" name="Object 5"/>
          <p:cNvGraphicFramePr>
            <a:graphicFrameLocks noChangeAspect="1"/>
          </p:cNvGraphicFramePr>
          <p:nvPr/>
        </p:nvGraphicFramePr>
        <p:xfrm>
          <a:off x="428596" y="4000504"/>
          <a:ext cx="7612090" cy="1506538"/>
        </p:xfrm>
        <a:graphic>
          <a:graphicData uri="http://schemas.openxmlformats.org/presentationml/2006/ole">
            <p:oleObj spid="_x0000_s77828" name="Equation" r:id="rId4" imgW="3962160" imgH="698400" progId="">
              <p:embed/>
            </p:oleObj>
          </a:graphicData>
        </a:graphic>
      </p:graphicFrame>
      <p:graphicFrame>
        <p:nvGraphicFramePr>
          <p:cNvPr id="2" name="Object 3"/>
          <p:cNvGraphicFramePr>
            <a:graphicFrameLocks noChangeAspect="1"/>
          </p:cNvGraphicFramePr>
          <p:nvPr/>
        </p:nvGraphicFramePr>
        <p:xfrm>
          <a:off x="1071538" y="857232"/>
          <a:ext cx="2813050" cy="1506538"/>
        </p:xfrm>
        <a:graphic>
          <a:graphicData uri="http://schemas.openxmlformats.org/presentationml/2006/ole">
            <p:oleObj spid="_x0000_s77829" name="Equation" r:id="rId5" imgW="1536480" imgH="6984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5"/>
          <p:cNvGraphicFramePr>
            <a:graphicFrameLocks noChangeAspect="1"/>
          </p:cNvGraphicFramePr>
          <p:nvPr/>
        </p:nvGraphicFramePr>
        <p:xfrm>
          <a:off x="857224" y="571480"/>
          <a:ext cx="7016776" cy="1643062"/>
        </p:xfrm>
        <a:graphic>
          <a:graphicData uri="http://schemas.openxmlformats.org/presentationml/2006/ole">
            <p:oleObj spid="_x0000_s78850" name="Equation" r:id="rId3" imgW="3022560" imgH="761760" progId="">
              <p:embed/>
            </p:oleObj>
          </a:graphicData>
        </a:graphic>
      </p:graphicFrame>
      <p:graphicFrame>
        <p:nvGraphicFramePr>
          <p:cNvPr id="2" name="Object 5"/>
          <p:cNvGraphicFramePr>
            <a:graphicFrameLocks noChangeAspect="1"/>
          </p:cNvGraphicFramePr>
          <p:nvPr/>
        </p:nvGraphicFramePr>
        <p:xfrm>
          <a:off x="325438" y="2286000"/>
          <a:ext cx="3230562" cy="2490788"/>
        </p:xfrm>
        <a:graphic>
          <a:graphicData uri="http://schemas.openxmlformats.org/presentationml/2006/ole">
            <p:oleObj spid="_x0000_s78851" name="Equation" r:id="rId4" imgW="1765080" imgH="1155600" progId="">
              <p:embed/>
            </p:oleObj>
          </a:graphicData>
        </a:graphic>
      </p:graphicFrame>
      <p:graphicFrame>
        <p:nvGraphicFramePr>
          <p:cNvPr id="3" name="Object 3"/>
          <p:cNvGraphicFramePr>
            <a:graphicFrameLocks noChangeAspect="1"/>
          </p:cNvGraphicFramePr>
          <p:nvPr/>
        </p:nvGraphicFramePr>
        <p:xfrm>
          <a:off x="4214810" y="3357562"/>
          <a:ext cx="4083050" cy="1644650"/>
        </p:xfrm>
        <a:graphic>
          <a:graphicData uri="http://schemas.openxmlformats.org/presentationml/2006/ole">
            <p:oleObj spid="_x0000_s78852" name="Equation" r:id="rId5" imgW="2323800" imgH="761760" progId="">
              <p:embed/>
            </p:oleObj>
          </a:graphicData>
        </a:graphic>
      </p:graphicFrame>
      <p:sp>
        <p:nvSpPr>
          <p:cNvPr id="11" name="文字方塊 10"/>
          <p:cNvSpPr txBox="1"/>
          <p:nvPr/>
        </p:nvSpPr>
        <p:spPr>
          <a:xfrm>
            <a:off x="4286248" y="2571744"/>
            <a:ext cx="4152099"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对应的简化方程组如下：</a:t>
            </a:r>
            <a:endParaRPr lang="zh-TW" altLang="en-US" sz="2800" b="1" dirty="0">
              <a:latin typeface="SimSun" pitchFamily="2" charset="-122"/>
              <a:ea typeface="SimSun" pitchFamily="2" charset="-122"/>
            </a:endParaRPr>
          </a:p>
        </p:txBody>
      </p:sp>
      <p:sp>
        <p:nvSpPr>
          <p:cNvPr id="12" name="文字方塊 11"/>
          <p:cNvSpPr txBox="1"/>
          <p:nvPr/>
        </p:nvSpPr>
        <p:spPr>
          <a:xfrm>
            <a:off x="285720" y="5429264"/>
            <a:ext cx="3430747"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且从首非零元判断：</a:t>
            </a:r>
            <a:endParaRPr lang="zh-TW" altLang="en-US" sz="2800" b="1" dirty="0">
              <a:latin typeface="SimSun" pitchFamily="2" charset="-122"/>
              <a:ea typeface="SimSun" pitchFamily="2" charset="-122"/>
            </a:endParaRPr>
          </a:p>
        </p:txBody>
      </p:sp>
      <p:sp>
        <p:nvSpPr>
          <p:cNvPr id="13" name="文字方塊 12"/>
          <p:cNvSpPr txBox="1"/>
          <p:nvPr/>
        </p:nvSpPr>
        <p:spPr>
          <a:xfrm>
            <a:off x="4357686" y="5500702"/>
            <a:ext cx="3788217" cy="954107"/>
          </a:xfrm>
          <a:prstGeom prst="rect">
            <a:avLst/>
          </a:prstGeom>
          <a:noFill/>
        </p:spPr>
        <p:txBody>
          <a:bodyPr wrap="none" rtlCol="0">
            <a:spAutoFit/>
          </a:bodyPr>
          <a:lstStyle/>
          <a:p>
            <a:r>
              <a:rPr lang="zh-TW" altLang="en-US" sz="2800" b="1" dirty="0" smtClean="0">
                <a:latin typeface="SimSun" pitchFamily="2" charset="-122"/>
                <a:ea typeface="SimSun" pitchFamily="2" charset="-122"/>
              </a:rPr>
              <a:t>非自由未知数是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2</a:t>
            </a:r>
          </a:p>
          <a:p>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自由未知数是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3</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4</a:t>
            </a:r>
            <a:endParaRPr lang="zh-TW" altLang="en-US" sz="2800" b="1" baseline="-25000" dirty="0">
              <a:latin typeface="SimSun" pitchFamily="2" charset="-122"/>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rgbClr val="0070C0"/>
                </a:solidFill>
                <a:latin typeface="+mj-ea"/>
              </a:rPr>
              <a:t>1. </a:t>
            </a:r>
            <a:r>
              <a:rPr lang="zh-TW" altLang="en-US" b="1" dirty="0" smtClean="0">
                <a:solidFill>
                  <a:srgbClr val="0070C0"/>
                </a:solidFill>
                <a:latin typeface="+mj-ea"/>
              </a:rPr>
              <a:t>矩阵的初等变换</a:t>
            </a:r>
            <a:endParaRPr lang="zh-TW" altLang="en-US" dirty="0"/>
          </a:p>
        </p:txBody>
      </p:sp>
      <p:sp>
        <p:nvSpPr>
          <p:cNvPr id="3" name="內容版面配置區 2"/>
          <p:cNvSpPr>
            <a:spLocks noGrp="1"/>
          </p:cNvSpPr>
          <p:nvPr>
            <p:ph sz="quarter" idx="1"/>
          </p:nvPr>
        </p:nvSpPr>
        <p:spPr>
          <a:xfrm>
            <a:off x="928662" y="1643050"/>
            <a:ext cx="7772400" cy="4572000"/>
          </a:xfrm>
        </p:spPr>
        <p:txBody>
          <a:bodyPr>
            <a:noAutofit/>
          </a:bodyPr>
          <a:lstStyle/>
          <a:p>
            <a:pPr>
              <a:defRPr/>
            </a:pPr>
            <a:r>
              <a:rPr lang="zh-CN" altLang="en-US" sz="2800" b="1" dirty="0" smtClean="0">
                <a:latin typeface="+mn-ea"/>
              </a:rPr>
              <a:t>下面三种变换称为矩阵的</a:t>
            </a:r>
            <a:r>
              <a:rPr lang="zh-CN" altLang="en-US" sz="2800" b="1" dirty="0" smtClean="0">
                <a:solidFill>
                  <a:srgbClr val="FF0000"/>
                </a:solidFill>
                <a:latin typeface="+mn-ea"/>
              </a:rPr>
              <a:t>初等行变换</a:t>
            </a:r>
            <a:r>
              <a:rPr lang="en-US" altLang="zh-CN" sz="2800" b="1" dirty="0" smtClean="0">
                <a:solidFill>
                  <a:schemeClr val="bg2">
                    <a:lumMod val="50000"/>
                  </a:schemeClr>
                </a:solidFill>
                <a:latin typeface="+mn-ea"/>
              </a:rPr>
              <a:t>:</a:t>
            </a:r>
          </a:p>
          <a:p>
            <a:pPr>
              <a:buNone/>
            </a:pPr>
            <a:r>
              <a:rPr lang="en-US" altLang="zh-TW" sz="2800" b="1" dirty="0" smtClean="0">
                <a:latin typeface="SimSun" pitchFamily="2" charset="-122"/>
                <a:ea typeface="SimSun" pitchFamily="2" charset="-122"/>
              </a:rPr>
              <a:t>	</a:t>
            </a:r>
            <a:r>
              <a:rPr lang="en-US" altLang="zh-TW" sz="2800" b="1" dirty="0" smtClean="0">
                <a:latin typeface="Times New Roman" pitchFamily="18" charset="0"/>
                <a:ea typeface="SimSun" pitchFamily="2" charset="-122"/>
                <a:cs typeface="Times New Roman" pitchFamily="18" charset="0"/>
              </a:rPr>
              <a:t>1.</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对换两行 </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对换 </a:t>
            </a:r>
            <a:r>
              <a:rPr lang="en-US" altLang="zh-TW" sz="2800" b="1" i="1" dirty="0" err="1" smtClean="0">
                <a:latin typeface="Times New Roman" pitchFamily="18" charset="0"/>
                <a:ea typeface="SimSun" pitchFamily="2" charset="-122"/>
                <a:cs typeface="Times New Roman" pitchFamily="18" charset="0"/>
              </a:rPr>
              <a:t>i</a:t>
            </a:r>
            <a:r>
              <a:rPr lang="en-US" altLang="zh-TW" sz="2800" b="1" dirty="0" smtClean="0">
                <a:latin typeface="Times New Roman" pitchFamily="18" charset="0"/>
                <a:ea typeface="SimSun" pitchFamily="2" charset="-122"/>
                <a:cs typeface="Times New Roman" pitchFamily="18" charset="0"/>
              </a:rPr>
              <a:t>,</a:t>
            </a:r>
            <a:r>
              <a:rPr lang="en-US" altLang="zh-TW" sz="2800" b="1" i="1" dirty="0" smtClean="0">
                <a:latin typeface="Times New Roman" pitchFamily="18" charset="0"/>
                <a:ea typeface="SimSun" pitchFamily="2" charset="-122"/>
                <a:cs typeface="Times New Roman" pitchFamily="18" charset="0"/>
              </a:rPr>
              <a:t> j</a:t>
            </a:r>
            <a:r>
              <a:rPr lang="zh-TW" altLang="en-US" sz="2800" b="1" i="1" dirty="0" smtClean="0">
                <a:latin typeface="Times New Roman" pitchFamily="18" charset="0"/>
                <a:ea typeface="SimSun" pitchFamily="2" charset="-122"/>
                <a:cs typeface="Times New Roman" pitchFamily="18" charset="0"/>
              </a:rPr>
              <a:t> </a:t>
            </a:r>
            <a:r>
              <a:rPr lang="zh-TW" altLang="en-US" sz="2800" b="1" dirty="0" smtClean="0">
                <a:latin typeface="SimSun" pitchFamily="2" charset="-122"/>
                <a:ea typeface="SimSun" pitchFamily="2" charset="-122"/>
              </a:rPr>
              <a:t>两行</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记作        </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 </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2.</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以数 </a:t>
            </a:r>
            <a:r>
              <a:rPr lang="en-US" altLang="zh-TW" sz="2800" b="1" i="1" dirty="0" smtClean="0">
                <a:latin typeface="Times New Roman" pitchFamily="18" charset="0"/>
                <a:ea typeface="SimSun" pitchFamily="2" charset="-122"/>
                <a:cs typeface="Times New Roman" pitchFamily="18" charset="0"/>
              </a:rPr>
              <a:t>k</a:t>
            </a:r>
            <a:r>
              <a:rPr lang="zh-TW" altLang="en-US" sz="2800" b="1" i="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0</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乘某一行中的所有元 </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第 </a:t>
            </a:r>
            <a:r>
              <a:rPr lang="en-US" altLang="zh-TW" sz="2800" b="1" i="1" dirty="0" err="1" smtClean="0">
                <a:latin typeface="Times New Roman" pitchFamily="18" charset="0"/>
                <a:ea typeface="SimSun" pitchFamily="2" charset="-122"/>
                <a:cs typeface="Times New Roman" pitchFamily="18" charset="0"/>
              </a:rPr>
              <a:t>i</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行  </a:t>
            </a:r>
            <a:endParaRPr lang="en-US" altLang="zh-TW" sz="2800" b="1" dirty="0" smtClean="0">
              <a:latin typeface="SimSun" pitchFamily="2" charset="-122"/>
              <a:ea typeface="SimSun" pitchFamily="2" charset="-122"/>
            </a:endParaRPr>
          </a:p>
          <a:p>
            <a:pPr>
              <a:buNone/>
            </a:pPr>
            <a:r>
              <a:rPr lang="zh-TW" altLang="en-US" sz="2800" b="1" dirty="0" smtClean="0">
                <a:latin typeface="SimSun" pitchFamily="2" charset="-122"/>
                <a:ea typeface="SimSun" pitchFamily="2" charset="-122"/>
              </a:rPr>
              <a:t>    乘 </a:t>
            </a:r>
            <a:r>
              <a:rPr lang="en-US" altLang="zh-TW" sz="2800" b="1" i="1" dirty="0" smtClean="0">
                <a:latin typeface="Times New Roman" pitchFamily="18" charset="0"/>
                <a:ea typeface="SimSun" pitchFamily="2" charset="-122"/>
                <a:cs typeface="Times New Roman" pitchFamily="18" charset="0"/>
              </a:rPr>
              <a:t>k</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记作     </a:t>
            </a:r>
            <a:r>
              <a:rPr lang="en-US" altLang="zh-TW" sz="2800" b="1" dirty="0" smtClean="0">
                <a:latin typeface="SimSun" pitchFamily="2" charset="-122"/>
                <a:ea typeface="SimSun" pitchFamily="2" charset="-122"/>
              </a:rPr>
              <a:t>)</a:t>
            </a:r>
          </a:p>
          <a:p>
            <a:pPr>
              <a:buNone/>
            </a:pPr>
            <a:r>
              <a:rPr lang="en-US" altLang="zh-TW" sz="2800" b="1" dirty="0" smtClean="0">
                <a:latin typeface="SimSun" pitchFamily="2" charset="-122"/>
                <a:ea typeface="SimSun" pitchFamily="2" charset="-122"/>
              </a:rPr>
              <a:t>	</a:t>
            </a:r>
            <a:r>
              <a:rPr lang="en-US" altLang="zh-TW" sz="2800" b="1" dirty="0" smtClean="0">
                <a:latin typeface="Times New Roman" pitchFamily="18" charset="0"/>
                <a:ea typeface="SimSun" pitchFamily="2" charset="-122"/>
                <a:cs typeface="Times New Roman" pitchFamily="18" charset="0"/>
              </a:rPr>
              <a:t>3.</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把一行的所有元的 </a:t>
            </a:r>
            <a:r>
              <a:rPr lang="en-US" altLang="zh-TW" sz="2800" b="1" i="1" dirty="0" smtClean="0">
                <a:latin typeface="Times New Roman" pitchFamily="18" charset="0"/>
                <a:ea typeface="SimSun" pitchFamily="2" charset="-122"/>
                <a:cs typeface="Times New Roman" pitchFamily="18" charset="0"/>
              </a:rPr>
              <a:t>k</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倍加到另一行对应的 </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元上去 </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第 </a:t>
            </a:r>
            <a:r>
              <a:rPr lang="en-US" altLang="zh-TW" sz="2800" b="1" i="1" dirty="0" smtClean="0">
                <a:latin typeface="Times New Roman" pitchFamily="18" charset="0"/>
                <a:ea typeface="SimSun" pitchFamily="2" charset="-122"/>
                <a:cs typeface="Times New Roman" pitchFamily="18" charset="0"/>
              </a:rPr>
              <a:t>j</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行的 </a:t>
            </a:r>
            <a:r>
              <a:rPr lang="en-US" altLang="zh-TW" sz="2800" b="1" i="1" dirty="0" smtClean="0">
                <a:latin typeface="Times New Roman" pitchFamily="18" charset="0"/>
                <a:ea typeface="SimSun" pitchFamily="2" charset="-122"/>
                <a:cs typeface="Times New Roman" pitchFamily="18" charset="0"/>
              </a:rPr>
              <a:t>k</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倍加到第 </a:t>
            </a:r>
            <a:r>
              <a:rPr lang="en-US" altLang="zh-TW" sz="2800" b="1" i="1" dirty="0" err="1" smtClean="0">
                <a:latin typeface="Times New Roman" pitchFamily="18" charset="0"/>
                <a:ea typeface="SimSun" pitchFamily="2" charset="-122"/>
                <a:cs typeface="Times New Roman" pitchFamily="18" charset="0"/>
              </a:rPr>
              <a:t>i</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行上</a:t>
            </a:r>
            <a:r>
              <a:rPr lang="en-US" altLang="zh-TW" sz="2800" b="1" dirty="0" smtClean="0">
                <a:latin typeface="SimSun" pitchFamily="2" charset="-122"/>
                <a:ea typeface="SimSun" pitchFamily="2" charset="-122"/>
              </a:rPr>
              <a:t>, </a:t>
            </a:r>
          </a:p>
          <a:p>
            <a:pPr>
              <a:buNone/>
            </a:pP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记作 </a:t>
            </a:r>
            <a:r>
              <a:rPr lang="en-US" altLang="zh-TW" sz="2800" b="1" i="1" dirty="0" err="1" smtClean="0">
                <a:latin typeface="Times New Roman" pitchFamily="18" charset="0"/>
                <a:ea typeface="SimSun" pitchFamily="2" charset="-122"/>
                <a:cs typeface="Times New Roman" pitchFamily="18" charset="0"/>
              </a:rPr>
              <a:t>r</a:t>
            </a:r>
            <a:r>
              <a:rPr lang="en-US" altLang="zh-TW" sz="2800" b="1" i="1" baseline="-25000" dirty="0" err="1" smtClean="0">
                <a:latin typeface="Times New Roman" pitchFamily="18" charset="0"/>
                <a:ea typeface="SimSun" pitchFamily="2" charset="-122"/>
                <a:cs typeface="Times New Roman" pitchFamily="18" charset="0"/>
              </a:rPr>
              <a:t>i</a:t>
            </a:r>
            <a:r>
              <a:rPr lang="en-US" altLang="zh-TW" sz="2800" b="1" dirty="0" err="1" smtClean="0">
                <a:latin typeface="Times New Roman" pitchFamily="18" charset="0"/>
                <a:ea typeface="SimSun" pitchFamily="2" charset="-122"/>
                <a:cs typeface="Times New Roman" pitchFamily="18" charset="0"/>
              </a:rPr>
              <a:t>+</a:t>
            </a:r>
            <a:r>
              <a:rPr lang="en-US" altLang="zh-TW" sz="2800" b="1" i="1" dirty="0" err="1" smtClean="0">
                <a:latin typeface="Times New Roman" pitchFamily="18" charset="0"/>
                <a:ea typeface="SimSun" pitchFamily="2" charset="-122"/>
                <a:cs typeface="Times New Roman" pitchFamily="18" charset="0"/>
              </a:rPr>
              <a:t>kr</a:t>
            </a:r>
            <a:r>
              <a:rPr lang="en-US" altLang="zh-TW" sz="2800" b="1" i="1" baseline="-25000" dirty="0" err="1" smtClean="0">
                <a:latin typeface="Times New Roman" pitchFamily="18" charset="0"/>
                <a:ea typeface="SimSun" pitchFamily="2" charset="-122"/>
                <a:cs typeface="Times New Roman" pitchFamily="18" charset="0"/>
              </a:rPr>
              <a:t>j</a:t>
            </a:r>
            <a:r>
              <a:rPr lang="en-US" altLang="zh-TW" sz="2800" b="1" i="1" baseline="-25000" dirty="0" smtClean="0">
                <a:latin typeface="Times New Roman" pitchFamily="18" charset="0"/>
                <a:ea typeface="SimSun" pitchFamily="2" charset="-122"/>
                <a:cs typeface="Times New Roman" pitchFamily="18" charset="0"/>
              </a:rPr>
              <a:t>  </a:t>
            </a:r>
            <a:r>
              <a:rPr lang="en-US" altLang="zh-TW" sz="2800" b="1" dirty="0" smtClean="0">
                <a:latin typeface="SimSun" pitchFamily="2" charset="-122"/>
                <a:ea typeface="SimSun" pitchFamily="2" charset="-122"/>
              </a:rPr>
              <a:t>)</a:t>
            </a:r>
          </a:p>
          <a:p>
            <a:pPr>
              <a:buNone/>
            </a:pPr>
            <a:endParaRPr lang="en-US" altLang="zh-TW" sz="2800" b="1" dirty="0" smtClean="0">
              <a:latin typeface="SimSun" pitchFamily="2" charset="-122"/>
              <a:ea typeface="SimSun" pitchFamily="2" charset="-122"/>
            </a:endParaRPr>
          </a:p>
          <a:p>
            <a:pPr>
              <a:buNone/>
            </a:pPr>
            <a:r>
              <a:rPr lang="zh-TW" altLang="en-US"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graphicFrame>
        <p:nvGraphicFramePr>
          <p:cNvPr id="5" name="Object 3"/>
          <p:cNvGraphicFramePr>
            <a:graphicFrameLocks noChangeAspect="1"/>
          </p:cNvGraphicFramePr>
          <p:nvPr/>
        </p:nvGraphicFramePr>
        <p:xfrm>
          <a:off x="6715140" y="2143116"/>
          <a:ext cx="1012825" cy="520700"/>
        </p:xfrm>
        <a:graphic>
          <a:graphicData uri="http://schemas.openxmlformats.org/presentationml/2006/ole">
            <p:oleObj spid="_x0000_s39939" name="Equation" r:id="rId3" imgW="469800" imgH="241200" progId="">
              <p:embed/>
            </p:oleObj>
          </a:graphicData>
        </a:graphic>
      </p:graphicFrame>
      <p:graphicFrame>
        <p:nvGraphicFramePr>
          <p:cNvPr id="6" name="Object 3"/>
          <p:cNvGraphicFramePr>
            <a:graphicFrameLocks noChangeAspect="1"/>
          </p:cNvGraphicFramePr>
          <p:nvPr/>
        </p:nvGraphicFramePr>
        <p:xfrm>
          <a:off x="3643306" y="3143248"/>
          <a:ext cx="766763" cy="493712"/>
        </p:xfrm>
        <a:graphic>
          <a:graphicData uri="http://schemas.openxmlformats.org/presentationml/2006/ole">
            <p:oleObj spid="_x0000_s39940" name="Equation" r:id="rId4" imgW="355320" imgH="228600" progId="">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571472" y="214290"/>
            <a:ext cx="5896166" cy="523220"/>
          </a:xfrm>
          <a:prstGeom prst="rect">
            <a:avLst/>
          </a:prstGeom>
          <a:noFill/>
        </p:spPr>
        <p:txBody>
          <a:bodyPr wrap="none" rtlCol="0">
            <a:spAutoFit/>
          </a:bodyPr>
          <a:lstStyle/>
          <a:p>
            <a:r>
              <a:rPr lang="zh-TW" altLang="en-US" sz="2800" b="1" dirty="0" smtClean="0">
                <a:latin typeface="SimSun" pitchFamily="2" charset="-122"/>
                <a:ea typeface="SimSun" pitchFamily="2" charset="-122"/>
              </a:rPr>
              <a:t>令</a:t>
            </a:r>
            <a:r>
              <a:rPr lang="zh-TW" altLang="en-US" sz="2800" b="1" dirty="0" smtClean="0">
                <a:solidFill>
                  <a:srgbClr val="00B050"/>
                </a:solidFill>
                <a:latin typeface="SimSun" pitchFamily="2" charset="-122"/>
                <a:ea typeface="SimSun" pitchFamily="2" charset="-122"/>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3 </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4 </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2 </a:t>
            </a:r>
            <a:r>
              <a:rPr lang="en-US" altLang="zh-TW" sz="2800" b="1" dirty="0" smtClean="0">
                <a:latin typeface="Times New Roman" pitchFamily="18" charset="0"/>
                <a:ea typeface="SimSun" pitchFamily="2" charset="-122"/>
                <a:cs typeface="Times New Roman" pitchFamily="18" charset="0"/>
              </a:rPr>
              <a:t>,</a:t>
            </a:r>
            <a:r>
              <a:rPr lang="zh-TW" altLang="en-US" sz="2800" b="1" dirty="0" smtClean="0">
                <a:latin typeface="Times New Roman" pitchFamily="18" charset="0"/>
                <a:ea typeface="SimSun" pitchFamily="2" charset="-122"/>
                <a:cs typeface="Times New Roman" pitchFamily="18" charset="0"/>
              </a:rPr>
              <a:t> 则此方程组的解为</a:t>
            </a:r>
            <a:endParaRPr lang="en-US" altLang="zh-TW" sz="2800" b="1" baseline="-25000" dirty="0" smtClean="0">
              <a:latin typeface="Times New Roman" pitchFamily="18" charset="0"/>
              <a:ea typeface="SimSun" pitchFamily="2" charset="-122"/>
              <a:cs typeface="Times New Roman" pitchFamily="18" charset="0"/>
            </a:endParaRPr>
          </a:p>
        </p:txBody>
      </p:sp>
      <p:graphicFrame>
        <p:nvGraphicFramePr>
          <p:cNvPr id="2" name="Object 5"/>
          <p:cNvGraphicFramePr>
            <a:graphicFrameLocks noChangeAspect="1"/>
          </p:cNvGraphicFramePr>
          <p:nvPr/>
        </p:nvGraphicFramePr>
        <p:xfrm>
          <a:off x="730250" y="785813"/>
          <a:ext cx="2673350" cy="2573337"/>
        </p:xfrm>
        <a:graphic>
          <a:graphicData uri="http://schemas.openxmlformats.org/presentationml/2006/ole">
            <p:oleObj spid="_x0000_s79874" name="Equation" r:id="rId3" imgW="1460160" imgH="1193760" progId="">
              <p:embed/>
            </p:oleObj>
          </a:graphicData>
        </a:graphic>
      </p:graphicFrame>
      <p:sp>
        <p:nvSpPr>
          <p:cNvPr id="10" name="文字方塊 9"/>
          <p:cNvSpPr txBox="1"/>
          <p:nvPr/>
        </p:nvSpPr>
        <p:spPr>
          <a:xfrm>
            <a:off x="4572000" y="1785926"/>
            <a:ext cx="3775393" cy="523220"/>
          </a:xfrm>
          <a:prstGeom prst="rect">
            <a:avLst/>
          </a:prstGeom>
          <a:noFill/>
        </p:spPr>
        <p:txBody>
          <a:bodyPr wrap="none" rtlCol="0">
            <a:spAutoFit/>
          </a:bodyPr>
          <a:lstStyle/>
          <a:p>
            <a:r>
              <a:rPr lang="zh-TW" altLang="en-US" sz="2800" b="1" dirty="0" smtClean="0">
                <a:latin typeface="Times New Roman" pitchFamily="18" charset="0"/>
                <a:ea typeface="SimSun" pitchFamily="2" charset="-122"/>
                <a:cs typeface="Times New Roman" pitchFamily="18" charset="0"/>
              </a:rPr>
              <a:t>其中</a:t>
            </a:r>
            <a:r>
              <a:rPr lang="zh-TW" altLang="en-US" sz="2800" b="1" i="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2 </a:t>
            </a:r>
            <a:r>
              <a:rPr lang="zh-TW" altLang="en-US" sz="2800" b="1" dirty="0" smtClean="0">
                <a:latin typeface="Times New Roman" pitchFamily="18" charset="0"/>
                <a:ea typeface="SimSun" pitchFamily="2" charset="-122"/>
                <a:cs typeface="Times New Roman" pitchFamily="18" charset="0"/>
              </a:rPr>
              <a:t> 为任意实数</a:t>
            </a:r>
            <a:endParaRPr lang="en-US" altLang="zh-TW" sz="2800" b="1" baseline="-25000" dirty="0" smtClean="0">
              <a:latin typeface="Times New Roman" pitchFamily="18" charset="0"/>
              <a:ea typeface="SimSun" pitchFamily="2" charset="-122"/>
              <a:cs typeface="Times New Roman" pitchFamily="18" charset="0"/>
            </a:endParaRPr>
          </a:p>
        </p:txBody>
      </p:sp>
      <p:sp>
        <p:nvSpPr>
          <p:cNvPr id="14" name="文字方塊 13"/>
          <p:cNvSpPr txBox="1"/>
          <p:nvPr/>
        </p:nvSpPr>
        <p:spPr>
          <a:xfrm>
            <a:off x="428596" y="3429000"/>
            <a:ext cx="6676828" cy="523220"/>
          </a:xfrm>
          <a:prstGeom prst="rect">
            <a:avLst/>
          </a:prstGeom>
          <a:noFill/>
        </p:spPr>
        <p:txBody>
          <a:bodyPr wrap="none" rtlCol="0">
            <a:spAutoFit/>
          </a:bodyPr>
          <a:lstStyle/>
          <a:p>
            <a:r>
              <a:rPr lang="zh-TW" altLang="en-US" sz="2800" b="1" dirty="0" smtClean="0">
                <a:latin typeface="Times New Roman" pitchFamily="18" charset="0"/>
                <a:ea typeface="SimSun" pitchFamily="2" charset="-122"/>
                <a:cs typeface="Times New Roman" pitchFamily="18" charset="0"/>
              </a:rPr>
              <a:t>另可将此方程组的解表示为向量方程形式</a:t>
            </a:r>
            <a:endParaRPr lang="en-US" altLang="zh-TW" sz="2800" b="1" baseline="-25000" dirty="0" smtClean="0">
              <a:latin typeface="Times New Roman" pitchFamily="18" charset="0"/>
              <a:ea typeface="SimSun" pitchFamily="2" charset="-122"/>
              <a:cs typeface="Times New Roman" pitchFamily="18" charset="0"/>
            </a:endParaRPr>
          </a:p>
        </p:txBody>
      </p:sp>
      <p:graphicFrame>
        <p:nvGraphicFramePr>
          <p:cNvPr id="12292" name="Object 5"/>
          <p:cNvGraphicFramePr>
            <a:graphicFrameLocks noChangeAspect="1"/>
          </p:cNvGraphicFramePr>
          <p:nvPr/>
        </p:nvGraphicFramePr>
        <p:xfrm>
          <a:off x="714348" y="4000504"/>
          <a:ext cx="2971800" cy="2546350"/>
        </p:xfrm>
        <a:graphic>
          <a:graphicData uri="http://schemas.openxmlformats.org/presentationml/2006/ole">
            <p:oleObj spid="_x0000_s79875" name="Equation" r:id="rId4" imgW="1625400" imgH="1180800" progId="">
              <p:embed/>
            </p:oleObj>
          </a:graphicData>
        </a:graphic>
      </p:graphicFrame>
      <p:sp>
        <p:nvSpPr>
          <p:cNvPr id="15" name="文字方塊 14"/>
          <p:cNvSpPr txBox="1"/>
          <p:nvPr/>
        </p:nvSpPr>
        <p:spPr>
          <a:xfrm>
            <a:off x="4643438" y="5000636"/>
            <a:ext cx="3775393" cy="523220"/>
          </a:xfrm>
          <a:prstGeom prst="rect">
            <a:avLst/>
          </a:prstGeom>
          <a:noFill/>
        </p:spPr>
        <p:txBody>
          <a:bodyPr wrap="none" rtlCol="0">
            <a:spAutoFit/>
          </a:bodyPr>
          <a:lstStyle/>
          <a:p>
            <a:r>
              <a:rPr lang="zh-TW" altLang="en-US" sz="2800" b="1" dirty="0" smtClean="0">
                <a:latin typeface="Times New Roman" pitchFamily="18" charset="0"/>
                <a:ea typeface="SimSun" pitchFamily="2" charset="-122"/>
                <a:cs typeface="Times New Roman" pitchFamily="18" charset="0"/>
              </a:rPr>
              <a:t>其中</a:t>
            </a:r>
            <a:r>
              <a:rPr lang="zh-TW" altLang="en-US" sz="2800" b="1" i="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c</a:t>
            </a:r>
            <a:r>
              <a:rPr lang="en-US" altLang="zh-TW" sz="2800" b="1" baseline="-25000" dirty="0" smtClean="0">
                <a:latin typeface="Times New Roman" pitchFamily="18" charset="0"/>
                <a:ea typeface="SimSun" pitchFamily="2" charset="-122"/>
                <a:cs typeface="Times New Roman" pitchFamily="18" charset="0"/>
              </a:rPr>
              <a:t>2 </a:t>
            </a:r>
            <a:r>
              <a:rPr lang="zh-TW" altLang="en-US" sz="2800" b="1" dirty="0" smtClean="0">
                <a:latin typeface="Times New Roman" pitchFamily="18" charset="0"/>
                <a:ea typeface="SimSun" pitchFamily="2" charset="-122"/>
                <a:cs typeface="Times New Roman" pitchFamily="18" charset="0"/>
              </a:rPr>
              <a:t> 为任意实数</a:t>
            </a:r>
            <a:endParaRPr lang="en-US" altLang="zh-TW" sz="2800" b="1" baseline="-25000" dirty="0" smtClean="0">
              <a:latin typeface="Times New Roman" pitchFamily="18" charset="0"/>
              <a:ea typeface="SimSun"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292"/>
                                        </p:tgtEl>
                                        <p:attrNameLst>
                                          <p:attrName>style.visibility</p:attrName>
                                        </p:attrNameLst>
                                      </p:cBhvr>
                                      <p:to>
                                        <p:strVal val="visible"/>
                                      </p:to>
                                    </p:set>
                                    <p:animEffect transition="in" filter="wipe(left)">
                                      <p:cBhvr>
                                        <p:cTn id="20" dur="500"/>
                                        <p:tgtEl>
                                          <p:spTgt spid="1229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85720" y="357167"/>
            <a:ext cx="8480207" cy="1384995"/>
          </a:xfrm>
          <a:prstGeom prst="rect">
            <a:avLst/>
          </a:prstGeom>
          <a:noFill/>
        </p:spPr>
        <p:txBody>
          <a:bodyPr wrap="square" rtlCol="0">
            <a:spAutoFit/>
          </a:bodyPr>
          <a:lstStyle/>
          <a:p>
            <a:r>
              <a:rPr lang="zh-TW" altLang="en-US" sz="2800" b="1" dirty="0" smtClean="0">
                <a:latin typeface="SimSun" pitchFamily="2" charset="-122"/>
                <a:ea typeface="SimSun" pitchFamily="2" charset="-122"/>
              </a:rPr>
              <a:t>多找些例题做，自由未知数、非自由未知数个数常常</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都不是刚好各半，也不一定最前面几个就是非自由未</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知数其他为自由未知数。</a:t>
            </a:r>
            <a:endParaRPr lang="zh-TW" altLang="en-US" sz="2800" b="1" dirty="0">
              <a:latin typeface="SimSun" pitchFamily="2" charset="-122"/>
              <a:ea typeface="SimSun" pitchFamily="2" charset="-122"/>
            </a:endParaRPr>
          </a:p>
        </p:txBody>
      </p:sp>
      <p:graphicFrame>
        <p:nvGraphicFramePr>
          <p:cNvPr id="12292" name="Object 5"/>
          <p:cNvGraphicFramePr>
            <a:graphicFrameLocks noChangeAspect="1"/>
          </p:cNvGraphicFramePr>
          <p:nvPr/>
        </p:nvGraphicFramePr>
        <p:xfrm>
          <a:off x="928662" y="3000372"/>
          <a:ext cx="2152650" cy="1504950"/>
        </p:xfrm>
        <a:graphic>
          <a:graphicData uri="http://schemas.openxmlformats.org/presentationml/2006/ole">
            <p:oleObj spid="_x0000_s80898" name="Equation" r:id="rId3" imgW="927000" imgH="698400" progId="">
              <p:embed/>
            </p:oleObj>
          </a:graphicData>
        </a:graphic>
      </p:graphicFrame>
      <p:sp>
        <p:nvSpPr>
          <p:cNvPr id="6" name="Text Box 9"/>
          <p:cNvSpPr txBox="1">
            <a:spLocks noChangeArrowheads="1"/>
          </p:cNvSpPr>
          <p:nvPr/>
        </p:nvSpPr>
        <p:spPr bwMode="auto">
          <a:xfrm>
            <a:off x="0" y="1785926"/>
            <a:ext cx="9144000"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70C0"/>
                </a:solidFill>
                <a:ea typeface="黑体" pitchFamily="2" charset="-122"/>
              </a:rPr>
              <a:t>例  </a:t>
            </a:r>
            <a:r>
              <a:rPr lang="en-US" altLang="zh-CN" sz="2800" b="1" dirty="0" smtClean="0">
                <a:ea typeface="黑体" pitchFamily="2" charset="-122"/>
              </a:rPr>
              <a:t>(</a:t>
            </a:r>
            <a:r>
              <a:rPr lang="zh-TW" altLang="en-US" sz="2400" b="1" dirty="0" smtClean="0">
                <a:latin typeface="SimSun" pitchFamily="2" charset="-122"/>
                <a:ea typeface="SimSun" pitchFamily="2" charset="-122"/>
              </a:rPr>
              <a:t>以下矩阵均为</a:t>
            </a:r>
            <a:r>
              <a:rPr lang="zh-TW" altLang="en-US" sz="2400" b="1" dirty="0" smtClean="0">
                <a:solidFill>
                  <a:srgbClr val="FF0000"/>
                </a:solidFill>
                <a:latin typeface="SimSun" pitchFamily="2" charset="-122"/>
                <a:ea typeface="SimSun" pitchFamily="2" charset="-122"/>
              </a:rPr>
              <a:t>齐次</a:t>
            </a:r>
            <a:r>
              <a:rPr lang="zh-TW" altLang="en-US" sz="2400" b="1" dirty="0" smtClean="0">
                <a:latin typeface="SimSun" pitchFamily="2" charset="-122"/>
                <a:ea typeface="SimSun" pitchFamily="2" charset="-122"/>
              </a:rPr>
              <a:t>线性方程组系数矩阵的行最简形</a:t>
            </a:r>
            <a:r>
              <a:rPr lang="en-US" altLang="zh-CN" sz="2800" b="1" dirty="0" smtClean="0">
                <a:ea typeface="黑体" pitchFamily="2" charset="-122"/>
              </a:rPr>
              <a:t>)</a:t>
            </a:r>
            <a:r>
              <a:rPr lang="zh-CN" altLang="en-US" sz="2800" b="1" dirty="0" smtClean="0">
                <a:solidFill>
                  <a:srgbClr val="0070C0"/>
                </a:solidFill>
                <a:ea typeface="黑体" pitchFamily="2" charset="-122"/>
              </a:rPr>
              <a:t>  </a:t>
            </a:r>
            <a:endParaRPr lang="en-US" altLang="zh-CN" sz="2800" b="1" dirty="0">
              <a:ea typeface="黑体" pitchFamily="2" charset="-122"/>
            </a:endParaRPr>
          </a:p>
        </p:txBody>
      </p:sp>
      <p:sp>
        <p:nvSpPr>
          <p:cNvPr id="7" name="文字方塊 6"/>
          <p:cNvSpPr txBox="1"/>
          <p:nvPr/>
        </p:nvSpPr>
        <p:spPr>
          <a:xfrm>
            <a:off x="3929058" y="3143248"/>
            <a:ext cx="3788217" cy="954107"/>
          </a:xfrm>
          <a:prstGeom prst="rect">
            <a:avLst/>
          </a:prstGeom>
          <a:noFill/>
        </p:spPr>
        <p:txBody>
          <a:bodyPr wrap="none" rtlCol="0">
            <a:spAutoFit/>
          </a:bodyPr>
          <a:lstStyle/>
          <a:p>
            <a:r>
              <a:rPr lang="zh-TW" altLang="en-US" sz="2800" b="1" dirty="0" smtClean="0">
                <a:latin typeface="SimSun" pitchFamily="2" charset="-122"/>
                <a:ea typeface="SimSun" pitchFamily="2" charset="-122"/>
              </a:rPr>
              <a:t>非自由未知数是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3</a:t>
            </a:r>
          </a:p>
          <a:p>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自由未知数是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2</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4</a:t>
            </a:r>
            <a:endParaRPr lang="zh-TW" altLang="en-US" sz="2800" b="1" baseline="-25000" dirty="0">
              <a:latin typeface="SimSun" pitchFamily="2" charset="-122"/>
              <a:ea typeface="SimSun" pitchFamily="2" charset="-122"/>
            </a:endParaRPr>
          </a:p>
        </p:txBody>
      </p:sp>
      <p:graphicFrame>
        <p:nvGraphicFramePr>
          <p:cNvPr id="8" name="Object 5"/>
          <p:cNvGraphicFramePr>
            <a:graphicFrameLocks noChangeAspect="1"/>
          </p:cNvGraphicFramePr>
          <p:nvPr/>
        </p:nvGraphicFramePr>
        <p:xfrm>
          <a:off x="1071538" y="5072074"/>
          <a:ext cx="2152650" cy="1504950"/>
        </p:xfrm>
        <a:graphic>
          <a:graphicData uri="http://schemas.openxmlformats.org/presentationml/2006/ole">
            <p:oleObj spid="_x0000_s80899" name="Equation" r:id="rId4" imgW="927000" imgH="698400" progId="">
              <p:embed/>
            </p:oleObj>
          </a:graphicData>
        </a:graphic>
      </p:graphicFrame>
      <p:sp>
        <p:nvSpPr>
          <p:cNvPr id="9" name="文字方塊 8"/>
          <p:cNvSpPr txBox="1"/>
          <p:nvPr/>
        </p:nvSpPr>
        <p:spPr>
          <a:xfrm>
            <a:off x="4071934" y="5214950"/>
            <a:ext cx="4328429" cy="954107"/>
          </a:xfrm>
          <a:prstGeom prst="rect">
            <a:avLst/>
          </a:prstGeom>
          <a:noFill/>
        </p:spPr>
        <p:txBody>
          <a:bodyPr wrap="none" rtlCol="0">
            <a:spAutoFit/>
          </a:bodyPr>
          <a:lstStyle/>
          <a:p>
            <a:r>
              <a:rPr lang="zh-TW" altLang="en-US" sz="2800" b="1" dirty="0" smtClean="0">
                <a:latin typeface="SimSun" pitchFamily="2" charset="-122"/>
                <a:ea typeface="SimSun" pitchFamily="2" charset="-122"/>
              </a:rPr>
              <a:t>非自由未知数是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1</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2</a:t>
            </a:r>
            <a:r>
              <a:rPr lang="en-US" altLang="zh-TW" sz="2800" b="1" dirty="0" smtClean="0">
                <a:latin typeface="Times New Roman" pitchFamily="18" charset="0"/>
                <a:ea typeface="SimSun" pitchFamily="2" charset="-122"/>
                <a:cs typeface="Times New Roman" pitchFamily="18" charset="0"/>
              </a:rPr>
              <a:t>,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4</a:t>
            </a:r>
          </a:p>
          <a:p>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自由未知数是 </a:t>
            </a:r>
            <a:r>
              <a:rPr lang="en-US" altLang="zh-TW" sz="2800" b="1" i="1" dirty="0" smtClean="0">
                <a:latin typeface="Times New Roman" pitchFamily="18" charset="0"/>
                <a:ea typeface="SimSun" pitchFamily="2" charset="-122"/>
                <a:cs typeface="Times New Roman" pitchFamily="18" charset="0"/>
              </a:rPr>
              <a:t>x</a:t>
            </a:r>
            <a:r>
              <a:rPr lang="en-US" altLang="zh-TW" sz="2800" b="1" baseline="-25000" dirty="0" smtClean="0">
                <a:latin typeface="Times New Roman" pitchFamily="18" charset="0"/>
                <a:ea typeface="SimSun" pitchFamily="2" charset="-122"/>
                <a:cs typeface="Times New Roman" pitchFamily="18" charset="0"/>
              </a:rPr>
              <a:t>3</a:t>
            </a:r>
            <a:endParaRPr lang="zh-TW" altLang="en-US" sz="2800" b="1" baseline="-25000" dirty="0">
              <a:latin typeface="SimSun" pitchFamily="2" charset="-122"/>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796908"/>
          </a:xfrm>
        </p:spPr>
        <p:txBody>
          <a:bodyPr/>
          <a:lstStyle/>
          <a:p>
            <a:r>
              <a:rPr lang="zh-TW" altLang="en-US" b="1" dirty="0" smtClean="0">
                <a:solidFill>
                  <a:srgbClr val="00B050"/>
                </a:solidFill>
              </a:rPr>
              <a:t>整理</a:t>
            </a:r>
            <a:endParaRPr lang="zh-TW" altLang="en-US" b="1" dirty="0">
              <a:solidFill>
                <a:srgbClr val="00B050"/>
              </a:solidFill>
            </a:endParaRPr>
          </a:p>
        </p:txBody>
      </p:sp>
      <p:sp>
        <p:nvSpPr>
          <p:cNvPr id="3" name="內容版面配置區 2"/>
          <p:cNvSpPr>
            <a:spLocks noGrp="1"/>
          </p:cNvSpPr>
          <p:nvPr>
            <p:ph sz="quarter" idx="1"/>
          </p:nvPr>
        </p:nvSpPr>
        <p:spPr>
          <a:xfrm>
            <a:off x="928662" y="1142984"/>
            <a:ext cx="7772400" cy="4500594"/>
          </a:xfrm>
        </p:spPr>
        <p:txBody>
          <a:bodyPr>
            <a:normAutofit/>
          </a:bodyPr>
          <a:lstStyle/>
          <a:p>
            <a:r>
              <a:rPr lang="zh-TW" altLang="en-US" sz="2800" b="1" dirty="0" smtClean="0">
                <a:latin typeface="SimSun" pitchFamily="2" charset="-122"/>
                <a:ea typeface="SimSun" pitchFamily="2" charset="-122"/>
              </a:rPr>
              <a:t>初等行变换过程中极容易算错，请小心再小心。</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过程中绝对不要使用初等列变换！！！</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有解的话请都化成</a:t>
            </a:r>
            <a:r>
              <a:rPr lang="zh-TW" altLang="en-US" sz="2800" b="1" dirty="0" smtClean="0">
                <a:solidFill>
                  <a:srgbClr val="00B050"/>
                </a:solidFill>
                <a:latin typeface="SimSun" pitchFamily="2" charset="-122"/>
                <a:ea typeface="SimSun" pitchFamily="2" charset="-122"/>
              </a:rPr>
              <a:t>行最简形</a:t>
            </a:r>
            <a:r>
              <a:rPr lang="zh-TW" altLang="en-US" sz="2800" b="1" dirty="0" smtClean="0">
                <a:latin typeface="SimSun" pitchFamily="2" charset="-122"/>
                <a:ea typeface="SimSun" pitchFamily="2" charset="-122"/>
              </a:rPr>
              <a:t>，并正确判断出哪些未知数对应的是非自由未知数，哪些是自由未知数。从行最简形矩阵代表的简化方程组和对非自由以及自由未知数的判断进而写出解。</a:t>
            </a:r>
            <a:endParaRPr lang="en-US" altLang="zh-TW" sz="2800" b="1" dirty="0" smtClean="0">
              <a:latin typeface="SimSun" pitchFamily="2" charset="-122"/>
              <a:ea typeface="SimSun" pitchFamily="2" charset="-122"/>
            </a:endParaRPr>
          </a:p>
          <a:p>
            <a:r>
              <a:rPr lang="zh-TW" altLang="en-US" sz="2800" b="1" dirty="0" smtClean="0">
                <a:latin typeface="SimSun" pitchFamily="2" charset="-122"/>
                <a:ea typeface="SimSun" pitchFamily="2" charset="-122"/>
              </a:rPr>
              <a:t>最后请记得写上</a:t>
            </a:r>
            <a:r>
              <a:rPr lang="en-US" altLang="zh-TW" sz="2800" b="1" dirty="0" smtClean="0">
                <a:latin typeface="SimSun" pitchFamily="2" charset="-122"/>
                <a:ea typeface="SimSun" pitchFamily="2" charset="-122"/>
              </a:rPr>
              <a:t> </a:t>
            </a:r>
            <a:r>
              <a:rPr lang="en-US" altLang="zh-TW" sz="2800" b="1" i="1" dirty="0" smtClean="0">
                <a:solidFill>
                  <a:srgbClr val="FF0000"/>
                </a:solidFill>
                <a:latin typeface="Times New Roman" pitchFamily="18" charset="0"/>
                <a:ea typeface="SimSun" pitchFamily="2" charset="-122"/>
                <a:cs typeface="Times New Roman" pitchFamily="18" charset="0"/>
              </a:rPr>
              <a:t>c</a:t>
            </a:r>
            <a:r>
              <a:rPr lang="en-US" altLang="zh-TW" sz="2800" b="1" baseline="-25000" dirty="0" smtClean="0">
                <a:solidFill>
                  <a:srgbClr val="FF0000"/>
                </a:solidFill>
                <a:latin typeface="Times New Roman" pitchFamily="18" charset="0"/>
                <a:ea typeface="SimSun" pitchFamily="2" charset="-122"/>
                <a:cs typeface="Times New Roman" pitchFamily="18" charset="0"/>
              </a:rPr>
              <a:t>1</a:t>
            </a:r>
            <a:r>
              <a:rPr lang="en-US" altLang="zh-TW" sz="2800" b="1" dirty="0" smtClean="0">
                <a:solidFill>
                  <a:srgbClr val="FF0000"/>
                </a:solidFill>
                <a:latin typeface="Times New Roman" pitchFamily="18" charset="0"/>
                <a:ea typeface="SimSun" pitchFamily="2" charset="-122"/>
                <a:cs typeface="Times New Roman" pitchFamily="18" charset="0"/>
              </a:rPr>
              <a:t>, </a:t>
            </a:r>
            <a:r>
              <a:rPr lang="en-US" altLang="zh-TW" sz="2800" b="1" i="1" dirty="0" smtClean="0">
                <a:solidFill>
                  <a:srgbClr val="FF0000"/>
                </a:solidFill>
                <a:latin typeface="Times New Roman" pitchFamily="18" charset="0"/>
                <a:ea typeface="SimSun" pitchFamily="2" charset="-122"/>
                <a:cs typeface="Times New Roman" pitchFamily="18" charset="0"/>
              </a:rPr>
              <a:t>c</a:t>
            </a:r>
            <a:r>
              <a:rPr lang="en-US" altLang="zh-TW" sz="2800" b="1" baseline="-25000" dirty="0" smtClean="0">
                <a:solidFill>
                  <a:srgbClr val="FF0000"/>
                </a:solidFill>
                <a:latin typeface="Times New Roman" pitchFamily="18" charset="0"/>
                <a:ea typeface="SimSun" pitchFamily="2" charset="-122"/>
                <a:cs typeface="Times New Roman" pitchFamily="18" charset="0"/>
              </a:rPr>
              <a:t>2</a:t>
            </a:r>
            <a:r>
              <a:rPr lang="en-US" altLang="zh-TW" sz="2800" b="1" dirty="0" smtClean="0">
                <a:solidFill>
                  <a:srgbClr val="FF0000"/>
                </a:solidFill>
                <a:latin typeface="Times New Roman" pitchFamily="18" charset="0"/>
                <a:ea typeface="SimSun" pitchFamily="2" charset="-122"/>
                <a:cs typeface="Times New Roman" pitchFamily="18" charset="0"/>
              </a:rPr>
              <a:t>,…, </a:t>
            </a:r>
            <a:r>
              <a:rPr lang="en-US" altLang="zh-TW" sz="2800" b="1" i="1" dirty="0" smtClean="0">
                <a:solidFill>
                  <a:srgbClr val="FF0000"/>
                </a:solidFill>
                <a:latin typeface="Times New Roman" pitchFamily="18" charset="0"/>
                <a:ea typeface="SimSun" pitchFamily="2" charset="-122"/>
                <a:cs typeface="Times New Roman" pitchFamily="18" charset="0"/>
              </a:rPr>
              <a:t>c</a:t>
            </a:r>
            <a:r>
              <a:rPr lang="en-US" altLang="zh-TW" sz="2800" b="1" i="1" baseline="-25000" dirty="0" smtClean="0">
                <a:solidFill>
                  <a:srgbClr val="FF0000"/>
                </a:solidFill>
                <a:latin typeface="Times New Roman" pitchFamily="18" charset="0"/>
                <a:ea typeface="SimSun" pitchFamily="2" charset="-122"/>
                <a:cs typeface="Times New Roman" pitchFamily="18" charset="0"/>
              </a:rPr>
              <a:t>k</a:t>
            </a:r>
            <a:r>
              <a:rPr lang="en-US" altLang="zh-TW" sz="2800" b="1" dirty="0" smtClean="0">
                <a:solidFill>
                  <a:srgbClr val="FF0000"/>
                </a:solidFill>
                <a:latin typeface="Times New Roman" pitchFamily="18" charset="0"/>
                <a:ea typeface="SimSun" pitchFamily="2" charset="-122"/>
                <a:cs typeface="Times New Roman" pitchFamily="18" charset="0"/>
              </a:rPr>
              <a:t> </a:t>
            </a:r>
            <a:r>
              <a:rPr lang="zh-TW" altLang="en-US" sz="2800" b="1" dirty="0" smtClean="0">
                <a:solidFill>
                  <a:srgbClr val="FF0000"/>
                </a:solidFill>
                <a:latin typeface="Times New Roman" pitchFamily="18" charset="0"/>
                <a:ea typeface="SimSun" pitchFamily="2" charset="-122"/>
                <a:cs typeface="Times New Roman" pitchFamily="18" charset="0"/>
              </a:rPr>
              <a:t>为任意实数</a:t>
            </a:r>
            <a:r>
              <a:rPr lang="zh-TW" altLang="en-US" sz="2800" b="1" dirty="0" smtClean="0">
                <a:latin typeface="Times New Roman" pitchFamily="18" charset="0"/>
                <a:ea typeface="SimSun" pitchFamily="2" charset="-122"/>
                <a:cs typeface="Times New Roman" pitchFamily="18" charset="0"/>
              </a:rPr>
              <a:t>的叙述。</a:t>
            </a:r>
            <a:r>
              <a:rPr lang="en-US" altLang="zh-TW" sz="2800" b="1" dirty="0" smtClean="0">
                <a:latin typeface="SimSun" pitchFamily="2" charset="-122"/>
                <a:ea typeface="SimSun" pitchFamily="2" charset="-122"/>
              </a:rPr>
              <a:t>(</a:t>
            </a:r>
            <a:r>
              <a:rPr lang="zh-TW" altLang="en-US" sz="2800" b="1" dirty="0" smtClean="0">
                <a:latin typeface="SimSun" pitchFamily="2" charset="-122"/>
                <a:ea typeface="SimSun" pitchFamily="2" charset="-122"/>
              </a:rPr>
              <a:t> </a:t>
            </a:r>
            <a:r>
              <a:rPr lang="en-US" altLang="zh-TW" sz="2800" b="1" i="1" dirty="0" smtClean="0">
                <a:latin typeface="Times New Roman" pitchFamily="18" charset="0"/>
                <a:ea typeface="SimSun" pitchFamily="2" charset="-122"/>
                <a:cs typeface="Times New Roman" pitchFamily="18" charset="0"/>
              </a:rPr>
              <a:t>k</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为自由未知数个数</a:t>
            </a:r>
            <a:r>
              <a:rPr lang="en-US" altLang="zh-TW" sz="2800" b="1" dirty="0" smtClean="0">
                <a:latin typeface="SimSun" pitchFamily="2" charset="-122"/>
                <a:ea typeface="SimSun" pitchFamily="2" charset="-122"/>
              </a:rPr>
              <a:t>)</a:t>
            </a:r>
          </a:p>
          <a:p>
            <a:endParaRPr lang="en-US" altLang="zh-TW" sz="2800" b="1" dirty="0" smtClean="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7158" y="214290"/>
            <a:ext cx="8343904" cy="785794"/>
          </a:xfrm>
        </p:spPr>
        <p:txBody>
          <a:bodyPr>
            <a:normAutofit/>
          </a:bodyPr>
          <a:lstStyle/>
          <a:p>
            <a:r>
              <a:rPr lang="en-US" altLang="zh-TW" b="1" dirty="0" smtClean="0">
                <a:solidFill>
                  <a:srgbClr val="0070C0"/>
                </a:solidFill>
                <a:latin typeface="+mj-ea"/>
              </a:rPr>
              <a:t>5. </a:t>
            </a:r>
            <a:r>
              <a:rPr lang="zh-TW" altLang="en-US" b="1" dirty="0" smtClean="0">
                <a:solidFill>
                  <a:srgbClr val="0070C0"/>
                </a:solidFill>
                <a:latin typeface="+mj-ea"/>
              </a:rPr>
              <a:t>重要课本例题及习题整理</a:t>
            </a:r>
            <a:endParaRPr lang="zh-TW" altLang="en-US" dirty="0"/>
          </a:p>
        </p:txBody>
      </p:sp>
      <p:sp>
        <p:nvSpPr>
          <p:cNvPr id="3" name="內容版面配置區 2"/>
          <p:cNvSpPr>
            <a:spLocks noGrp="1"/>
          </p:cNvSpPr>
          <p:nvPr>
            <p:ph sz="quarter" idx="1"/>
          </p:nvPr>
        </p:nvSpPr>
        <p:spPr>
          <a:xfrm>
            <a:off x="357158" y="1285860"/>
            <a:ext cx="8143932" cy="4572032"/>
          </a:xfrm>
        </p:spPr>
        <p:txBody>
          <a:bodyPr>
            <a:normAutofit/>
          </a:bodyPr>
          <a:lstStyle/>
          <a:p>
            <a:r>
              <a:rPr lang="zh-TW" altLang="en-US" sz="3000" b="1" dirty="0" smtClean="0">
                <a:latin typeface="Times New Roman" pitchFamily="18" charset="0"/>
                <a:ea typeface="SimSun" pitchFamily="2" charset="-122"/>
                <a:cs typeface="Times New Roman" pitchFamily="18" charset="0"/>
              </a:rPr>
              <a:t>课本 </a:t>
            </a:r>
            <a:r>
              <a:rPr lang="en-US" altLang="zh-TW" sz="3000" b="1" dirty="0" smtClean="0">
                <a:latin typeface="Times New Roman" pitchFamily="18" charset="0"/>
                <a:ea typeface="SimSun" pitchFamily="2" charset="-122"/>
                <a:cs typeface="Times New Roman" pitchFamily="18" charset="0"/>
              </a:rPr>
              <a:t>P72 </a:t>
            </a:r>
            <a:r>
              <a:rPr lang="zh-TW" altLang="en-US" sz="3000" b="1" dirty="0" smtClean="0">
                <a:latin typeface="Times New Roman" pitchFamily="18" charset="0"/>
                <a:ea typeface="SimSun" pitchFamily="2" charset="-122"/>
                <a:cs typeface="Times New Roman" pitchFamily="18" charset="0"/>
              </a:rPr>
              <a:t>例 </a:t>
            </a:r>
            <a:r>
              <a:rPr lang="en-US" altLang="zh-TW" sz="3000" b="1" dirty="0" smtClean="0">
                <a:latin typeface="Times New Roman" pitchFamily="18" charset="0"/>
                <a:ea typeface="SimSun" pitchFamily="2" charset="-122"/>
                <a:cs typeface="Times New Roman" pitchFamily="18" charset="0"/>
              </a:rPr>
              <a:t>10 </a:t>
            </a:r>
            <a:r>
              <a:rPr lang="zh-TW" altLang="en-US" sz="3000" b="1" dirty="0" smtClean="0">
                <a:latin typeface="Times New Roman" pitchFamily="18" charset="0"/>
                <a:ea typeface="SimSun" pitchFamily="2" charset="-122"/>
                <a:cs typeface="Times New Roman" pitchFamily="18" charset="0"/>
              </a:rPr>
              <a:t>； </a:t>
            </a:r>
            <a:r>
              <a:rPr lang="en-US" altLang="zh-TW" sz="3000" b="1" dirty="0" smtClean="0">
                <a:latin typeface="Times New Roman" pitchFamily="18" charset="0"/>
                <a:ea typeface="SimSun" pitchFamily="2" charset="-122"/>
                <a:cs typeface="Times New Roman" pitchFamily="18" charset="0"/>
              </a:rPr>
              <a:t>P73 </a:t>
            </a:r>
            <a:r>
              <a:rPr lang="zh-TW" altLang="en-US" sz="3000" b="1" dirty="0" smtClean="0">
                <a:latin typeface="Times New Roman" pitchFamily="18" charset="0"/>
                <a:ea typeface="SimSun" pitchFamily="2" charset="-122"/>
                <a:cs typeface="Times New Roman" pitchFamily="18" charset="0"/>
              </a:rPr>
              <a:t>例 </a:t>
            </a:r>
            <a:r>
              <a:rPr lang="en-US" altLang="zh-TW" sz="3000" b="1" dirty="0" smtClean="0">
                <a:latin typeface="Times New Roman" pitchFamily="18" charset="0"/>
                <a:ea typeface="SimSun" pitchFamily="2" charset="-122"/>
                <a:cs typeface="Times New Roman" pitchFamily="18" charset="0"/>
              </a:rPr>
              <a:t>11 </a:t>
            </a:r>
            <a:r>
              <a:rPr lang="zh-TW" altLang="en-US" sz="3000" b="1" dirty="0" smtClean="0">
                <a:latin typeface="Times New Roman" pitchFamily="18" charset="0"/>
                <a:ea typeface="SimSun" pitchFamily="2" charset="-122"/>
                <a:cs typeface="Times New Roman" pitchFamily="18" charset="0"/>
              </a:rPr>
              <a:t>；</a:t>
            </a:r>
            <a:r>
              <a:rPr lang="en-US" altLang="zh-TW" sz="3000" b="1" dirty="0" smtClean="0">
                <a:latin typeface="Times New Roman" pitchFamily="18" charset="0"/>
                <a:ea typeface="SimSun" pitchFamily="2" charset="-122"/>
                <a:cs typeface="Times New Roman" pitchFamily="18" charset="0"/>
              </a:rPr>
              <a:t> P74 </a:t>
            </a:r>
            <a:r>
              <a:rPr lang="zh-TW" altLang="en-US" sz="3000" b="1" dirty="0" smtClean="0">
                <a:latin typeface="Times New Roman" pitchFamily="18" charset="0"/>
                <a:ea typeface="SimSun" pitchFamily="2" charset="-122"/>
                <a:cs typeface="Times New Roman" pitchFamily="18" charset="0"/>
              </a:rPr>
              <a:t>例 </a:t>
            </a:r>
            <a:r>
              <a:rPr lang="en-US" altLang="zh-TW" sz="3000" b="1" dirty="0" smtClean="0">
                <a:latin typeface="Times New Roman" pitchFamily="18" charset="0"/>
                <a:ea typeface="SimSun" pitchFamily="2" charset="-122"/>
                <a:cs typeface="Times New Roman" pitchFamily="18" charset="0"/>
              </a:rPr>
              <a:t>12 </a:t>
            </a:r>
          </a:p>
          <a:p>
            <a:r>
              <a:rPr lang="zh-TW" altLang="en-US" sz="3000" b="1" dirty="0" smtClean="0">
                <a:latin typeface="Times New Roman" pitchFamily="18" charset="0"/>
                <a:ea typeface="SimSun" pitchFamily="2" charset="-122"/>
                <a:cs typeface="Times New Roman" pitchFamily="18" charset="0"/>
              </a:rPr>
              <a:t>课</a:t>
            </a:r>
            <a:r>
              <a:rPr lang="zh-TW" altLang="en-US" sz="3000" b="1" dirty="0" smtClean="0">
                <a:latin typeface="Times New Roman" pitchFamily="18" charset="0"/>
                <a:ea typeface="SimSun" pitchFamily="2" charset="-122"/>
                <a:cs typeface="Times New Roman" pitchFamily="18" charset="0"/>
              </a:rPr>
              <a:t>本 </a:t>
            </a:r>
            <a:r>
              <a:rPr lang="en-US" altLang="zh-TW" sz="3000" b="1" dirty="0" smtClean="0">
                <a:latin typeface="Times New Roman" pitchFamily="18" charset="0"/>
                <a:ea typeface="SimSun" pitchFamily="2" charset="-122"/>
                <a:cs typeface="Times New Roman" pitchFamily="18" charset="0"/>
              </a:rPr>
              <a:t>p77</a:t>
            </a:r>
            <a:r>
              <a:rPr lang="zh-TW" altLang="en-US" sz="3000" b="1" dirty="0" smtClean="0">
                <a:latin typeface="Times New Roman" pitchFamily="18" charset="0"/>
                <a:ea typeface="SimSun" pitchFamily="2" charset="-122"/>
                <a:cs typeface="Times New Roman" pitchFamily="18" charset="0"/>
              </a:rPr>
              <a:t>习</a:t>
            </a:r>
            <a:r>
              <a:rPr lang="zh-TW" altLang="en-US" sz="3000" b="1" dirty="0" smtClean="0">
                <a:latin typeface="Times New Roman" pitchFamily="18" charset="0"/>
                <a:ea typeface="SimSun" pitchFamily="2" charset="-122"/>
                <a:cs typeface="Times New Roman" pitchFamily="18" charset="0"/>
              </a:rPr>
              <a:t>题 </a:t>
            </a:r>
            <a:r>
              <a:rPr lang="en-US" altLang="zh-TW" sz="3000" b="1" dirty="0" smtClean="0">
                <a:latin typeface="Times New Roman" pitchFamily="18" charset="0"/>
                <a:ea typeface="SimSun" pitchFamily="2" charset="-122"/>
                <a:cs typeface="Times New Roman" pitchFamily="18" charset="0"/>
              </a:rPr>
              <a:t>1</a:t>
            </a:r>
            <a:r>
              <a:rPr lang="zh-TW" altLang="en-US" sz="3000" b="1" dirty="0" smtClean="0">
                <a:latin typeface="Times New Roman" pitchFamily="18" charset="0"/>
                <a:ea typeface="SimSun" pitchFamily="2" charset="-122"/>
                <a:cs typeface="Times New Roman" pitchFamily="18" charset="0"/>
              </a:rPr>
              <a:t> ；</a:t>
            </a:r>
            <a:r>
              <a:rPr lang="zh-TW" altLang="en-US" sz="3000" b="1" dirty="0" smtClean="0">
                <a:latin typeface="Times New Roman" pitchFamily="18" charset="0"/>
                <a:ea typeface="SimSun" pitchFamily="2" charset="-122"/>
                <a:cs typeface="Times New Roman" pitchFamily="18" charset="0"/>
              </a:rPr>
              <a:t> </a:t>
            </a:r>
            <a:r>
              <a:rPr lang="en-US" altLang="zh-TW" sz="3000" b="1" dirty="0" smtClean="0">
                <a:latin typeface="Times New Roman" pitchFamily="18" charset="0"/>
                <a:ea typeface="SimSun" pitchFamily="2" charset="-122"/>
                <a:cs typeface="Times New Roman" pitchFamily="18" charset="0"/>
              </a:rPr>
              <a:t>p78</a:t>
            </a:r>
            <a:r>
              <a:rPr lang="zh-TW" altLang="en-US" sz="3000" b="1" dirty="0" smtClean="0">
                <a:latin typeface="Times New Roman" pitchFamily="18" charset="0"/>
                <a:ea typeface="SimSun" pitchFamily="2" charset="-122"/>
                <a:cs typeface="Times New Roman" pitchFamily="18" charset="0"/>
              </a:rPr>
              <a:t>习题 </a:t>
            </a:r>
            <a:r>
              <a:rPr lang="en-US" altLang="zh-TW" sz="3000" b="1" dirty="0" smtClean="0">
                <a:latin typeface="Times New Roman" pitchFamily="18" charset="0"/>
                <a:ea typeface="SimSun" pitchFamily="2" charset="-122"/>
                <a:cs typeface="Times New Roman" pitchFamily="18" charset="0"/>
              </a:rPr>
              <a:t>13</a:t>
            </a:r>
            <a:r>
              <a:rPr lang="zh-TW" altLang="en-US" sz="3000" b="1" dirty="0" smtClean="0">
                <a:latin typeface="Times New Roman" pitchFamily="18" charset="0"/>
                <a:ea typeface="SimSun" pitchFamily="2" charset="-122"/>
                <a:cs typeface="Times New Roman" pitchFamily="18" charset="0"/>
              </a:rPr>
              <a:t> ；</a:t>
            </a:r>
            <a:r>
              <a:rPr lang="en-US" altLang="zh-TW" sz="3000" b="1" dirty="0" smtClean="0">
                <a:latin typeface="Times New Roman" pitchFamily="18" charset="0"/>
                <a:ea typeface="SimSun" pitchFamily="2" charset="-122"/>
                <a:cs typeface="Times New Roman" pitchFamily="18" charset="0"/>
              </a:rPr>
              <a:t> </a:t>
            </a:r>
            <a:r>
              <a:rPr lang="en-US" altLang="zh-TW" sz="3000" b="1" dirty="0" smtClean="0">
                <a:latin typeface="Times New Roman" pitchFamily="18" charset="0"/>
                <a:ea typeface="SimSun" pitchFamily="2" charset="-122"/>
                <a:cs typeface="Times New Roman" pitchFamily="18" charset="0"/>
              </a:rPr>
              <a:t>p79</a:t>
            </a:r>
            <a:r>
              <a:rPr lang="zh-TW" altLang="en-US" sz="3000" b="1" dirty="0" smtClean="0">
                <a:latin typeface="Times New Roman" pitchFamily="18" charset="0"/>
                <a:ea typeface="SimSun" pitchFamily="2" charset="-122"/>
                <a:cs typeface="Times New Roman" pitchFamily="18" charset="0"/>
              </a:rPr>
              <a:t>习</a:t>
            </a:r>
            <a:r>
              <a:rPr lang="zh-TW" altLang="en-US" sz="3000" b="1" dirty="0" smtClean="0">
                <a:latin typeface="Times New Roman" pitchFamily="18" charset="0"/>
                <a:ea typeface="SimSun" pitchFamily="2" charset="-122"/>
                <a:cs typeface="Times New Roman" pitchFamily="18" charset="0"/>
              </a:rPr>
              <a:t>题 </a:t>
            </a:r>
            <a:r>
              <a:rPr lang="en-US" altLang="zh-TW" sz="3000" b="1" dirty="0" smtClean="0">
                <a:latin typeface="Times New Roman" pitchFamily="18" charset="0"/>
                <a:ea typeface="SimSun" pitchFamily="2" charset="-122"/>
                <a:cs typeface="Times New Roman" pitchFamily="18" charset="0"/>
              </a:rPr>
              <a:t>14 </a:t>
            </a:r>
            <a:endParaRPr lang="en-US" altLang="zh-TW" sz="3000" b="1" dirty="0" smtClean="0">
              <a:latin typeface="Times New Roman" pitchFamily="18" charset="0"/>
              <a:ea typeface="SimSun" pitchFamily="2" charset="-122"/>
              <a:cs typeface="Times New Roman" pitchFamily="18" charset="0"/>
            </a:endParaRPr>
          </a:p>
          <a:p>
            <a:r>
              <a:rPr lang="zh-TW" altLang="en-US" sz="3000" b="1" dirty="0" smtClean="0">
                <a:latin typeface="Times New Roman" pitchFamily="18" charset="0"/>
                <a:ea typeface="SimSun" pitchFamily="2" charset="-122"/>
                <a:cs typeface="Times New Roman" pitchFamily="18" charset="0"/>
              </a:rPr>
              <a:t>做以上习题时请顺便弄清楚线性方程组中所谓</a:t>
            </a:r>
            <a:r>
              <a:rPr lang="zh-TW" altLang="en-US" sz="3000" b="1" dirty="0" smtClean="0">
                <a:solidFill>
                  <a:srgbClr val="FF0000"/>
                </a:solidFill>
                <a:latin typeface="Times New Roman" pitchFamily="18" charset="0"/>
                <a:ea typeface="SimSun" pitchFamily="2" charset="-122"/>
                <a:cs typeface="Times New Roman" pitchFamily="18" charset="0"/>
              </a:rPr>
              <a:t>齐次</a:t>
            </a:r>
            <a:r>
              <a:rPr lang="zh-TW" altLang="en-US" sz="3000" b="1" dirty="0" smtClean="0">
                <a:latin typeface="Times New Roman" pitchFamily="18" charset="0"/>
                <a:ea typeface="SimSun" pitchFamily="2" charset="-122"/>
                <a:cs typeface="Times New Roman" pitchFamily="18" charset="0"/>
              </a:rPr>
              <a:t>和</a:t>
            </a:r>
            <a:r>
              <a:rPr lang="zh-TW" altLang="en-US" sz="3000" b="1" dirty="0" smtClean="0">
                <a:solidFill>
                  <a:srgbClr val="7030A0"/>
                </a:solidFill>
                <a:latin typeface="Times New Roman" pitchFamily="18" charset="0"/>
                <a:ea typeface="SimSun" pitchFamily="2" charset="-122"/>
                <a:cs typeface="Times New Roman" pitchFamily="18" charset="0"/>
              </a:rPr>
              <a:t>非齐次</a:t>
            </a:r>
            <a:r>
              <a:rPr lang="zh-TW" altLang="en-US" sz="3000" b="1" dirty="0" smtClean="0">
                <a:latin typeface="Times New Roman" pitchFamily="18" charset="0"/>
                <a:ea typeface="SimSun" pitchFamily="2" charset="-122"/>
                <a:cs typeface="Times New Roman" pitchFamily="18" charset="0"/>
              </a:rPr>
              <a:t>分别代表哪种形式的线性方程组，下一章的观念会用到。</a:t>
            </a:r>
            <a:endParaRPr lang="en-US" altLang="zh-TW" sz="3000" b="1" dirty="0" smtClean="0">
              <a:latin typeface="Times New Roman" pitchFamily="18" charset="0"/>
              <a:ea typeface="SimSun"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auto">
          <a:xfrm>
            <a:off x="357158" y="357166"/>
            <a:ext cx="642942"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70C0"/>
                </a:solidFill>
                <a:ea typeface="黑体" pitchFamily="2" charset="-122"/>
              </a:rPr>
              <a:t>例</a:t>
            </a:r>
            <a:r>
              <a:rPr lang="zh-TW" altLang="en-US" sz="2800" b="1" dirty="0" smtClean="0">
                <a:solidFill>
                  <a:srgbClr val="0070C0"/>
                </a:solidFill>
                <a:ea typeface="黑体" pitchFamily="2" charset="-122"/>
              </a:rPr>
              <a:t> </a:t>
            </a:r>
            <a:endParaRPr lang="en-US" altLang="zh-CN" sz="2800" b="1" dirty="0">
              <a:solidFill>
                <a:srgbClr val="0070C0"/>
              </a:solidFill>
              <a:ea typeface="黑体" pitchFamily="2" charset="-122"/>
            </a:endParaRPr>
          </a:p>
        </p:txBody>
      </p:sp>
      <p:graphicFrame>
        <p:nvGraphicFramePr>
          <p:cNvPr id="12292" name="Object 3"/>
          <p:cNvGraphicFramePr>
            <a:graphicFrameLocks noChangeAspect="1"/>
          </p:cNvGraphicFramePr>
          <p:nvPr/>
        </p:nvGraphicFramePr>
        <p:xfrm>
          <a:off x="857224" y="285728"/>
          <a:ext cx="6708775" cy="2000250"/>
        </p:xfrm>
        <a:graphic>
          <a:graphicData uri="http://schemas.openxmlformats.org/presentationml/2006/ole">
            <p:oleObj spid="_x0000_s53250" name="Equation" r:id="rId4" imgW="3111480" imgH="927000" progId="">
              <p:embed/>
            </p:oleObj>
          </a:graphicData>
        </a:graphic>
      </p:graphicFrame>
      <p:graphicFrame>
        <p:nvGraphicFramePr>
          <p:cNvPr id="9" name="Object 3"/>
          <p:cNvGraphicFramePr>
            <a:graphicFrameLocks noChangeAspect="1"/>
          </p:cNvGraphicFramePr>
          <p:nvPr/>
        </p:nvGraphicFramePr>
        <p:xfrm>
          <a:off x="857224" y="2428868"/>
          <a:ext cx="6516687" cy="2000250"/>
        </p:xfrm>
        <a:graphic>
          <a:graphicData uri="http://schemas.openxmlformats.org/presentationml/2006/ole">
            <p:oleObj spid="_x0000_s53255" name="Equation" r:id="rId5" imgW="3022560" imgH="927000" progId="">
              <p:embed/>
            </p:oleObj>
          </a:graphicData>
        </a:graphic>
      </p:graphicFrame>
      <p:graphicFrame>
        <p:nvGraphicFramePr>
          <p:cNvPr id="10" name="Object 3"/>
          <p:cNvGraphicFramePr>
            <a:graphicFrameLocks noChangeAspect="1"/>
          </p:cNvGraphicFramePr>
          <p:nvPr/>
        </p:nvGraphicFramePr>
        <p:xfrm>
          <a:off x="857224" y="4572008"/>
          <a:ext cx="7175500" cy="2000250"/>
        </p:xfrm>
        <a:graphic>
          <a:graphicData uri="http://schemas.openxmlformats.org/presentationml/2006/ole">
            <p:oleObj spid="_x0000_s53256" name="Equation" r:id="rId6" imgW="3327120" imgH="9270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725470"/>
          </a:xfrm>
        </p:spPr>
        <p:txBody>
          <a:bodyPr>
            <a:normAutofit fontScale="90000"/>
          </a:bodyPr>
          <a:lstStyle/>
          <a:p>
            <a:r>
              <a:rPr lang="en-US" altLang="zh-TW" b="1" dirty="0" smtClean="0">
                <a:solidFill>
                  <a:srgbClr val="0070C0"/>
                </a:solidFill>
                <a:latin typeface="+mj-ea"/>
              </a:rPr>
              <a:t>1. </a:t>
            </a:r>
            <a:r>
              <a:rPr lang="zh-TW" altLang="en-US" b="1" dirty="0" smtClean="0">
                <a:solidFill>
                  <a:srgbClr val="0070C0"/>
                </a:solidFill>
                <a:latin typeface="+mj-ea"/>
              </a:rPr>
              <a:t>矩阵的初等变换</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857224" y="1000108"/>
            <a:ext cx="7772400" cy="3000396"/>
          </a:xfrm>
        </p:spPr>
        <p:txBody>
          <a:bodyPr>
            <a:noAutofit/>
          </a:bodyPr>
          <a:lstStyle/>
          <a:p>
            <a:r>
              <a:rPr lang="zh-TW" altLang="en-US" sz="2800" b="1" dirty="0" smtClean="0">
                <a:latin typeface="SimSun" pitchFamily="2" charset="-122"/>
                <a:ea typeface="SimSun" pitchFamily="2" charset="-122"/>
              </a:rPr>
              <a:t>矩阵每一行的第一个非零元素称为该行的</a:t>
            </a:r>
            <a:r>
              <a:rPr lang="zh-TW" altLang="en-US" sz="2800" b="1" dirty="0" smtClean="0">
                <a:solidFill>
                  <a:srgbClr val="FF0000"/>
                </a:solidFill>
                <a:latin typeface="SimSun" pitchFamily="2" charset="-122"/>
                <a:ea typeface="SimSun" pitchFamily="2" charset="-122"/>
              </a:rPr>
              <a:t>首非零元</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r>
              <a:rPr lang="zh-TW" altLang="en-US" sz="2800" b="1" dirty="0" smtClean="0">
                <a:solidFill>
                  <a:srgbClr val="7030A0"/>
                </a:solidFill>
                <a:latin typeface="SimSun" pitchFamily="2" charset="-122"/>
                <a:ea typeface="SimSun" pitchFamily="2" charset="-122"/>
              </a:rPr>
              <a:t>行阶梯形矩阵</a:t>
            </a:r>
            <a:endParaRPr lang="en-US" altLang="zh-TW" sz="2800" b="1" dirty="0" smtClean="0">
              <a:solidFill>
                <a:srgbClr val="7030A0"/>
              </a:solidFill>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r>
              <a:rPr lang="en-US" altLang="zh-TW" sz="2800" b="1" dirty="0" smtClean="0">
                <a:latin typeface="Times New Roman" pitchFamily="18" charset="0"/>
                <a:ea typeface="SimSun" pitchFamily="2" charset="-122"/>
                <a:cs typeface="Times New Roman" pitchFamily="18" charset="0"/>
              </a:rPr>
              <a:t>1.</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全为零元素的行在矩阵最下方 </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2.</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由上往下，每行首非零元所在列标随著行标 </a:t>
            </a:r>
            <a:endParaRPr lang="en-US" altLang="zh-TW" sz="2800" b="1" dirty="0" smtClean="0">
              <a:latin typeface="SimSun" pitchFamily="2" charset="-122"/>
              <a:ea typeface="SimSun" pitchFamily="2" charset="-122"/>
            </a:endParaRPr>
          </a:p>
          <a:p>
            <a:pPr>
              <a:buNone/>
            </a:pPr>
            <a:r>
              <a:rPr lang="zh-TW" altLang="en-US" sz="2800" b="1" dirty="0" smtClean="0">
                <a:latin typeface="SimSun" pitchFamily="2" charset="-122"/>
                <a:ea typeface="SimSun" pitchFamily="2" charset="-122"/>
              </a:rPr>
              <a:t>    的增加而严格递增。</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graphicFrame>
        <p:nvGraphicFramePr>
          <p:cNvPr id="12292" name="Object 3"/>
          <p:cNvGraphicFramePr>
            <a:graphicFrameLocks noChangeAspect="1"/>
          </p:cNvGraphicFramePr>
          <p:nvPr/>
        </p:nvGraphicFramePr>
        <p:xfrm>
          <a:off x="428596" y="4643446"/>
          <a:ext cx="1806575" cy="1571622"/>
        </p:xfrm>
        <a:graphic>
          <a:graphicData uri="http://schemas.openxmlformats.org/presentationml/2006/ole">
            <p:oleObj spid="_x0000_s54274" name="Equation" r:id="rId3" imgW="838080" imgH="927000" progId="">
              <p:embed/>
            </p:oleObj>
          </a:graphicData>
        </a:graphic>
      </p:graphicFrame>
      <p:sp>
        <p:nvSpPr>
          <p:cNvPr id="5" name="Text Box 9"/>
          <p:cNvSpPr txBox="1">
            <a:spLocks noChangeArrowheads="1"/>
          </p:cNvSpPr>
          <p:nvPr/>
        </p:nvSpPr>
        <p:spPr bwMode="auto">
          <a:xfrm>
            <a:off x="285720" y="4071942"/>
            <a:ext cx="642942"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70C0"/>
                </a:solidFill>
                <a:ea typeface="黑体" pitchFamily="2" charset="-122"/>
              </a:rPr>
              <a:t>例</a:t>
            </a:r>
            <a:r>
              <a:rPr lang="zh-TW" altLang="en-US" sz="2800" b="1" dirty="0" smtClean="0">
                <a:solidFill>
                  <a:srgbClr val="0070C0"/>
                </a:solidFill>
                <a:ea typeface="黑体" pitchFamily="2" charset="-122"/>
              </a:rPr>
              <a:t> </a:t>
            </a:r>
            <a:endParaRPr lang="en-US" altLang="zh-CN" sz="2800" b="1" dirty="0">
              <a:solidFill>
                <a:srgbClr val="0070C0"/>
              </a:solidFill>
              <a:ea typeface="黑体" pitchFamily="2" charset="-122"/>
            </a:endParaRPr>
          </a:p>
        </p:txBody>
      </p:sp>
      <p:graphicFrame>
        <p:nvGraphicFramePr>
          <p:cNvPr id="4" name="Object 3"/>
          <p:cNvGraphicFramePr>
            <a:graphicFrameLocks noChangeAspect="1"/>
          </p:cNvGraphicFramePr>
          <p:nvPr/>
        </p:nvGraphicFramePr>
        <p:xfrm>
          <a:off x="2500298" y="4643446"/>
          <a:ext cx="1971675" cy="1571625"/>
        </p:xfrm>
        <a:graphic>
          <a:graphicData uri="http://schemas.openxmlformats.org/presentationml/2006/ole">
            <p:oleObj spid="_x0000_s54275" name="Equation" r:id="rId4" imgW="914400" imgH="927000" progId="">
              <p:embed/>
            </p:oleObj>
          </a:graphicData>
        </a:graphic>
      </p:graphicFrame>
      <p:graphicFrame>
        <p:nvGraphicFramePr>
          <p:cNvPr id="6" name="Object 3"/>
          <p:cNvGraphicFramePr>
            <a:graphicFrameLocks noChangeAspect="1"/>
          </p:cNvGraphicFramePr>
          <p:nvPr/>
        </p:nvGraphicFramePr>
        <p:xfrm>
          <a:off x="4714876" y="4643446"/>
          <a:ext cx="1806575" cy="1571625"/>
        </p:xfrm>
        <a:graphic>
          <a:graphicData uri="http://schemas.openxmlformats.org/presentationml/2006/ole">
            <p:oleObj spid="_x0000_s54276" name="Equation" r:id="rId5" imgW="838080" imgH="927000" progId="">
              <p:embed/>
            </p:oleObj>
          </a:graphicData>
        </a:graphic>
      </p:graphicFrame>
      <p:graphicFrame>
        <p:nvGraphicFramePr>
          <p:cNvPr id="7" name="Object 3"/>
          <p:cNvGraphicFramePr>
            <a:graphicFrameLocks noChangeAspect="1"/>
          </p:cNvGraphicFramePr>
          <p:nvPr/>
        </p:nvGraphicFramePr>
        <p:xfrm>
          <a:off x="6705600" y="4643438"/>
          <a:ext cx="1970088" cy="1571625"/>
        </p:xfrm>
        <a:graphic>
          <a:graphicData uri="http://schemas.openxmlformats.org/presentationml/2006/ole">
            <p:oleObj spid="_x0000_s54277" name="Equation" r:id="rId6" imgW="914400" imgH="927000" progId="">
              <p:embed/>
            </p:oleObj>
          </a:graphicData>
        </a:graphic>
      </p:graphicFrame>
      <p:sp>
        <p:nvSpPr>
          <p:cNvPr id="9" name="乘號 8"/>
          <p:cNvSpPr/>
          <p:nvPr/>
        </p:nvSpPr>
        <p:spPr>
          <a:xfrm>
            <a:off x="285720" y="4500570"/>
            <a:ext cx="2143140" cy="1914532"/>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甜甜圈 12"/>
          <p:cNvSpPr/>
          <p:nvPr/>
        </p:nvSpPr>
        <p:spPr>
          <a:xfrm>
            <a:off x="2786050" y="4714884"/>
            <a:ext cx="1500198" cy="1428760"/>
          </a:xfrm>
          <a:prstGeom prst="donu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4" name="甜甜圈 13"/>
          <p:cNvSpPr/>
          <p:nvPr/>
        </p:nvSpPr>
        <p:spPr>
          <a:xfrm>
            <a:off x="6929454" y="4714884"/>
            <a:ext cx="1500198" cy="1428760"/>
          </a:xfrm>
          <a:prstGeom prst="donu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乘號 14"/>
          <p:cNvSpPr/>
          <p:nvPr/>
        </p:nvSpPr>
        <p:spPr>
          <a:xfrm>
            <a:off x="4500562" y="4500570"/>
            <a:ext cx="2143140" cy="1914532"/>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725470"/>
          </a:xfrm>
        </p:spPr>
        <p:txBody>
          <a:bodyPr>
            <a:normAutofit fontScale="90000"/>
          </a:bodyPr>
          <a:lstStyle/>
          <a:p>
            <a:r>
              <a:rPr lang="en-US" altLang="zh-TW" b="1" dirty="0" smtClean="0">
                <a:solidFill>
                  <a:srgbClr val="0070C0"/>
                </a:solidFill>
                <a:latin typeface="+mj-ea"/>
              </a:rPr>
              <a:t>1. </a:t>
            </a:r>
            <a:r>
              <a:rPr lang="zh-TW" altLang="en-US" b="1" dirty="0" smtClean="0">
                <a:solidFill>
                  <a:srgbClr val="0070C0"/>
                </a:solidFill>
                <a:latin typeface="+mj-ea"/>
              </a:rPr>
              <a:t>矩阵的初等变换</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857224" y="1000108"/>
            <a:ext cx="7772400" cy="3000396"/>
          </a:xfrm>
        </p:spPr>
        <p:txBody>
          <a:bodyPr>
            <a:noAutofit/>
          </a:bodyPr>
          <a:lstStyle/>
          <a:p>
            <a:r>
              <a:rPr lang="zh-TW" altLang="en-US" sz="2800" b="1" smtClean="0">
                <a:solidFill>
                  <a:srgbClr val="00B050"/>
                </a:solidFill>
                <a:latin typeface="SimSun" pitchFamily="2" charset="-122"/>
                <a:ea typeface="SimSun" pitchFamily="2" charset="-122"/>
              </a:rPr>
              <a:t>行最简形矩</a:t>
            </a:r>
            <a:r>
              <a:rPr lang="zh-TW" altLang="en-US" sz="2800" b="1" dirty="0" smtClean="0">
                <a:solidFill>
                  <a:srgbClr val="00B050"/>
                </a:solidFill>
                <a:latin typeface="SimSun" pitchFamily="2" charset="-122"/>
                <a:ea typeface="SimSun" pitchFamily="2" charset="-122"/>
              </a:rPr>
              <a:t>阵</a:t>
            </a:r>
            <a:endParaRPr lang="en-US" altLang="zh-TW" sz="2800" b="1" dirty="0" smtClean="0">
              <a:solidFill>
                <a:srgbClr val="00B050"/>
              </a:solidFill>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r>
              <a:rPr lang="en-US" altLang="zh-TW" sz="2800" b="1" dirty="0" smtClean="0">
                <a:latin typeface="Times New Roman" pitchFamily="18" charset="0"/>
                <a:ea typeface="SimSun" pitchFamily="2" charset="-122"/>
                <a:cs typeface="Times New Roman" pitchFamily="18" charset="0"/>
              </a:rPr>
              <a:t>1.</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必为行阶梯形矩阵。</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cs typeface="Times New Roman" pitchFamily="18" charset="0"/>
              </a:rPr>
              <a:t>	</a:t>
            </a:r>
            <a:r>
              <a:rPr lang="en-US" altLang="zh-TW" sz="2800" b="1" dirty="0" smtClean="0">
                <a:latin typeface="Times New Roman" pitchFamily="18" charset="0"/>
                <a:ea typeface="SimSun" pitchFamily="2" charset="-122"/>
                <a:cs typeface="Times New Roman" pitchFamily="18" charset="0"/>
              </a:rPr>
              <a:t>2.</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每行的首非零元均为 </a:t>
            </a:r>
            <a:r>
              <a:rPr lang="en-US" altLang="zh-TW" sz="2800" b="1" dirty="0" smtClean="0">
                <a:latin typeface="Times New Roman" pitchFamily="18" charset="0"/>
                <a:ea typeface="SimSun" pitchFamily="2" charset="-122"/>
                <a:cs typeface="Times New Roman" pitchFamily="18" charset="0"/>
              </a:rPr>
              <a:t>1</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pPr>
              <a:buNone/>
            </a:pPr>
            <a:r>
              <a:rPr lang="en-US" altLang="zh-TW" sz="2800" b="1" dirty="0" smtClean="0">
                <a:latin typeface="Times New Roman" pitchFamily="18" charset="0"/>
                <a:ea typeface="SimSun" pitchFamily="2" charset="-122"/>
                <a:cs typeface="Times New Roman" pitchFamily="18" charset="0"/>
              </a:rPr>
              <a:t>    3.</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每行首非零元所在列其他元素均为 </a:t>
            </a:r>
            <a:r>
              <a:rPr lang="en-US" altLang="zh-TW" sz="2800" b="1" dirty="0" smtClean="0">
                <a:latin typeface="Times New Roman" pitchFamily="18" charset="0"/>
                <a:ea typeface="SimSun" pitchFamily="2" charset="-122"/>
                <a:cs typeface="Times New Roman" pitchFamily="18" charset="0"/>
              </a:rPr>
              <a:t>0</a:t>
            </a:r>
            <a:r>
              <a:rPr lang="en-US" altLang="zh-TW" sz="2800" b="1" dirty="0" smtClean="0">
                <a:latin typeface="SimSun" pitchFamily="2" charset="-122"/>
                <a:ea typeface="SimSun" pitchFamily="2" charset="-122"/>
              </a:rPr>
              <a:t> </a:t>
            </a:r>
            <a:r>
              <a:rPr lang="zh-TW" altLang="en-US" sz="2800" b="1" dirty="0" smtClean="0">
                <a:latin typeface="SimSun" pitchFamily="2" charset="-122"/>
                <a:ea typeface="SimSun" pitchFamily="2" charset="-122"/>
              </a:rPr>
              <a:t>。</a:t>
            </a:r>
            <a:endParaRPr lang="en-US" altLang="zh-TW" sz="2800" b="1" dirty="0" smtClean="0">
              <a:latin typeface="SimSun" pitchFamily="2" charset="-122"/>
              <a:ea typeface="SimSun" pitchFamily="2" charset="-122"/>
            </a:endParaRPr>
          </a:p>
          <a:p>
            <a:pPr>
              <a:buNone/>
            </a:pPr>
            <a:endParaRPr lang="en-US" altLang="zh-TW" sz="2800" b="1" dirty="0" smtClean="0">
              <a:latin typeface="SimSun" pitchFamily="2" charset="-122"/>
              <a:ea typeface="SimSun" pitchFamily="2" charset="-122"/>
            </a:endParaRPr>
          </a:p>
          <a:p>
            <a:pPr>
              <a:buNone/>
            </a:pPr>
            <a:r>
              <a:rPr lang="zh-TW" altLang="en-US" sz="2800" b="1" dirty="0" smtClean="0">
                <a:latin typeface="SimSun" pitchFamily="2" charset="-122"/>
                <a:ea typeface="SimSun" pitchFamily="2" charset="-122"/>
              </a:rPr>
              <a:t> </a:t>
            </a:r>
            <a:endParaRPr lang="en-US" altLang="zh-TW" sz="2800" b="1" dirty="0" smtClean="0">
              <a:latin typeface="SimSun" pitchFamily="2" charset="-122"/>
              <a:ea typeface="SimSun" pitchFamily="2" charset="-122"/>
            </a:endParaRPr>
          </a:p>
          <a:p>
            <a:pPr>
              <a:buNone/>
            </a:pPr>
            <a:r>
              <a:rPr lang="en-US" altLang="zh-TW"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graphicFrame>
        <p:nvGraphicFramePr>
          <p:cNvPr id="12292" name="Object 3"/>
          <p:cNvGraphicFramePr>
            <a:graphicFrameLocks noChangeAspect="1"/>
          </p:cNvGraphicFramePr>
          <p:nvPr/>
        </p:nvGraphicFramePr>
        <p:xfrm>
          <a:off x="428596" y="4643446"/>
          <a:ext cx="1806575" cy="1571622"/>
        </p:xfrm>
        <a:graphic>
          <a:graphicData uri="http://schemas.openxmlformats.org/presentationml/2006/ole">
            <p:oleObj spid="_x0000_s55298" name="Equation" r:id="rId3" imgW="838080" imgH="927000" progId="">
              <p:embed/>
            </p:oleObj>
          </a:graphicData>
        </a:graphic>
      </p:graphicFrame>
      <p:sp>
        <p:nvSpPr>
          <p:cNvPr id="5" name="Text Box 9"/>
          <p:cNvSpPr txBox="1">
            <a:spLocks noChangeArrowheads="1"/>
          </p:cNvSpPr>
          <p:nvPr/>
        </p:nvSpPr>
        <p:spPr bwMode="auto">
          <a:xfrm>
            <a:off x="285720" y="4071942"/>
            <a:ext cx="642942"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70C0"/>
                </a:solidFill>
                <a:ea typeface="黑体" pitchFamily="2" charset="-122"/>
              </a:rPr>
              <a:t>例</a:t>
            </a:r>
            <a:r>
              <a:rPr lang="zh-TW" altLang="en-US" sz="2800" b="1" dirty="0" smtClean="0">
                <a:solidFill>
                  <a:srgbClr val="0070C0"/>
                </a:solidFill>
                <a:ea typeface="黑体" pitchFamily="2" charset="-122"/>
              </a:rPr>
              <a:t> </a:t>
            </a:r>
            <a:endParaRPr lang="en-US" altLang="zh-CN" sz="2800" b="1" dirty="0">
              <a:solidFill>
                <a:srgbClr val="0070C0"/>
              </a:solidFill>
              <a:ea typeface="黑体" pitchFamily="2" charset="-122"/>
            </a:endParaRPr>
          </a:p>
        </p:txBody>
      </p:sp>
      <p:graphicFrame>
        <p:nvGraphicFramePr>
          <p:cNvPr id="4" name="Object 3"/>
          <p:cNvGraphicFramePr>
            <a:graphicFrameLocks noChangeAspect="1"/>
          </p:cNvGraphicFramePr>
          <p:nvPr/>
        </p:nvGraphicFramePr>
        <p:xfrm>
          <a:off x="2582863" y="4643438"/>
          <a:ext cx="1806575" cy="1571625"/>
        </p:xfrm>
        <a:graphic>
          <a:graphicData uri="http://schemas.openxmlformats.org/presentationml/2006/ole">
            <p:oleObj spid="_x0000_s55299" name="Equation" r:id="rId4" imgW="838080" imgH="927000" progId="">
              <p:embed/>
            </p:oleObj>
          </a:graphicData>
        </a:graphic>
      </p:graphicFrame>
      <p:graphicFrame>
        <p:nvGraphicFramePr>
          <p:cNvPr id="6" name="Object 3"/>
          <p:cNvGraphicFramePr>
            <a:graphicFrameLocks noChangeAspect="1"/>
          </p:cNvGraphicFramePr>
          <p:nvPr/>
        </p:nvGraphicFramePr>
        <p:xfrm>
          <a:off x="4714876" y="4643446"/>
          <a:ext cx="1806575" cy="1571625"/>
        </p:xfrm>
        <a:graphic>
          <a:graphicData uri="http://schemas.openxmlformats.org/presentationml/2006/ole">
            <p:oleObj spid="_x0000_s55300" name="Equation" r:id="rId5" imgW="838080" imgH="927000" progId="">
              <p:embed/>
            </p:oleObj>
          </a:graphicData>
        </a:graphic>
      </p:graphicFrame>
      <p:graphicFrame>
        <p:nvGraphicFramePr>
          <p:cNvPr id="7" name="Object 3"/>
          <p:cNvGraphicFramePr>
            <a:graphicFrameLocks noChangeAspect="1"/>
          </p:cNvGraphicFramePr>
          <p:nvPr/>
        </p:nvGraphicFramePr>
        <p:xfrm>
          <a:off x="6705600" y="4643438"/>
          <a:ext cx="1970088" cy="1571625"/>
        </p:xfrm>
        <a:graphic>
          <a:graphicData uri="http://schemas.openxmlformats.org/presentationml/2006/ole">
            <p:oleObj spid="_x0000_s55301" name="Equation" r:id="rId6" imgW="914400" imgH="927000" progId="">
              <p:embed/>
            </p:oleObj>
          </a:graphicData>
        </a:graphic>
      </p:graphicFrame>
      <p:sp>
        <p:nvSpPr>
          <p:cNvPr id="9" name="乘號 8"/>
          <p:cNvSpPr/>
          <p:nvPr/>
        </p:nvSpPr>
        <p:spPr>
          <a:xfrm>
            <a:off x="285720" y="4500570"/>
            <a:ext cx="2143140" cy="1914532"/>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甜甜圈 12"/>
          <p:cNvSpPr/>
          <p:nvPr/>
        </p:nvSpPr>
        <p:spPr>
          <a:xfrm>
            <a:off x="2786050" y="4714884"/>
            <a:ext cx="1500198" cy="1428760"/>
          </a:xfrm>
          <a:prstGeom prst="donu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4" name="甜甜圈 13"/>
          <p:cNvSpPr/>
          <p:nvPr/>
        </p:nvSpPr>
        <p:spPr>
          <a:xfrm>
            <a:off x="6929454" y="4714884"/>
            <a:ext cx="1500198" cy="1428760"/>
          </a:xfrm>
          <a:prstGeom prst="donu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乘號 14"/>
          <p:cNvSpPr/>
          <p:nvPr/>
        </p:nvSpPr>
        <p:spPr>
          <a:xfrm>
            <a:off x="4500562" y="4500570"/>
            <a:ext cx="2143140" cy="1914532"/>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654032"/>
          </a:xfrm>
        </p:spPr>
        <p:txBody>
          <a:bodyPr>
            <a:normAutofit fontScale="90000"/>
          </a:bodyPr>
          <a:lstStyle/>
          <a:p>
            <a:r>
              <a:rPr lang="en-US" altLang="zh-TW" b="1" dirty="0" smtClean="0">
                <a:solidFill>
                  <a:srgbClr val="0070C0"/>
                </a:solidFill>
                <a:latin typeface="+mj-ea"/>
              </a:rPr>
              <a:t>1. </a:t>
            </a:r>
            <a:r>
              <a:rPr lang="zh-TW" altLang="en-US" b="1" dirty="0" smtClean="0">
                <a:solidFill>
                  <a:srgbClr val="0070C0"/>
                </a:solidFill>
                <a:latin typeface="+mj-ea"/>
              </a:rPr>
              <a:t>矩阵的初等变换</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sp>
        <p:nvSpPr>
          <p:cNvPr id="3" name="內容版面配置區 2"/>
          <p:cNvSpPr>
            <a:spLocks noGrp="1"/>
          </p:cNvSpPr>
          <p:nvPr>
            <p:ph sz="quarter" idx="1"/>
          </p:nvPr>
        </p:nvSpPr>
        <p:spPr>
          <a:xfrm>
            <a:off x="928662" y="857232"/>
            <a:ext cx="7772400" cy="1071570"/>
          </a:xfrm>
        </p:spPr>
        <p:txBody>
          <a:bodyPr>
            <a:noAutofit/>
          </a:bodyPr>
          <a:lstStyle/>
          <a:p>
            <a:r>
              <a:rPr lang="zh-TW" altLang="en-US" sz="2800" b="1" dirty="0" smtClean="0">
                <a:latin typeface="Times New Roman" pitchFamily="18" charset="0"/>
                <a:ea typeface="SimSun" pitchFamily="2" charset="-122"/>
                <a:cs typeface="Times New Roman" pitchFamily="18" charset="0"/>
              </a:rPr>
              <a:t>利用初等</a:t>
            </a:r>
            <a:r>
              <a:rPr lang="zh-TW" altLang="en-US" sz="2800" b="1" dirty="0" smtClean="0">
                <a:solidFill>
                  <a:srgbClr val="FF0000"/>
                </a:solidFill>
                <a:latin typeface="Times New Roman" pitchFamily="18" charset="0"/>
                <a:ea typeface="SimSun" pitchFamily="2" charset="-122"/>
                <a:cs typeface="Times New Roman" pitchFamily="18" charset="0"/>
              </a:rPr>
              <a:t>行</a:t>
            </a:r>
            <a:r>
              <a:rPr lang="zh-TW" altLang="en-US" sz="2800" b="1" dirty="0" smtClean="0">
                <a:latin typeface="Times New Roman" pitchFamily="18" charset="0"/>
                <a:ea typeface="SimSun" pitchFamily="2" charset="-122"/>
                <a:cs typeface="Times New Roman" pitchFamily="18" charset="0"/>
              </a:rPr>
              <a:t>变换将矩阵换成</a:t>
            </a:r>
            <a:r>
              <a:rPr lang="zh-TW" altLang="en-US" sz="2800" b="1" dirty="0" smtClean="0">
                <a:solidFill>
                  <a:srgbClr val="7030A0"/>
                </a:solidFill>
                <a:latin typeface="Times New Roman" pitchFamily="18" charset="0"/>
                <a:ea typeface="SimSun" pitchFamily="2" charset="-122"/>
                <a:cs typeface="Times New Roman" pitchFamily="18" charset="0"/>
              </a:rPr>
              <a:t>行阶梯形</a:t>
            </a:r>
            <a:r>
              <a:rPr lang="zh-TW" altLang="en-US" sz="2800" b="1" dirty="0" smtClean="0">
                <a:latin typeface="Times New Roman" pitchFamily="18" charset="0"/>
                <a:ea typeface="SimSun" pitchFamily="2" charset="-122"/>
                <a:cs typeface="Times New Roman" pitchFamily="18" charset="0"/>
              </a:rPr>
              <a:t>再换成</a:t>
            </a:r>
            <a:r>
              <a:rPr lang="zh-TW" altLang="en-US" sz="2800" b="1" dirty="0" smtClean="0">
                <a:solidFill>
                  <a:srgbClr val="00B050"/>
                </a:solidFill>
                <a:latin typeface="Times New Roman" pitchFamily="18" charset="0"/>
                <a:ea typeface="SimSun" pitchFamily="2" charset="-122"/>
                <a:cs typeface="Times New Roman" pitchFamily="18" charset="0"/>
              </a:rPr>
              <a:t>行最简形</a:t>
            </a:r>
            <a:r>
              <a:rPr lang="zh-TW" altLang="en-US" sz="2800" b="1" dirty="0" smtClean="0">
                <a:latin typeface="Times New Roman" pitchFamily="18" charset="0"/>
                <a:ea typeface="SimSun" pitchFamily="2" charset="-122"/>
                <a:cs typeface="Times New Roman" pitchFamily="18" charset="0"/>
              </a:rPr>
              <a:t>的过程是重要中之重要的重点。</a:t>
            </a:r>
            <a:endParaRPr lang="en-US" altLang="zh-TW" sz="2800" b="1" dirty="0" smtClean="0">
              <a:latin typeface="Times New Roman" pitchFamily="18" charset="0"/>
              <a:ea typeface="SimSun" pitchFamily="2" charset="-122"/>
              <a:cs typeface="Times New Roman" pitchFamily="18" charset="0"/>
            </a:endParaRPr>
          </a:p>
          <a:p>
            <a:pPr>
              <a:buNone/>
            </a:pPr>
            <a:r>
              <a:rPr lang="zh-TW" altLang="en-US" sz="2800" b="1" dirty="0" smtClean="0">
                <a:latin typeface="SimSun" pitchFamily="2" charset="-122"/>
                <a:ea typeface="SimSun" pitchFamily="2" charset="-122"/>
              </a:rPr>
              <a:t>  </a:t>
            </a:r>
            <a:endParaRPr lang="zh-TW" altLang="en-US" sz="2800" b="1" dirty="0">
              <a:latin typeface="SimSun" pitchFamily="2" charset="-122"/>
              <a:ea typeface="SimSun" pitchFamily="2" charset="-122"/>
            </a:endParaRPr>
          </a:p>
        </p:txBody>
      </p:sp>
      <p:sp>
        <p:nvSpPr>
          <p:cNvPr id="4" name="Text Box 9"/>
          <p:cNvSpPr txBox="1">
            <a:spLocks noChangeArrowheads="1"/>
          </p:cNvSpPr>
          <p:nvPr/>
        </p:nvSpPr>
        <p:spPr bwMode="auto">
          <a:xfrm>
            <a:off x="0" y="1643050"/>
            <a:ext cx="642942" cy="523220"/>
          </a:xfrm>
          <a:prstGeom prst="rect">
            <a:avLst/>
          </a:prstGeom>
          <a:noFill/>
          <a:ln w="9525">
            <a:noFill/>
            <a:miter lim="800000"/>
            <a:headEnd/>
            <a:tailEnd/>
          </a:ln>
        </p:spPr>
        <p:txBody>
          <a:bodyPr wrap="square">
            <a:spAutoFit/>
          </a:bodyPr>
          <a:lstStyle/>
          <a:p>
            <a:pPr>
              <a:spcBef>
                <a:spcPct val="50000"/>
              </a:spcBef>
            </a:pPr>
            <a:r>
              <a:rPr lang="zh-CN" altLang="en-US" sz="2800" b="1" dirty="0" smtClean="0">
                <a:solidFill>
                  <a:srgbClr val="0070C0"/>
                </a:solidFill>
                <a:ea typeface="黑体" pitchFamily="2" charset="-122"/>
              </a:rPr>
              <a:t>例</a:t>
            </a:r>
            <a:r>
              <a:rPr lang="zh-TW" altLang="en-US" sz="2800" b="1" dirty="0" smtClean="0">
                <a:solidFill>
                  <a:srgbClr val="0070C0"/>
                </a:solidFill>
                <a:ea typeface="黑体" pitchFamily="2" charset="-122"/>
              </a:rPr>
              <a:t> </a:t>
            </a:r>
            <a:endParaRPr lang="en-US" altLang="zh-CN" sz="2800" b="1" dirty="0">
              <a:solidFill>
                <a:srgbClr val="0070C0"/>
              </a:solidFill>
              <a:ea typeface="黑体" pitchFamily="2" charset="-122"/>
            </a:endParaRPr>
          </a:p>
        </p:txBody>
      </p:sp>
      <p:graphicFrame>
        <p:nvGraphicFramePr>
          <p:cNvPr id="12292" name="Object 3"/>
          <p:cNvGraphicFramePr>
            <a:graphicFrameLocks noChangeAspect="1"/>
          </p:cNvGraphicFramePr>
          <p:nvPr/>
        </p:nvGraphicFramePr>
        <p:xfrm>
          <a:off x="428596" y="1785926"/>
          <a:ext cx="8516969" cy="1686219"/>
        </p:xfrm>
        <a:graphic>
          <a:graphicData uri="http://schemas.openxmlformats.org/presentationml/2006/ole">
            <p:oleObj spid="_x0000_s56322" name="Equation" r:id="rId3" imgW="4686120" imgH="927000" progId="">
              <p:embed/>
            </p:oleObj>
          </a:graphicData>
        </a:graphic>
      </p:graphicFrame>
      <p:graphicFrame>
        <p:nvGraphicFramePr>
          <p:cNvPr id="5" name="Object 3"/>
          <p:cNvGraphicFramePr>
            <a:graphicFrameLocks noChangeAspect="1"/>
          </p:cNvGraphicFramePr>
          <p:nvPr/>
        </p:nvGraphicFramePr>
        <p:xfrm>
          <a:off x="2489200" y="3500438"/>
          <a:ext cx="6424613" cy="1643062"/>
        </p:xfrm>
        <a:graphic>
          <a:graphicData uri="http://schemas.openxmlformats.org/presentationml/2006/ole">
            <p:oleObj spid="_x0000_s56323" name="Equation" r:id="rId4" imgW="3682800" imgH="927000" progId="">
              <p:embed/>
            </p:oleObj>
          </a:graphicData>
        </a:graphic>
      </p:graphicFrame>
      <p:graphicFrame>
        <p:nvGraphicFramePr>
          <p:cNvPr id="6" name="Object 4"/>
          <p:cNvGraphicFramePr>
            <a:graphicFrameLocks noChangeAspect="1"/>
          </p:cNvGraphicFramePr>
          <p:nvPr/>
        </p:nvGraphicFramePr>
        <p:xfrm>
          <a:off x="2643174" y="5214938"/>
          <a:ext cx="6199187" cy="1643062"/>
        </p:xfrm>
        <a:graphic>
          <a:graphicData uri="http://schemas.openxmlformats.org/presentationml/2006/ole">
            <p:oleObj spid="_x0000_s56324" name="Equation" r:id="rId5" imgW="3555720" imgH="9270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654032"/>
          </a:xfrm>
        </p:spPr>
        <p:txBody>
          <a:bodyPr>
            <a:normAutofit fontScale="90000"/>
          </a:bodyPr>
          <a:lstStyle/>
          <a:p>
            <a:r>
              <a:rPr lang="en-US" altLang="zh-TW" b="1" dirty="0" smtClean="0">
                <a:solidFill>
                  <a:srgbClr val="0070C0"/>
                </a:solidFill>
                <a:latin typeface="+mj-ea"/>
              </a:rPr>
              <a:t>1. </a:t>
            </a:r>
            <a:r>
              <a:rPr lang="zh-TW" altLang="en-US" b="1" dirty="0" smtClean="0">
                <a:solidFill>
                  <a:srgbClr val="0070C0"/>
                </a:solidFill>
                <a:latin typeface="+mj-ea"/>
              </a:rPr>
              <a:t>矩阵的初等变换</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graphicFrame>
        <p:nvGraphicFramePr>
          <p:cNvPr id="6" name="Object 4"/>
          <p:cNvGraphicFramePr>
            <a:graphicFrameLocks noChangeAspect="1"/>
          </p:cNvGraphicFramePr>
          <p:nvPr/>
        </p:nvGraphicFramePr>
        <p:xfrm>
          <a:off x="500034" y="1000108"/>
          <a:ext cx="8391526" cy="1643062"/>
        </p:xfrm>
        <a:graphic>
          <a:graphicData uri="http://schemas.openxmlformats.org/presentationml/2006/ole">
            <p:oleObj spid="_x0000_s57348" name="Equation" r:id="rId3" imgW="4813200" imgH="927000" progId="">
              <p:embed/>
            </p:oleObj>
          </a:graphicData>
        </a:graphic>
      </p:graphicFrame>
      <p:graphicFrame>
        <p:nvGraphicFramePr>
          <p:cNvPr id="7" name="Object 4"/>
          <p:cNvGraphicFramePr>
            <a:graphicFrameLocks noChangeAspect="1"/>
          </p:cNvGraphicFramePr>
          <p:nvPr/>
        </p:nvGraphicFramePr>
        <p:xfrm>
          <a:off x="2571736" y="2857496"/>
          <a:ext cx="6332537" cy="1643063"/>
        </p:xfrm>
        <a:graphic>
          <a:graphicData uri="http://schemas.openxmlformats.org/presentationml/2006/ole">
            <p:oleObj spid="_x0000_s57349" name="Equation" r:id="rId4" imgW="3632040" imgH="927000" progId="">
              <p:embed/>
            </p:oleObj>
          </a:graphicData>
        </a:graphic>
      </p:graphicFrame>
      <p:sp>
        <p:nvSpPr>
          <p:cNvPr id="10" name="文字方塊 9"/>
          <p:cNvSpPr txBox="1"/>
          <p:nvPr/>
        </p:nvSpPr>
        <p:spPr>
          <a:xfrm>
            <a:off x="6215074" y="4714884"/>
            <a:ext cx="2709396" cy="523220"/>
          </a:xfrm>
          <a:prstGeom prst="rect">
            <a:avLst/>
          </a:prstGeom>
          <a:noFill/>
        </p:spPr>
        <p:txBody>
          <a:bodyPr wrap="none" rtlCol="0">
            <a:spAutoFit/>
          </a:bodyPr>
          <a:lstStyle/>
          <a:p>
            <a:r>
              <a:rPr lang="zh-TW" altLang="en-US" sz="2800" b="1" dirty="0" smtClean="0">
                <a:solidFill>
                  <a:srgbClr val="7030A0"/>
                </a:solidFill>
                <a:latin typeface="SimSun" pitchFamily="2" charset="-122"/>
                <a:ea typeface="SimSun" pitchFamily="2" charset="-122"/>
              </a:rPr>
              <a:t>到此为行阶梯形</a:t>
            </a:r>
            <a:endParaRPr lang="zh-TW" altLang="en-US" sz="2800" b="1" dirty="0">
              <a:solidFill>
                <a:srgbClr val="7030A0"/>
              </a:solidFill>
              <a:latin typeface="SimSun" pitchFamily="2" charset="-122"/>
              <a:ea typeface="SimSun" pitchFamily="2" charset="-122"/>
            </a:endParaRPr>
          </a:p>
        </p:txBody>
      </p:sp>
      <p:sp>
        <p:nvSpPr>
          <p:cNvPr id="11" name="矩形 10"/>
          <p:cNvSpPr/>
          <p:nvPr/>
        </p:nvSpPr>
        <p:spPr>
          <a:xfrm>
            <a:off x="6643702" y="2786058"/>
            <a:ext cx="2286016" cy="1785950"/>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357158" y="5214950"/>
            <a:ext cx="8542723" cy="1200329"/>
          </a:xfrm>
          <a:prstGeom prst="rect">
            <a:avLst/>
          </a:prstGeom>
          <a:noFill/>
        </p:spPr>
        <p:txBody>
          <a:bodyPr wrap="none" rtlCol="0">
            <a:spAutoFit/>
          </a:bodyPr>
          <a:lstStyle/>
          <a:p>
            <a:r>
              <a:rPr lang="zh-TW" altLang="en-US" sz="2400" b="1" dirty="0" smtClean="0">
                <a:latin typeface="SimSun" pitchFamily="2" charset="-122"/>
                <a:ea typeface="SimSun" pitchFamily="2" charset="-122"/>
              </a:rPr>
              <a:t>过程的选择不唯一，但有一些原则，例如将第一行第一个元素</a:t>
            </a:r>
            <a:endParaRPr lang="en-US" altLang="zh-TW" sz="2400" b="1" dirty="0" smtClean="0">
              <a:latin typeface="SimSun" pitchFamily="2" charset="-122"/>
              <a:ea typeface="SimSun" pitchFamily="2" charset="-122"/>
            </a:endParaRPr>
          </a:p>
          <a:p>
            <a:r>
              <a:rPr lang="zh-TW" altLang="en-US" sz="2400" b="1" dirty="0" smtClean="0">
                <a:latin typeface="SimSun" pitchFamily="2" charset="-122"/>
                <a:ea typeface="SimSun" pitchFamily="2" charset="-122"/>
              </a:rPr>
              <a:t>先化成 </a:t>
            </a:r>
            <a:r>
              <a:rPr lang="en-US" altLang="zh-TW" sz="2400" b="1" dirty="0" smtClean="0">
                <a:latin typeface="Times New Roman" pitchFamily="18" charset="0"/>
                <a:ea typeface="SimSun" pitchFamily="2" charset="-122"/>
                <a:cs typeface="Times New Roman" pitchFamily="18" charset="0"/>
              </a:rPr>
              <a:t>1</a:t>
            </a:r>
            <a:r>
              <a:rPr lang="en-US" altLang="zh-TW" sz="2400" b="1" dirty="0" smtClean="0">
                <a:latin typeface="SimSun" pitchFamily="2" charset="-122"/>
                <a:ea typeface="SimSun" pitchFamily="2" charset="-122"/>
              </a:rPr>
              <a:t> </a:t>
            </a:r>
            <a:r>
              <a:rPr lang="zh-TW" altLang="en-US" sz="2400" b="1" dirty="0" smtClean="0">
                <a:latin typeface="SimSun" pitchFamily="2" charset="-122"/>
                <a:ea typeface="SimSun" pitchFamily="2" charset="-122"/>
              </a:rPr>
              <a:t>；或是利用第一行首非零元将同列其他元素化成 </a:t>
            </a:r>
            <a:r>
              <a:rPr lang="en-US" altLang="zh-TW" sz="2400" b="1" dirty="0" smtClean="0">
                <a:latin typeface="Times New Roman" pitchFamily="18" charset="0"/>
                <a:ea typeface="SimSun" pitchFamily="2" charset="-122"/>
                <a:cs typeface="Times New Roman" pitchFamily="18" charset="0"/>
              </a:rPr>
              <a:t>0</a:t>
            </a:r>
            <a:r>
              <a:rPr lang="en-US" altLang="zh-TW" sz="2400" b="1" dirty="0" smtClean="0">
                <a:latin typeface="SimSun" pitchFamily="2" charset="-122"/>
                <a:ea typeface="SimSun" pitchFamily="2" charset="-122"/>
              </a:rPr>
              <a:t> </a:t>
            </a:r>
          </a:p>
          <a:p>
            <a:r>
              <a:rPr lang="zh-TW" altLang="en-US" sz="2400" b="1" dirty="0" smtClean="0">
                <a:latin typeface="SimSun" pitchFamily="2" charset="-122"/>
                <a:ea typeface="SimSun" pitchFamily="2" charset="-122"/>
              </a:rPr>
              <a:t>之后第一行暂时就不要动了等，请同学多做些练习熟悉过程。</a:t>
            </a:r>
            <a:endParaRPr lang="en-US" altLang="zh-TW" sz="2400" b="1" dirty="0" smtClean="0">
              <a:latin typeface="SimSun" pitchFamily="2" charset="-122"/>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654032"/>
          </a:xfrm>
        </p:spPr>
        <p:txBody>
          <a:bodyPr>
            <a:normAutofit fontScale="90000"/>
          </a:bodyPr>
          <a:lstStyle/>
          <a:p>
            <a:r>
              <a:rPr lang="en-US" altLang="zh-TW" b="1" dirty="0" smtClean="0">
                <a:solidFill>
                  <a:srgbClr val="0070C0"/>
                </a:solidFill>
                <a:latin typeface="+mj-ea"/>
              </a:rPr>
              <a:t>1. </a:t>
            </a:r>
            <a:r>
              <a:rPr lang="zh-TW" altLang="en-US" b="1" dirty="0" smtClean="0">
                <a:solidFill>
                  <a:srgbClr val="0070C0"/>
                </a:solidFill>
                <a:latin typeface="+mj-ea"/>
              </a:rPr>
              <a:t>矩阵的初等变换</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graphicFrame>
        <p:nvGraphicFramePr>
          <p:cNvPr id="7" name="Object 4"/>
          <p:cNvGraphicFramePr>
            <a:graphicFrameLocks noChangeAspect="1"/>
          </p:cNvGraphicFramePr>
          <p:nvPr/>
        </p:nvGraphicFramePr>
        <p:xfrm>
          <a:off x="428596" y="928670"/>
          <a:ext cx="8370888" cy="1643062"/>
        </p:xfrm>
        <a:graphic>
          <a:graphicData uri="http://schemas.openxmlformats.org/presentationml/2006/ole">
            <p:oleObj spid="_x0000_s58371" name="Equation" r:id="rId3" imgW="4800600" imgH="927000" progId="">
              <p:embed/>
            </p:oleObj>
          </a:graphicData>
        </a:graphic>
      </p:graphicFrame>
      <p:graphicFrame>
        <p:nvGraphicFramePr>
          <p:cNvPr id="12292" name="Object 5"/>
          <p:cNvGraphicFramePr>
            <a:graphicFrameLocks noChangeAspect="1"/>
          </p:cNvGraphicFramePr>
          <p:nvPr/>
        </p:nvGraphicFramePr>
        <p:xfrm>
          <a:off x="2714612" y="2643182"/>
          <a:ext cx="5846762" cy="1643062"/>
        </p:xfrm>
        <a:graphic>
          <a:graphicData uri="http://schemas.openxmlformats.org/presentationml/2006/ole">
            <p:oleObj spid="_x0000_s58372" name="Equation" r:id="rId4" imgW="3352680" imgH="927000" progId="">
              <p:embed/>
            </p:oleObj>
          </a:graphicData>
        </a:graphic>
      </p:graphicFrame>
      <p:graphicFrame>
        <p:nvGraphicFramePr>
          <p:cNvPr id="3" name="Object 5"/>
          <p:cNvGraphicFramePr>
            <a:graphicFrameLocks noChangeAspect="1"/>
          </p:cNvGraphicFramePr>
          <p:nvPr/>
        </p:nvGraphicFramePr>
        <p:xfrm>
          <a:off x="2714612" y="4500570"/>
          <a:ext cx="6000792" cy="1643063"/>
        </p:xfrm>
        <a:graphic>
          <a:graphicData uri="http://schemas.openxmlformats.org/presentationml/2006/ole">
            <p:oleObj spid="_x0000_s58373" name="Equation" r:id="rId5" imgW="3098520" imgH="9270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500"/>
                                        <p:tgtEl>
                                          <p:spTgt spid="122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654032"/>
          </a:xfrm>
        </p:spPr>
        <p:txBody>
          <a:bodyPr>
            <a:normAutofit fontScale="90000"/>
          </a:bodyPr>
          <a:lstStyle/>
          <a:p>
            <a:r>
              <a:rPr lang="en-US" altLang="zh-TW" b="1" dirty="0" smtClean="0">
                <a:solidFill>
                  <a:srgbClr val="0070C0"/>
                </a:solidFill>
                <a:latin typeface="+mj-ea"/>
              </a:rPr>
              <a:t>1. </a:t>
            </a:r>
            <a:r>
              <a:rPr lang="zh-TW" altLang="en-US" b="1" dirty="0" smtClean="0">
                <a:solidFill>
                  <a:srgbClr val="0070C0"/>
                </a:solidFill>
                <a:latin typeface="+mj-ea"/>
              </a:rPr>
              <a:t>矩阵的初等变换</a:t>
            </a:r>
            <a:r>
              <a:rPr lang="en-US" altLang="zh-TW" b="1" dirty="0" smtClean="0">
                <a:solidFill>
                  <a:srgbClr val="0070C0"/>
                </a:solidFill>
                <a:latin typeface="+mj-ea"/>
              </a:rPr>
              <a:t>-</a:t>
            </a:r>
            <a:r>
              <a:rPr lang="zh-TW" altLang="en-US" b="1" dirty="0" smtClean="0">
                <a:solidFill>
                  <a:srgbClr val="0070C0"/>
                </a:solidFill>
                <a:latin typeface="+mj-ea"/>
              </a:rPr>
              <a:t>续</a:t>
            </a:r>
            <a:endParaRPr lang="zh-TW" altLang="en-US" dirty="0"/>
          </a:p>
        </p:txBody>
      </p:sp>
      <p:graphicFrame>
        <p:nvGraphicFramePr>
          <p:cNvPr id="3" name="Object 5"/>
          <p:cNvGraphicFramePr>
            <a:graphicFrameLocks noChangeAspect="1"/>
          </p:cNvGraphicFramePr>
          <p:nvPr/>
        </p:nvGraphicFramePr>
        <p:xfrm>
          <a:off x="865188" y="1143000"/>
          <a:ext cx="5064134" cy="1643063"/>
        </p:xfrm>
        <a:graphic>
          <a:graphicData uri="http://schemas.openxmlformats.org/presentationml/2006/ole">
            <p:oleObj spid="_x0000_s59396" name="Equation" r:id="rId3" imgW="2425680" imgH="927000" progId="">
              <p:embed/>
            </p:oleObj>
          </a:graphicData>
        </a:graphic>
      </p:graphicFrame>
      <p:sp>
        <p:nvSpPr>
          <p:cNvPr id="6" name="文字方塊 5"/>
          <p:cNvSpPr txBox="1"/>
          <p:nvPr/>
        </p:nvSpPr>
        <p:spPr>
          <a:xfrm>
            <a:off x="3643306" y="2928934"/>
            <a:ext cx="2709396" cy="523220"/>
          </a:xfrm>
          <a:prstGeom prst="rect">
            <a:avLst/>
          </a:prstGeom>
          <a:noFill/>
        </p:spPr>
        <p:txBody>
          <a:bodyPr wrap="none" rtlCol="0">
            <a:spAutoFit/>
          </a:bodyPr>
          <a:lstStyle/>
          <a:p>
            <a:r>
              <a:rPr lang="zh-TW" altLang="en-US" sz="2800" b="1" dirty="0" smtClean="0">
                <a:solidFill>
                  <a:srgbClr val="00B050"/>
                </a:solidFill>
                <a:latin typeface="SimSun" pitchFamily="2" charset="-122"/>
                <a:ea typeface="SimSun" pitchFamily="2" charset="-122"/>
              </a:rPr>
              <a:t>到此为行最简形</a:t>
            </a:r>
            <a:endParaRPr lang="zh-TW" altLang="en-US" sz="2800" b="1" dirty="0">
              <a:solidFill>
                <a:srgbClr val="00B050"/>
              </a:solidFill>
              <a:latin typeface="SimSun" pitchFamily="2" charset="-122"/>
              <a:ea typeface="SimSun" pitchFamily="2" charset="-122"/>
            </a:endParaRPr>
          </a:p>
        </p:txBody>
      </p:sp>
      <p:sp>
        <p:nvSpPr>
          <p:cNvPr id="8" name="矩形 7"/>
          <p:cNvSpPr/>
          <p:nvPr/>
        </p:nvSpPr>
        <p:spPr>
          <a:xfrm>
            <a:off x="3929058" y="1071546"/>
            <a:ext cx="2143140" cy="178595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00B050"/>
              </a:solidFill>
            </a:endParaRPr>
          </a:p>
        </p:txBody>
      </p:sp>
      <p:sp>
        <p:nvSpPr>
          <p:cNvPr id="9" name="文字方塊 8"/>
          <p:cNvSpPr txBox="1"/>
          <p:nvPr/>
        </p:nvSpPr>
        <p:spPr>
          <a:xfrm>
            <a:off x="357158" y="3643314"/>
            <a:ext cx="8385629" cy="1200329"/>
          </a:xfrm>
          <a:prstGeom prst="rect">
            <a:avLst/>
          </a:prstGeom>
          <a:noFill/>
        </p:spPr>
        <p:txBody>
          <a:bodyPr wrap="none" rtlCol="0">
            <a:spAutoFit/>
          </a:bodyPr>
          <a:lstStyle/>
          <a:p>
            <a:r>
              <a:rPr lang="zh-TW" altLang="en-US" sz="2400" b="1" dirty="0" smtClean="0">
                <a:latin typeface="SimSun" pitchFamily="2" charset="-122"/>
                <a:ea typeface="SimSun" pitchFamily="2" charset="-122"/>
              </a:rPr>
              <a:t>从</a:t>
            </a:r>
            <a:r>
              <a:rPr lang="zh-TW" altLang="en-US" sz="2400" b="1" dirty="0" smtClean="0">
                <a:solidFill>
                  <a:srgbClr val="7030A0"/>
                </a:solidFill>
                <a:latin typeface="SimSun" pitchFamily="2" charset="-122"/>
                <a:ea typeface="SimSun" pitchFamily="2" charset="-122"/>
              </a:rPr>
              <a:t>行阶梯形</a:t>
            </a:r>
            <a:r>
              <a:rPr lang="zh-TW" altLang="en-US" sz="2400" b="1" dirty="0" smtClean="0">
                <a:latin typeface="SimSun" pitchFamily="2" charset="-122"/>
                <a:ea typeface="SimSun" pitchFamily="2" charset="-122"/>
              </a:rPr>
              <a:t>进而化成</a:t>
            </a:r>
            <a:r>
              <a:rPr lang="zh-TW" altLang="en-US" sz="2400" b="1" dirty="0" smtClean="0">
                <a:solidFill>
                  <a:srgbClr val="00B050"/>
                </a:solidFill>
                <a:latin typeface="SimSun" pitchFamily="2" charset="-122"/>
                <a:ea typeface="SimSun" pitchFamily="2" charset="-122"/>
              </a:rPr>
              <a:t>行最简形</a:t>
            </a:r>
            <a:r>
              <a:rPr lang="zh-TW" altLang="en-US" sz="2400" b="1" dirty="0" smtClean="0">
                <a:latin typeface="SimSun" pitchFamily="2" charset="-122"/>
                <a:ea typeface="SimSun" pitchFamily="2" charset="-122"/>
              </a:rPr>
              <a:t>的过程，基本上和解方程组的</a:t>
            </a:r>
            <a:endParaRPr lang="en-US" altLang="zh-TW" sz="2400" b="1" dirty="0" smtClean="0">
              <a:latin typeface="SimSun" pitchFamily="2" charset="-122"/>
              <a:ea typeface="SimSun" pitchFamily="2" charset="-122"/>
            </a:endParaRPr>
          </a:p>
          <a:p>
            <a:r>
              <a:rPr lang="zh-TW" altLang="en-US" sz="2400" b="1" dirty="0" smtClean="0">
                <a:latin typeface="SimSun" pitchFamily="2" charset="-122"/>
                <a:ea typeface="SimSun" pitchFamily="2" charset="-122"/>
              </a:rPr>
              <a:t>回代类似，先将每个首非零元都化成 </a:t>
            </a:r>
            <a:r>
              <a:rPr lang="en-US" altLang="zh-TW" sz="2400" b="1" dirty="0" smtClean="0">
                <a:latin typeface="SimSun" pitchFamily="2" charset="-122"/>
                <a:ea typeface="SimSun" pitchFamily="2" charset="-122"/>
              </a:rPr>
              <a:t>1</a:t>
            </a:r>
            <a:r>
              <a:rPr lang="zh-TW" altLang="en-US" sz="2400" b="1" dirty="0" smtClean="0">
                <a:latin typeface="SimSun" pitchFamily="2" charset="-122"/>
                <a:ea typeface="SimSun" pitchFamily="2" charset="-122"/>
              </a:rPr>
              <a:t> ，之后由矩阵下方的</a:t>
            </a:r>
            <a:endParaRPr lang="en-US" altLang="zh-TW" sz="2400" b="1" dirty="0" smtClean="0">
              <a:latin typeface="SimSun" pitchFamily="2" charset="-122"/>
              <a:ea typeface="SimSun" pitchFamily="2" charset="-122"/>
            </a:endParaRPr>
          </a:p>
          <a:p>
            <a:r>
              <a:rPr lang="zh-TW" altLang="en-US" sz="2400" b="1" smtClean="0">
                <a:latin typeface="SimSun" pitchFamily="2" charset="-122"/>
                <a:ea typeface="SimSun" pitchFamily="2" charset="-122"/>
              </a:rPr>
              <a:t>首非零</a:t>
            </a:r>
            <a:r>
              <a:rPr lang="zh-TW" altLang="en-US" sz="2400" b="1" dirty="0" smtClean="0">
                <a:latin typeface="SimSun" pitchFamily="2" charset="-122"/>
                <a:ea typeface="SimSun" pitchFamily="2" charset="-122"/>
              </a:rPr>
              <a:t>元开始，向上消去每个首非零元所在列其他元素。</a:t>
            </a:r>
            <a:endParaRPr lang="en-US" altLang="zh-TW" sz="2400" b="1" dirty="0" smtClean="0">
              <a:latin typeface="SimSun" pitchFamily="2" charset="-122"/>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公正">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711</TotalTime>
  <Words>1326</Words>
  <Application>Microsoft Office PowerPoint</Application>
  <PresentationFormat>如螢幕大小 (4:3)</PresentationFormat>
  <Paragraphs>110</Paragraphs>
  <Slides>23</Slides>
  <Notes>1</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23</vt:i4>
      </vt:variant>
    </vt:vector>
  </HeadingPairs>
  <TitlesOfParts>
    <vt:vector size="25" baseType="lpstr">
      <vt:lpstr>公正</vt:lpstr>
      <vt:lpstr>Equation</vt:lpstr>
      <vt:lpstr>第三章    矩阵的初等变换与线性方程组</vt:lpstr>
      <vt:lpstr>1. 矩阵的初等变换</vt:lpstr>
      <vt:lpstr>投影片 3</vt:lpstr>
      <vt:lpstr>1. 矩阵的初等变换-续</vt:lpstr>
      <vt:lpstr>1. 矩阵的初等变换-续</vt:lpstr>
      <vt:lpstr>1. 矩阵的初等变换-续</vt:lpstr>
      <vt:lpstr>1. 矩阵的初等变换-续</vt:lpstr>
      <vt:lpstr>1. 矩阵的初等变换-续</vt:lpstr>
      <vt:lpstr>1. 矩阵的初等变换-续</vt:lpstr>
      <vt:lpstr>整理</vt:lpstr>
      <vt:lpstr>左行右列  原则</vt:lpstr>
      <vt:lpstr>2. 矩阵的秩</vt:lpstr>
      <vt:lpstr>3. 线性方程组的解</vt:lpstr>
      <vt:lpstr>投影片 14</vt:lpstr>
      <vt:lpstr>投影片 15</vt:lpstr>
      <vt:lpstr>投影片 16</vt:lpstr>
      <vt:lpstr>投影片 17</vt:lpstr>
      <vt:lpstr>投影片 18</vt:lpstr>
      <vt:lpstr>投影片 19</vt:lpstr>
      <vt:lpstr>投影片 20</vt:lpstr>
      <vt:lpstr>投影片 21</vt:lpstr>
      <vt:lpstr>整理</vt:lpstr>
      <vt:lpstr>5. 重要课本例题及习题整理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行列式</dc:title>
  <dc:creator>user</dc:creator>
  <cp:lastModifiedBy>user</cp:lastModifiedBy>
  <cp:revision>94</cp:revision>
  <dcterms:created xsi:type="dcterms:W3CDTF">2016-01-01T08:38:10Z</dcterms:created>
  <dcterms:modified xsi:type="dcterms:W3CDTF">2018-05-26T15:34:36Z</dcterms:modified>
</cp:coreProperties>
</file>