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74" r:id="rId3"/>
    <p:sldId id="300" r:id="rId4"/>
    <p:sldId id="301" r:id="rId5"/>
    <p:sldId id="302" r:id="rId6"/>
    <p:sldId id="303" r:id="rId7"/>
    <p:sldId id="304" r:id="rId8"/>
    <p:sldId id="305" r:id="rId9"/>
    <p:sldId id="306" r:id="rId10"/>
    <p:sldId id="307" r:id="rId11"/>
    <p:sldId id="308" r:id="rId12"/>
    <p:sldId id="309" r:id="rId13"/>
    <p:sldId id="310" r:id="rId14"/>
    <p:sldId id="317" r:id="rId15"/>
    <p:sldId id="311" r:id="rId16"/>
    <p:sldId id="312" r:id="rId17"/>
    <p:sldId id="313" r:id="rId18"/>
    <p:sldId id="315" r:id="rId19"/>
    <p:sldId id="316" r:id="rId20"/>
    <p:sldId id="314" r:id="rId21"/>
    <p:sldId id="27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08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A472A-9460-4B44-88A3-2F1C3AE0F2A1}" type="datetimeFigureOut">
              <a:rPr lang="zh-TW" altLang="en-US" smtClean="0"/>
              <a:pPr/>
              <a:t>2018/1/1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34BAD-B8F1-4A80-BA15-25343F5C2B08}"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29134BAD-B8F1-4A80-BA15-25343F5C2B08}" type="slidenum">
              <a:rPr lang="zh-TW" altLang="en-US" smtClean="0"/>
              <a:pPr/>
              <a:t>3</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圓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標題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29" name="投影片編號版面配置區 28"/>
          <p:cNvSpPr>
            <a:spLocks noGrp="1"/>
          </p:cNvSpPr>
          <p:nvPr>
            <p:ph type="sldNum" sz="quarter" idx="12"/>
          </p:nvPr>
        </p:nvSpPr>
        <p:spPr/>
        <p:txBody>
          <a:bodyPr lIns="0" tIns="0" rIns="0" bIns="0">
            <a:noAutofit/>
          </a:bodyPr>
          <a:lstStyle>
            <a:lvl1pPr>
              <a:defRPr sz="1400">
                <a:solidFill>
                  <a:srgbClr val="FFFFFF"/>
                </a:solidFill>
              </a:defRPr>
            </a:lvl1pPr>
          </a:lstStyle>
          <a:p>
            <a:fld id="{73DA0BB7-265A-403C-9275-D587AB510EDC}" type="slidenum">
              <a:rPr lang="zh-TW" altLang="en-US" smtClean="0"/>
              <a:pPr/>
              <a:t>‹#›</a:t>
            </a:fld>
            <a:endParaRPr lang="zh-TW"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TW" altLang="en-US" smtClean="0"/>
              <a:t>按一下以編輯母片標題樣式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1168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914400" y="274640"/>
            <a:ext cx="55626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內容版面配置區 7"/>
          <p:cNvSpPr>
            <a:spLocks noGrp="1"/>
          </p:cNvSpPr>
          <p:nvPr>
            <p:ph sz="quarter" idx="1"/>
          </p:nvPr>
        </p:nvSpPr>
        <p:spPr>
          <a:xfrm>
            <a:off x="914400" y="1447800"/>
            <a:ext cx="777240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圓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5" name="頁尾版面配置區 4"/>
          <p:cNvSpPr>
            <a:spLocks noGrp="1"/>
          </p:cNvSpPr>
          <p:nvPr>
            <p:ph type="ftr" sz="quarter" idx="11"/>
          </p:nvPr>
        </p:nvSpPr>
        <p:spPr>
          <a:xfrm>
            <a:off x="800100" y="6172200"/>
            <a:ext cx="4000500" cy="457200"/>
          </a:xfrm>
        </p:spPr>
        <p:txBody>
          <a:bodyPr/>
          <a:lstStyle/>
          <a:p>
            <a:endParaRPr lang="zh-TW"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146304" y="6208776"/>
            <a:ext cx="457200" cy="457200"/>
          </a:xfr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9" name="內容版面配置區 8"/>
          <p:cNvSpPr>
            <a:spLocks noGrp="1"/>
          </p:cNvSpPr>
          <p:nvPr>
            <p:ph sz="quarter" idx="1"/>
          </p:nvPr>
        </p:nvSpPr>
        <p:spPr>
          <a:xfrm>
            <a:off x="91440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93395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73050"/>
            <a:ext cx="7772400" cy="1143000"/>
          </a:xfrm>
        </p:spPr>
        <p:txBody>
          <a:bodyPr anchor="b" anchorCtr="0"/>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1" name="內容版面配置區 10"/>
          <p:cNvSpPr>
            <a:spLocks noGrp="1"/>
          </p:cNvSpPr>
          <p:nvPr>
            <p:ph sz="half" idx="2"/>
          </p:nvPr>
        </p:nvSpPr>
        <p:spPr>
          <a:xfrm>
            <a:off x="9144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4"/>
          </p:nvPr>
        </p:nvSpPr>
        <p:spPr>
          <a:xfrm>
            <a:off x="49530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圓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914400" y="273050"/>
            <a:ext cx="7772400" cy="1143000"/>
          </a:xfrm>
        </p:spPr>
        <p:txBody>
          <a:bodyPr anchor="b" anchorCtr="0"/>
          <a:lstStyle>
            <a:lvl1pPr algn="l">
              <a:buNone/>
              <a:defRPr sz="4000" b="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1" name="內容版面配置區 10"/>
          <p:cNvSpPr>
            <a:spLocks noGrp="1"/>
          </p:cNvSpPr>
          <p:nvPr>
            <p:ph sz="quarter" idx="1"/>
          </p:nvPr>
        </p:nvSpPr>
        <p:spPr>
          <a:xfrm>
            <a:off x="2971800" y="1600200"/>
            <a:ext cx="5715000" cy="44958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2018/1/1</a:t>
            </a:fld>
            <a:endParaRPr lang="zh-TW" altLang="en-US"/>
          </a:p>
        </p:txBody>
      </p:sp>
      <p:sp>
        <p:nvSpPr>
          <p:cNvPr id="6" name="頁尾版面配置區 5"/>
          <p:cNvSpPr>
            <a:spLocks noGrp="1"/>
          </p:cNvSpPr>
          <p:nvPr>
            <p:ph type="ftr" sz="quarter" idx="11"/>
          </p:nvPr>
        </p:nvSpPr>
        <p:spPr>
          <a:xfrm>
            <a:off x="914400" y="6172200"/>
            <a:ext cx="3886200" cy="457200"/>
          </a:xfrm>
        </p:spPr>
        <p:txBody>
          <a:bodyPr/>
          <a:lstStyle/>
          <a:p>
            <a:endParaRPr lang="zh-TW" altLang="en-US"/>
          </a:p>
        </p:txBody>
      </p:sp>
      <p:sp>
        <p:nvSpPr>
          <p:cNvPr id="7" name="投影片編號版面配置區 6"/>
          <p:cNvSpPr>
            <a:spLocks noGrp="1"/>
          </p:cNvSpPr>
          <p:nvPr>
            <p:ph type="sldNum" sz="quarter" idx="12"/>
          </p:nvPr>
        </p:nvSpPr>
        <p:spPr>
          <a:xfrm>
            <a:off x="146304" y="6208776"/>
            <a:ext cx="457200" cy="457200"/>
          </a:xfrm>
        </p:spPr>
        <p:txBody>
          <a:bodyPr/>
          <a:lstStyle/>
          <a:p>
            <a:fld id="{73DA0BB7-265A-403C-9275-D587AB510EDC}" type="slidenum">
              <a:rPr lang="zh-TW" altLang="en-US" smtClean="0"/>
              <a:pPr/>
              <a:t>‹#›</a:t>
            </a:fld>
            <a:endParaRPr lang="zh-TW"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圖片版面配置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TW" altLang="en-US" smtClean="0"/>
              <a:t>按一下圖示以新增圖片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圓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標題版面配置區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BBEAD13-0566-4C6C-97E7-55F17F24B09F}" type="datetimeFigureOut">
              <a:rPr lang="zh-TW" altLang="en-US" smtClean="0"/>
              <a:pPr/>
              <a:t>2018/1/1</a:t>
            </a:fld>
            <a:endParaRPr lang="zh-TW" altLang="en-US"/>
          </a:p>
        </p:txBody>
      </p:sp>
      <p:sp>
        <p:nvSpPr>
          <p:cNvPr id="3" name="頁尾版面配置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TW" altLang="en-US"/>
          </a:p>
        </p:txBody>
      </p:sp>
      <p:sp>
        <p:nvSpPr>
          <p:cNvPr id="23" name="投影片編號版面配置區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sp>
        <p:nvSpPr>
          <p:cNvPr id="2" name="標題 1"/>
          <p:cNvSpPr>
            <a:spLocks noGrp="1"/>
          </p:cNvSpPr>
          <p:nvPr>
            <p:ph type="ctrTitle"/>
          </p:nvPr>
        </p:nvSpPr>
        <p:spPr/>
        <p:txBody>
          <a:bodyPr/>
          <a:lstStyle/>
          <a:p>
            <a:r>
              <a:rPr lang="zh-TW" altLang="en-US" dirty="0" smtClean="0"/>
              <a:t>第四章    向量组的线性相关性</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214282" y="285728"/>
            <a:ext cx="642942"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70C0"/>
                </a:solidFill>
                <a:ea typeface="黑体" pitchFamily="2" charset="-122"/>
              </a:rPr>
              <a:t>例 </a:t>
            </a:r>
            <a:r>
              <a:rPr lang="zh-TW" altLang="en-US" sz="2800" b="1" dirty="0" smtClean="0">
                <a:solidFill>
                  <a:srgbClr val="0070C0"/>
                </a:solidFill>
                <a:ea typeface="黑体" pitchFamily="2" charset="-122"/>
              </a:rPr>
              <a:t> </a:t>
            </a:r>
            <a:endParaRPr lang="en-US" altLang="zh-CN" sz="2800" b="1" dirty="0">
              <a:solidFill>
                <a:srgbClr val="0070C0"/>
              </a:solidFill>
              <a:ea typeface="黑体" pitchFamily="2" charset="-122"/>
            </a:endParaRPr>
          </a:p>
        </p:txBody>
      </p:sp>
      <p:sp>
        <p:nvSpPr>
          <p:cNvPr id="6" name="Text Box 9"/>
          <p:cNvSpPr txBox="1">
            <a:spLocks noChangeArrowheads="1"/>
          </p:cNvSpPr>
          <p:nvPr/>
        </p:nvSpPr>
        <p:spPr bwMode="auto">
          <a:xfrm>
            <a:off x="928662" y="285728"/>
            <a:ext cx="7858180" cy="1384995"/>
          </a:xfrm>
          <a:prstGeom prst="rect">
            <a:avLst/>
          </a:prstGeom>
          <a:noFill/>
          <a:ln w="9525">
            <a:noFill/>
            <a:miter lim="800000"/>
            <a:headEnd/>
            <a:tailEnd/>
          </a:ln>
        </p:spPr>
        <p:txBody>
          <a:bodyPr wrap="square">
            <a:spAutoFit/>
          </a:bodyPr>
          <a:lstStyle/>
          <a:p>
            <a:pPr>
              <a:spcBef>
                <a:spcPct val="50000"/>
              </a:spcBef>
            </a:pPr>
            <a:r>
              <a:rPr lang="en-US" altLang="zh-CN" sz="2800" b="1" dirty="0" smtClean="0">
                <a:ea typeface="黑体" pitchFamily="2" charset="-122"/>
              </a:rPr>
              <a:t>(</a:t>
            </a:r>
            <a:r>
              <a:rPr lang="zh-TW" altLang="en-US" sz="2800" b="1" dirty="0" smtClean="0">
                <a:latin typeface="SimSun" pitchFamily="2" charset="-122"/>
                <a:ea typeface="SimSun" pitchFamily="2" charset="-122"/>
              </a:rPr>
              <a:t>课本</a:t>
            </a:r>
            <a:r>
              <a:rPr lang="zh-TW" altLang="en-US" sz="2800" b="1" dirty="0" smtClean="0">
                <a:ea typeface="黑体" pitchFamily="2" charset="-122"/>
              </a:rPr>
              <a:t> </a:t>
            </a:r>
            <a:r>
              <a:rPr lang="en-US" altLang="zh-TW" sz="2800" b="1" dirty="0" smtClean="0">
                <a:latin typeface="Times New Roman" pitchFamily="18" charset="0"/>
                <a:ea typeface="黑体" pitchFamily="2" charset="-122"/>
                <a:cs typeface="Times New Roman" pitchFamily="18" charset="0"/>
              </a:rPr>
              <a:t>p111</a:t>
            </a:r>
            <a:r>
              <a:rPr lang="en-US" altLang="zh-TW" sz="2800" b="1" dirty="0" smtClean="0">
                <a:ea typeface="黑体" pitchFamily="2" charset="-122"/>
              </a:rPr>
              <a:t> </a:t>
            </a:r>
            <a:r>
              <a:rPr lang="zh-TW" altLang="en-US" sz="2800" b="1" dirty="0" smtClean="0">
                <a:latin typeface="SimSun" pitchFamily="2" charset="-122"/>
                <a:ea typeface="SimSun" pitchFamily="2" charset="-122"/>
              </a:rPr>
              <a:t>例</a:t>
            </a:r>
            <a:r>
              <a:rPr lang="zh-TW" altLang="en-US" sz="2800" b="1" dirty="0" smtClean="0">
                <a:ea typeface="黑体" pitchFamily="2" charset="-122"/>
              </a:rPr>
              <a:t> </a:t>
            </a:r>
            <a:r>
              <a:rPr lang="en-US" altLang="zh-TW" sz="2800" b="1" dirty="0" smtClean="0">
                <a:latin typeface="Times New Roman" pitchFamily="18" charset="0"/>
                <a:ea typeface="黑体" pitchFamily="2" charset="-122"/>
                <a:cs typeface="Times New Roman" pitchFamily="18" charset="0"/>
              </a:rPr>
              <a:t>14</a:t>
            </a:r>
            <a:r>
              <a:rPr lang="en-US" altLang="zh-TW" sz="2800" b="1" dirty="0" smtClean="0">
                <a:ea typeface="黑体" pitchFamily="2" charset="-122"/>
              </a:rPr>
              <a:t> (1) </a:t>
            </a:r>
            <a:r>
              <a:rPr lang="en-US" altLang="zh-CN" sz="2800" b="1" dirty="0" smtClean="0">
                <a:ea typeface="黑体" pitchFamily="2" charset="-122"/>
              </a:rPr>
              <a:t>) </a:t>
            </a:r>
            <a:r>
              <a:rPr lang="zh-TW" altLang="en-US" sz="2800" b="1" dirty="0" smtClean="0">
                <a:latin typeface="SimSun" pitchFamily="2" charset="-122"/>
                <a:ea typeface="SimSun" pitchFamily="2" charset="-122"/>
              </a:rPr>
              <a:t>利用初等行变换求下列矩阵的列向量组的一个最大无关组，并把其余列向量用最大无关组线性表示。</a:t>
            </a:r>
            <a:r>
              <a:rPr lang="zh-CN" altLang="en-US"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 </a:t>
            </a:r>
            <a:endParaRPr lang="en-US" altLang="zh-CN" sz="2800" b="1" dirty="0">
              <a:latin typeface="SimSun" pitchFamily="2" charset="-122"/>
              <a:ea typeface="SimSun" pitchFamily="2" charset="-122"/>
            </a:endParaRPr>
          </a:p>
        </p:txBody>
      </p:sp>
      <p:graphicFrame>
        <p:nvGraphicFramePr>
          <p:cNvPr id="12292" name="Object 3"/>
          <p:cNvGraphicFramePr>
            <a:graphicFrameLocks noChangeAspect="1"/>
          </p:cNvGraphicFramePr>
          <p:nvPr/>
        </p:nvGraphicFramePr>
        <p:xfrm>
          <a:off x="214282" y="1714488"/>
          <a:ext cx="8636196" cy="1643074"/>
        </p:xfrm>
        <a:graphic>
          <a:graphicData uri="http://schemas.openxmlformats.org/presentationml/2006/ole">
            <p:oleObj spid="_x0000_s108546" name="Equation" r:id="rId3" imgW="4876560" imgH="927000" progId="Equation.3">
              <p:embed/>
            </p:oleObj>
          </a:graphicData>
        </a:graphic>
      </p:graphicFrame>
      <p:graphicFrame>
        <p:nvGraphicFramePr>
          <p:cNvPr id="7" name="Object 3"/>
          <p:cNvGraphicFramePr>
            <a:graphicFrameLocks noChangeAspect="1"/>
          </p:cNvGraphicFramePr>
          <p:nvPr/>
        </p:nvGraphicFramePr>
        <p:xfrm>
          <a:off x="2428860" y="3429000"/>
          <a:ext cx="6186487" cy="1643062"/>
        </p:xfrm>
        <a:graphic>
          <a:graphicData uri="http://schemas.openxmlformats.org/presentationml/2006/ole">
            <p:oleObj spid="_x0000_s108547" name="Equation" r:id="rId4" imgW="3492360" imgH="927000" progId="Equation.3">
              <p:embed/>
            </p:oleObj>
          </a:graphicData>
        </a:graphic>
      </p:graphicFrame>
      <p:graphicFrame>
        <p:nvGraphicFramePr>
          <p:cNvPr id="8" name="Object 3"/>
          <p:cNvGraphicFramePr>
            <a:graphicFrameLocks noChangeAspect="1"/>
          </p:cNvGraphicFramePr>
          <p:nvPr/>
        </p:nvGraphicFramePr>
        <p:xfrm>
          <a:off x="2500298" y="5000636"/>
          <a:ext cx="3081337" cy="1643063"/>
        </p:xfrm>
        <a:graphic>
          <a:graphicData uri="http://schemas.openxmlformats.org/presentationml/2006/ole">
            <p:oleObj spid="_x0000_s108548" name="Equation" r:id="rId5" imgW="1739880" imgH="927000" progId="Equation.3">
              <p:embed/>
            </p:oleObj>
          </a:graphicData>
        </a:graphic>
      </p:graphicFrame>
      <p:sp>
        <p:nvSpPr>
          <p:cNvPr id="9" name="文字方塊 8"/>
          <p:cNvSpPr txBox="1"/>
          <p:nvPr/>
        </p:nvSpPr>
        <p:spPr>
          <a:xfrm>
            <a:off x="6072198" y="5572140"/>
            <a:ext cx="2348720"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已为行阶梯形</a:t>
            </a:r>
            <a:endParaRPr lang="zh-TW" altLang="en-US" sz="2800" b="1" dirty="0">
              <a:latin typeface="SimSun" pitchFamily="2" charset="-122"/>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3"/>
          <p:cNvGraphicFramePr>
            <a:graphicFrameLocks noChangeAspect="1"/>
          </p:cNvGraphicFramePr>
          <p:nvPr/>
        </p:nvGraphicFramePr>
        <p:xfrm>
          <a:off x="357158" y="214290"/>
          <a:ext cx="3081337" cy="1643063"/>
        </p:xfrm>
        <a:graphic>
          <a:graphicData uri="http://schemas.openxmlformats.org/presentationml/2006/ole">
            <p:oleObj spid="_x0000_s118788" name="Equation" r:id="rId3" imgW="1739880" imgH="927000" progId="Equation.3">
              <p:embed/>
            </p:oleObj>
          </a:graphicData>
        </a:graphic>
      </p:graphicFrame>
      <p:sp>
        <p:nvSpPr>
          <p:cNvPr id="9" name="文字方塊 8"/>
          <p:cNvSpPr txBox="1"/>
          <p:nvPr/>
        </p:nvSpPr>
        <p:spPr>
          <a:xfrm>
            <a:off x="3929058" y="785794"/>
            <a:ext cx="2348720"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已为行阶梯形</a:t>
            </a:r>
            <a:endParaRPr lang="zh-TW" altLang="en-US" sz="2800" b="1" dirty="0">
              <a:latin typeface="SimSun" pitchFamily="2" charset="-122"/>
              <a:ea typeface="SimSun" pitchFamily="2" charset="-122"/>
            </a:endParaRPr>
          </a:p>
        </p:txBody>
      </p:sp>
      <p:sp>
        <p:nvSpPr>
          <p:cNvPr id="11" name="文字方塊 10"/>
          <p:cNvSpPr txBox="1"/>
          <p:nvPr/>
        </p:nvSpPr>
        <p:spPr>
          <a:xfrm>
            <a:off x="571472" y="2000240"/>
            <a:ext cx="8201284" cy="1384995"/>
          </a:xfrm>
          <a:prstGeom prst="rect">
            <a:avLst/>
          </a:prstGeom>
          <a:noFill/>
        </p:spPr>
        <p:txBody>
          <a:bodyPr wrap="none" rtlCol="0">
            <a:spAutoFit/>
          </a:bodyPr>
          <a:lstStyle/>
          <a:p>
            <a:r>
              <a:rPr lang="zh-TW" altLang="en-US" sz="2800" b="1" dirty="0" smtClean="0">
                <a:latin typeface="SimSun" pitchFamily="2" charset="-122"/>
                <a:ea typeface="SimSun" pitchFamily="2" charset="-122"/>
              </a:rPr>
              <a:t>观察此行阶梯形矩阵，几个行的首非零元分别出现</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在第 </a:t>
            </a:r>
            <a:r>
              <a:rPr lang="en-US" altLang="zh-TW" sz="2800" b="1" dirty="0" smtClean="0">
                <a:latin typeface="Times New Roman" pitchFamily="18" charset="0"/>
                <a:ea typeface="SimSun" pitchFamily="2" charset="-122"/>
                <a:cs typeface="Times New Roman" pitchFamily="18" charset="0"/>
              </a:rPr>
              <a:t>1, 2, 3</a:t>
            </a:r>
            <a:r>
              <a:rPr lang="zh-TW" altLang="en-US" sz="2800" b="1" dirty="0" smtClean="0">
                <a:latin typeface="Times New Roman" pitchFamily="18" charset="0"/>
                <a:ea typeface="SimSun" pitchFamily="2" charset="-122"/>
                <a:cs typeface="Times New Roman" pitchFamily="18" charset="0"/>
              </a:rPr>
              <a:t> </a:t>
            </a:r>
            <a:r>
              <a:rPr lang="zh-TW" altLang="en-US" sz="2800" b="1" dirty="0" smtClean="0">
                <a:latin typeface="SimSun" pitchFamily="2" charset="-122"/>
                <a:ea typeface="SimSun" pitchFamily="2" charset="-122"/>
              </a:rPr>
              <a:t>列，所以原矩阵的第</a:t>
            </a:r>
            <a:r>
              <a:rPr lang="en-US" altLang="zh-TW" sz="2800" b="1" dirty="0" smtClean="0">
                <a:latin typeface="Times New Roman" pitchFamily="18" charset="0"/>
                <a:ea typeface="SimSun" pitchFamily="2" charset="-122"/>
                <a:cs typeface="Times New Roman" pitchFamily="18" charset="0"/>
              </a:rPr>
              <a:t> 1, 2, 3</a:t>
            </a:r>
            <a:r>
              <a:rPr lang="zh-TW" altLang="en-US" sz="2800" b="1" dirty="0" smtClean="0">
                <a:latin typeface="Times New Roman" pitchFamily="18" charset="0"/>
                <a:ea typeface="SimSun" pitchFamily="2" charset="-122"/>
                <a:cs typeface="Times New Roman" pitchFamily="18" charset="0"/>
              </a:rPr>
              <a:t> 个</a:t>
            </a:r>
            <a:r>
              <a:rPr lang="zh-TW" altLang="en-US" sz="2800" b="1" dirty="0" smtClean="0">
                <a:latin typeface="SimSun" pitchFamily="2" charset="-122"/>
                <a:ea typeface="SimSun" pitchFamily="2" charset="-122"/>
              </a:rPr>
              <a:t>列向量，</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即　　　　　　　　　　　　</a:t>
            </a:r>
            <a:endParaRPr lang="zh-TW" altLang="en-US" sz="2800" b="1" dirty="0">
              <a:latin typeface="SimSun" pitchFamily="2" charset="-122"/>
              <a:ea typeface="SimSun" pitchFamily="2" charset="-122"/>
            </a:endParaRPr>
          </a:p>
        </p:txBody>
      </p:sp>
      <p:graphicFrame>
        <p:nvGraphicFramePr>
          <p:cNvPr id="2" name="Object 4"/>
          <p:cNvGraphicFramePr>
            <a:graphicFrameLocks noChangeAspect="1"/>
          </p:cNvGraphicFramePr>
          <p:nvPr/>
        </p:nvGraphicFramePr>
        <p:xfrm>
          <a:off x="1428728" y="2928934"/>
          <a:ext cx="630238" cy="1643062"/>
        </p:xfrm>
        <a:graphic>
          <a:graphicData uri="http://schemas.openxmlformats.org/presentationml/2006/ole">
            <p:oleObj spid="_x0000_s118789" name="Equation" r:id="rId4" imgW="355320" imgH="927000" progId="Equation.3">
              <p:embed/>
            </p:oleObj>
          </a:graphicData>
        </a:graphic>
      </p:graphicFrame>
      <p:graphicFrame>
        <p:nvGraphicFramePr>
          <p:cNvPr id="3" name="Object 4"/>
          <p:cNvGraphicFramePr>
            <a:graphicFrameLocks noChangeAspect="1"/>
          </p:cNvGraphicFramePr>
          <p:nvPr/>
        </p:nvGraphicFramePr>
        <p:xfrm>
          <a:off x="2428860" y="2928934"/>
          <a:ext cx="630238" cy="1643062"/>
        </p:xfrm>
        <a:graphic>
          <a:graphicData uri="http://schemas.openxmlformats.org/presentationml/2006/ole">
            <p:oleObj spid="_x0000_s118790" name="Equation" r:id="rId5" imgW="355320" imgH="927000" progId="Equation.3">
              <p:embed/>
            </p:oleObj>
          </a:graphicData>
        </a:graphic>
      </p:graphicFrame>
      <p:graphicFrame>
        <p:nvGraphicFramePr>
          <p:cNvPr id="5" name="Object 4"/>
          <p:cNvGraphicFramePr>
            <a:graphicFrameLocks noChangeAspect="1"/>
          </p:cNvGraphicFramePr>
          <p:nvPr/>
        </p:nvGraphicFramePr>
        <p:xfrm>
          <a:off x="3428992" y="2928934"/>
          <a:ext cx="630238" cy="1643062"/>
        </p:xfrm>
        <a:graphic>
          <a:graphicData uri="http://schemas.openxmlformats.org/presentationml/2006/ole">
            <p:oleObj spid="_x0000_s118791" name="Equation" r:id="rId6" imgW="355320" imgH="927000" progId="Equation.3">
              <p:embed/>
            </p:oleObj>
          </a:graphicData>
        </a:graphic>
      </p:graphicFrame>
      <p:sp>
        <p:nvSpPr>
          <p:cNvPr id="13" name="文字方塊 12"/>
          <p:cNvSpPr txBox="1"/>
          <p:nvPr/>
        </p:nvSpPr>
        <p:spPr>
          <a:xfrm>
            <a:off x="642910" y="4714884"/>
            <a:ext cx="10644261"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为原矩阵列向量组的一个最大无关组。　　　　　　　　　　　　</a:t>
            </a:r>
            <a:endParaRPr lang="zh-TW" altLang="en-US" sz="2800" b="1" dirty="0">
              <a:latin typeface="SimSun" pitchFamily="2" charset="-122"/>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928662" y="285728"/>
            <a:ext cx="7858180" cy="1384995"/>
          </a:xfrm>
          <a:prstGeom prst="rect">
            <a:avLst/>
          </a:prstGeom>
          <a:noFill/>
          <a:ln w="9525">
            <a:noFill/>
            <a:miter lim="800000"/>
            <a:headEnd/>
            <a:tailEnd/>
          </a:ln>
        </p:spPr>
        <p:txBody>
          <a:bodyPr wrap="square">
            <a:spAutoFit/>
          </a:bodyPr>
          <a:lstStyle/>
          <a:p>
            <a:pPr>
              <a:spcBef>
                <a:spcPct val="50000"/>
              </a:spcBef>
            </a:pPr>
            <a:r>
              <a:rPr lang="zh-TW" altLang="en-US" sz="2800" b="1" dirty="0" smtClean="0">
                <a:latin typeface="SimSun" pitchFamily="2" charset="-122"/>
                <a:ea typeface="SimSun" pitchFamily="2" charset="-122"/>
              </a:rPr>
              <a:t>要把其余列向量用最大无关组线性表示；则接著再把原矩阵对应的行阶梯形进一步化成行最简形矩阵。</a:t>
            </a:r>
            <a:r>
              <a:rPr lang="zh-CN" altLang="en-US"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 </a:t>
            </a:r>
            <a:endParaRPr lang="en-US" altLang="zh-CN" sz="2800" b="1" dirty="0">
              <a:latin typeface="SimSun" pitchFamily="2" charset="-122"/>
              <a:ea typeface="SimSun" pitchFamily="2" charset="-122"/>
            </a:endParaRPr>
          </a:p>
        </p:txBody>
      </p:sp>
      <p:graphicFrame>
        <p:nvGraphicFramePr>
          <p:cNvPr id="2" name="Object 4"/>
          <p:cNvGraphicFramePr>
            <a:graphicFrameLocks noChangeAspect="1"/>
          </p:cNvGraphicFramePr>
          <p:nvPr/>
        </p:nvGraphicFramePr>
        <p:xfrm>
          <a:off x="500034" y="1785926"/>
          <a:ext cx="8439150" cy="1643062"/>
        </p:xfrm>
        <a:graphic>
          <a:graphicData uri="http://schemas.openxmlformats.org/presentationml/2006/ole">
            <p:oleObj spid="_x0000_s120837" name="Equation" r:id="rId3" imgW="4762440" imgH="927000" progId="Equation.3">
              <p:embed/>
            </p:oleObj>
          </a:graphicData>
        </a:graphic>
      </p:graphicFrame>
      <p:graphicFrame>
        <p:nvGraphicFramePr>
          <p:cNvPr id="3" name="Object 4"/>
          <p:cNvGraphicFramePr>
            <a:graphicFrameLocks noChangeAspect="1"/>
          </p:cNvGraphicFramePr>
          <p:nvPr/>
        </p:nvGraphicFramePr>
        <p:xfrm>
          <a:off x="2357422" y="3500438"/>
          <a:ext cx="6545268" cy="1866900"/>
        </p:xfrm>
        <a:graphic>
          <a:graphicData uri="http://schemas.openxmlformats.org/presentationml/2006/ole">
            <p:oleObj spid="_x0000_s120838" name="Equation" r:id="rId4" imgW="3251160" imgH="1054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642910" y="142852"/>
            <a:ext cx="7858180" cy="954107"/>
          </a:xfrm>
          <a:prstGeom prst="rect">
            <a:avLst/>
          </a:prstGeom>
          <a:noFill/>
          <a:ln w="9525">
            <a:noFill/>
            <a:miter lim="800000"/>
            <a:headEnd/>
            <a:tailEnd/>
          </a:ln>
        </p:spPr>
        <p:txBody>
          <a:bodyPr wrap="square">
            <a:spAutoFit/>
          </a:bodyPr>
          <a:lstStyle/>
          <a:p>
            <a:pPr>
              <a:spcBef>
                <a:spcPct val="50000"/>
              </a:spcBef>
            </a:pPr>
            <a:r>
              <a:rPr lang="zh-TW" altLang="en-US" sz="2800" b="1" dirty="0" smtClean="0">
                <a:latin typeface="SimSun" pitchFamily="2" charset="-122"/>
                <a:ea typeface="SimSun" pitchFamily="2" charset="-122"/>
              </a:rPr>
              <a:t>从原矩阵对应的行最简形矩阵很容易观察出其他列用最大无关组那几列线性表示的方法，如从</a:t>
            </a:r>
            <a:r>
              <a:rPr lang="zh-CN" altLang="en-US"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 </a:t>
            </a:r>
            <a:endParaRPr lang="en-US" altLang="zh-CN" sz="2800" b="1" dirty="0">
              <a:latin typeface="SimSun" pitchFamily="2" charset="-122"/>
              <a:ea typeface="SimSun" pitchFamily="2" charset="-122"/>
            </a:endParaRPr>
          </a:p>
        </p:txBody>
      </p:sp>
      <p:graphicFrame>
        <p:nvGraphicFramePr>
          <p:cNvPr id="3" name="Object 4"/>
          <p:cNvGraphicFramePr>
            <a:graphicFrameLocks noChangeAspect="1"/>
          </p:cNvGraphicFramePr>
          <p:nvPr/>
        </p:nvGraphicFramePr>
        <p:xfrm>
          <a:off x="2786050" y="1214422"/>
          <a:ext cx="2071687" cy="1866900"/>
        </p:xfrm>
        <a:graphic>
          <a:graphicData uri="http://schemas.openxmlformats.org/presentationml/2006/ole">
            <p:oleObj spid="_x0000_s121859" name="Equation" r:id="rId3" imgW="1028520" imgH="1054080" progId="Equation.3">
              <p:embed/>
            </p:oleObj>
          </a:graphicData>
        </a:graphic>
      </p:graphicFrame>
      <p:sp>
        <p:nvSpPr>
          <p:cNvPr id="5" name="Text Box 9"/>
          <p:cNvSpPr txBox="1">
            <a:spLocks noChangeArrowheads="1"/>
          </p:cNvSpPr>
          <p:nvPr/>
        </p:nvSpPr>
        <p:spPr bwMode="auto">
          <a:xfrm>
            <a:off x="642910" y="3286124"/>
            <a:ext cx="1714512" cy="523220"/>
          </a:xfrm>
          <a:prstGeom prst="rect">
            <a:avLst/>
          </a:prstGeom>
          <a:noFill/>
          <a:ln w="9525">
            <a:noFill/>
            <a:miter lim="800000"/>
            <a:headEnd/>
            <a:tailEnd/>
          </a:ln>
        </p:spPr>
        <p:txBody>
          <a:bodyPr wrap="square">
            <a:spAutoFit/>
          </a:bodyPr>
          <a:lstStyle/>
          <a:p>
            <a:pPr>
              <a:spcBef>
                <a:spcPct val="50000"/>
              </a:spcBef>
            </a:pPr>
            <a:r>
              <a:rPr lang="zh-TW" altLang="en-US" sz="2800" b="1" dirty="0" smtClean="0">
                <a:latin typeface="SimSun" pitchFamily="2" charset="-122"/>
                <a:ea typeface="SimSun" pitchFamily="2" charset="-122"/>
              </a:rPr>
              <a:t>容易看出</a:t>
            </a:r>
            <a:endParaRPr lang="en-US" altLang="zh-CN" sz="2800" b="1" dirty="0">
              <a:latin typeface="SimSun" pitchFamily="2" charset="-122"/>
              <a:ea typeface="SimSun" pitchFamily="2" charset="-122"/>
            </a:endParaRPr>
          </a:p>
        </p:txBody>
      </p:sp>
      <p:graphicFrame>
        <p:nvGraphicFramePr>
          <p:cNvPr id="12292" name="Object 4"/>
          <p:cNvGraphicFramePr>
            <a:graphicFrameLocks noChangeAspect="1"/>
          </p:cNvGraphicFramePr>
          <p:nvPr/>
        </p:nvGraphicFramePr>
        <p:xfrm>
          <a:off x="214282" y="4143380"/>
          <a:ext cx="3084512" cy="1868488"/>
        </p:xfrm>
        <a:graphic>
          <a:graphicData uri="http://schemas.openxmlformats.org/presentationml/2006/ole">
            <p:oleObj spid="_x0000_s121860" name="Equation" r:id="rId4" imgW="1739880" imgH="1054080" progId="Equation.3">
              <p:embed/>
            </p:oleObj>
          </a:graphicData>
        </a:graphic>
      </p:graphicFrame>
      <p:sp>
        <p:nvSpPr>
          <p:cNvPr id="7" name="Text Box 9"/>
          <p:cNvSpPr txBox="1">
            <a:spLocks noChangeArrowheads="1"/>
          </p:cNvSpPr>
          <p:nvPr/>
        </p:nvSpPr>
        <p:spPr bwMode="auto">
          <a:xfrm>
            <a:off x="3857620" y="3286124"/>
            <a:ext cx="4857784" cy="954107"/>
          </a:xfrm>
          <a:prstGeom prst="rect">
            <a:avLst/>
          </a:prstGeom>
          <a:noFill/>
          <a:ln w="9525">
            <a:noFill/>
            <a:miter lim="800000"/>
            <a:headEnd/>
            <a:tailEnd/>
          </a:ln>
        </p:spPr>
        <p:txBody>
          <a:bodyPr wrap="square">
            <a:spAutoFit/>
          </a:bodyPr>
          <a:lstStyle/>
          <a:p>
            <a:pPr>
              <a:spcBef>
                <a:spcPct val="50000"/>
              </a:spcBef>
            </a:pPr>
            <a:r>
              <a:rPr lang="zh-TW" altLang="en-US" sz="2800" b="1" dirty="0" smtClean="0">
                <a:latin typeface="SimSun" pitchFamily="2" charset="-122"/>
                <a:ea typeface="SimSun" pitchFamily="2" charset="-122"/>
              </a:rPr>
              <a:t>则原矩阵的列向量满足同样线性组合表示的方法，即</a:t>
            </a:r>
            <a:endParaRPr lang="en-US" altLang="zh-CN" sz="2800" b="1" dirty="0">
              <a:latin typeface="SimSun" pitchFamily="2" charset="-122"/>
              <a:ea typeface="SimSun" pitchFamily="2" charset="-122"/>
            </a:endParaRPr>
          </a:p>
        </p:txBody>
      </p:sp>
      <p:graphicFrame>
        <p:nvGraphicFramePr>
          <p:cNvPr id="4" name="Object 5"/>
          <p:cNvGraphicFramePr>
            <a:graphicFrameLocks noChangeAspect="1"/>
          </p:cNvGraphicFramePr>
          <p:nvPr/>
        </p:nvGraphicFramePr>
        <p:xfrm>
          <a:off x="4572000" y="4643446"/>
          <a:ext cx="3579812" cy="1643062"/>
        </p:xfrm>
        <a:graphic>
          <a:graphicData uri="http://schemas.openxmlformats.org/presentationml/2006/ole">
            <p:oleObj spid="_x0000_s121861" name="Equation" r:id="rId5" imgW="2019240" imgH="927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wipe(left)">
                                      <p:cBhvr>
                                        <p:cTn id="17" dur="500"/>
                                        <p:tgtEl>
                                          <p:spTgt spid="122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214282" y="285728"/>
            <a:ext cx="928694" cy="523220"/>
          </a:xfrm>
          <a:prstGeom prst="rect">
            <a:avLst/>
          </a:prstGeom>
          <a:noFill/>
          <a:ln w="9525">
            <a:noFill/>
            <a:miter lim="800000"/>
            <a:headEnd/>
            <a:tailEnd/>
          </a:ln>
        </p:spPr>
        <p:txBody>
          <a:bodyPr wrap="square">
            <a:spAutoFit/>
          </a:bodyPr>
          <a:lstStyle/>
          <a:p>
            <a:pPr>
              <a:spcBef>
                <a:spcPct val="50000"/>
              </a:spcBef>
            </a:pPr>
            <a:r>
              <a:rPr lang="zh-TW" altLang="en-US" sz="2800" b="1" dirty="0" smtClean="0">
                <a:solidFill>
                  <a:srgbClr val="0070C0"/>
                </a:solidFill>
                <a:ea typeface="黑体" pitchFamily="2" charset="-122"/>
              </a:rPr>
              <a:t>附注 </a:t>
            </a:r>
            <a:endParaRPr lang="en-US" altLang="zh-CN" sz="2800" b="1" dirty="0">
              <a:solidFill>
                <a:srgbClr val="0070C0"/>
              </a:solidFill>
              <a:ea typeface="黑体" pitchFamily="2" charset="-122"/>
            </a:endParaRPr>
          </a:p>
        </p:txBody>
      </p:sp>
      <p:sp>
        <p:nvSpPr>
          <p:cNvPr id="6" name="Text Box 9"/>
          <p:cNvSpPr txBox="1">
            <a:spLocks noChangeArrowheads="1"/>
          </p:cNvSpPr>
          <p:nvPr/>
        </p:nvSpPr>
        <p:spPr bwMode="auto">
          <a:xfrm>
            <a:off x="1071538" y="285728"/>
            <a:ext cx="7858180" cy="1384995"/>
          </a:xfrm>
          <a:prstGeom prst="rect">
            <a:avLst/>
          </a:prstGeom>
          <a:noFill/>
          <a:ln w="9525">
            <a:noFill/>
            <a:miter lim="800000"/>
            <a:headEnd/>
            <a:tailEnd/>
          </a:ln>
        </p:spPr>
        <p:txBody>
          <a:bodyPr wrap="square">
            <a:spAutoFit/>
          </a:bodyPr>
          <a:lstStyle/>
          <a:p>
            <a:pPr>
              <a:spcBef>
                <a:spcPct val="50000"/>
              </a:spcBef>
            </a:pPr>
            <a:r>
              <a:rPr lang="zh-TW" altLang="en-US" sz="2800" b="1" dirty="0" smtClean="0">
                <a:latin typeface="SimSun" pitchFamily="2" charset="-122"/>
                <a:ea typeface="SimSun" pitchFamily="2" charset="-122"/>
              </a:rPr>
              <a:t>如果一开始给的就是向量组也要知道变通。例如求下列向量组的一个最大无关组，并把不属于最大无关组的向量用最大无关组线性表示。</a:t>
            </a:r>
            <a:r>
              <a:rPr lang="zh-CN" altLang="en-US"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 </a:t>
            </a:r>
            <a:endParaRPr lang="en-US" altLang="zh-CN" sz="2800" b="1" dirty="0">
              <a:latin typeface="SimSun" pitchFamily="2" charset="-122"/>
              <a:ea typeface="SimSun" pitchFamily="2" charset="-122"/>
            </a:endParaRPr>
          </a:p>
        </p:txBody>
      </p:sp>
      <p:graphicFrame>
        <p:nvGraphicFramePr>
          <p:cNvPr id="12292" name="Object 3"/>
          <p:cNvGraphicFramePr>
            <a:graphicFrameLocks noChangeAspect="1"/>
          </p:cNvGraphicFramePr>
          <p:nvPr/>
        </p:nvGraphicFramePr>
        <p:xfrm>
          <a:off x="507804" y="3643314"/>
          <a:ext cx="8636196" cy="1643074"/>
        </p:xfrm>
        <a:graphic>
          <a:graphicData uri="http://schemas.openxmlformats.org/presentationml/2006/ole">
            <p:oleObj spid="_x0000_s126978" name="Equation" r:id="rId3" imgW="4876560" imgH="927000" progId="Equation.3">
              <p:embed/>
            </p:oleObj>
          </a:graphicData>
        </a:graphic>
      </p:graphicFrame>
      <p:graphicFrame>
        <p:nvGraphicFramePr>
          <p:cNvPr id="2" name="Object 3"/>
          <p:cNvGraphicFramePr>
            <a:graphicFrameLocks noChangeAspect="1"/>
          </p:cNvGraphicFramePr>
          <p:nvPr/>
        </p:nvGraphicFramePr>
        <p:xfrm>
          <a:off x="1873231" y="1643059"/>
          <a:ext cx="742950" cy="1643063"/>
        </p:xfrm>
        <a:graphic>
          <a:graphicData uri="http://schemas.openxmlformats.org/presentationml/2006/ole">
            <p:oleObj spid="_x0000_s126981" name="Equation" r:id="rId4" imgW="419040" imgH="927000" progId="Equation.3">
              <p:embed/>
            </p:oleObj>
          </a:graphicData>
        </a:graphic>
      </p:graphicFrame>
      <p:graphicFrame>
        <p:nvGraphicFramePr>
          <p:cNvPr id="3" name="Object 3"/>
          <p:cNvGraphicFramePr>
            <a:graphicFrameLocks noChangeAspect="1"/>
          </p:cNvGraphicFramePr>
          <p:nvPr/>
        </p:nvGraphicFramePr>
        <p:xfrm>
          <a:off x="3071802" y="1643050"/>
          <a:ext cx="742950" cy="1643063"/>
        </p:xfrm>
        <a:graphic>
          <a:graphicData uri="http://schemas.openxmlformats.org/presentationml/2006/ole">
            <p:oleObj spid="_x0000_s126982" name="Equation" r:id="rId5" imgW="419040" imgH="927000" progId="Equation.3">
              <p:embed/>
            </p:oleObj>
          </a:graphicData>
        </a:graphic>
      </p:graphicFrame>
      <p:graphicFrame>
        <p:nvGraphicFramePr>
          <p:cNvPr id="5" name="Object 3"/>
          <p:cNvGraphicFramePr>
            <a:graphicFrameLocks noChangeAspect="1"/>
          </p:cNvGraphicFramePr>
          <p:nvPr/>
        </p:nvGraphicFramePr>
        <p:xfrm>
          <a:off x="4286248" y="1643050"/>
          <a:ext cx="742950" cy="1643063"/>
        </p:xfrm>
        <a:graphic>
          <a:graphicData uri="http://schemas.openxmlformats.org/presentationml/2006/ole">
            <p:oleObj spid="_x0000_s126983" name="Equation" r:id="rId6" imgW="419040" imgH="927000" progId="Equation.3">
              <p:embed/>
            </p:oleObj>
          </a:graphicData>
        </a:graphic>
      </p:graphicFrame>
      <p:graphicFrame>
        <p:nvGraphicFramePr>
          <p:cNvPr id="10" name="Object 3"/>
          <p:cNvGraphicFramePr>
            <a:graphicFrameLocks noChangeAspect="1"/>
          </p:cNvGraphicFramePr>
          <p:nvPr/>
        </p:nvGraphicFramePr>
        <p:xfrm>
          <a:off x="5445131" y="1643059"/>
          <a:ext cx="855663" cy="1643063"/>
        </p:xfrm>
        <a:graphic>
          <a:graphicData uri="http://schemas.openxmlformats.org/presentationml/2006/ole">
            <p:oleObj spid="_x0000_s126984" name="Equation" r:id="rId7" imgW="482400" imgH="927000" progId="Equation.3">
              <p:embed/>
            </p:oleObj>
          </a:graphicData>
        </a:graphic>
      </p:graphicFrame>
      <p:sp>
        <p:nvSpPr>
          <p:cNvPr id="12" name="文字方塊 11"/>
          <p:cNvSpPr txBox="1"/>
          <p:nvPr/>
        </p:nvSpPr>
        <p:spPr>
          <a:xfrm>
            <a:off x="873099" y="2214563"/>
            <a:ext cx="857256" cy="584775"/>
          </a:xfrm>
          <a:prstGeom prst="rect">
            <a:avLst/>
          </a:prstGeom>
          <a:noFill/>
        </p:spPr>
        <p:txBody>
          <a:bodyPr wrap="square" rtlCol="0">
            <a:spAutoFit/>
          </a:bodyPr>
          <a:lstStyle/>
          <a:p>
            <a:r>
              <a:rPr lang="en-US" altLang="zh-TW" sz="3200" b="1" i="1" dirty="0" smtClean="0"/>
              <a:t>A </a:t>
            </a:r>
            <a:r>
              <a:rPr lang="en-US" altLang="zh-TW" sz="3200" b="1" dirty="0" smtClean="0"/>
              <a:t>:</a:t>
            </a:r>
            <a:endParaRPr lang="zh-TW" altLang="en-US" sz="3200" b="1" dirty="0"/>
          </a:p>
        </p:txBody>
      </p:sp>
      <p:sp>
        <p:nvSpPr>
          <p:cNvPr id="13" name="文字方塊 12"/>
          <p:cNvSpPr txBox="1"/>
          <p:nvPr/>
        </p:nvSpPr>
        <p:spPr>
          <a:xfrm>
            <a:off x="1000100" y="3214686"/>
            <a:ext cx="7725192" cy="523220"/>
          </a:xfrm>
          <a:prstGeom prst="rect">
            <a:avLst/>
          </a:prstGeom>
          <a:noFill/>
        </p:spPr>
        <p:txBody>
          <a:bodyPr wrap="none" rtlCol="0">
            <a:spAutoFit/>
          </a:bodyPr>
          <a:lstStyle/>
          <a:p>
            <a:r>
              <a:rPr lang="zh-TW" altLang="en-US" sz="2800" b="1" dirty="0" smtClean="0">
                <a:solidFill>
                  <a:srgbClr val="FF0000"/>
                </a:solidFill>
              </a:rPr>
              <a:t>将所列出向量排成矩阵，之后就和前例题相同。</a:t>
            </a:r>
            <a:endParaRPr lang="zh-TW" altLang="en-US" sz="2800" b="1" dirty="0">
              <a:solidFill>
                <a:srgbClr val="FF0000"/>
              </a:solidFill>
            </a:endParaRPr>
          </a:p>
        </p:txBody>
      </p:sp>
      <p:graphicFrame>
        <p:nvGraphicFramePr>
          <p:cNvPr id="11" name="Object 3"/>
          <p:cNvGraphicFramePr>
            <a:graphicFrameLocks noChangeAspect="1"/>
          </p:cNvGraphicFramePr>
          <p:nvPr/>
        </p:nvGraphicFramePr>
        <p:xfrm>
          <a:off x="4357686" y="5143512"/>
          <a:ext cx="582613" cy="1458912"/>
        </p:xfrm>
        <a:graphic>
          <a:graphicData uri="http://schemas.openxmlformats.org/presentationml/2006/ole">
            <p:oleObj spid="_x0000_s126985" name="Equation" r:id="rId8" imgW="75960" imgH="190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292"/>
                                        </p:tgtEl>
                                        <p:attrNameLst>
                                          <p:attrName>style.visibility</p:attrName>
                                        </p:attrNameLst>
                                      </p:cBhvr>
                                      <p:to>
                                        <p:strVal val="visible"/>
                                      </p:to>
                                    </p:set>
                                    <p:animEffect transition="in" filter="wipe(left)">
                                      <p:cBhvr>
                                        <p:cTn id="26" dur="500"/>
                                        <p:tgtEl>
                                          <p:spTgt spid="1229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725470"/>
          </a:xfrm>
        </p:spPr>
        <p:txBody>
          <a:bodyPr>
            <a:normAutofit fontScale="90000"/>
          </a:bodyPr>
          <a:lstStyle/>
          <a:p>
            <a:r>
              <a:rPr lang="zh-TW" altLang="en-US" b="1" dirty="0" smtClean="0">
                <a:solidFill>
                  <a:srgbClr val="0070C0"/>
                </a:solidFill>
                <a:latin typeface="+mj-ea"/>
              </a:rPr>
              <a:t>４</a:t>
            </a:r>
            <a:r>
              <a:rPr lang="en-US" altLang="zh-TW" b="1" dirty="0" smtClean="0">
                <a:solidFill>
                  <a:srgbClr val="0070C0"/>
                </a:solidFill>
                <a:latin typeface="+mj-ea"/>
              </a:rPr>
              <a:t>. </a:t>
            </a:r>
            <a:r>
              <a:rPr lang="zh-TW" altLang="en-US" b="1" dirty="0" smtClean="0">
                <a:solidFill>
                  <a:srgbClr val="0070C0"/>
                </a:solidFill>
                <a:latin typeface="+mj-ea"/>
              </a:rPr>
              <a:t>线性方程组的解的结构</a:t>
            </a:r>
            <a:endParaRPr lang="zh-TW" altLang="en-US" dirty="0"/>
          </a:p>
        </p:txBody>
      </p:sp>
      <p:sp>
        <p:nvSpPr>
          <p:cNvPr id="3" name="內容版面配置區 2"/>
          <p:cNvSpPr>
            <a:spLocks noGrp="1"/>
          </p:cNvSpPr>
          <p:nvPr>
            <p:ph sz="quarter" idx="1"/>
          </p:nvPr>
        </p:nvSpPr>
        <p:spPr>
          <a:xfrm>
            <a:off x="857224" y="1428736"/>
            <a:ext cx="7772400" cy="3000396"/>
          </a:xfrm>
        </p:spPr>
        <p:txBody>
          <a:bodyPr>
            <a:noAutofit/>
          </a:bodyPr>
          <a:lstStyle/>
          <a:p>
            <a:r>
              <a:rPr lang="zh-TW" altLang="en-US" sz="2800" b="1" dirty="0" smtClean="0">
                <a:latin typeface="SimSun" pitchFamily="2" charset="-122"/>
                <a:ea typeface="SimSun" pitchFamily="2" charset="-122"/>
              </a:rPr>
              <a:t>一个 </a:t>
            </a:r>
            <a:r>
              <a:rPr lang="en-US" altLang="zh-TW" sz="2800" b="1" i="1" dirty="0" smtClean="0">
                <a:latin typeface="Times New Roman" pitchFamily="18" charset="0"/>
                <a:ea typeface="SimSun" pitchFamily="2" charset="-122"/>
                <a:cs typeface="Times New Roman" pitchFamily="18" charset="0"/>
              </a:rPr>
              <a:t>n</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元线性方程组的解可视为一个 </a:t>
            </a:r>
            <a:r>
              <a:rPr lang="en-US" altLang="zh-TW" sz="2800" b="1" i="1" dirty="0" smtClean="0">
                <a:latin typeface="Times New Roman" pitchFamily="18" charset="0"/>
                <a:ea typeface="SimSun" pitchFamily="2" charset="-122"/>
                <a:cs typeface="Times New Roman" pitchFamily="18" charset="0"/>
              </a:rPr>
              <a:t>n</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维的列向量；一个 </a:t>
            </a:r>
            <a:r>
              <a:rPr lang="en-US" altLang="zh-TW" sz="2800" b="1" i="1" dirty="0" smtClean="0">
                <a:latin typeface="Times New Roman" pitchFamily="18" charset="0"/>
                <a:ea typeface="SimSun" pitchFamily="2" charset="-122"/>
                <a:cs typeface="Times New Roman" pitchFamily="18" charset="0"/>
              </a:rPr>
              <a:t>n</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元线性方程组的所有解向量构成的集合称为其</a:t>
            </a:r>
            <a:r>
              <a:rPr lang="zh-TW" altLang="en-US" sz="2800" b="1" dirty="0" smtClean="0">
                <a:solidFill>
                  <a:srgbClr val="7030A0"/>
                </a:solidFill>
                <a:latin typeface="SimSun" pitchFamily="2" charset="-122"/>
                <a:ea typeface="SimSun" pitchFamily="2" charset="-122"/>
              </a:rPr>
              <a:t>解向量组</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一个</a:t>
            </a:r>
            <a:r>
              <a:rPr lang="zh-TW" altLang="en-US" sz="2800" b="1" dirty="0" smtClean="0">
                <a:solidFill>
                  <a:srgbClr val="FF0000"/>
                </a:solidFill>
                <a:latin typeface="SimSun" pitchFamily="2" charset="-122"/>
                <a:ea typeface="SimSun" pitchFamily="2" charset="-122"/>
              </a:rPr>
              <a:t>齐次</a:t>
            </a:r>
            <a:r>
              <a:rPr lang="zh-TW" altLang="en-US" sz="2800" b="1" dirty="0" smtClean="0">
                <a:latin typeface="SimSun" pitchFamily="2" charset="-122"/>
                <a:ea typeface="SimSun" pitchFamily="2" charset="-122"/>
              </a:rPr>
              <a:t>线性方程组几个解向量的任意线性组合仍然会是解向量。</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 </a:t>
            </a:r>
            <a:r>
              <a:rPr lang="en-US" altLang="zh-TW" sz="2800" b="1" i="1" dirty="0" smtClean="0">
                <a:latin typeface="Times New Roman" pitchFamily="18" charset="0"/>
                <a:ea typeface="SimSun" pitchFamily="2" charset="-122"/>
                <a:cs typeface="Times New Roman" pitchFamily="18" charset="0"/>
              </a:rPr>
              <a:t>n</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元</a:t>
            </a:r>
            <a:r>
              <a:rPr lang="zh-TW" altLang="en-US" sz="2800" b="1" dirty="0" smtClean="0">
                <a:solidFill>
                  <a:srgbClr val="FF0000"/>
                </a:solidFill>
                <a:latin typeface="SimSun" pitchFamily="2" charset="-122"/>
                <a:ea typeface="SimSun" pitchFamily="2" charset="-122"/>
              </a:rPr>
              <a:t>齐次</a:t>
            </a:r>
            <a:r>
              <a:rPr lang="zh-TW" altLang="en-US" sz="2800" b="1" dirty="0" smtClean="0">
                <a:latin typeface="SimSun" pitchFamily="2" charset="-122"/>
                <a:ea typeface="SimSun" pitchFamily="2" charset="-122"/>
              </a:rPr>
              <a:t>线性方程组的解向量组的一个最大无关组称为此一齐次线性方程组的</a:t>
            </a:r>
            <a:r>
              <a:rPr lang="zh-TW" altLang="en-US" sz="2800" b="1" dirty="0" smtClean="0">
                <a:solidFill>
                  <a:srgbClr val="FF0000"/>
                </a:solidFill>
                <a:latin typeface="SimSun" pitchFamily="2" charset="-122"/>
                <a:ea typeface="SimSun" pitchFamily="2" charset="-122"/>
              </a:rPr>
              <a:t>基础解系</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若已知一个齐次线性方程组的基础解系，则此方程组的通解即为基础解系那些向量的任意</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取任意线性组合的系数</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线性组合。</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511156"/>
          </a:xfrm>
        </p:spPr>
        <p:txBody>
          <a:bodyPr>
            <a:normAutofit fontScale="90000"/>
          </a:bodyPr>
          <a:lstStyle/>
          <a:p>
            <a:r>
              <a:rPr lang="zh-TW" altLang="en-US" b="1" dirty="0" smtClean="0">
                <a:solidFill>
                  <a:srgbClr val="0070C0"/>
                </a:solidFill>
                <a:latin typeface="+mj-ea"/>
              </a:rPr>
              <a:t>４</a:t>
            </a:r>
            <a:r>
              <a:rPr lang="en-US" altLang="zh-TW" b="1" dirty="0" smtClean="0">
                <a:solidFill>
                  <a:srgbClr val="0070C0"/>
                </a:solidFill>
                <a:latin typeface="+mj-ea"/>
              </a:rPr>
              <a:t>. </a:t>
            </a:r>
            <a:r>
              <a:rPr lang="zh-TW" altLang="en-US" b="1" dirty="0" smtClean="0">
                <a:solidFill>
                  <a:srgbClr val="0070C0"/>
                </a:solidFill>
                <a:latin typeface="+mj-ea"/>
              </a:rPr>
              <a:t>线性方程组的解的结构</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714348" y="857232"/>
            <a:ext cx="7772400" cy="2357454"/>
          </a:xfrm>
        </p:spPr>
        <p:txBody>
          <a:bodyPr>
            <a:noAutofit/>
          </a:bodyPr>
          <a:lstStyle/>
          <a:p>
            <a:r>
              <a:rPr lang="zh-TW" altLang="en-US" sz="2800" b="1" dirty="0" smtClean="0">
                <a:latin typeface="SimSun" pitchFamily="2" charset="-122"/>
                <a:ea typeface="SimSun" pitchFamily="2" charset="-122"/>
              </a:rPr>
              <a:t>一个由 </a:t>
            </a:r>
            <a:r>
              <a:rPr lang="en-US" altLang="zh-TW" sz="2800" b="1" i="1" dirty="0" smtClean="0">
                <a:latin typeface="Times New Roman" pitchFamily="18" charset="0"/>
                <a:ea typeface="SimSun" pitchFamily="2" charset="-122"/>
                <a:cs typeface="Times New Roman" pitchFamily="18" charset="0"/>
              </a:rPr>
              <a:t>m</a:t>
            </a:r>
            <a:r>
              <a:rPr lang="zh-TW" altLang="en-US" sz="2800" b="1" dirty="0" smtClean="0">
                <a:latin typeface="SimSun" pitchFamily="2" charset="-122"/>
                <a:ea typeface="SimSun" pitchFamily="2" charset="-122"/>
              </a:rPr>
              <a:t> 个方程组成的 </a:t>
            </a:r>
            <a:r>
              <a:rPr lang="en-US" altLang="zh-TW" sz="2800" b="1" i="1" dirty="0" smtClean="0">
                <a:latin typeface="Times New Roman" pitchFamily="18" charset="0"/>
                <a:ea typeface="SimSun" pitchFamily="2" charset="-122"/>
                <a:cs typeface="Times New Roman" pitchFamily="18" charset="0"/>
              </a:rPr>
              <a:t>n</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元</a:t>
            </a:r>
            <a:r>
              <a:rPr lang="zh-TW" altLang="en-US" sz="2800" b="1" dirty="0" smtClean="0">
                <a:solidFill>
                  <a:srgbClr val="FF0000"/>
                </a:solidFill>
                <a:latin typeface="SimSun" pitchFamily="2" charset="-122"/>
                <a:ea typeface="SimSun" pitchFamily="2" charset="-122"/>
              </a:rPr>
              <a:t>齐次</a:t>
            </a:r>
            <a:r>
              <a:rPr lang="zh-TW" altLang="en-US" sz="2800" b="1" dirty="0" smtClean="0">
                <a:latin typeface="SimSun" pitchFamily="2" charset="-122"/>
                <a:ea typeface="SimSun" pitchFamily="2" charset="-122"/>
              </a:rPr>
              <a:t>线性方程组的，设其系数矩阵为 </a:t>
            </a:r>
            <a:r>
              <a:rPr lang="en-US" altLang="zh-TW" sz="2800" b="1" i="1" dirty="0" smtClean="0">
                <a:latin typeface="Times New Roman" pitchFamily="18" charset="0"/>
                <a:ea typeface="SimSun" pitchFamily="2" charset="-122"/>
                <a:cs typeface="Times New Roman" pitchFamily="18" charset="0"/>
              </a:rPr>
              <a:t>A</a:t>
            </a:r>
            <a:r>
              <a:rPr lang="zh-TW" altLang="en-US" sz="2800" b="1" dirty="0" smtClean="0">
                <a:latin typeface="SimSun" pitchFamily="2" charset="-122"/>
                <a:ea typeface="SimSun" pitchFamily="2" charset="-122"/>
              </a:rPr>
              <a:t> ，则 </a:t>
            </a:r>
            <a:r>
              <a:rPr lang="en-US" altLang="zh-TW" sz="2800" b="1" i="1" dirty="0" smtClean="0">
                <a:latin typeface="Times New Roman" pitchFamily="18" charset="0"/>
                <a:ea typeface="SimSun" pitchFamily="2" charset="-122"/>
                <a:cs typeface="Times New Roman" pitchFamily="18" charset="0"/>
              </a:rPr>
              <a:t>A</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为 </a:t>
            </a:r>
            <a:r>
              <a:rPr lang="en-US" altLang="zh-TW" sz="2800" b="1" i="1" dirty="0" err="1" smtClean="0">
                <a:latin typeface="Times New Roman" pitchFamily="18" charset="0"/>
                <a:ea typeface="SimSun" pitchFamily="2" charset="-122"/>
                <a:cs typeface="Times New Roman" pitchFamily="18" charset="0"/>
              </a:rPr>
              <a:t>m</a:t>
            </a:r>
            <a:r>
              <a:rPr lang="en-US" altLang="zh-TW" sz="2800" b="1" dirty="0" err="1" smtClean="0">
                <a:latin typeface="Times New Roman" pitchFamily="18" charset="0"/>
                <a:ea typeface="SimSun" pitchFamily="2" charset="-122"/>
                <a:cs typeface="Times New Roman" pitchFamily="18" charset="0"/>
              </a:rPr>
              <a:t>×</a:t>
            </a:r>
            <a:r>
              <a:rPr lang="en-US" altLang="zh-TW" sz="2800" b="1" i="1" dirty="0" err="1" smtClean="0">
                <a:latin typeface="Times New Roman" pitchFamily="18" charset="0"/>
                <a:ea typeface="SimSun" pitchFamily="2" charset="-122"/>
                <a:cs typeface="Times New Roman" pitchFamily="18" charset="0"/>
              </a:rPr>
              <a:t>n</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矩阵，此一齐次线性方程组可以写成 </a:t>
            </a:r>
            <a:r>
              <a:rPr lang="en-US" altLang="zh-TW" sz="2800" b="1" i="1" dirty="0" smtClean="0">
                <a:latin typeface="Times New Roman" pitchFamily="18" charset="0"/>
                <a:ea typeface="SimSun" pitchFamily="2" charset="-122"/>
                <a:cs typeface="Times New Roman" pitchFamily="18" charset="0"/>
              </a:rPr>
              <a:t>A</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solidFill>
                  <a:srgbClr val="FF33CC"/>
                </a:solidFill>
                <a:latin typeface="Times New Roman" pitchFamily="18" charset="0"/>
                <a:ea typeface="SimSun" pitchFamily="2" charset="-122"/>
                <a:cs typeface="Times New Roman" pitchFamily="18" charset="0"/>
              </a:rPr>
              <a:t>0</a:t>
            </a:r>
            <a:r>
              <a:rPr lang="en-US" altLang="zh-TW" sz="2800" b="1" dirty="0" smtClean="0">
                <a:latin typeface="Times New Roman" pitchFamily="18" charset="0"/>
                <a:ea typeface="SimSun" pitchFamily="2" charset="-122"/>
                <a:cs typeface="Times New Roman" pitchFamily="18" charset="0"/>
              </a:rPr>
              <a:t> </a:t>
            </a:r>
            <a:r>
              <a:rPr lang="zh-TW" altLang="en-US" sz="2800" b="1" dirty="0" smtClean="0">
                <a:latin typeface="SimSun" pitchFamily="2" charset="-122"/>
                <a:ea typeface="SimSun" pitchFamily="2" charset="-122"/>
              </a:rPr>
              <a:t>的形式，其中 </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是其未知数矩阵</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向量</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a:t>
            </a:r>
            <a:r>
              <a:rPr lang="en-US" altLang="zh-TW" sz="2800" b="1" dirty="0" smtClean="0">
                <a:solidFill>
                  <a:srgbClr val="FF33CC"/>
                </a:solidFill>
                <a:latin typeface="Times New Roman" pitchFamily="18" charset="0"/>
                <a:ea typeface="SimSun" pitchFamily="2" charset="-122"/>
                <a:cs typeface="Times New Roman" pitchFamily="18" charset="0"/>
              </a:rPr>
              <a:t>0</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是零向量。假定系数矩阵 </a:t>
            </a:r>
            <a:r>
              <a:rPr lang="en-US" altLang="zh-TW" sz="2800" b="1" i="1" dirty="0" smtClean="0">
                <a:latin typeface="Times New Roman" pitchFamily="18" charset="0"/>
                <a:ea typeface="SimSun" pitchFamily="2" charset="-122"/>
                <a:cs typeface="Times New Roman" pitchFamily="18" charset="0"/>
              </a:rPr>
              <a:t>A</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的秩 </a:t>
            </a:r>
            <a:r>
              <a:rPr lang="en-US" altLang="zh-TW" sz="2800" b="1" i="1" dirty="0" smtClean="0">
                <a:latin typeface="Times New Roman" pitchFamily="18" charset="0"/>
                <a:ea typeface="SimSun" pitchFamily="2" charset="-122"/>
                <a:cs typeface="Times New Roman" pitchFamily="18" charset="0"/>
              </a:rPr>
              <a:t>R</a:t>
            </a:r>
            <a:r>
              <a:rPr lang="en-US" altLang="zh-TW" sz="2800" b="1" dirty="0" smtClean="0">
                <a:latin typeface="Times New Roman" pitchFamily="18" charset="0"/>
                <a:ea typeface="SimSun" pitchFamily="2" charset="-122"/>
                <a:cs typeface="Times New Roman" pitchFamily="18" charset="0"/>
              </a:rPr>
              <a:t>(</a:t>
            </a:r>
            <a:r>
              <a:rPr lang="en-US" altLang="zh-TW" sz="2800" b="1" i="1" dirty="0" smtClean="0">
                <a:latin typeface="Times New Roman" pitchFamily="18" charset="0"/>
                <a:ea typeface="SimSun" pitchFamily="2" charset="-122"/>
                <a:cs typeface="Times New Roman" pitchFamily="18" charset="0"/>
              </a:rPr>
              <a:t>A</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r</a:t>
            </a:r>
            <a:r>
              <a:rPr lang="zh-TW" altLang="en-US" sz="2800" b="1" dirty="0" smtClean="0">
                <a:latin typeface="SimSun" pitchFamily="2" charset="-122"/>
                <a:ea typeface="SimSun" pitchFamily="2" charset="-122"/>
              </a:rPr>
              <a:t>，则</a:t>
            </a:r>
            <a:endParaRPr lang="en-US" altLang="zh-TW" sz="2800" b="1" dirty="0" smtClean="0">
              <a:latin typeface="SimSun" pitchFamily="2" charset="-122"/>
              <a:ea typeface="SimSun" pitchFamily="2" charset="-122"/>
            </a:endParaRPr>
          </a:p>
        </p:txBody>
      </p:sp>
      <p:sp>
        <p:nvSpPr>
          <p:cNvPr id="4" name="文字方塊 3"/>
          <p:cNvSpPr txBox="1"/>
          <p:nvPr/>
        </p:nvSpPr>
        <p:spPr>
          <a:xfrm>
            <a:off x="1071538" y="3000372"/>
            <a:ext cx="3389069" cy="523220"/>
          </a:xfrm>
          <a:prstGeom prst="rect">
            <a:avLst/>
          </a:prstGeom>
          <a:noFill/>
        </p:spPr>
        <p:txBody>
          <a:bodyPr wrap="none" rtlCol="0">
            <a:spAutoFit/>
          </a:bodyPr>
          <a:lstStyle/>
          <a:p>
            <a:r>
              <a:rPr lang="en-US" altLang="zh-TW" sz="2800" b="1" dirty="0" smtClean="0">
                <a:solidFill>
                  <a:srgbClr val="7030A0"/>
                </a:solidFill>
                <a:latin typeface="SimSun" pitchFamily="2" charset="-122"/>
                <a:ea typeface="SimSun" pitchFamily="2" charset="-122"/>
              </a:rPr>
              <a:t>(</a:t>
            </a:r>
            <a:r>
              <a:rPr lang="zh-TW" altLang="en-US" sz="2800" b="1" dirty="0" smtClean="0">
                <a:solidFill>
                  <a:srgbClr val="7030A0"/>
                </a:solidFill>
                <a:latin typeface="SimSun" pitchFamily="2" charset="-122"/>
                <a:ea typeface="SimSun" pitchFamily="2" charset="-122"/>
              </a:rPr>
              <a:t>课本 </a:t>
            </a:r>
            <a:r>
              <a:rPr lang="en-US" altLang="zh-TW" sz="2800" b="1" dirty="0" smtClean="0">
                <a:solidFill>
                  <a:srgbClr val="7030A0"/>
                </a:solidFill>
                <a:latin typeface="Times New Roman" pitchFamily="18" charset="0"/>
                <a:ea typeface="SimSun" pitchFamily="2" charset="-122"/>
                <a:cs typeface="Times New Roman" pitchFamily="18" charset="0"/>
              </a:rPr>
              <a:t>p </a:t>
            </a:r>
            <a:r>
              <a:rPr lang="zh-TW" altLang="en-US" sz="2800" b="1" dirty="0" smtClean="0">
                <a:solidFill>
                  <a:srgbClr val="7030A0"/>
                </a:solidFill>
                <a:latin typeface="Times New Roman" pitchFamily="18" charset="0"/>
                <a:ea typeface="SimSun" pitchFamily="2" charset="-122"/>
                <a:cs typeface="Times New Roman" pitchFamily="18" charset="0"/>
              </a:rPr>
              <a:t> </a:t>
            </a:r>
            <a:r>
              <a:rPr lang="en-US" altLang="zh-TW" sz="2800" b="1" dirty="0" smtClean="0">
                <a:solidFill>
                  <a:srgbClr val="7030A0"/>
                </a:solidFill>
                <a:latin typeface="Times New Roman" pitchFamily="18" charset="0"/>
                <a:ea typeface="SimSun" pitchFamily="2" charset="-122"/>
                <a:cs typeface="Times New Roman" pitchFamily="18" charset="0"/>
              </a:rPr>
              <a:t>99 </a:t>
            </a:r>
            <a:r>
              <a:rPr lang="zh-TW" altLang="en-US" sz="2800" b="1" dirty="0" smtClean="0">
                <a:solidFill>
                  <a:srgbClr val="7030A0"/>
                </a:solidFill>
                <a:latin typeface="SimSun" pitchFamily="2" charset="-122"/>
                <a:ea typeface="SimSun" pitchFamily="2" charset="-122"/>
              </a:rPr>
              <a:t>定理 </a:t>
            </a:r>
            <a:r>
              <a:rPr lang="en-US" altLang="zh-TW" sz="2800" b="1" dirty="0" smtClean="0">
                <a:solidFill>
                  <a:srgbClr val="7030A0"/>
                </a:solidFill>
                <a:latin typeface="Times New Roman" pitchFamily="18" charset="0"/>
                <a:ea typeface="SimSun" pitchFamily="2" charset="-122"/>
                <a:cs typeface="Times New Roman" pitchFamily="18" charset="0"/>
              </a:rPr>
              <a:t>7 )</a:t>
            </a:r>
            <a:endParaRPr lang="zh-TW" altLang="en-US" sz="2800" b="1" dirty="0">
              <a:solidFill>
                <a:srgbClr val="7030A0"/>
              </a:solidFill>
              <a:latin typeface="Times New Roman" pitchFamily="18" charset="0"/>
              <a:ea typeface="SimSun" pitchFamily="2" charset="-122"/>
              <a:cs typeface="Times New Roman" pitchFamily="18" charset="0"/>
            </a:endParaRPr>
          </a:p>
        </p:txBody>
      </p:sp>
      <p:sp>
        <p:nvSpPr>
          <p:cNvPr id="5" name="文字方塊 4"/>
          <p:cNvSpPr txBox="1"/>
          <p:nvPr/>
        </p:nvSpPr>
        <p:spPr>
          <a:xfrm>
            <a:off x="2214546" y="3606864"/>
            <a:ext cx="3873176" cy="523220"/>
          </a:xfrm>
          <a:prstGeom prst="rect">
            <a:avLst/>
          </a:prstGeom>
          <a:noFill/>
        </p:spPr>
        <p:txBody>
          <a:bodyPr wrap="none" rtlCol="0">
            <a:spAutoFit/>
          </a:bodyPr>
          <a:lstStyle/>
          <a:p>
            <a:r>
              <a:rPr lang="en-US" altLang="zh-TW" sz="2800" b="1" i="1" dirty="0" smtClean="0">
                <a:latin typeface="Times New Roman" pitchFamily="18" charset="0"/>
                <a:ea typeface="SimSun" pitchFamily="2" charset="-122"/>
                <a:cs typeface="Times New Roman" pitchFamily="18" charset="0"/>
              </a:rPr>
              <a:t>A</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en-US" altLang="zh-TW" sz="2800" b="1" i="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 </a:t>
            </a:r>
            <a:r>
              <a:rPr lang="en-US" altLang="zh-TW" sz="2800" b="1" dirty="0" smtClean="0">
                <a:solidFill>
                  <a:srgbClr val="FF33CC"/>
                </a:solidFill>
                <a:latin typeface="Times New Roman" pitchFamily="18" charset="0"/>
                <a:ea typeface="SimSun" pitchFamily="2" charset="-122"/>
                <a:cs typeface="Times New Roman" pitchFamily="18" charset="0"/>
              </a:rPr>
              <a:t>0</a:t>
            </a:r>
            <a:r>
              <a:rPr lang="en-US" altLang="zh-TW" sz="2800" b="1" dirty="0" smtClean="0">
                <a:latin typeface="SimSun" pitchFamily="2" charset="-122"/>
                <a:ea typeface="SimSun" pitchFamily="2" charset="-122"/>
                <a:cs typeface="Times New Roman" pitchFamily="18" charset="0"/>
              </a:rPr>
              <a:t> </a:t>
            </a:r>
            <a:r>
              <a:rPr lang="zh-TW" altLang="en-US" sz="2800" b="1" dirty="0" smtClean="0">
                <a:latin typeface="SimSun" pitchFamily="2" charset="-122"/>
                <a:ea typeface="SimSun" pitchFamily="2" charset="-122"/>
                <a:cs typeface="Times New Roman" pitchFamily="18" charset="0"/>
              </a:rPr>
              <a:t>的解向量组的秩</a:t>
            </a:r>
            <a:endParaRPr lang="en-US" altLang="zh-TW" sz="2800" b="1" dirty="0" smtClean="0">
              <a:latin typeface="SimSun" pitchFamily="2" charset="-122"/>
              <a:ea typeface="SimSun" pitchFamily="2" charset="-122"/>
              <a:cs typeface="Times New Roman" pitchFamily="18" charset="0"/>
            </a:endParaRPr>
          </a:p>
        </p:txBody>
      </p:sp>
      <p:sp>
        <p:nvSpPr>
          <p:cNvPr id="7" name="文字方塊 6"/>
          <p:cNvSpPr txBox="1"/>
          <p:nvPr/>
        </p:nvSpPr>
        <p:spPr>
          <a:xfrm>
            <a:off x="2285984" y="6107194"/>
            <a:ext cx="883575" cy="523220"/>
          </a:xfrm>
          <a:prstGeom prst="rect">
            <a:avLst/>
          </a:prstGeom>
          <a:noFill/>
        </p:spPr>
        <p:txBody>
          <a:bodyPr wrap="none" rtlCol="0">
            <a:spAutoFit/>
          </a:bodyPr>
          <a:lstStyle/>
          <a:p>
            <a:r>
              <a:rPr lang="en-US" altLang="zh-TW" sz="2800" b="1" i="1" dirty="0" smtClean="0">
                <a:latin typeface="Times New Roman" pitchFamily="18" charset="0"/>
                <a:ea typeface="SimSun" pitchFamily="2" charset="-122"/>
                <a:cs typeface="Times New Roman" pitchFamily="18" charset="0"/>
              </a:rPr>
              <a:t>n </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r</a:t>
            </a:r>
            <a:endParaRPr lang="zh-TW" altLang="en-US" sz="2800" b="1" i="1" dirty="0">
              <a:latin typeface="Times New Roman" pitchFamily="18" charset="0"/>
              <a:ea typeface="SimSun" pitchFamily="2" charset="-122"/>
              <a:cs typeface="Times New Roman" pitchFamily="18" charset="0"/>
            </a:endParaRPr>
          </a:p>
        </p:txBody>
      </p:sp>
      <p:sp>
        <p:nvSpPr>
          <p:cNvPr id="9" name="文字方塊 8"/>
          <p:cNvSpPr txBox="1"/>
          <p:nvPr/>
        </p:nvSpPr>
        <p:spPr>
          <a:xfrm>
            <a:off x="2214546" y="4392682"/>
            <a:ext cx="5315879" cy="523220"/>
          </a:xfrm>
          <a:prstGeom prst="rect">
            <a:avLst/>
          </a:prstGeom>
          <a:noFill/>
        </p:spPr>
        <p:txBody>
          <a:bodyPr wrap="none" rtlCol="0">
            <a:spAutoFit/>
          </a:bodyPr>
          <a:lstStyle/>
          <a:p>
            <a:r>
              <a:rPr lang="en-US" altLang="zh-TW" sz="2800" b="1" i="1" dirty="0" smtClean="0">
                <a:latin typeface="Times New Roman" pitchFamily="18" charset="0"/>
                <a:ea typeface="SimSun" pitchFamily="2" charset="-122"/>
                <a:cs typeface="Times New Roman" pitchFamily="18" charset="0"/>
              </a:rPr>
              <a:t>A</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en-US" altLang="zh-TW" sz="2800" b="1" i="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 </a:t>
            </a:r>
            <a:r>
              <a:rPr lang="en-US" altLang="zh-TW" sz="2800" b="1" dirty="0" smtClean="0">
                <a:solidFill>
                  <a:srgbClr val="FF33CC"/>
                </a:solidFill>
                <a:latin typeface="Times New Roman" pitchFamily="18" charset="0"/>
                <a:ea typeface="SimSun" pitchFamily="2" charset="-122"/>
                <a:cs typeface="Times New Roman" pitchFamily="18" charset="0"/>
              </a:rPr>
              <a:t>0</a:t>
            </a:r>
            <a:r>
              <a:rPr lang="en-US" altLang="zh-TW" sz="2800" b="1" dirty="0" smtClean="0">
                <a:latin typeface="SimSun" pitchFamily="2" charset="-122"/>
                <a:ea typeface="SimSun" pitchFamily="2" charset="-122"/>
                <a:cs typeface="Times New Roman" pitchFamily="18" charset="0"/>
              </a:rPr>
              <a:t> </a:t>
            </a:r>
            <a:r>
              <a:rPr lang="zh-TW" altLang="en-US" sz="2800" b="1" dirty="0" smtClean="0">
                <a:latin typeface="SimSun" pitchFamily="2" charset="-122"/>
                <a:ea typeface="SimSun" pitchFamily="2" charset="-122"/>
                <a:cs typeface="Times New Roman" pitchFamily="18" charset="0"/>
              </a:rPr>
              <a:t>的基础解系中的向量个数</a:t>
            </a:r>
            <a:endParaRPr lang="en-US" altLang="zh-TW" sz="2800" b="1" dirty="0" smtClean="0">
              <a:latin typeface="SimSun" pitchFamily="2" charset="-122"/>
              <a:ea typeface="SimSun" pitchFamily="2" charset="-122"/>
              <a:cs typeface="Times New Roman" pitchFamily="18" charset="0"/>
            </a:endParaRPr>
          </a:p>
        </p:txBody>
      </p:sp>
      <p:sp>
        <p:nvSpPr>
          <p:cNvPr id="10" name="文字方塊 9"/>
          <p:cNvSpPr txBox="1"/>
          <p:nvPr/>
        </p:nvSpPr>
        <p:spPr>
          <a:xfrm>
            <a:off x="2214546" y="5321376"/>
            <a:ext cx="5594801" cy="523220"/>
          </a:xfrm>
          <a:prstGeom prst="rect">
            <a:avLst/>
          </a:prstGeom>
          <a:noFill/>
        </p:spPr>
        <p:txBody>
          <a:bodyPr wrap="none" rtlCol="0">
            <a:spAutoFit/>
          </a:bodyPr>
          <a:lstStyle/>
          <a:p>
            <a:r>
              <a:rPr lang="zh-TW" altLang="en-US" sz="2800" b="1" dirty="0" smtClean="0">
                <a:latin typeface="SimSun" pitchFamily="2" charset="-122"/>
                <a:ea typeface="SimSun" pitchFamily="2" charset="-122"/>
                <a:cs typeface="Times New Roman" pitchFamily="18" charset="0"/>
              </a:rPr>
              <a:t>解方程组过程中自由未知数的个数</a:t>
            </a:r>
            <a:endParaRPr lang="en-US" altLang="zh-TW" sz="2800" b="1" dirty="0" smtClean="0">
              <a:latin typeface="SimSun" pitchFamily="2" charset="-122"/>
              <a:ea typeface="SimSun" pitchFamily="2" charset="-122"/>
              <a:cs typeface="Times New Roman" pitchFamily="18" charset="0"/>
            </a:endParaRPr>
          </a:p>
        </p:txBody>
      </p:sp>
      <p:sp>
        <p:nvSpPr>
          <p:cNvPr id="11" name="文字方塊 10"/>
          <p:cNvSpPr txBox="1"/>
          <p:nvPr/>
        </p:nvSpPr>
        <p:spPr>
          <a:xfrm>
            <a:off x="1500166" y="3964054"/>
            <a:ext cx="428628" cy="1107996"/>
          </a:xfrm>
          <a:prstGeom prst="rect">
            <a:avLst/>
          </a:prstGeom>
          <a:noFill/>
        </p:spPr>
        <p:txBody>
          <a:bodyPr wrap="square" rtlCol="0">
            <a:spAutoFit/>
          </a:bodyPr>
          <a:lstStyle/>
          <a:p>
            <a:endParaRPr lang="en-US" altLang="zh-TW" dirty="0" smtClean="0"/>
          </a:p>
          <a:p>
            <a:r>
              <a:rPr lang="en-US" altLang="zh-TW" sz="4800" b="1" dirty="0" smtClean="0">
                <a:latin typeface="Times New Roman" pitchFamily="18" charset="0"/>
                <a:cs typeface="Times New Roman" pitchFamily="18" charset="0"/>
              </a:rPr>
              <a:t>=</a:t>
            </a:r>
            <a:endParaRPr lang="zh-TW" altLang="en-US" sz="4800" b="1" dirty="0">
              <a:latin typeface="Times New Roman" pitchFamily="18" charset="0"/>
              <a:cs typeface="Times New Roman" pitchFamily="18" charset="0"/>
            </a:endParaRPr>
          </a:p>
        </p:txBody>
      </p:sp>
      <p:sp>
        <p:nvSpPr>
          <p:cNvPr id="12" name="文字方塊 11"/>
          <p:cNvSpPr txBox="1"/>
          <p:nvPr/>
        </p:nvSpPr>
        <p:spPr>
          <a:xfrm>
            <a:off x="1500166" y="4892748"/>
            <a:ext cx="428628" cy="1107996"/>
          </a:xfrm>
          <a:prstGeom prst="rect">
            <a:avLst/>
          </a:prstGeom>
          <a:noFill/>
        </p:spPr>
        <p:txBody>
          <a:bodyPr wrap="square" rtlCol="0">
            <a:spAutoFit/>
          </a:bodyPr>
          <a:lstStyle/>
          <a:p>
            <a:endParaRPr lang="en-US" altLang="zh-TW" dirty="0" smtClean="0"/>
          </a:p>
          <a:p>
            <a:r>
              <a:rPr lang="en-US" altLang="zh-TW" sz="4800" b="1" dirty="0" smtClean="0">
                <a:latin typeface="Times New Roman" pitchFamily="18" charset="0"/>
                <a:cs typeface="Times New Roman" pitchFamily="18" charset="0"/>
              </a:rPr>
              <a:t>=</a:t>
            </a:r>
            <a:endParaRPr lang="zh-TW" altLang="en-US" sz="4800" b="1" dirty="0">
              <a:latin typeface="Times New Roman" pitchFamily="18" charset="0"/>
              <a:cs typeface="Times New Roman" pitchFamily="18" charset="0"/>
            </a:endParaRPr>
          </a:p>
        </p:txBody>
      </p:sp>
      <p:sp>
        <p:nvSpPr>
          <p:cNvPr id="13" name="文字方塊 12"/>
          <p:cNvSpPr txBox="1"/>
          <p:nvPr/>
        </p:nvSpPr>
        <p:spPr>
          <a:xfrm>
            <a:off x="1500166" y="5750004"/>
            <a:ext cx="428628" cy="1107996"/>
          </a:xfrm>
          <a:prstGeom prst="rect">
            <a:avLst/>
          </a:prstGeom>
          <a:noFill/>
        </p:spPr>
        <p:txBody>
          <a:bodyPr wrap="square" rtlCol="0">
            <a:spAutoFit/>
          </a:bodyPr>
          <a:lstStyle/>
          <a:p>
            <a:endParaRPr lang="en-US" altLang="zh-TW" dirty="0" smtClean="0"/>
          </a:p>
          <a:p>
            <a:r>
              <a:rPr lang="en-US" altLang="zh-TW" sz="4800" b="1" dirty="0" smtClean="0">
                <a:latin typeface="Times New Roman" pitchFamily="18" charset="0"/>
                <a:cs typeface="Times New Roman" pitchFamily="18" charset="0"/>
              </a:rPr>
              <a:t>=</a:t>
            </a:r>
            <a:endParaRPr lang="zh-TW" altLang="en-US" sz="4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725470"/>
          </a:xfrm>
        </p:spPr>
        <p:txBody>
          <a:bodyPr>
            <a:normAutofit fontScale="90000"/>
          </a:bodyPr>
          <a:lstStyle/>
          <a:p>
            <a:r>
              <a:rPr lang="zh-TW" altLang="en-US" b="1" dirty="0" smtClean="0">
                <a:solidFill>
                  <a:srgbClr val="0070C0"/>
                </a:solidFill>
                <a:latin typeface="+mj-ea"/>
              </a:rPr>
              <a:t>４</a:t>
            </a:r>
            <a:r>
              <a:rPr lang="en-US" altLang="zh-TW" b="1" dirty="0" smtClean="0">
                <a:solidFill>
                  <a:srgbClr val="0070C0"/>
                </a:solidFill>
                <a:latin typeface="+mj-ea"/>
              </a:rPr>
              <a:t>. </a:t>
            </a:r>
            <a:r>
              <a:rPr lang="zh-TW" altLang="en-US" b="1" dirty="0" smtClean="0">
                <a:solidFill>
                  <a:srgbClr val="0070C0"/>
                </a:solidFill>
                <a:latin typeface="+mj-ea"/>
              </a:rPr>
              <a:t>线性方程组的解的结构</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857224" y="1000108"/>
            <a:ext cx="7772400" cy="1643074"/>
          </a:xfrm>
        </p:spPr>
        <p:txBody>
          <a:bodyPr>
            <a:noAutofit/>
          </a:bodyPr>
          <a:lstStyle/>
          <a:p>
            <a:r>
              <a:rPr lang="zh-TW" altLang="en-US" sz="2800" b="1" dirty="0" smtClean="0">
                <a:latin typeface="SimSun" pitchFamily="2" charset="-122"/>
                <a:ea typeface="SimSun" pitchFamily="2" charset="-122"/>
              </a:rPr>
              <a:t>一个 </a:t>
            </a:r>
            <a:r>
              <a:rPr lang="en-US" altLang="zh-TW" sz="2800" b="1" i="1" dirty="0" smtClean="0">
                <a:latin typeface="Times New Roman" pitchFamily="18" charset="0"/>
                <a:ea typeface="SimSun" pitchFamily="2" charset="-122"/>
                <a:cs typeface="Times New Roman" pitchFamily="18" charset="0"/>
              </a:rPr>
              <a:t>n</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元</a:t>
            </a:r>
            <a:r>
              <a:rPr lang="zh-TW" altLang="en-US" sz="2800" b="1" dirty="0" smtClean="0">
                <a:solidFill>
                  <a:srgbClr val="FF0000"/>
                </a:solidFill>
                <a:latin typeface="SimSun" pitchFamily="2" charset="-122"/>
                <a:ea typeface="SimSun" pitchFamily="2" charset="-122"/>
              </a:rPr>
              <a:t>齐次</a:t>
            </a:r>
            <a:r>
              <a:rPr lang="zh-TW" altLang="en-US" sz="2800" b="1" dirty="0" smtClean="0">
                <a:latin typeface="SimSun" pitchFamily="2" charset="-122"/>
                <a:ea typeface="SimSun" pitchFamily="2" charset="-122"/>
              </a:rPr>
              <a:t>线性方程组求基础解系和求通解的过程有二种选择，一是求出通解再从通解观察基础解系：</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sp>
        <p:nvSpPr>
          <p:cNvPr id="5" name="文字方塊 4"/>
          <p:cNvSpPr txBox="1"/>
          <p:nvPr/>
        </p:nvSpPr>
        <p:spPr>
          <a:xfrm>
            <a:off x="1000100" y="2357430"/>
            <a:ext cx="4251420"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如 </a:t>
            </a:r>
            <a:r>
              <a:rPr lang="en-US" altLang="zh-TW" sz="2800" b="1" dirty="0" smtClean="0">
                <a:latin typeface="Times New Roman" pitchFamily="18" charset="0"/>
                <a:ea typeface="SimSun" pitchFamily="2" charset="-122"/>
                <a:cs typeface="Times New Roman" pitchFamily="18" charset="0"/>
              </a:rPr>
              <a:t>Chapter 3</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复习的例子</a:t>
            </a:r>
            <a:endParaRPr lang="zh-TW" altLang="en-US" sz="2800" b="1" dirty="0">
              <a:latin typeface="SimSun" pitchFamily="2" charset="-122"/>
              <a:ea typeface="SimSun" pitchFamily="2" charset="-122"/>
            </a:endParaRPr>
          </a:p>
        </p:txBody>
      </p:sp>
      <p:graphicFrame>
        <p:nvGraphicFramePr>
          <p:cNvPr id="12292" name="Object 3"/>
          <p:cNvGraphicFramePr>
            <a:graphicFrameLocks noChangeAspect="1"/>
          </p:cNvGraphicFramePr>
          <p:nvPr/>
        </p:nvGraphicFramePr>
        <p:xfrm>
          <a:off x="0" y="3000372"/>
          <a:ext cx="3786214" cy="1292223"/>
        </p:xfrm>
        <a:graphic>
          <a:graphicData uri="http://schemas.openxmlformats.org/presentationml/2006/ole">
            <p:oleObj spid="_x0000_s122882" name="Equation" r:id="rId3" imgW="2641320" imgH="698400" progId="Equation.3">
              <p:embed/>
            </p:oleObj>
          </a:graphicData>
        </a:graphic>
      </p:graphicFrame>
      <p:sp>
        <p:nvSpPr>
          <p:cNvPr id="7" name="文字方塊 6"/>
          <p:cNvSpPr txBox="1"/>
          <p:nvPr/>
        </p:nvSpPr>
        <p:spPr>
          <a:xfrm>
            <a:off x="0" y="5143512"/>
            <a:ext cx="1428728" cy="523220"/>
          </a:xfrm>
          <a:prstGeom prst="rect">
            <a:avLst/>
          </a:prstGeom>
          <a:noFill/>
        </p:spPr>
        <p:txBody>
          <a:bodyPr wrap="square" rtlCol="0">
            <a:spAutoFit/>
          </a:bodyPr>
          <a:lstStyle/>
          <a:p>
            <a:r>
              <a:rPr lang="zh-TW" altLang="en-US" sz="2800" b="1" dirty="0" smtClean="0">
                <a:latin typeface="SimSun" pitchFamily="2" charset="-122"/>
                <a:ea typeface="SimSun" pitchFamily="2" charset="-122"/>
              </a:rPr>
              <a:t>其解为</a:t>
            </a:r>
            <a:endParaRPr lang="zh-TW" altLang="en-US" sz="2800" b="1" dirty="0">
              <a:latin typeface="SimSun" pitchFamily="2" charset="-122"/>
              <a:ea typeface="SimSun" pitchFamily="2" charset="-122"/>
            </a:endParaRPr>
          </a:p>
        </p:txBody>
      </p:sp>
      <p:graphicFrame>
        <p:nvGraphicFramePr>
          <p:cNvPr id="8" name="Object 5"/>
          <p:cNvGraphicFramePr>
            <a:graphicFrameLocks noChangeAspect="1"/>
          </p:cNvGraphicFramePr>
          <p:nvPr/>
        </p:nvGraphicFramePr>
        <p:xfrm>
          <a:off x="1571604" y="4252933"/>
          <a:ext cx="2638304" cy="1819273"/>
        </p:xfrm>
        <a:graphic>
          <a:graphicData uri="http://schemas.openxmlformats.org/presentationml/2006/ole">
            <p:oleObj spid="_x0000_s122883" name="Equation" r:id="rId4" imgW="1625400" imgH="1180800" progId="Equation.3">
              <p:embed/>
            </p:oleObj>
          </a:graphicData>
        </a:graphic>
      </p:graphicFrame>
      <p:sp>
        <p:nvSpPr>
          <p:cNvPr id="9" name="文字方塊 8"/>
          <p:cNvSpPr txBox="1"/>
          <p:nvPr/>
        </p:nvSpPr>
        <p:spPr>
          <a:xfrm>
            <a:off x="285720" y="6072206"/>
            <a:ext cx="3775393" cy="523220"/>
          </a:xfrm>
          <a:prstGeom prst="rect">
            <a:avLst/>
          </a:prstGeom>
          <a:noFill/>
        </p:spPr>
        <p:txBody>
          <a:bodyPr wrap="none" rtlCol="0">
            <a:spAutoFit/>
          </a:bodyPr>
          <a:lstStyle/>
          <a:p>
            <a:r>
              <a:rPr lang="zh-TW" altLang="en-US" sz="2800" b="1" dirty="0" smtClean="0">
                <a:latin typeface="Times New Roman" pitchFamily="18" charset="0"/>
                <a:ea typeface="SimSun" pitchFamily="2" charset="-122"/>
                <a:cs typeface="Times New Roman" pitchFamily="18" charset="0"/>
              </a:rPr>
              <a:t>其中</a:t>
            </a:r>
            <a:r>
              <a:rPr lang="zh-TW" altLang="en-US" sz="2800" b="1" i="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2 </a:t>
            </a:r>
            <a:r>
              <a:rPr lang="zh-TW" altLang="en-US" sz="2800" b="1" dirty="0" smtClean="0">
                <a:latin typeface="Times New Roman" pitchFamily="18" charset="0"/>
                <a:ea typeface="SimSun" pitchFamily="2" charset="-122"/>
                <a:cs typeface="Times New Roman" pitchFamily="18" charset="0"/>
              </a:rPr>
              <a:t> 为任意实数</a:t>
            </a:r>
            <a:endParaRPr lang="en-US" altLang="zh-TW" sz="2800" b="1" baseline="-25000" dirty="0" smtClean="0">
              <a:latin typeface="Times New Roman" pitchFamily="18" charset="0"/>
              <a:ea typeface="SimSun" pitchFamily="2" charset="-122"/>
              <a:cs typeface="Times New Roman" pitchFamily="18" charset="0"/>
            </a:endParaRPr>
          </a:p>
        </p:txBody>
      </p:sp>
      <p:graphicFrame>
        <p:nvGraphicFramePr>
          <p:cNvPr id="6" name="Object 4"/>
          <p:cNvGraphicFramePr>
            <a:graphicFrameLocks noChangeAspect="1"/>
          </p:cNvGraphicFramePr>
          <p:nvPr/>
        </p:nvGraphicFramePr>
        <p:xfrm>
          <a:off x="5572132" y="4286256"/>
          <a:ext cx="495300" cy="1819275"/>
        </p:xfrm>
        <a:graphic>
          <a:graphicData uri="http://schemas.openxmlformats.org/presentationml/2006/ole">
            <p:oleObj spid="_x0000_s122884" name="Equation" r:id="rId5" imgW="304560" imgH="1180800" progId="Equation.3">
              <p:embed/>
            </p:oleObj>
          </a:graphicData>
        </a:graphic>
      </p:graphicFrame>
      <p:sp>
        <p:nvSpPr>
          <p:cNvPr id="12" name="文字方塊 11"/>
          <p:cNvSpPr txBox="1"/>
          <p:nvPr/>
        </p:nvSpPr>
        <p:spPr>
          <a:xfrm>
            <a:off x="4357686" y="5000636"/>
            <a:ext cx="4786314" cy="523220"/>
          </a:xfrm>
          <a:prstGeom prst="rect">
            <a:avLst/>
          </a:prstGeom>
          <a:noFill/>
        </p:spPr>
        <p:txBody>
          <a:bodyPr wrap="square" rtlCol="0">
            <a:spAutoFit/>
          </a:bodyPr>
          <a:lstStyle/>
          <a:p>
            <a:r>
              <a:rPr lang="zh-TW" altLang="en-US" sz="2800" b="1" dirty="0" smtClean="0">
                <a:latin typeface="SimSun" pitchFamily="2" charset="-122"/>
                <a:ea typeface="SimSun" pitchFamily="2" charset="-122"/>
              </a:rPr>
              <a:t> 则      ，    为基础解系。</a:t>
            </a:r>
            <a:endParaRPr lang="zh-TW" altLang="en-US" sz="2800" b="1" dirty="0">
              <a:latin typeface="SimSun" pitchFamily="2" charset="-122"/>
              <a:ea typeface="SimSun" pitchFamily="2" charset="-122"/>
            </a:endParaRPr>
          </a:p>
        </p:txBody>
      </p:sp>
      <p:graphicFrame>
        <p:nvGraphicFramePr>
          <p:cNvPr id="11" name="Object 5"/>
          <p:cNvGraphicFramePr>
            <a:graphicFrameLocks noChangeAspect="1"/>
          </p:cNvGraphicFramePr>
          <p:nvPr/>
        </p:nvGraphicFramePr>
        <p:xfrm>
          <a:off x="6357950" y="4286256"/>
          <a:ext cx="681037" cy="1819275"/>
        </p:xfrm>
        <a:graphic>
          <a:graphicData uri="http://schemas.openxmlformats.org/presentationml/2006/ole">
            <p:oleObj spid="_x0000_s122885" name="Equation" r:id="rId6" imgW="419040" imgH="1180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725470"/>
          </a:xfrm>
        </p:spPr>
        <p:txBody>
          <a:bodyPr>
            <a:normAutofit fontScale="90000"/>
          </a:bodyPr>
          <a:lstStyle/>
          <a:p>
            <a:r>
              <a:rPr lang="zh-TW" altLang="en-US" b="1" dirty="0" smtClean="0">
                <a:solidFill>
                  <a:srgbClr val="0070C0"/>
                </a:solidFill>
                <a:latin typeface="+mj-ea"/>
              </a:rPr>
              <a:t>４</a:t>
            </a:r>
            <a:r>
              <a:rPr lang="en-US" altLang="zh-TW" b="1" dirty="0" smtClean="0">
                <a:solidFill>
                  <a:srgbClr val="0070C0"/>
                </a:solidFill>
                <a:latin typeface="+mj-ea"/>
              </a:rPr>
              <a:t>. </a:t>
            </a:r>
            <a:r>
              <a:rPr lang="zh-TW" altLang="en-US" b="1" dirty="0" smtClean="0">
                <a:solidFill>
                  <a:srgbClr val="0070C0"/>
                </a:solidFill>
                <a:latin typeface="+mj-ea"/>
              </a:rPr>
              <a:t>线性方程组的解的结构</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857224" y="1000108"/>
            <a:ext cx="7772400" cy="1643074"/>
          </a:xfrm>
        </p:spPr>
        <p:txBody>
          <a:bodyPr>
            <a:noAutofit/>
          </a:bodyPr>
          <a:lstStyle/>
          <a:p>
            <a:r>
              <a:rPr lang="zh-TW" altLang="en-US" sz="2800" b="1" dirty="0" smtClean="0">
                <a:latin typeface="SimSun" pitchFamily="2" charset="-122"/>
                <a:ea typeface="SimSun" pitchFamily="2" charset="-122"/>
              </a:rPr>
              <a:t>另一种过程是由系数矩阵对应的的行最简形矩阵求出基础解系，再从基础解系的任意线性组合求出一般通解形式。</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其中由行最简形矩阵求出基础解系的方法，基本上是由课本 </a:t>
            </a:r>
            <a:r>
              <a:rPr lang="en-US" altLang="zh-TW" sz="2800" b="1" dirty="0" smtClean="0">
                <a:latin typeface="Times New Roman" pitchFamily="18" charset="0"/>
                <a:ea typeface="SimSun" pitchFamily="2" charset="-122"/>
                <a:cs typeface="Times New Roman" pitchFamily="18" charset="0"/>
              </a:rPr>
              <a:t>p </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99 </a:t>
            </a:r>
            <a:r>
              <a:rPr lang="zh-TW" altLang="en-US" sz="2800" b="1" dirty="0" smtClean="0">
                <a:latin typeface="SimSun" pitchFamily="2" charset="-122"/>
                <a:ea typeface="SimSun" pitchFamily="2" charset="-122"/>
              </a:rPr>
              <a:t>定理 </a:t>
            </a:r>
            <a:r>
              <a:rPr lang="en-US" altLang="zh-TW" sz="2800" b="1" dirty="0" smtClean="0">
                <a:latin typeface="Times New Roman" pitchFamily="18" charset="0"/>
                <a:ea typeface="SimSun" pitchFamily="2" charset="-122"/>
                <a:cs typeface="Times New Roman" pitchFamily="18" charset="0"/>
              </a:rPr>
              <a:t>7</a:t>
            </a:r>
            <a:r>
              <a:rPr lang="zh-TW" altLang="en-US" sz="2800" b="1" dirty="0" smtClean="0">
                <a:latin typeface="Times New Roman" pitchFamily="18" charset="0"/>
                <a:ea typeface="SimSun" pitchFamily="2" charset="-122"/>
                <a:cs typeface="Times New Roman" pitchFamily="18" charset="0"/>
              </a:rPr>
              <a:t> 先判断出基础解系该有几个向量之后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设有 </a:t>
            </a:r>
            <a:r>
              <a:rPr lang="en-US" altLang="zh-TW" sz="2800" b="1" i="1" dirty="0" smtClean="0">
                <a:latin typeface="Times New Roman" pitchFamily="18" charset="0"/>
                <a:ea typeface="SimSun" pitchFamily="2" charset="-122"/>
                <a:cs typeface="Times New Roman" pitchFamily="18" charset="0"/>
              </a:rPr>
              <a:t>n</a:t>
            </a:r>
            <a:r>
              <a:rPr lang="zh-TW" altLang="en-US" sz="2800" b="1" i="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r</a:t>
            </a:r>
            <a:r>
              <a:rPr lang="en-US" altLang="zh-TW" sz="2800" b="1" dirty="0" smtClean="0">
                <a:latin typeface="Times New Roman" pitchFamily="18" charset="0"/>
                <a:ea typeface="SimSun" pitchFamily="2" charset="-122"/>
                <a:cs typeface="Times New Roman" pitchFamily="18" charset="0"/>
              </a:rPr>
              <a:t> </a:t>
            </a:r>
            <a:r>
              <a:rPr lang="zh-TW" altLang="en-US" sz="2800" b="1" dirty="0" smtClean="0">
                <a:latin typeface="Times New Roman" pitchFamily="18" charset="0"/>
                <a:ea typeface="SimSun" pitchFamily="2" charset="-122"/>
                <a:cs typeface="Times New Roman" pitchFamily="18" charset="0"/>
              </a:rPr>
              <a:t>个</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，找到解向量组中的 </a:t>
            </a:r>
            <a:r>
              <a:rPr lang="en-US" altLang="zh-TW" sz="2800" b="1" i="1" dirty="0" smtClean="0">
                <a:latin typeface="Times New Roman" pitchFamily="18" charset="0"/>
                <a:ea typeface="SimSun" pitchFamily="2" charset="-122"/>
                <a:cs typeface="Times New Roman" pitchFamily="18" charset="0"/>
              </a:rPr>
              <a:t>n</a:t>
            </a:r>
            <a:r>
              <a:rPr lang="zh-TW" altLang="en-US" sz="2800" b="1" i="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r</a:t>
            </a:r>
            <a:r>
              <a:rPr lang="en-US" altLang="zh-TW" sz="2800" b="1" dirty="0" smtClean="0">
                <a:latin typeface="Times New Roman" pitchFamily="18" charset="0"/>
                <a:ea typeface="SimSun" pitchFamily="2" charset="-122"/>
                <a:cs typeface="Times New Roman" pitchFamily="18" charset="0"/>
              </a:rPr>
              <a:t> </a:t>
            </a:r>
            <a:r>
              <a:rPr lang="zh-TW" altLang="en-US" sz="2800" b="1" dirty="0" smtClean="0">
                <a:latin typeface="Times New Roman" pitchFamily="18" charset="0"/>
                <a:ea typeface="SimSun" pitchFamily="2" charset="-122"/>
                <a:cs typeface="Times New Roman" pitchFamily="18" charset="0"/>
              </a:rPr>
              <a:t>个线性无关的解向量而得。比较容易的找法是分别找</a:t>
            </a:r>
            <a:r>
              <a:rPr lang="zh-TW" altLang="en-US" sz="2800" b="1" dirty="0" smtClean="0">
                <a:solidFill>
                  <a:srgbClr val="7030A0"/>
                </a:solidFill>
                <a:latin typeface="Times New Roman" pitchFamily="18" charset="0"/>
                <a:ea typeface="SimSun" pitchFamily="2" charset="-122"/>
                <a:cs typeface="Times New Roman" pitchFamily="18" charset="0"/>
              </a:rPr>
              <a:t>一个自由未知数取 </a:t>
            </a:r>
            <a:r>
              <a:rPr lang="en-US" altLang="zh-TW" sz="2800" b="1" dirty="0" smtClean="0">
                <a:solidFill>
                  <a:srgbClr val="7030A0"/>
                </a:solidFill>
                <a:latin typeface="Times New Roman" pitchFamily="18" charset="0"/>
                <a:ea typeface="SimSun" pitchFamily="2" charset="-122"/>
                <a:cs typeface="Times New Roman" pitchFamily="18" charset="0"/>
              </a:rPr>
              <a:t>1 </a:t>
            </a:r>
            <a:r>
              <a:rPr lang="zh-TW" altLang="en-US" sz="2800" b="1" dirty="0" smtClean="0">
                <a:solidFill>
                  <a:srgbClr val="7030A0"/>
                </a:solidFill>
                <a:latin typeface="Times New Roman" pitchFamily="18" charset="0"/>
                <a:ea typeface="SimSun" pitchFamily="2" charset="-122"/>
                <a:cs typeface="Times New Roman" pitchFamily="18" charset="0"/>
              </a:rPr>
              <a:t>，其他自由未知数取 </a:t>
            </a:r>
            <a:r>
              <a:rPr lang="en-US" altLang="zh-TW" sz="2800" b="1" dirty="0" smtClean="0">
                <a:solidFill>
                  <a:srgbClr val="7030A0"/>
                </a:solidFill>
                <a:latin typeface="Times New Roman" pitchFamily="18" charset="0"/>
                <a:ea typeface="SimSun" pitchFamily="2" charset="-122"/>
                <a:cs typeface="Times New Roman" pitchFamily="18" charset="0"/>
              </a:rPr>
              <a:t>0</a:t>
            </a:r>
            <a:r>
              <a:rPr lang="zh-TW" altLang="en-US" sz="2800" b="1" dirty="0" smtClean="0">
                <a:solidFill>
                  <a:srgbClr val="7030A0"/>
                </a:solidFill>
                <a:latin typeface="Times New Roman" pitchFamily="18" charset="0"/>
                <a:ea typeface="SimSun" pitchFamily="2" charset="-122"/>
                <a:cs typeface="Times New Roman" pitchFamily="18" charset="0"/>
              </a:rPr>
              <a:t> ，代入由行最简形矩阵表示的简化方程组所对应的解向量。</a:t>
            </a:r>
            <a:r>
              <a:rPr lang="zh-TW" altLang="en-US" sz="2800" b="1" dirty="0" smtClean="0">
                <a:latin typeface="Times New Roman" pitchFamily="18" charset="0"/>
                <a:ea typeface="SimSun" pitchFamily="2" charset="-122"/>
                <a:cs typeface="Times New Roman" pitchFamily="18" charset="0"/>
              </a:rPr>
              <a:t>总共要代入 </a:t>
            </a:r>
            <a:r>
              <a:rPr lang="en-US" altLang="zh-TW" sz="2800" b="1" i="1" dirty="0" smtClean="0">
                <a:latin typeface="Times New Roman" pitchFamily="18" charset="0"/>
                <a:ea typeface="SimSun" pitchFamily="2" charset="-122"/>
                <a:cs typeface="Times New Roman" pitchFamily="18" charset="0"/>
              </a:rPr>
              <a:t>n</a:t>
            </a:r>
            <a:r>
              <a:rPr lang="zh-TW" altLang="en-US" sz="2800" b="1" i="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r</a:t>
            </a:r>
            <a:r>
              <a:rPr lang="en-US" altLang="zh-TW" sz="2800" b="1" dirty="0" smtClean="0">
                <a:latin typeface="Times New Roman" pitchFamily="18" charset="0"/>
                <a:ea typeface="SimSun" pitchFamily="2" charset="-122"/>
                <a:cs typeface="Times New Roman" pitchFamily="18" charset="0"/>
              </a:rPr>
              <a:t> </a:t>
            </a:r>
            <a:r>
              <a:rPr lang="zh-TW" altLang="en-US" sz="2800" b="1" dirty="0" smtClean="0">
                <a:latin typeface="Times New Roman" pitchFamily="18" charset="0"/>
                <a:ea typeface="SimSun" pitchFamily="2" charset="-122"/>
                <a:cs typeface="Times New Roman" pitchFamily="18" charset="0"/>
              </a:rPr>
              <a:t>次得到 </a:t>
            </a:r>
            <a:r>
              <a:rPr lang="en-US" altLang="zh-TW" sz="2800" b="1" i="1" dirty="0" smtClean="0">
                <a:latin typeface="Times New Roman" pitchFamily="18" charset="0"/>
                <a:ea typeface="SimSun" pitchFamily="2" charset="-122"/>
                <a:cs typeface="Times New Roman" pitchFamily="18" charset="0"/>
              </a:rPr>
              <a:t>n</a:t>
            </a:r>
            <a:r>
              <a:rPr lang="zh-TW" altLang="en-US" sz="2800" b="1" i="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r</a:t>
            </a:r>
            <a:r>
              <a:rPr lang="zh-TW" altLang="en-US" sz="2800" b="1" i="1" dirty="0" smtClean="0">
                <a:latin typeface="Times New Roman" pitchFamily="18" charset="0"/>
                <a:ea typeface="SimSun" pitchFamily="2" charset="-122"/>
                <a:cs typeface="Times New Roman" pitchFamily="18" charset="0"/>
              </a:rPr>
              <a:t> </a:t>
            </a:r>
            <a:r>
              <a:rPr lang="zh-TW" altLang="en-US" sz="2800" b="1" dirty="0" smtClean="0">
                <a:latin typeface="Times New Roman" pitchFamily="18" charset="0"/>
                <a:ea typeface="SimSun" pitchFamily="2" charset="-122"/>
                <a:cs typeface="Times New Roman" pitchFamily="18" charset="0"/>
              </a:rPr>
              <a:t>个向量。</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见课本 </a:t>
            </a:r>
            <a:r>
              <a:rPr lang="en-US" altLang="zh-TW" sz="2800" b="1" dirty="0" smtClean="0">
                <a:latin typeface="Times New Roman" pitchFamily="18" charset="0"/>
                <a:ea typeface="SimSun" pitchFamily="2" charset="-122"/>
                <a:cs typeface="Times New Roman" pitchFamily="18" charset="0"/>
              </a:rPr>
              <a:t>p 99 </a:t>
            </a:r>
            <a:r>
              <a:rPr lang="zh-TW" altLang="en-US" sz="2800" b="1" dirty="0" smtClean="0">
                <a:latin typeface="Times New Roman" pitchFamily="18" charset="0"/>
                <a:ea typeface="SimSun" pitchFamily="2" charset="-122"/>
                <a:cs typeface="Times New Roman" pitchFamily="18" charset="0"/>
              </a:rPr>
              <a:t>例 </a:t>
            </a:r>
            <a:r>
              <a:rPr lang="en-US" altLang="zh-TW" sz="2800" b="1" dirty="0" smtClean="0">
                <a:latin typeface="Times New Roman" pitchFamily="18" charset="0"/>
                <a:ea typeface="SimSun" pitchFamily="2" charset="-122"/>
                <a:cs typeface="Times New Roman" pitchFamily="18" charset="0"/>
              </a:rPr>
              <a:t>12)</a:t>
            </a:r>
          </a:p>
          <a:p>
            <a:r>
              <a:rPr lang="zh-TW" altLang="en-US" sz="2800" b="1" dirty="0" smtClean="0">
                <a:solidFill>
                  <a:srgbClr val="FF0000"/>
                </a:solidFill>
                <a:latin typeface="Times New Roman" pitchFamily="18" charset="0"/>
                <a:ea typeface="SimSun" pitchFamily="2" charset="-122"/>
                <a:cs typeface="Times New Roman" pitchFamily="18" charset="0"/>
              </a:rPr>
              <a:t>不能掌握的话建议大家使用前一页先解出通解再观察基础解系的过程</a:t>
            </a:r>
            <a:r>
              <a:rPr lang="zh-TW" altLang="en-US" sz="2800" b="1" dirty="0" smtClean="0">
                <a:latin typeface="Times New Roman" pitchFamily="18" charset="0"/>
                <a:ea typeface="SimSun" pitchFamily="2" charset="-122"/>
                <a:cs typeface="Times New Roman" pitchFamily="18" charset="0"/>
              </a:rPr>
              <a:t>。</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582594"/>
          </a:xfrm>
        </p:spPr>
        <p:txBody>
          <a:bodyPr>
            <a:normAutofit fontScale="90000"/>
          </a:bodyPr>
          <a:lstStyle/>
          <a:p>
            <a:r>
              <a:rPr lang="zh-TW" altLang="en-US" b="1" dirty="0" smtClean="0">
                <a:solidFill>
                  <a:srgbClr val="0070C0"/>
                </a:solidFill>
                <a:latin typeface="+mj-ea"/>
              </a:rPr>
              <a:t>４</a:t>
            </a:r>
            <a:r>
              <a:rPr lang="en-US" altLang="zh-TW" b="1" dirty="0" smtClean="0">
                <a:solidFill>
                  <a:srgbClr val="0070C0"/>
                </a:solidFill>
                <a:latin typeface="+mj-ea"/>
              </a:rPr>
              <a:t>. </a:t>
            </a:r>
            <a:r>
              <a:rPr lang="zh-TW" altLang="en-US" b="1" dirty="0" smtClean="0">
                <a:solidFill>
                  <a:srgbClr val="0070C0"/>
                </a:solidFill>
                <a:latin typeface="+mj-ea"/>
              </a:rPr>
              <a:t>线性方程组的解的结构</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857224" y="928670"/>
            <a:ext cx="7772400" cy="3000396"/>
          </a:xfrm>
        </p:spPr>
        <p:txBody>
          <a:bodyPr>
            <a:noAutofit/>
          </a:bodyPr>
          <a:lstStyle/>
          <a:p>
            <a:r>
              <a:rPr lang="zh-TW" altLang="en-US" sz="2800" b="1" dirty="0" smtClean="0">
                <a:latin typeface="SimSun" pitchFamily="2" charset="-122"/>
                <a:ea typeface="SimSun" pitchFamily="2" charset="-122"/>
              </a:rPr>
              <a:t>一个由 </a:t>
            </a:r>
            <a:r>
              <a:rPr lang="en-US" altLang="zh-TW" sz="2800" b="1" i="1" dirty="0" smtClean="0">
                <a:latin typeface="Times New Roman" pitchFamily="18" charset="0"/>
                <a:ea typeface="SimSun" pitchFamily="2" charset="-122"/>
                <a:cs typeface="Times New Roman" pitchFamily="18" charset="0"/>
              </a:rPr>
              <a:t>m</a:t>
            </a:r>
            <a:r>
              <a:rPr lang="zh-TW" altLang="en-US" sz="2800" b="1" dirty="0" smtClean="0">
                <a:latin typeface="SimSun" pitchFamily="2" charset="-122"/>
                <a:ea typeface="SimSun" pitchFamily="2" charset="-122"/>
              </a:rPr>
              <a:t> 个方程组成的 </a:t>
            </a:r>
            <a:r>
              <a:rPr lang="en-US" altLang="zh-TW" sz="2800" b="1" i="1" dirty="0" smtClean="0">
                <a:latin typeface="Times New Roman" pitchFamily="18" charset="0"/>
                <a:ea typeface="SimSun" pitchFamily="2" charset="-122"/>
                <a:cs typeface="Times New Roman" pitchFamily="18" charset="0"/>
              </a:rPr>
              <a:t>n</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元</a:t>
            </a:r>
            <a:r>
              <a:rPr lang="zh-TW" altLang="en-US" sz="2800" b="1" dirty="0" smtClean="0">
                <a:solidFill>
                  <a:srgbClr val="00B050"/>
                </a:solidFill>
                <a:latin typeface="SimSun" pitchFamily="2" charset="-122"/>
                <a:ea typeface="SimSun" pitchFamily="2" charset="-122"/>
              </a:rPr>
              <a:t>非齐次</a:t>
            </a:r>
            <a:r>
              <a:rPr lang="zh-TW" altLang="en-US" sz="2800" b="1" dirty="0" smtClean="0">
                <a:latin typeface="SimSun" pitchFamily="2" charset="-122"/>
                <a:ea typeface="SimSun" pitchFamily="2" charset="-122"/>
              </a:rPr>
              <a:t>线性方程组的，设其系数矩阵为 </a:t>
            </a:r>
            <a:r>
              <a:rPr lang="en-US" altLang="zh-TW" sz="2800" b="1" i="1" dirty="0" smtClean="0">
                <a:latin typeface="Times New Roman" pitchFamily="18" charset="0"/>
                <a:ea typeface="SimSun" pitchFamily="2" charset="-122"/>
                <a:cs typeface="Times New Roman" pitchFamily="18" charset="0"/>
              </a:rPr>
              <a:t>A</a:t>
            </a:r>
            <a:r>
              <a:rPr lang="zh-TW" altLang="en-US" sz="2800" b="1" dirty="0" smtClean="0">
                <a:latin typeface="SimSun" pitchFamily="2" charset="-122"/>
                <a:ea typeface="SimSun" pitchFamily="2" charset="-122"/>
              </a:rPr>
              <a:t> ，则此一齐次线性方程组可以写成 </a:t>
            </a:r>
            <a:r>
              <a:rPr lang="en-US" altLang="zh-TW" sz="2800" b="1" i="1" dirty="0" smtClean="0">
                <a:latin typeface="Times New Roman" pitchFamily="18" charset="0"/>
                <a:ea typeface="SimSun" pitchFamily="2" charset="-122"/>
                <a:cs typeface="Times New Roman" pitchFamily="18" charset="0"/>
              </a:rPr>
              <a:t>A</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i="1" dirty="0" smtClean="0">
                <a:solidFill>
                  <a:srgbClr val="FF33CC"/>
                </a:solidFill>
                <a:latin typeface="Times New Roman" pitchFamily="18" charset="0"/>
                <a:ea typeface="SimSun" pitchFamily="2" charset="-122"/>
                <a:cs typeface="Times New Roman" pitchFamily="18" charset="0"/>
              </a:rPr>
              <a:t>b</a:t>
            </a:r>
            <a:r>
              <a:rPr lang="en-US" altLang="zh-TW" sz="2800" b="1" dirty="0" smtClean="0">
                <a:latin typeface="Times New Roman" pitchFamily="18" charset="0"/>
                <a:ea typeface="SimSun" pitchFamily="2" charset="-122"/>
                <a:cs typeface="Times New Roman" pitchFamily="18" charset="0"/>
              </a:rPr>
              <a:t> </a:t>
            </a:r>
            <a:r>
              <a:rPr lang="zh-TW" altLang="en-US" sz="2800" b="1" dirty="0" smtClean="0">
                <a:latin typeface="SimSun" pitchFamily="2" charset="-122"/>
                <a:ea typeface="SimSun" pitchFamily="2" charset="-122"/>
              </a:rPr>
              <a:t>的形式，其中 </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是其未知数矩阵</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向量</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a:t>
            </a:r>
            <a:r>
              <a:rPr lang="en-US" altLang="zh-TW" sz="2800" b="1" i="1" dirty="0" smtClean="0">
                <a:solidFill>
                  <a:srgbClr val="FF33CC"/>
                </a:solidFill>
                <a:latin typeface="Times New Roman" pitchFamily="18" charset="0"/>
                <a:ea typeface="SimSun" pitchFamily="2" charset="-122"/>
                <a:cs typeface="Times New Roman" pitchFamily="18" charset="0"/>
              </a:rPr>
              <a:t>b</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是非零向量 </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至少有一个分量不是零的向量）。</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一个</a:t>
            </a:r>
            <a:r>
              <a:rPr lang="zh-TW" altLang="en-US" sz="2800" b="1" dirty="0" smtClean="0">
                <a:solidFill>
                  <a:srgbClr val="00B050"/>
                </a:solidFill>
                <a:latin typeface="SimSun" pitchFamily="2" charset="-122"/>
                <a:ea typeface="SimSun" pitchFamily="2" charset="-122"/>
              </a:rPr>
              <a:t>非齐次</a:t>
            </a:r>
            <a:r>
              <a:rPr lang="zh-TW" altLang="en-US" sz="2800" b="1" dirty="0" smtClean="0">
                <a:latin typeface="SimSun" pitchFamily="2" charset="-122"/>
                <a:ea typeface="SimSun" pitchFamily="2" charset="-122"/>
              </a:rPr>
              <a:t>线性方程组 </a:t>
            </a:r>
            <a:r>
              <a:rPr lang="en-US" altLang="zh-TW" sz="2800" b="1" i="1" dirty="0" smtClean="0">
                <a:latin typeface="Times New Roman" pitchFamily="18" charset="0"/>
                <a:ea typeface="SimSun" pitchFamily="2" charset="-122"/>
                <a:cs typeface="Times New Roman" pitchFamily="18" charset="0"/>
              </a:rPr>
              <a:t>A</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i="1" dirty="0" smtClean="0">
                <a:solidFill>
                  <a:srgbClr val="FF33CC"/>
                </a:solidFill>
                <a:latin typeface="Times New Roman" pitchFamily="18" charset="0"/>
                <a:ea typeface="SimSun" pitchFamily="2" charset="-122"/>
                <a:cs typeface="Times New Roman" pitchFamily="18" charset="0"/>
              </a:rPr>
              <a:t>b</a:t>
            </a:r>
            <a:r>
              <a:rPr lang="zh-TW" altLang="en-US" sz="2800" b="1" i="1" dirty="0" smtClean="0">
                <a:latin typeface="Times New Roman" pitchFamily="18" charset="0"/>
                <a:ea typeface="SimSun" pitchFamily="2" charset="-122"/>
                <a:cs typeface="Times New Roman" pitchFamily="18" charset="0"/>
              </a:rPr>
              <a:t> </a:t>
            </a:r>
            <a:r>
              <a:rPr lang="zh-TW" altLang="en-US" sz="2800" b="1" dirty="0" smtClean="0">
                <a:latin typeface="Times New Roman" pitchFamily="18" charset="0"/>
                <a:ea typeface="SimSun" pitchFamily="2" charset="-122"/>
                <a:cs typeface="Times New Roman" pitchFamily="18" charset="0"/>
              </a:rPr>
              <a:t>中</a:t>
            </a:r>
            <a:r>
              <a:rPr lang="zh-TW" altLang="en-US" sz="2800" b="1" dirty="0" smtClean="0">
                <a:latin typeface="SimSun" pitchFamily="2" charset="-122"/>
                <a:ea typeface="SimSun" pitchFamily="2" charset="-122"/>
              </a:rPr>
              <a:t>几个解向量的线性组合常常都</a:t>
            </a:r>
            <a:r>
              <a:rPr lang="zh-TW" altLang="en-US" sz="2800" b="1" dirty="0" smtClean="0">
                <a:solidFill>
                  <a:srgbClr val="FF0000"/>
                </a:solidFill>
                <a:latin typeface="SimSun" pitchFamily="2" charset="-122"/>
                <a:ea typeface="SimSun" pitchFamily="2" charset="-122"/>
              </a:rPr>
              <a:t>不会</a:t>
            </a:r>
            <a:r>
              <a:rPr lang="zh-TW" altLang="en-US" sz="2800" b="1" dirty="0" smtClean="0">
                <a:latin typeface="SimSun" pitchFamily="2" charset="-122"/>
                <a:ea typeface="SimSun" pitchFamily="2" charset="-122"/>
              </a:rPr>
              <a:t>是解向量。比较特别的是两个解向量相减，会得到此</a:t>
            </a:r>
            <a:r>
              <a:rPr lang="zh-TW" altLang="en-US" sz="2800" b="1" dirty="0" smtClean="0">
                <a:solidFill>
                  <a:srgbClr val="00B050"/>
                </a:solidFill>
                <a:latin typeface="SimSun" pitchFamily="2" charset="-122"/>
                <a:ea typeface="SimSun" pitchFamily="2" charset="-122"/>
              </a:rPr>
              <a:t>非齐次</a:t>
            </a:r>
            <a:r>
              <a:rPr lang="zh-TW" altLang="en-US" sz="2800" b="1" dirty="0" smtClean="0">
                <a:latin typeface="SimSun" pitchFamily="2" charset="-122"/>
                <a:ea typeface="SimSun" pitchFamily="2" charset="-122"/>
              </a:rPr>
              <a:t>线性方程组的导出组 </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对应同一个系数矩阵的</a:t>
            </a:r>
            <a:r>
              <a:rPr lang="zh-TW" altLang="en-US" sz="2800" b="1" dirty="0" smtClean="0">
                <a:solidFill>
                  <a:srgbClr val="FF0000"/>
                </a:solidFill>
                <a:latin typeface="SimSun" pitchFamily="2" charset="-122"/>
                <a:ea typeface="SimSun" pitchFamily="2" charset="-122"/>
              </a:rPr>
              <a:t>齐次</a:t>
            </a:r>
            <a:r>
              <a:rPr lang="zh-TW" altLang="en-US" sz="2800" b="1" dirty="0" smtClean="0">
                <a:latin typeface="SimSun" pitchFamily="2" charset="-122"/>
                <a:ea typeface="SimSun" pitchFamily="2" charset="-122"/>
              </a:rPr>
              <a:t>形式）   </a:t>
            </a:r>
            <a:r>
              <a:rPr lang="en-US" altLang="zh-TW" sz="2800" b="1" i="1" dirty="0" smtClean="0">
                <a:latin typeface="Times New Roman" pitchFamily="18" charset="0"/>
                <a:ea typeface="SimSun" pitchFamily="2" charset="-122"/>
                <a:cs typeface="Times New Roman" pitchFamily="18" charset="0"/>
              </a:rPr>
              <a:t>A</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solidFill>
                  <a:srgbClr val="FF33CC"/>
                </a:solidFill>
                <a:latin typeface="Times New Roman" pitchFamily="18" charset="0"/>
                <a:ea typeface="SimSun" pitchFamily="2" charset="-122"/>
                <a:cs typeface="Times New Roman" pitchFamily="18" charset="0"/>
              </a:rPr>
              <a:t>0</a:t>
            </a:r>
            <a:r>
              <a:rPr lang="en-US" altLang="zh-TW" sz="2800" b="1" dirty="0" smtClean="0">
                <a:latin typeface="Times New Roman" pitchFamily="18" charset="0"/>
                <a:ea typeface="SimSun" pitchFamily="2" charset="-122"/>
                <a:cs typeface="Times New Roman" pitchFamily="18" charset="0"/>
              </a:rPr>
              <a:t> </a:t>
            </a:r>
            <a:r>
              <a:rPr lang="zh-TW" altLang="en-US" sz="2800" b="1" dirty="0" smtClean="0">
                <a:latin typeface="Times New Roman" pitchFamily="18" charset="0"/>
                <a:ea typeface="SimSun" pitchFamily="2" charset="-122"/>
                <a:cs typeface="Times New Roman" pitchFamily="18" charset="0"/>
              </a:rPr>
              <a:t>的一个解向量。</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868346"/>
          </a:xfrm>
        </p:spPr>
        <p:txBody>
          <a:bodyPr/>
          <a:lstStyle/>
          <a:p>
            <a:r>
              <a:rPr lang="en-US" altLang="zh-TW" b="1" dirty="0" smtClean="0">
                <a:solidFill>
                  <a:srgbClr val="0070C0"/>
                </a:solidFill>
                <a:latin typeface="+mj-ea"/>
              </a:rPr>
              <a:t>1. </a:t>
            </a:r>
            <a:r>
              <a:rPr lang="zh-TW" altLang="en-US" b="1" dirty="0" smtClean="0">
                <a:solidFill>
                  <a:srgbClr val="0070C0"/>
                </a:solidFill>
                <a:latin typeface="+mj-ea"/>
              </a:rPr>
              <a:t>向量组及其线性组合</a:t>
            </a:r>
            <a:endParaRPr lang="zh-TW" altLang="en-US" dirty="0"/>
          </a:p>
        </p:txBody>
      </p:sp>
      <p:sp>
        <p:nvSpPr>
          <p:cNvPr id="3" name="內容版面配置區 2"/>
          <p:cNvSpPr>
            <a:spLocks noGrp="1"/>
          </p:cNvSpPr>
          <p:nvPr>
            <p:ph sz="quarter" idx="1"/>
          </p:nvPr>
        </p:nvSpPr>
        <p:spPr>
          <a:xfrm>
            <a:off x="857224" y="1643050"/>
            <a:ext cx="7772400" cy="3571900"/>
          </a:xfrm>
        </p:spPr>
        <p:txBody>
          <a:bodyPr>
            <a:noAutofit/>
          </a:bodyPr>
          <a:lstStyle/>
          <a:p>
            <a:pPr>
              <a:defRPr/>
            </a:pPr>
            <a:r>
              <a:rPr lang="zh-TW" altLang="en-US" sz="2800" b="1" dirty="0" smtClean="0">
                <a:latin typeface="SimSun" pitchFamily="2" charset="-122"/>
                <a:ea typeface="SimSun" pitchFamily="2" charset="-122"/>
              </a:rPr>
              <a:t>向量意义上为一个有次序的数组，我们这门课只考虑实向量，并以列向量为主。</a:t>
            </a:r>
            <a:endParaRPr lang="en-US" altLang="zh-TW" sz="2800" b="1" dirty="0" smtClean="0">
              <a:latin typeface="SimSun" pitchFamily="2" charset="-122"/>
              <a:ea typeface="SimSun" pitchFamily="2" charset="-122"/>
            </a:endParaRPr>
          </a:p>
          <a:p>
            <a:pPr>
              <a:defRPr/>
            </a:pPr>
            <a:r>
              <a:rPr lang="zh-TW" altLang="en-US" sz="2800" b="1" dirty="0" smtClean="0">
                <a:latin typeface="SimSun" pitchFamily="2" charset="-122"/>
                <a:ea typeface="SimSun" pitchFamily="2" charset="-122"/>
              </a:rPr>
              <a:t>由同维数向量构成的集合称为向量组。</a:t>
            </a:r>
            <a:endParaRPr lang="en-US" altLang="zh-TW" sz="2800" b="1" dirty="0" smtClean="0">
              <a:latin typeface="SimSun" pitchFamily="2" charset="-122"/>
              <a:ea typeface="SimSun" pitchFamily="2" charset="-122"/>
            </a:endParaRPr>
          </a:p>
          <a:p>
            <a:pPr>
              <a:defRPr/>
            </a:pPr>
            <a:r>
              <a:rPr lang="en-US" altLang="zh-CN" sz="2800" b="1" i="1" dirty="0" smtClean="0">
                <a:latin typeface="Times New Roman" pitchFamily="18" charset="0"/>
                <a:cs typeface="Times New Roman" pitchFamily="18" charset="0"/>
              </a:rPr>
              <a:t>n</a:t>
            </a:r>
            <a:r>
              <a:rPr lang="en-US" altLang="zh-CN" sz="2800" b="1" dirty="0" smtClean="0">
                <a:latin typeface="+mn-ea"/>
              </a:rPr>
              <a:t> </a:t>
            </a:r>
            <a:r>
              <a:rPr lang="zh-TW" altLang="en-US" sz="2800" b="1" dirty="0" smtClean="0">
                <a:latin typeface="SimSun" pitchFamily="2" charset="-122"/>
                <a:ea typeface="SimSun" pitchFamily="2" charset="-122"/>
              </a:rPr>
              <a:t>个</a:t>
            </a:r>
            <a:r>
              <a:rPr lang="zh-TW" altLang="en-US" sz="2800" b="1" dirty="0" smtClean="0">
                <a:latin typeface="+mn-ea"/>
              </a:rPr>
              <a:t> </a:t>
            </a:r>
            <a:r>
              <a:rPr lang="en-US" altLang="zh-TW" sz="2800" b="1" i="1" dirty="0" smtClean="0">
                <a:latin typeface="Times New Roman" pitchFamily="18" charset="0"/>
                <a:cs typeface="Times New Roman" pitchFamily="18" charset="0"/>
              </a:rPr>
              <a:t>m</a:t>
            </a:r>
            <a:r>
              <a:rPr lang="en-US" altLang="zh-TW" sz="2800" b="1" dirty="0" smtClean="0">
                <a:latin typeface="+mn-ea"/>
              </a:rPr>
              <a:t> </a:t>
            </a:r>
            <a:r>
              <a:rPr lang="zh-TW" altLang="en-US" sz="2800" b="1" dirty="0" smtClean="0">
                <a:latin typeface="SimSun" pitchFamily="2" charset="-122"/>
                <a:ea typeface="SimSun" pitchFamily="2" charset="-122"/>
              </a:rPr>
              <a:t>维列向量形成的向量组可视为一个</a:t>
            </a:r>
            <a:endParaRPr lang="en-US" altLang="zh-TW" sz="2800" b="1" dirty="0" smtClean="0">
              <a:latin typeface="SimSun" pitchFamily="2" charset="-122"/>
              <a:ea typeface="SimSun" pitchFamily="2" charset="-122"/>
            </a:endParaRPr>
          </a:p>
          <a:p>
            <a:pPr>
              <a:buNone/>
              <a:defRPr/>
            </a:pPr>
            <a:r>
              <a:rPr lang="en-US" altLang="zh-TW" sz="2800" b="1" dirty="0" smtClean="0">
                <a:latin typeface="SimSun" pitchFamily="2" charset="-122"/>
                <a:ea typeface="SimSun" pitchFamily="2" charset="-122"/>
              </a:rPr>
              <a:t>	</a:t>
            </a:r>
            <a:r>
              <a:rPr lang="en-US" altLang="zh-TW" sz="2800" b="1" i="1" dirty="0" smtClean="0">
                <a:latin typeface="Times New Roman" pitchFamily="18" charset="0"/>
                <a:cs typeface="Times New Roman" pitchFamily="18" charset="0"/>
              </a:rPr>
              <a:t> m</a:t>
            </a:r>
            <a:r>
              <a:rPr lang="en-US" altLang="zh-TW" sz="2800" b="1" dirty="0" smtClean="0">
                <a:latin typeface="Times New Roman" pitchFamily="18" charset="0"/>
                <a:cs typeface="Times New Roman" pitchFamily="18" charset="0"/>
              </a:rPr>
              <a:t> × </a:t>
            </a:r>
            <a:r>
              <a:rPr lang="en-US" altLang="zh-TW" sz="2800" b="1" i="1" dirty="0" smtClean="0">
                <a:latin typeface="Times New Roman" pitchFamily="18" charset="0"/>
                <a:cs typeface="Times New Roman" pitchFamily="18" charset="0"/>
              </a:rPr>
              <a:t>n</a:t>
            </a:r>
            <a:r>
              <a:rPr lang="en-US" altLang="zh-TW" sz="2800" b="1" dirty="0" smtClean="0">
                <a:latin typeface="Times New Roman" pitchFamily="18" charset="0"/>
                <a:cs typeface="Times New Roman" pitchFamily="18" charset="0"/>
              </a:rPr>
              <a:t> </a:t>
            </a:r>
            <a:r>
              <a:rPr lang="zh-TW" altLang="en-US" sz="2800" b="1" dirty="0" smtClean="0">
                <a:latin typeface="SimSun" pitchFamily="2" charset="-122"/>
                <a:ea typeface="SimSun" pitchFamily="2" charset="-122"/>
              </a:rPr>
              <a:t>矩阵</a:t>
            </a:r>
            <a:r>
              <a:rPr lang="zh-TW" altLang="en-US" sz="2800" b="1" dirty="0" smtClean="0">
                <a:latin typeface="+mn-ea"/>
              </a:rPr>
              <a:t>。</a:t>
            </a:r>
            <a:endParaRPr lang="en-US" altLang="zh-TW" sz="2800" b="1" dirty="0" smtClean="0">
              <a:latin typeface="SimSun" pitchFamily="2" charset="-122"/>
              <a:ea typeface="SimSun" pitchFamily="2" charset="-122"/>
            </a:endParaRPr>
          </a:p>
          <a:p>
            <a:pPr>
              <a:defRPr/>
            </a:pPr>
            <a:r>
              <a:rPr lang="zh-TW" altLang="en-US" sz="2800" b="1" dirty="0" smtClean="0">
                <a:latin typeface="SimSun" pitchFamily="2" charset="-122"/>
                <a:ea typeface="SimSun" pitchFamily="2" charset="-122"/>
              </a:rPr>
              <a:t>向量组的</a:t>
            </a:r>
            <a:r>
              <a:rPr lang="zh-TW" altLang="en-US" sz="2800" b="1" dirty="0" smtClean="0">
                <a:solidFill>
                  <a:srgbClr val="FF0000"/>
                </a:solidFill>
                <a:latin typeface="SimSun" pitchFamily="2" charset="-122"/>
                <a:ea typeface="SimSun" pitchFamily="2" charset="-122"/>
              </a:rPr>
              <a:t>线性组合</a:t>
            </a:r>
            <a:r>
              <a:rPr lang="zh-TW" altLang="en-US" sz="2800" b="1" dirty="0" smtClean="0">
                <a:latin typeface="SimSun" pitchFamily="2" charset="-122"/>
                <a:ea typeface="SimSun" pitchFamily="2" charset="-122"/>
              </a:rPr>
              <a:t>；以及一个向量可由某个向量组</a:t>
            </a:r>
            <a:r>
              <a:rPr lang="zh-TW" altLang="en-US" sz="2800" b="1" dirty="0" smtClean="0">
                <a:solidFill>
                  <a:srgbClr val="FF0000"/>
                </a:solidFill>
                <a:latin typeface="SimSun" pitchFamily="2" charset="-122"/>
                <a:ea typeface="SimSun" pitchFamily="2" charset="-122"/>
              </a:rPr>
              <a:t>线性表示</a:t>
            </a:r>
            <a:r>
              <a:rPr lang="zh-TW" altLang="en-US" sz="2800" b="1" dirty="0" smtClean="0">
                <a:latin typeface="SimSun" pitchFamily="2" charset="-122"/>
                <a:ea typeface="SimSun" pitchFamily="2" charset="-122"/>
              </a:rPr>
              <a:t>的意义需了解。</a:t>
            </a:r>
            <a:endParaRPr lang="en-US" altLang="zh-TW" sz="2800" b="1" dirty="0" smtClean="0">
              <a:latin typeface="SimSun" pitchFamily="2" charset="-122"/>
              <a:ea typeface="SimSun" pitchFamily="2" charset="-122"/>
            </a:endParaRPr>
          </a:p>
          <a:p>
            <a:pPr>
              <a:buNone/>
              <a:defRPr/>
            </a:pPr>
            <a:r>
              <a:rPr lang="en-US" altLang="zh-TW" sz="2800" b="1" dirty="0" smtClean="0">
                <a:latin typeface="+mn-ea"/>
              </a:rPr>
              <a:t>  </a:t>
            </a:r>
            <a:r>
              <a:rPr lang="zh-TW" altLang="en-US" sz="2800" b="1" dirty="0" smtClean="0">
                <a:latin typeface="+mn-ea"/>
              </a:rPr>
              <a:t> </a:t>
            </a:r>
            <a:endParaRPr lang="en-US" altLang="zh-TW" sz="2800" b="1" dirty="0" smtClean="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725470"/>
          </a:xfrm>
        </p:spPr>
        <p:txBody>
          <a:bodyPr>
            <a:normAutofit fontScale="90000"/>
          </a:bodyPr>
          <a:lstStyle/>
          <a:p>
            <a:r>
              <a:rPr lang="zh-TW" altLang="en-US" b="1" dirty="0" smtClean="0">
                <a:solidFill>
                  <a:srgbClr val="0070C0"/>
                </a:solidFill>
                <a:latin typeface="+mj-ea"/>
              </a:rPr>
              <a:t>４</a:t>
            </a:r>
            <a:r>
              <a:rPr lang="en-US" altLang="zh-TW" b="1" dirty="0" smtClean="0">
                <a:solidFill>
                  <a:srgbClr val="0070C0"/>
                </a:solidFill>
                <a:latin typeface="+mj-ea"/>
              </a:rPr>
              <a:t>. </a:t>
            </a:r>
            <a:r>
              <a:rPr lang="zh-TW" altLang="en-US" b="1" dirty="0" smtClean="0">
                <a:solidFill>
                  <a:srgbClr val="0070C0"/>
                </a:solidFill>
                <a:latin typeface="+mj-ea"/>
              </a:rPr>
              <a:t>线性方程组的解的结构</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857224" y="1000108"/>
            <a:ext cx="7772400" cy="3000396"/>
          </a:xfrm>
        </p:spPr>
        <p:txBody>
          <a:bodyPr>
            <a:noAutofit/>
          </a:bodyPr>
          <a:lstStyle/>
          <a:p>
            <a:r>
              <a:rPr lang="zh-TW" altLang="en-US" sz="2800" b="1" dirty="0" smtClean="0">
                <a:latin typeface="SimSun" pitchFamily="2" charset="-122"/>
                <a:ea typeface="SimSun" pitchFamily="2" charset="-122"/>
              </a:rPr>
              <a:t>一个</a:t>
            </a:r>
            <a:r>
              <a:rPr lang="zh-TW" altLang="en-US" sz="2800" b="1" dirty="0" smtClean="0">
                <a:solidFill>
                  <a:srgbClr val="00B050"/>
                </a:solidFill>
                <a:latin typeface="SimSun" pitchFamily="2" charset="-122"/>
                <a:ea typeface="SimSun" pitchFamily="2" charset="-122"/>
              </a:rPr>
              <a:t>非齐次</a:t>
            </a:r>
            <a:r>
              <a:rPr lang="zh-TW" altLang="en-US" sz="2800" b="1" dirty="0" smtClean="0">
                <a:latin typeface="SimSun" pitchFamily="2" charset="-122"/>
                <a:ea typeface="SimSun" pitchFamily="2" charset="-122"/>
              </a:rPr>
              <a:t>线性方程组 </a:t>
            </a:r>
            <a:r>
              <a:rPr lang="en-US" altLang="zh-TW" sz="2800" b="1" i="1" dirty="0" smtClean="0">
                <a:latin typeface="Times New Roman" pitchFamily="18" charset="0"/>
                <a:ea typeface="SimSun" pitchFamily="2" charset="-122"/>
                <a:cs typeface="Times New Roman" pitchFamily="18" charset="0"/>
              </a:rPr>
              <a:t>A</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i="1" dirty="0" smtClean="0">
                <a:solidFill>
                  <a:srgbClr val="FF33CC"/>
                </a:solidFill>
                <a:latin typeface="Times New Roman" pitchFamily="18" charset="0"/>
                <a:ea typeface="SimSun" pitchFamily="2" charset="-122"/>
                <a:cs typeface="Times New Roman" pitchFamily="18" charset="0"/>
              </a:rPr>
              <a:t>b</a:t>
            </a:r>
            <a:r>
              <a:rPr lang="en-US" altLang="zh-TW" sz="2800" b="1" dirty="0" smtClean="0">
                <a:latin typeface="Times New Roman" pitchFamily="18" charset="0"/>
                <a:ea typeface="SimSun" pitchFamily="2" charset="-122"/>
                <a:cs typeface="Times New Roman" pitchFamily="18" charset="0"/>
              </a:rPr>
              <a:t> </a:t>
            </a:r>
            <a:r>
              <a:rPr lang="zh-TW" altLang="en-US" sz="2800" b="1" dirty="0" smtClean="0">
                <a:latin typeface="SimSun" pitchFamily="2" charset="-122"/>
                <a:ea typeface="SimSun" pitchFamily="2" charset="-122"/>
              </a:rPr>
              <a:t>的解由两个部分组成，一个部分是其对应的导出组 </a:t>
            </a:r>
            <a:r>
              <a:rPr lang="en-US" altLang="zh-TW" sz="2800" b="1" i="1" dirty="0" smtClean="0">
                <a:latin typeface="Times New Roman" pitchFamily="18" charset="0"/>
                <a:ea typeface="SimSun" pitchFamily="2" charset="-122"/>
                <a:cs typeface="Times New Roman" pitchFamily="18" charset="0"/>
              </a:rPr>
              <a:t>A</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0 </a:t>
            </a:r>
            <a:r>
              <a:rPr lang="zh-TW" altLang="en-US" sz="2800" b="1" dirty="0" smtClean="0">
                <a:latin typeface="Times New Roman" pitchFamily="18" charset="0"/>
                <a:ea typeface="SimSun" pitchFamily="2" charset="-122"/>
                <a:cs typeface="Times New Roman" pitchFamily="18" charset="0"/>
              </a:rPr>
              <a:t>的一个基础解系的线性组合；另一个部分是原非齐次线性方程组 </a:t>
            </a:r>
            <a:r>
              <a:rPr lang="en-US" altLang="zh-TW" sz="2800" b="1" i="1" dirty="0" smtClean="0">
                <a:latin typeface="Times New Roman" pitchFamily="18" charset="0"/>
                <a:ea typeface="SimSun" pitchFamily="2" charset="-122"/>
                <a:cs typeface="Times New Roman" pitchFamily="18" charset="0"/>
              </a:rPr>
              <a:t>A</a:t>
            </a:r>
            <a:r>
              <a:rPr lang="en-US" altLang="zh-TW" sz="2800" b="1" i="1" dirty="0" smtClean="0">
                <a:solidFill>
                  <a:srgbClr val="FF33CC"/>
                </a:solidFill>
                <a:latin typeface="Times New Roman" pitchFamily="18" charset="0"/>
                <a:ea typeface="SimSun" pitchFamily="2" charset="-122"/>
                <a:cs typeface="Times New Roman" pitchFamily="18" charset="0"/>
              </a:rPr>
              <a:t>x</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i="1" dirty="0" smtClean="0">
                <a:solidFill>
                  <a:srgbClr val="FF33CC"/>
                </a:solidFill>
                <a:latin typeface="Times New Roman" pitchFamily="18" charset="0"/>
                <a:ea typeface="SimSun" pitchFamily="2" charset="-122"/>
                <a:cs typeface="Times New Roman" pitchFamily="18" charset="0"/>
              </a:rPr>
              <a:t>b</a:t>
            </a:r>
            <a:r>
              <a:rPr lang="zh-TW" altLang="en-US" sz="2800" b="1" i="1" dirty="0" smtClean="0">
                <a:latin typeface="Times New Roman" pitchFamily="18" charset="0"/>
                <a:ea typeface="SimSun" pitchFamily="2" charset="-122"/>
                <a:cs typeface="Times New Roman" pitchFamily="18" charset="0"/>
              </a:rPr>
              <a:t> </a:t>
            </a:r>
            <a:r>
              <a:rPr lang="zh-TW" altLang="en-US" sz="2800" b="1" dirty="0" smtClean="0">
                <a:latin typeface="Times New Roman" pitchFamily="18" charset="0"/>
                <a:ea typeface="SimSun" pitchFamily="2" charset="-122"/>
                <a:cs typeface="Times New Roman" pitchFamily="18" charset="0"/>
              </a:rPr>
              <a:t>的一个特解</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解非齐次线性方程组也可依据以上思维，找出其导出组的基础解系的线性组合，以及任意找一个原方程组特殊的解，然后将两部分组合而成通解。</a:t>
            </a:r>
            <a:r>
              <a:rPr lang="en-US" altLang="zh-TW" sz="2800" b="1" dirty="0" smtClean="0">
                <a:solidFill>
                  <a:srgbClr val="7030A0"/>
                </a:solidFill>
                <a:latin typeface="Times New Roman" pitchFamily="18" charset="0"/>
                <a:ea typeface="SimSun" pitchFamily="2" charset="-122"/>
                <a:cs typeface="Times New Roman" pitchFamily="18" charset="0"/>
              </a:rPr>
              <a:t>(</a:t>
            </a:r>
            <a:r>
              <a:rPr lang="zh-TW" altLang="en-US" sz="2800" b="1" dirty="0" smtClean="0">
                <a:solidFill>
                  <a:srgbClr val="7030A0"/>
                </a:solidFill>
                <a:latin typeface="SimSun" pitchFamily="2" charset="-122"/>
                <a:ea typeface="SimSun" pitchFamily="2" charset="-122"/>
              </a:rPr>
              <a:t> 如课本 </a:t>
            </a:r>
            <a:r>
              <a:rPr lang="en-US" altLang="zh-TW" sz="2800" b="1" dirty="0" smtClean="0">
                <a:solidFill>
                  <a:srgbClr val="7030A0"/>
                </a:solidFill>
                <a:latin typeface="Times New Roman" pitchFamily="18" charset="0"/>
                <a:ea typeface="SimSun" pitchFamily="2" charset="-122"/>
                <a:cs typeface="Times New Roman" pitchFamily="18" charset="0"/>
              </a:rPr>
              <a:t>p 103 </a:t>
            </a:r>
            <a:r>
              <a:rPr lang="zh-TW" altLang="en-US" sz="2800" b="1" dirty="0" smtClean="0">
                <a:solidFill>
                  <a:srgbClr val="7030A0"/>
                </a:solidFill>
                <a:latin typeface="SimSun" pitchFamily="2" charset="-122"/>
                <a:ea typeface="SimSun" pitchFamily="2" charset="-122"/>
              </a:rPr>
              <a:t>例 </a:t>
            </a:r>
            <a:r>
              <a:rPr lang="en-US" altLang="zh-TW" sz="2800" b="1" dirty="0" smtClean="0">
                <a:solidFill>
                  <a:srgbClr val="7030A0"/>
                </a:solidFill>
                <a:latin typeface="Times New Roman" pitchFamily="18" charset="0"/>
                <a:ea typeface="SimSun" pitchFamily="2" charset="-122"/>
                <a:cs typeface="Times New Roman" pitchFamily="18" charset="0"/>
              </a:rPr>
              <a:t>16 )</a:t>
            </a:r>
          </a:p>
          <a:p>
            <a:r>
              <a:rPr lang="zh-TW" altLang="en-US" sz="2800" b="1" dirty="0" smtClean="0">
                <a:solidFill>
                  <a:srgbClr val="FF0000"/>
                </a:solidFill>
                <a:latin typeface="SimSun" pitchFamily="2" charset="-122"/>
                <a:ea typeface="SimSun" pitchFamily="2" charset="-122"/>
              </a:rPr>
              <a:t>一样劝告大家如果不能掌握这种结构式的方法，就还是乖乖用第三章的方法找非齐次线性方程组的通解</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7158" y="214290"/>
            <a:ext cx="8343904" cy="785794"/>
          </a:xfrm>
        </p:spPr>
        <p:txBody>
          <a:bodyPr>
            <a:normAutofit/>
          </a:bodyPr>
          <a:lstStyle/>
          <a:p>
            <a:r>
              <a:rPr lang="en-US" altLang="zh-TW" b="1" dirty="0" smtClean="0">
                <a:solidFill>
                  <a:srgbClr val="0070C0"/>
                </a:solidFill>
                <a:latin typeface="+mj-ea"/>
              </a:rPr>
              <a:t>5. </a:t>
            </a:r>
            <a:r>
              <a:rPr lang="zh-TW" altLang="en-US" b="1" dirty="0" smtClean="0">
                <a:solidFill>
                  <a:srgbClr val="0070C0"/>
                </a:solidFill>
                <a:latin typeface="+mj-ea"/>
              </a:rPr>
              <a:t>重要课本例题及习题整理</a:t>
            </a:r>
            <a:endParaRPr lang="zh-TW" altLang="en-US" dirty="0"/>
          </a:p>
        </p:txBody>
      </p:sp>
      <p:sp>
        <p:nvSpPr>
          <p:cNvPr id="3" name="內容版面配置區 2"/>
          <p:cNvSpPr>
            <a:spLocks noGrp="1"/>
          </p:cNvSpPr>
          <p:nvPr>
            <p:ph sz="quarter" idx="1"/>
          </p:nvPr>
        </p:nvSpPr>
        <p:spPr>
          <a:xfrm>
            <a:off x="357158" y="1285860"/>
            <a:ext cx="8143932" cy="4572032"/>
          </a:xfrm>
        </p:spPr>
        <p:txBody>
          <a:bodyPr>
            <a:normAutofit/>
          </a:bodyPr>
          <a:lstStyle/>
          <a:p>
            <a:r>
              <a:rPr lang="zh-TW" altLang="en-US" sz="3000" b="1" dirty="0" smtClean="0">
                <a:latin typeface="Times New Roman" pitchFamily="18" charset="0"/>
                <a:ea typeface="SimSun" pitchFamily="2" charset="-122"/>
                <a:cs typeface="Times New Roman" pitchFamily="18" charset="0"/>
              </a:rPr>
              <a:t>课本 </a:t>
            </a:r>
            <a:r>
              <a:rPr lang="en-US" altLang="zh-TW" sz="3000" b="1" dirty="0" smtClean="0">
                <a:latin typeface="Times New Roman" pitchFamily="18" charset="0"/>
                <a:ea typeface="SimSun" pitchFamily="2" charset="-122"/>
                <a:cs typeface="Times New Roman" pitchFamily="18" charset="0"/>
              </a:rPr>
              <a:t>p88 </a:t>
            </a:r>
            <a:r>
              <a:rPr lang="zh-TW" altLang="en-US" sz="3000" b="1" dirty="0" smtClean="0">
                <a:latin typeface="Times New Roman" pitchFamily="18" charset="0"/>
                <a:ea typeface="SimSun" pitchFamily="2" charset="-122"/>
                <a:cs typeface="Times New Roman" pitchFamily="18" charset="0"/>
              </a:rPr>
              <a:t>例 </a:t>
            </a:r>
            <a:r>
              <a:rPr lang="en-US" altLang="zh-TW" sz="3000" b="1" dirty="0" smtClean="0">
                <a:latin typeface="Times New Roman" pitchFamily="18" charset="0"/>
                <a:ea typeface="SimSun" pitchFamily="2" charset="-122"/>
                <a:cs typeface="Times New Roman" pitchFamily="18" charset="0"/>
              </a:rPr>
              <a:t>5</a:t>
            </a:r>
            <a:r>
              <a:rPr lang="zh-TW" altLang="en-US" sz="3000" b="1" dirty="0" smtClean="0">
                <a:latin typeface="Times New Roman" pitchFamily="18" charset="0"/>
                <a:ea typeface="SimSun" pitchFamily="2" charset="-122"/>
                <a:cs typeface="Times New Roman" pitchFamily="18" charset="0"/>
              </a:rPr>
              <a:t>，课本 </a:t>
            </a:r>
            <a:r>
              <a:rPr lang="en-US" altLang="zh-TW" sz="3000" b="1" dirty="0" smtClean="0">
                <a:latin typeface="Times New Roman" pitchFamily="18" charset="0"/>
                <a:ea typeface="SimSun" pitchFamily="2" charset="-122"/>
                <a:cs typeface="Times New Roman" pitchFamily="18" charset="0"/>
              </a:rPr>
              <a:t>p89 </a:t>
            </a:r>
            <a:r>
              <a:rPr lang="zh-TW" altLang="en-US" sz="3000" b="1" dirty="0" smtClean="0">
                <a:latin typeface="Times New Roman" pitchFamily="18" charset="0"/>
                <a:ea typeface="SimSun" pitchFamily="2" charset="-122"/>
                <a:cs typeface="Times New Roman" pitchFamily="18" charset="0"/>
              </a:rPr>
              <a:t>例 </a:t>
            </a:r>
            <a:r>
              <a:rPr lang="en-US" altLang="zh-TW" sz="3000" b="1" dirty="0" smtClean="0">
                <a:latin typeface="Times New Roman" pitchFamily="18" charset="0"/>
                <a:ea typeface="SimSun" pitchFamily="2" charset="-122"/>
                <a:cs typeface="Times New Roman" pitchFamily="18" charset="0"/>
              </a:rPr>
              <a:t>6</a:t>
            </a:r>
            <a:r>
              <a:rPr lang="zh-TW" altLang="en-US" sz="3000" b="1" dirty="0" smtClean="0">
                <a:latin typeface="Times New Roman" pitchFamily="18" charset="0"/>
                <a:ea typeface="SimSun" pitchFamily="2" charset="-122"/>
                <a:cs typeface="Times New Roman" pitchFamily="18" charset="0"/>
              </a:rPr>
              <a:t>，课本 </a:t>
            </a:r>
            <a:r>
              <a:rPr lang="en-US" altLang="zh-TW" sz="3000" b="1" dirty="0" smtClean="0">
                <a:latin typeface="Times New Roman" pitchFamily="18" charset="0"/>
                <a:ea typeface="SimSun" pitchFamily="2" charset="-122"/>
                <a:cs typeface="Times New Roman" pitchFamily="18" charset="0"/>
              </a:rPr>
              <a:t>p94 </a:t>
            </a:r>
            <a:r>
              <a:rPr lang="zh-TW" altLang="en-US" sz="3000" b="1" dirty="0" smtClean="0">
                <a:latin typeface="Times New Roman" pitchFamily="18" charset="0"/>
                <a:ea typeface="SimSun" pitchFamily="2" charset="-122"/>
                <a:cs typeface="Times New Roman" pitchFamily="18" charset="0"/>
              </a:rPr>
              <a:t>例 </a:t>
            </a:r>
            <a:r>
              <a:rPr lang="en-US" altLang="zh-TW" sz="3000" b="1" dirty="0" smtClean="0">
                <a:latin typeface="Times New Roman" pitchFamily="18" charset="0"/>
                <a:ea typeface="SimSun" pitchFamily="2" charset="-122"/>
                <a:cs typeface="Times New Roman" pitchFamily="18" charset="0"/>
              </a:rPr>
              <a:t>10</a:t>
            </a:r>
          </a:p>
          <a:p>
            <a:pPr>
              <a:buNone/>
            </a:pPr>
            <a:r>
              <a:rPr lang="en-US" altLang="zh-TW" sz="3000" b="1" dirty="0" smtClean="0">
                <a:latin typeface="Times New Roman" pitchFamily="18" charset="0"/>
                <a:ea typeface="SimSun" pitchFamily="2" charset="-122"/>
                <a:cs typeface="Times New Roman" pitchFamily="18" charset="0"/>
              </a:rPr>
              <a:t>	</a:t>
            </a:r>
            <a:r>
              <a:rPr lang="zh-TW" altLang="en-US" sz="3000" b="1" dirty="0" smtClean="0">
                <a:latin typeface="Times New Roman" pitchFamily="18" charset="0"/>
                <a:ea typeface="SimSun" pitchFamily="2" charset="-122"/>
                <a:cs typeface="Times New Roman" pitchFamily="18" charset="0"/>
              </a:rPr>
              <a:t>课本 </a:t>
            </a:r>
            <a:r>
              <a:rPr lang="en-US" altLang="zh-TW" sz="3000" b="1" dirty="0" smtClean="0">
                <a:latin typeface="Times New Roman" pitchFamily="18" charset="0"/>
                <a:ea typeface="SimSun" pitchFamily="2" charset="-122"/>
                <a:cs typeface="Times New Roman" pitchFamily="18" charset="0"/>
              </a:rPr>
              <a:t>p99 </a:t>
            </a:r>
            <a:r>
              <a:rPr lang="zh-TW" altLang="en-US" sz="3000" b="1" dirty="0" smtClean="0">
                <a:latin typeface="Times New Roman" pitchFamily="18" charset="0"/>
                <a:ea typeface="SimSun" pitchFamily="2" charset="-122"/>
                <a:cs typeface="Times New Roman" pitchFamily="18" charset="0"/>
              </a:rPr>
              <a:t>例 </a:t>
            </a:r>
            <a:r>
              <a:rPr lang="en-US" altLang="zh-TW" sz="3000" b="1" dirty="0" smtClean="0">
                <a:latin typeface="Times New Roman" pitchFamily="18" charset="0"/>
                <a:ea typeface="SimSun" pitchFamily="2" charset="-122"/>
                <a:cs typeface="Times New Roman" pitchFamily="18" charset="0"/>
              </a:rPr>
              <a:t>12</a:t>
            </a:r>
          </a:p>
          <a:p>
            <a:r>
              <a:rPr lang="zh-TW" altLang="en-US" sz="3000" b="1" dirty="0" smtClean="0">
                <a:latin typeface="Times New Roman" pitchFamily="18" charset="0"/>
                <a:ea typeface="SimSun" pitchFamily="2" charset="-122"/>
                <a:cs typeface="Times New Roman" pitchFamily="18" charset="0"/>
              </a:rPr>
              <a:t>课本习题 </a:t>
            </a:r>
            <a:r>
              <a:rPr lang="en-US" altLang="zh-TW" sz="3000" b="1" dirty="0" smtClean="0">
                <a:latin typeface="Times New Roman" pitchFamily="18" charset="0"/>
                <a:ea typeface="SimSun" pitchFamily="2" charset="-122"/>
                <a:cs typeface="Times New Roman" pitchFamily="18" charset="0"/>
              </a:rPr>
              <a:t>p110  3.</a:t>
            </a:r>
            <a:r>
              <a:rPr lang="zh-TW" altLang="en-US" sz="3000" b="1" dirty="0" smtClean="0">
                <a:latin typeface="Times New Roman" pitchFamily="18" charset="0"/>
                <a:ea typeface="SimSun" pitchFamily="2" charset="-122"/>
                <a:cs typeface="Times New Roman" pitchFamily="18" charset="0"/>
              </a:rPr>
              <a:t>   </a:t>
            </a:r>
            <a:endParaRPr lang="en-US" altLang="zh-TW" sz="3000" b="1" dirty="0" smtClean="0">
              <a:latin typeface="Times New Roman" pitchFamily="18" charset="0"/>
              <a:ea typeface="SimSun" pitchFamily="2" charset="-122"/>
              <a:cs typeface="Times New Roman" pitchFamily="18" charset="0"/>
            </a:endParaRPr>
          </a:p>
          <a:p>
            <a:pPr>
              <a:buNone/>
            </a:pPr>
            <a:r>
              <a:rPr lang="en-US" altLang="zh-TW" sz="3000" b="1" dirty="0" smtClean="0">
                <a:latin typeface="Times New Roman" pitchFamily="18" charset="0"/>
                <a:ea typeface="SimSun" pitchFamily="2" charset="-122"/>
                <a:cs typeface="Times New Roman" pitchFamily="18" charset="0"/>
              </a:rPr>
              <a:t>	</a:t>
            </a:r>
            <a:r>
              <a:rPr lang="zh-TW" altLang="en-US" sz="3000" b="1" dirty="0" smtClean="0">
                <a:latin typeface="Times New Roman" pitchFamily="18" charset="0"/>
                <a:ea typeface="SimSun" pitchFamily="2" charset="-122"/>
                <a:cs typeface="Times New Roman" pitchFamily="18" charset="0"/>
              </a:rPr>
              <a:t>课本习题 </a:t>
            </a:r>
            <a:r>
              <a:rPr lang="en-US" altLang="zh-TW" sz="3000" b="1" dirty="0" smtClean="0">
                <a:latin typeface="Times New Roman" pitchFamily="18" charset="0"/>
                <a:ea typeface="SimSun" pitchFamily="2" charset="-122"/>
                <a:cs typeface="Times New Roman" pitchFamily="18" charset="0"/>
              </a:rPr>
              <a:t>p111  13.  </a:t>
            </a:r>
            <a:r>
              <a:rPr lang="zh-TW" altLang="en-US" sz="3000" b="1" dirty="0" smtClean="0">
                <a:latin typeface="Times New Roman" pitchFamily="18" charset="0"/>
                <a:ea typeface="SimSun" pitchFamily="2" charset="-122"/>
                <a:cs typeface="Times New Roman" pitchFamily="18" charset="0"/>
              </a:rPr>
              <a:t>课本习题 </a:t>
            </a:r>
            <a:r>
              <a:rPr lang="en-US" altLang="zh-TW" sz="3000" b="1" dirty="0" smtClean="0">
                <a:latin typeface="Times New Roman" pitchFamily="18" charset="0"/>
                <a:ea typeface="SimSun" pitchFamily="2" charset="-122"/>
                <a:cs typeface="Times New Roman" pitchFamily="18" charset="0"/>
              </a:rPr>
              <a:t>p111  14. </a:t>
            </a:r>
          </a:p>
          <a:p>
            <a:pPr>
              <a:buNone/>
            </a:pPr>
            <a:r>
              <a:rPr lang="en-US" altLang="zh-TW" sz="3000" b="1" dirty="0" smtClean="0">
                <a:latin typeface="Times New Roman" pitchFamily="18" charset="0"/>
                <a:ea typeface="SimSun" pitchFamily="2" charset="-122"/>
                <a:cs typeface="Times New Roman" pitchFamily="18" charset="0"/>
              </a:rPr>
              <a:t>	</a:t>
            </a:r>
            <a:r>
              <a:rPr lang="zh-TW" altLang="en-US" sz="3000" b="1" dirty="0" smtClean="0">
                <a:latin typeface="Times New Roman" pitchFamily="18" charset="0"/>
                <a:ea typeface="SimSun" pitchFamily="2" charset="-122"/>
                <a:cs typeface="Times New Roman" pitchFamily="18" charset="0"/>
              </a:rPr>
              <a:t>课本习题 </a:t>
            </a:r>
            <a:r>
              <a:rPr lang="en-US" altLang="zh-TW" sz="3000" b="1" dirty="0" smtClean="0">
                <a:latin typeface="Times New Roman" pitchFamily="18" charset="0"/>
                <a:ea typeface="SimSun" pitchFamily="2" charset="-122"/>
                <a:cs typeface="Times New Roman" pitchFamily="18" charset="0"/>
              </a:rPr>
              <a:t>p112  27.  </a:t>
            </a:r>
          </a:p>
          <a:p>
            <a:pPr>
              <a:buNone/>
            </a:pPr>
            <a:r>
              <a:rPr lang="en-US" altLang="zh-TW" sz="3000" b="1" dirty="0" smtClean="0">
                <a:latin typeface="Times New Roman" pitchFamily="18" charset="0"/>
                <a:ea typeface="SimSun" pitchFamily="2" charset="-122"/>
                <a:cs typeface="Times New Roman" pitchFamily="18" charset="0"/>
              </a:rPr>
              <a:t>  </a:t>
            </a:r>
          </a:p>
          <a:p>
            <a:pPr>
              <a:buNone/>
            </a:pPr>
            <a:endParaRPr lang="en-US" altLang="zh-TW" sz="3000" b="1" dirty="0" smtClean="0">
              <a:latin typeface="Times New Roman" pitchFamily="18" charset="0"/>
              <a:ea typeface="SimSun" pitchFamily="2" charset="-122"/>
              <a:cs typeface="Times New Roman" pitchFamily="18" charset="0"/>
            </a:endParaRPr>
          </a:p>
          <a:p>
            <a:pPr>
              <a:buNone/>
            </a:pPr>
            <a:r>
              <a:rPr lang="en-US" altLang="zh-TW" sz="3000" b="1" dirty="0" smtClean="0">
                <a:latin typeface="Times New Roman" pitchFamily="18" charset="0"/>
                <a:ea typeface="SimSun" pitchFamily="2" charset="-122"/>
                <a:cs typeface="Times New Roman" pitchFamily="18" charset="0"/>
              </a:rPr>
              <a:t> </a:t>
            </a:r>
          </a:p>
          <a:p>
            <a:endParaRPr lang="en-US" altLang="zh-TW" sz="3000" b="1" dirty="0" smtClean="0">
              <a:latin typeface="Times New Roman" pitchFamily="18" charset="0"/>
              <a:ea typeface="SimSun"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auto">
          <a:xfrm>
            <a:off x="29784" y="357166"/>
            <a:ext cx="642942"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70C0"/>
                </a:solidFill>
                <a:ea typeface="黑体" pitchFamily="2" charset="-122"/>
              </a:rPr>
              <a:t>例</a:t>
            </a:r>
            <a:r>
              <a:rPr lang="zh-TW" altLang="en-US" sz="2800" b="1" dirty="0" smtClean="0">
                <a:solidFill>
                  <a:srgbClr val="0070C0"/>
                </a:solidFill>
                <a:ea typeface="黑体" pitchFamily="2" charset="-122"/>
              </a:rPr>
              <a:t> </a:t>
            </a:r>
            <a:endParaRPr lang="en-US" altLang="zh-CN" sz="2800" b="1" dirty="0">
              <a:solidFill>
                <a:srgbClr val="0070C0"/>
              </a:solidFill>
              <a:ea typeface="黑体" pitchFamily="2" charset="-122"/>
            </a:endParaRPr>
          </a:p>
        </p:txBody>
      </p:sp>
      <p:graphicFrame>
        <p:nvGraphicFramePr>
          <p:cNvPr id="12292" name="Object 3"/>
          <p:cNvGraphicFramePr>
            <a:graphicFrameLocks noChangeAspect="1"/>
          </p:cNvGraphicFramePr>
          <p:nvPr/>
        </p:nvGraphicFramePr>
        <p:xfrm>
          <a:off x="1815734" y="428604"/>
          <a:ext cx="5229225" cy="1562100"/>
        </p:xfrm>
        <a:graphic>
          <a:graphicData uri="http://schemas.openxmlformats.org/presentationml/2006/ole">
            <p:oleObj spid="_x0000_s83970" name="Equation" r:id="rId4" imgW="2425680" imgH="723600" progId="Equation.3">
              <p:embed/>
            </p:oleObj>
          </a:graphicData>
        </a:graphic>
      </p:graphicFrame>
      <p:sp>
        <p:nvSpPr>
          <p:cNvPr id="7" name="文字方塊 6"/>
          <p:cNvSpPr txBox="1"/>
          <p:nvPr/>
        </p:nvSpPr>
        <p:spPr>
          <a:xfrm>
            <a:off x="529850" y="928670"/>
            <a:ext cx="1266693"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向量组</a:t>
            </a:r>
            <a:endParaRPr lang="zh-TW" altLang="en-US" sz="2800" b="1" dirty="0">
              <a:latin typeface="SimSun" pitchFamily="2" charset="-122"/>
              <a:ea typeface="SimSun" pitchFamily="2" charset="-122"/>
            </a:endParaRPr>
          </a:p>
        </p:txBody>
      </p:sp>
      <p:sp>
        <p:nvSpPr>
          <p:cNvPr id="8" name="文字方塊 7"/>
          <p:cNvSpPr txBox="1"/>
          <p:nvPr/>
        </p:nvSpPr>
        <p:spPr>
          <a:xfrm>
            <a:off x="500034" y="2643182"/>
            <a:ext cx="545342"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则</a:t>
            </a:r>
            <a:endParaRPr lang="zh-TW" altLang="en-US" sz="2800" b="1" dirty="0">
              <a:latin typeface="SimSun" pitchFamily="2" charset="-122"/>
              <a:ea typeface="SimSun" pitchFamily="2" charset="-122"/>
            </a:endParaRPr>
          </a:p>
        </p:txBody>
      </p:sp>
      <p:graphicFrame>
        <p:nvGraphicFramePr>
          <p:cNvPr id="2" name="Object 3"/>
          <p:cNvGraphicFramePr>
            <a:graphicFrameLocks noChangeAspect="1"/>
          </p:cNvGraphicFramePr>
          <p:nvPr/>
        </p:nvGraphicFramePr>
        <p:xfrm>
          <a:off x="1142976" y="2214554"/>
          <a:ext cx="4052888" cy="1506537"/>
        </p:xfrm>
        <a:graphic>
          <a:graphicData uri="http://schemas.openxmlformats.org/presentationml/2006/ole">
            <p:oleObj spid="_x0000_s83973" name="Equation" r:id="rId5" imgW="1879560" imgH="698400" progId="Equation.3">
              <p:embed/>
            </p:oleObj>
          </a:graphicData>
        </a:graphic>
      </p:graphicFrame>
      <p:sp>
        <p:nvSpPr>
          <p:cNvPr id="12" name="文字方塊 11"/>
          <p:cNvSpPr txBox="1"/>
          <p:nvPr/>
        </p:nvSpPr>
        <p:spPr>
          <a:xfrm>
            <a:off x="5214942" y="2643182"/>
            <a:ext cx="4031873"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为 </a:t>
            </a:r>
            <a:r>
              <a:rPr lang="en-US" altLang="zh-TW" sz="2800" b="1" i="1" dirty="0" smtClean="0">
                <a:latin typeface="Times New Roman" pitchFamily="18" charset="0"/>
                <a:ea typeface="SimSun" pitchFamily="2" charset="-122"/>
                <a:cs typeface="Times New Roman" pitchFamily="18" charset="0"/>
              </a:rPr>
              <a:t>A</a:t>
            </a:r>
            <a:r>
              <a:rPr lang="zh-TW" altLang="en-US" sz="2800" b="1" dirty="0" smtClean="0">
                <a:latin typeface="SimSun" pitchFamily="2" charset="-122"/>
                <a:ea typeface="SimSun" pitchFamily="2" charset="-122"/>
              </a:rPr>
              <a:t> 的一个线性组合。</a:t>
            </a:r>
            <a:endParaRPr lang="zh-TW" altLang="en-US" sz="2800" b="1" dirty="0">
              <a:latin typeface="SimSun" pitchFamily="2" charset="-122"/>
              <a:ea typeface="SimSun" pitchFamily="2" charset="-122"/>
            </a:endParaRPr>
          </a:p>
        </p:txBody>
      </p:sp>
      <p:sp>
        <p:nvSpPr>
          <p:cNvPr id="13" name="文字方塊 12"/>
          <p:cNvSpPr txBox="1"/>
          <p:nvPr/>
        </p:nvSpPr>
        <p:spPr>
          <a:xfrm>
            <a:off x="571472" y="4500570"/>
            <a:ext cx="545342"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设</a:t>
            </a:r>
            <a:endParaRPr lang="zh-TW" altLang="en-US" sz="2800" b="1" dirty="0">
              <a:latin typeface="SimSun" pitchFamily="2" charset="-122"/>
              <a:ea typeface="SimSun" pitchFamily="2" charset="-122"/>
            </a:endParaRPr>
          </a:p>
        </p:txBody>
      </p:sp>
      <p:graphicFrame>
        <p:nvGraphicFramePr>
          <p:cNvPr id="3" name="Object 6"/>
          <p:cNvGraphicFramePr>
            <a:graphicFrameLocks noChangeAspect="1"/>
          </p:cNvGraphicFramePr>
          <p:nvPr/>
        </p:nvGraphicFramePr>
        <p:xfrm>
          <a:off x="1785918" y="4000504"/>
          <a:ext cx="847725" cy="1506538"/>
        </p:xfrm>
        <a:graphic>
          <a:graphicData uri="http://schemas.openxmlformats.org/presentationml/2006/ole">
            <p:oleObj spid="_x0000_s83974" name="Equation" r:id="rId6" imgW="393480" imgH="698400" progId="Equation.3">
              <p:embed/>
            </p:oleObj>
          </a:graphicData>
        </a:graphic>
      </p:graphicFrame>
      <p:graphicFrame>
        <p:nvGraphicFramePr>
          <p:cNvPr id="4" name="Object 7"/>
          <p:cNvGraphicFramePr>
            <a:graphicFrameLocks noChangeAspect="1"/>
          </p:cNvGraphicFramePr>
          <p:nvPr/>
        </p:nvGraphicFramePr>
        <p:xfrm>
          <a:off x="4022725" y="4000504"/>
          <a:ext cx="5121275" cy="1506537"/>
        </p:xfrm>
        <a:graphic>
          <a:graphicData uri="http://schemas.openxmlformats.org/presentationml/2006/ole">
            <p:oleObj spid="_x0000_s83975" name="Equation" r:id="rId7" imgW="2374560" imgH="698400" progId="Equation.3">
              <p:embed/>
            </p:oleObj>
          </a:graphicData>
        </a:graphic>
      </p:graphicFrame>
      <p:sp>
        <p:nvSpPr>
          <p:cNvPr id="15" name="文字方塊 14"/>
          <p:cNvSpPr txBox="1"/>
          <p:nvPr/>
        </p:nvSpPr>
        <p:spPr>
          <a:xfrm>
            <a:off x="2643174" y="4500570"/>
            <a:ext cx="1266693"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，则因</a:t>
            </a:r>
            <a:endParaRPr lang="zh-TW" altLang="en-US" sz="2800" b="1" dirty="0">
              <a:latin typeface="SimSun" pitchFamily="2" charset="-122"/>
              <a:ea typeface="SimSun" pitchFamily="2" charset="-122"/>
            </a:endParaRPr>
          </a:p>
        </p:txBody>
      </p:sp>
      <p:sp>
        <p:nvSpPr>
          <p:cNvPr id="16" name="文字方塊 15"/>
          <p:cNvSpPr txBox="1"/>
          <p:nvPr/>
        </p:nvSpPr>
        <p:spPr>
          <a:xfrm>
            <a:off x="785786" y="5857892"/>
            <a:ext cx="4935967"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所以 </a:t>
            </a:r>
            <a:r>
              <a:rPr lang="en-US" altLang="zh-TW" sz="2800" b="1" i="1" dirty="0" smtClean="0">
                <a:solidFill>
                  <a:srgbClr val="FF33CC"/>
                </a:solidFill>
                <a:latin typeface="Times New Roman" pitchFamily="18" charset="0"/>
                <a:ea typeface="SimSun" pitchFamily="2" charset="-122"/>
                <a:cs typeface="Times New Roman" pitchFamily="18" charset="0"/>
              </a:rPr>
              <a:t>b</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可以由 </a:t>
            </a:r>
            <a:r>
              <a:rPr lang="en-US" altLang="zh-TW" sz="2800" b="1" i="1" dirty="0" smtClean="0">
                <a:latin typeface="Times New Roman" pitchFamily="18" charset="0"/>
                <a:ea typeface="SimSun" pitchFamily="2" charset="-122"/>
                <a:cs typeface="Times New Roman" pitchFamily="18" charset="0"/>
              </a:rPr>
              <a:t>A</a:t>
            </a:r>
            <a:r>
              <a:rPr lang="zh-TW" altLang="en-US" sz="2800" b="1" dirty="0" smtClean="0">
                <a:latin typeface="SimSun" pitchFamily="2" charset="-122"/>
                <a:ea typeface="SimSun" pitchFamily="2" charset="-122"/>
              </a:rPr>
              <a:t> 线性表示。</a:t>
            </a:r>
            <a:endParaRPr lang="zh-TW" altLang="en-US" sz="2800" b="1" dirty="0">
              <a:latin typeface="SimSun" pitchFamily="2" charset="-122"/>
              <a:ea typeface="SimSun" pitchFamily="2" charset="-122"/>
            </a:endParaRPr>
          </a:p>
        </p:txBody>
      </p:sp>
      <p:sp>
        <p:nvSpPr>
          <p:cNvPr id="14" name="文字方塊 13"/>
          <p:cNvSpPr txBox="1"/>
          <p:nvPr/>
        </p:nvSpPr>
        <p:spPr>
          <a:xfrm>
            <a:off x="1000100" y="4500570"/>
            <a:ext cx="728084" cy="523220"/>
          </a:xfrm>
          <a:prstGeom prst="rect">
            <a:avLst/>
          </a:prstGeom>
          <a:noFill/>
        </p:spPr>
        <p:txBody>
          <a:bodyPr wrap="none" rtlCol="0">
            <a:spAutoFit/>
          </a:bodyPr>
          <a:lstStyle/>
          <a:p>
            <a:r>
              <a:rPr lang="en-US" altLang="zh-TW" sz="2800" b="1" i="1" dirty="0" smtClean="0">
                <a:solidFill>
                  <a:srgbClr val="FF33CC"/>
                </a:solidFill>
                <a:latin typeface="Times New Roman" pitchFamily="18" charset="0"/>
                <a:ea typeface="SimSun" pitchFamily="2" charset="-122"/>
                <a:cs typeface="Times New Roman" pitchFamily="18" charset="0"/>
              </a:rPr>
              <a:t>b</a:t>
            </a:r>
            <a:r>
              <a:rPr lang="en-US" altLang="zh-TW"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wipe(left)">
                                      <p:cBhvr>
                                        <p:cTn id="10" dur="500"/>
                                        <p:tgtEl>
                                          <p:spTgt spid="12292"/>
                                        </p:tgtEl>
                                      </p:cBhvr>
                                    </p:animEffec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p:bldP spid="15" grpId="0"/>
      <p:bldP spid="16"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582594"/>
          </a:xfrm>
        </p:spPr>
        <p:txBody>
          <a:bodyPr>
            <a:normAutofit fontScale="90000"/>
          </a:bodyPr>
          <a:lstStyle/>
          <a:p>
            <a:r>
              <a:rPr lang="en-US" altLang="zh-TW" b="1" dirty="0" smtClean="0">
                <a:solidFill>
                  <a:srgbClr val="0070C0"/>
                </a:solidFill>
                <a:latin typeface="+mj-ea"/>
              </a:rPr>
              <a:t>1. </a:t>
            </a:r>
            <a:r>
              <a:rPr lang="zh-TW" altLang="en-US" b="1" dirty="0" smtClean="0">
                <a:solidFill>
                  <a:srgbClr val="0070C0"/>
                </a:solidFill>
                <a:latin typeface="+mj-ea"/>
              </a:rPr>
              <a:t>向量组及其线性组合</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755576" y="1340768"/>
            <a:ext cx="7772400" cy="3571900"/>
          </a:xfrm>
        </p:spPr>
        <p:txBody>
          <a:bodyPr>
            <a:noAutofit/>
          </a:bodyPr>
          <a:lstStyle/>
          <a:p>
            <a:pPr>
              <a:defRPr/>
            </a:pPr>
            <a:r>
              <a:rPr lang="zh-TW" altLang="en-US" sz="2800" b="1" dirty="0" smtClean="0">
                <a:latin typeface="SimSun" pitchFamily="2" charset="-122"/>
                <a:ea typeface="SimSun" pitchFamily="2" charset="-122"/>
              </a:rPr>
              <a:t>若向量组 </a:t>
            </a:r>
            <a:r>
              <a:rPr lang="en-US" altLang="zh-TW" sz="2800" b="1" i="1" dirty="0" smtClean="0">
                <a:latin typeface="Times New Roman" pitchFamily="18" charset="0"/>
                <a:ea typeface="SimSun" pitchFamily="2" charset="-122"/>
                <a:cs typeface="Times New Roman" pitchFamily="18" charset="0"/>
              </a:rPr>
              <a:t>B</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中每个向量都可由向量组 </a:t>
            </a:r>
            <a:r>
              <a:rPr lang="en-US" altLang="zh-TW" sz="2800" b="1" i="1" dirty="0" smtClean="0">
                <a:latin typeface="Times New Roman" pitchFamily="18" charset="0"/>
                <a:ea typeface="SimSun" pitchFamily="2" charset="-122"/>
                <a:cs typeface="Times New Roman" pitchFamily="18" charset="0"/>
              </a:rPr>
              <a:t>A</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线性表示，则</a:t>
            </a:r>
            <a:r>
              <a:rPr lang="zh-TW" altLang="en-US" sz="2800" b="1" dirty="0" smtClean="0">
                <a:solidFill>
                  <a:srgbClr val="FF0000"/>
                </a:solidFill>
                <a:latin typeface="SimSun" pitchFamily="2" charset="-122"/>
                <a:ea typeface="SimSun" pitchFamily="2" charset="-122"/>
              </a:rPr>
              <a:t>称向量组 </a:t>
            </a:r>
            <a:r>
              <a:rPr lang="en-US" altLang="zh-TW" sz="2800" b="1" i="1" dirty="0" smtClean="0">
                <a:solidFill>
                  <a:srgbClr val="FF0000"/>
                </a:solidFill>
                <a:latin typeface="Times New Roman" pitchFamily="18" charset="0"/>
                <a:ea typeface="SimSun" pitchFamily="2" charset="-122"/>
                <a:cs typeface="Times New Roman" pitchFamily="18" charset="0"/>
              </a:rPr>
              <a:t>B</a:t>
            </a:r>
            <a:r>
              <a:rPr lang="en-US" altLang="zh-TW" sz="2800" b="1" dirty="0" smtClean="0">
                <a:solidFill>
                  <a:srgbClr val="FF0000"/>
                </a:solidFill>
                <a:latin typeface="SimSun" pitchFamily="2" charset="-122"/>
                <a:ea typeface="SimSun" pitchFamily="2" charset="-122"/>
              </a:rPr>
              <a:t> </a:t>
            </a:r>
            <a:r>
              <a:rPr lang="zh-TW" altLang="en-US" sz="2800" b="1" dirty="0" smtClean="0">
                <a:solidFill>
                  <a:srgbClr val="FF0000"/>
                </a:solidFill>
                <a:latin typeface="SimSun" pitchFamily="2" charset="-122"/>
                <a:ea typeface="SimSun" pitchFamily="2" charset="-122"/>
              </a:rPr>
              <a:t>可由向量组 </a:t>
            </a:r>
            <a:r>
              <a:rPr lang="en-US" altLang="zh-TW" sz="2800" b="1" i="1" dirty="0" smtClean="0">
                <a:solidFill>
                  <a:srgbClr val="FF0000"/>
                </a:solidFill>
                <a:latin typeface="Times New Roman" pitchFamily="18" charset="0"/>
                <a:ea typeface="SimSun" pitchFamily="2" charset="-122"/>
                <a:cs typeface="Times New Roman" pitchFamily="18" charset="0"/>
              </a:rPr>
              <a:t>A</a:t>
            </a:r>
            <a:r>
              <a:rPr lang="en-US" altLang="zh-TW" sz="2800" b="1" dirty="0" smtClean="0">
                <a:solidFill>
                  <a:srgbClr val="FF0000"/>
                </a:solidFill>
                <a:latin typeface="SimSun" pitchFamily="2" charset="-122"/>
                <a:ea typeface="SimSun" pitchFamily="2" charset="-122"/>
              </a:rPr>
              <a:t> </a:t>
            </a:r>
            <a:r>
              <a:rPr lang="zh-TW" altLang="en-US" sz="2800" b="1" dirty="0" smtClean="0">
                <a:solidFill>
                  <a:srgbClr val="FF0000"/>
                </a:solidFill>
                <a:latin typeface="SimSun" pitchFamily="2" charset="-122"/>
                <a:ea typeface="SimSun" pitchFamily="2" charset="-122"/>
              </a:rPr>
              <a:t>线性表示</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pPr>
              <a:defRPr/>
            </a:pPr>
            <a:r>
              <a:rPr lang="zh-TW" altLang="en-US" sz="2800" b="1" dirty="0" smtClean="0">
                <a:latin typeface="SimSun" pitchFamily="2" charset="-122"/>
                <a:ea typeface="SimSun" pitchFamily="2" charset="-122"/>
              </a:rPr>
              <a:t>若对 </a:t>
            </a:r>
            <a:r>
              <a:rPr lang="en-US" altLang="zh-TW" sz="2800" b="1" i="1" dirty="0" smtClean="0">
                <a:latin typeface="Times New Roman" pitchFamily="18" charset="0"/>
                <a:ea typeface="SimSun" pitchFamily="2" charset="-122"/>
                <a:cs typeface="Times New Roman" pitchFamily="18" charset="0"/>
              </a:rPr>
              <a:t>A</a:t>
            </a:r>
            <a:r>
              <a:rPr lang="en-US" altLang="zh-TW" sz="2800" b="1" dirty="0" smtClean="0">
                <a:latin typeface="SimSun" pitchFamily="2" charset="-122"/>
                <a:ea typeface="SimSun" pitchFamily="2" charset="-122"/>
              </a:rPr>
              <a:t>, </a:t>
            </a:r>
            <a:r>
              <a:rPr lang="en-US" altLang="zh-TW" sz="2800" b="1" i="1" dirty="0" smtClean="0">
                <a:latin typeface="Times New Roman" pitchFamily="18" charset="0"/>
                <a:ea typeface="SimSun" pitchFamily="2" charset="-122"/>
                <a:cs typeface="Times New Roman" pitchFamily="18" charset="0"/>
              </a:rPr>
              <a:t>B</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两个向量组而言，向量组 </a:t>
            </a:r>
            <a:r>
              <a:rPr lang="en-US" altLang="zh-TW" sz="2800" b="1" i="1" dirty="0" smtClean="0">
                <a:latin typeface="Times New Roman" pitchFamily="18" charset="0"/>
                <a:ea typeface="SimSun" pitchFamily="2" charset="-122"/>
                <a:cs typeface="Times New Roman" pitchFamily="18" charset="0"/>
              </a:rPr>
              <a:t>A</a:t>
            </a:r>
            <a:r>
              <a:rPr lang="zh-TW" altLang="en-US" sz="2800" b="1" dirty="0" smtClean="0">
                <a:latin typeface="SimSun" pitchFamily="2" charset="-122"/>
                <a:ea typeface="SimSun" pitchFamily="2" charset="-122"/>
              </a:rPr>
              <a:t> 可由向量组 </a:t>
            </a:r>
            <a:r>
              <a:rPr lang="en-US" altLang="zh-TW" sz="2800" b="1" i="1" dirty="0" smtClean="0">
                <a:latin typeface="Times New Roman" pitchFamily="18" charset="0"/>
                <a:ea typeface="SimSun" pitchFamily="2" charset="-122"/>
                <a:cs typeface="Times New Roman" pitchFamily="18" charset="0"/>
              </a:rPr>
              <a:t>B</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线性表示，向量组 </a:t>
            </a:r>
            <a:r>
              <a:rPr lang="en-US" altLang="zh-TW" sz="2800" b="1" i="1" dirty="0" smtClean="0">
                <a:latin typeface="Times New Roman" pitchFamily="18" charset="0"/>
                <a:ea typeface="SimSun" pitchFamily="2" charset="-122"/>
                <a:cs typeface="Times New Roman" pitchFamily="18" charset="0"/>
              </a:rPr>
              <a:t>B</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也可由向量组 </a:t>
            </a:r>
            <a:r>
              <a:rPr lang="en-US" altLang="zh-TW" sz="2800" b="1" i="1" dirty="0" smtClean="0">
                <a:latin typeface="Times New Roman" pitchFamily="18" charset="0"/>
                <a:ea typeface="SimSun" pitchFamily="2" charset="-122"/>
                <a:cs typeface="Times New Roman" pitchFamily="18" charset="0"/>
              </a:rPr>
              <a:t>A</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线性表示，则称</a:t>
            </a:r>
            <a:r>
              <a:rPr lang="zh-TW" altLang="en-US" sz="2800" b="1" dirty="0" smtClean="0">
                <a:solidFill>
                  <a:srgbClr val="FF0000"/>
                </a:solidFill>
                <a:latin typeface="SimSun" pitchFamily="2" charset="-122"/>
                <a:ea typeface="SimSun" pitchFamily="2" charset="-122"/>
              </a:rPr>
              <a:t>两向量组 </a:t>
            </a:r>
            <a:r>
              <a:rPr lang="en-US" altLang="zh-TW" sz="2800" b="1" i="1" dirty="0" smtClean="0">
                <a:solidFill>
                  <a:srgbClr val="FF0000"/>
                </a:solidFill>
                <a:latin typeface="Times New Roman" pitchFamily="18" charset="0"/>
                <a:ea typeface="SimSun" pitchFamily="2" charset="-122"/>
                <a:cs typeface="Times New Roman" pitchFamily="18" charset="0"/>
              </a:rPr>
              <a:t>A</a:t>
            </a:r>
            <a:r>
              <a:rPr lang="en-US" altLang="zh-TW" sz="2800" b="1" dirty="0" smtClean="0">
                <a:solidFill>
                  <a:srgbClr val="FF0000"/>
                </a:solidFill>
                <a:latin typeface="SimSun" pitchFamily="2" charset="-122"/>
                <a:ea typeface="SimSun" pitchFamily="2" charset="-122"/>
              </a:rPr>
              <a:t> </a:t>
            </a:r>
            <a:r>
              <a:rPr lang="zh-TW" altLang="en-US" sz="2800" b="1" dirty="0" smtClean="0">
                <a:solidFill>
                  <a:srgbClr val="FF0000"/>
                </a:solidFill>
                <a:latin typeface="SimSun" pitchFamily="2" charset="-122"/>
                <a:ea typeface="SimSun" pitchFamily="2" charset="-122"/>
              </a:rPr>
              <a:t>和 </a:t>
            </a:r>
            <a:r>
              <a:rPr lang="en-US" altLang="zh-TW" sz="2800" b="1" i="1" dirty="0" smtClean="0">
                <a:solidFill>
                  <a:srgbClr val="FF0000"/>
                </a:solidFill>
                <a:latin typeface="Times New Roman" pitchFamily="18" charset="0"/>
                <a:ea typeface="SimSun" pitchFamily="2" charset="-122"/>
                <a:cs typeface="Times New Roman" pitchFamily="18" charset="0"/>
              </a:rPr>
              <a:t>B</a:t>
            </a:r>
            <a:r>
              <a:rPr lang="zh-TW" altLang="en-US" sz="2800" b="1" dirty="0" smtClean="0">
                <a:solidFill>
                  <a:srgbClr val="FF0000"/>
                </a:solidFill>
                <a:latin typeface="SimSun" pitchFamily="2" charset="-122"/>
                <a:ea typeface="SimSun" pitchFamily="2" charset="-122"/>
              </a:rPr>
              <a:t> 等价</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pPr>
              <a:defRPr/>
            </a:pPr>
            <a:r>
              <a:rPr lang="zh-TW" altLang="en-US" sz="2800" b="1" dirty="0" smtClean="0">
                <a:latin typeface="SimSun" pitchFamily="2" charset="-122"/>
                <a:ea typeface="SimSun" pitchFamily="2" charset="-122"/>
              </a:rPr>
              <a:t>课本</a:t>
            </a:r>
            <a:r>
              <a:rPr lang="zh-TW" altLang="en-US" sz="2800" b="1" dirty="0" smtClean="0">
                <a:latin typeface="+mn-ea"/>
              </a:rPr>
              <a:t> </a:t>
            </a:r>
            <a:r>
              <a:rPr lang="en-US" altLang="zh-TW" sz="2800" b="1" dirty="0" smtClean="0">
                <a:latin typeface="Times New Roman" pitchFamily="18" charset="0"/>
                <a:cs typeface="Times New Roman" pitchFamily="18" charset="0"/>
              </a:rPr>
              <a:t>p 83 </a:t>
            </a:r>
            <a:r>
              <a:rPr lang="zh-TW" altLang="en-US" sz="2800" b="1" dirty="0" smtClean="0">
                <a:latin typeface="SimSun" pitchFamily="2" charset="-122"/>
                <a:ea typeface="SimSun" pitchFamily="2" charset="-122"/>
              </a:rPr>
              <a:t>定理</a:t>
            </a:r>
            <a:r>
              <a:rPr lang="zh-TW" altLang="en-US" sz="2800" b="1" dirty="0" smtClean="0">
                <a:latin typeface="+mn-ea"/>
              </a:rPr>
              <a:t> </a:t>
            </a:r>
            <a:r>
              <a:rPr lang="en-US" altLang="zh-TW" sz="2800" b="1" dirty="0" smtClean="0">
                <a:latin typeface="Times New Roman" pitchFamily="18" charset="0"/>
                <a:cs typeface="Times New Roman" pitchFamily="18" charset="0"/>
              </a:rPr>
              <a:t>1</a:t>
            </a:r>
            <a:r>
              <a:rPr lang="zh-TW" altLang="en-US" sz="2800" b="1" dirty="0" smtClean="0">
                <a:latin typeface="Times New Roman" pitchFamily="18" charset="0"/>
                <a:cs typeface="Times New Roman" pitchFamily="18" charset="0"/>
              </a:rPr>
              <a:t> ：</a:t>
            </a:r>
            <a:r>
              <a:rPr lang="zh-TW" altLang="en-US" sz="2800" b="1" dirty="0" smtClean="0">
                <a:latin typeface="SimSun" pitchFamily="2" charset="-122"/>
                <a:ea typeface="SimSun" pitchFamily="2" charset="-122"/>
              </a:rPr>
              <a:t>提供了判断向量可不可以由给定向量组线性表示的方法</a:t>
            </a:r>
            <a:r>
              <a:rPr lang="zh-TW" altLang="en-US" sz="2800" b="1" dirty="0" smtClean="0">
                <a:latin typeface="+mn-ea"/>
              </a:rPr>
              <a:t>。</a:t>
            </a:r>
            <a:endParaRPr lang="en-US" altLang="zh-TW" sz="2800" b="1" dirty="0" smtClean="0">
              <a:latin typeface="+mn-ea"/>
            </a:endParaRPr>
          </a:p>
          <a:p>
            <a:pPr>
              <a:buNone/>
              <a:defRPr/>
            </a:pPr>
            <a:endParaRPr lang="en-US" altLang="zh-TW" sz="2800" b="1" dirty="0" smtClean="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654032"/>
          </a:xfrm>
        </p:spPr>
        <p:txBody>
          <a:bodyPr>
            <a:normAutofit fontScale="90000"/>
          </a:bodyPr>
          <a:lstStyle/>
          <a:p>
            <a:r>
              <a:rPr lang="en-US" altLang="zh-TW" b="1" dirty="0" smtClean="0">
                <a:solidFill>
                  <a:srgbClr val="0070C0"/>
                </a:solidFill>
                <a:latin typeface="+mj-ea"/>
              </a:rPr>
              <a:t>2. </a:t>
            </a:r>
            <a:r>
              <a:rPr lang="zh-TW" altLang="en-US" b="1" dirty="0" smtClean="0">
                <a:solidFill>
                  <a:srgbClr val="0070C0"/>
                </a:solidFill>
                <a:latin typeface="+mj-ea"/>
              </a:rPr>
              <a:t>向量组的线性相关性</a:t>
            </a:r>
            <a:endParaRPr lang="zh-TW" altLang="en-US" dirty="0"/>
          </a:p>
        </p:txBody>
      </p:sp>
      <p:sp>
        <p:nvSpPr>
          <p:cNvPr id="4" name="內容版面配置區 3"/>
          <p:cNvSpPr>
            <a:spLocks noGrp="1"/>
          </p:cNvSpPr>
          <p:nvPr>
            <p:ph sz="quarter" idx="1"/>
          </p:nvPr>
        </p:nvSpPr>
        <p:spPr>
          <a:xfrm>
            <a:off x="857224" y="1000108"/>
            <a:ext cx="7772400" cy="500066"/>
          </a:xfrm>
        </p:spPr>
        <p:txBody>
          <a:bodyPr>
            <a:normAutofit lnSpcReduction="10000"/>
          </a:bodyPr>
          <a:lstStyle/>
          <a:p>
            <a:r>
              <a:rPr lang="zh-CN" altLang="en-US" sz="2800" b="1" dirty="0" smtClean="0">
                <a:latin typeface="SimSun" pitchFamily="2" charset="-122"/>
                <a:ea typeface="SimSun" pitchFamily="2" charset="-122"/>
                <a:cs typeface="楷体_GB2312"/>
              </a:rPr>
              <a:t>向量组</a:t>
            </a:r>
            <a:r>
              <a:rPr lang="zh-CN" altLang="en-US" sz="2800" b="1" dirty="0" smtClean="0">
                <a:latin typeface="宋体" pitchFamily="2" charset="-122"/>
                <a:ea typeface="楷体_GB2312"/>
                <a:cs typeface="楷体_GB2312"/>
              </a:rPr>
              <a:t> </a:t>
            </a:r>
            <a:r>
              <a:rPr lang="en-US" altLang="zh-CN" sz="2800" b="1" i="1" dirty="0" smtClean="0">
                <a:latin typeface="Times New Roman" pitchFamily="18" charset="0"/>
                <a:cs typeface="Times New Roman" pitchFamily="18" charset="0"/>
              </a:rPr>
              <a:t>A</a:t>
            </a:r>
            <a:r>
              <a:rPr lang="zh-CN" altLang="en-US" sz="2800" b="1" dirty="0" smtClean="0">
                <a:latin typeface="Times New Roman" pitchFamily="18" charset="0"/>
                <a:cs typeface="Times New Roman" pitchFamily="18" charset="0"/>
              </a:rPr>
              <a:t>：</a:t>
            </a:r>
            <a:r>
              <a:rPr lang="en-US" altLang="zh-CN" sz="2800" b="1" i="1" dirty="0" smtClean="0">
                <a:solidFill>
                  <a:srgbClr val="FF33CC"/>
                </a:solidFill>
                <a:latin typeface="Times New Roman" pitchFamily="18" charset="0"/>
                <a:cs typeface="Times New Roman" pitchFamily="18" charset="0"/>
              </a:rPr>
              <a:t>a</a:t>
            </a:r>
            <a:r>
              <a:rPr lang="en-US" altLang="zh-CN" sz="2800" b="1" baseline="-25000" dirty="0" smtClean="0">
                <a:solidFill>
                  <a:srgbClr val="FF33CC"/>
                </a:solidFill>
                <a:latin typeface="Times New Roman" pitchFamily="18" charset="0"/>
                <a:cs typeface="Times New Roman" pitchFamily="18" charset="0"/>
              </a:rPr>
              <a:t>1</a:t>
            </a:r>
            <a:r>
              <a:rPr lang="en-US" altLang="zh-CN" sz="2800" b="1" dirty="0" smtClean="0">
                <a:latin typeface="Times New Roman" pitchFamily="18" charset="0"/>
                <a:cs typeface="Times New Roman" pitchFamily="18" charset="0"/>
              </a:rPr>
              <a:t>, </a:t>
            </a:r>
            <a:r>
              <a:rPr lang="en-US" altLang="zh-CN" sz="2800" b="1" i="1" dirty="0" smtClean="0">
                <a:solidFill>
                  <a:srgbClr val="FF33CC"/>
                </a:solidFill>
                <a:latin typeface="Times New Roman" pitchFamily="18" charset="0"/>
                <a:cs typeface="Times New Roman" pitchFamily="18" charset="0"/>
              </a:rPr>
              <a:t>a</a:t>
            </a:r>
            <a:r>
              <a:rPr lang="en-US" altLang="zh-CN" sz="2800" b="1" baseline="-25000" dirty="0" smtClean="0">
                <a:solidFill>
                  <a:srgbClr val="FF33CC"/>
                </a:solidFill>
                <a:latin typeface="Times New Roman" pitchFamily="18" charset="0"/>
                <a:cs typeface="Times New Roman" pitchFamily="18" charset="0"/>
              </a:rPr>
              <a:t>2</a:t>
            </a:r>
            <a:r>
              <a:rPr lang="en-US" altLang="zh-CN" sz="2800" b="1" dirty="0" smtClean="0">
                <a:latin typeface="Times New Roman" pitchFamily="18" charset="0"/>
                <a:cs typeface="Times New Roman" pitchFamily="18" charset="0"/>
              </a:rPr>
              <a:t>, …, </a:t>
            </a:r>
            <a:r>
              <a:rPr lang="en-US" altLang="zh-CN" sz="2800" b="1" i="1" dirty="0" smtClean="0">
                <a:solidFill>
                  <a:srgbClr val="FF33CC"/>
                </a:solidFill>
                <a:latin typeface="Times New Roman" pitchFamily="18" charset="0"/>
                <a:cs typeface="Times New Roman" pitchFamily="18" charset="0"/>
              </a:rPr>
              <a:t>a</a:t>
            </a:r>
            <a:r>
              <a:rPr lang="en-US" altLang="zh-CN" sz="2800" b="1" i="1" baseline="-25000" dirty="0" smtClean="0">
                <a:solidFill>
                  <a:srgbClr val="FF33CC"/>
                </a:solidFill>
                <a:latin typeface="Times New Roman" pitchFamily="18" charset="0"/>
                <a:cs typeface="Times New Roman" pitchFamily="18" charset="0"/>
              </a:rPr>
              <a:t>m</a:t>
            </a:r>
            <a:r>
              <a:rPr lang="en-US" altLang="zh-CN" sz="2800" b="1" i="1" baseline="-25000" dirty="0" smtClean="0">
                <a:latin typeface="Times New Roman" pitchFamily="18" charset="0"/>
                <a:cs typeface="Times New Roman" pitchFamily="18" charset="0"/>
              </a:rPr>
              <a:t> </a:t>
            </a:r>
            <a:r>
              <a:rPr lang="zh-CN" altLang="en-US" sz="2800" b="1" dirty="0" smtClean="0">
                <a:solidFill>
                  <a:srgbClr val="FF0000"/>
                </a:solidFill>
                <a:latin typeface="SimSun" pitchFamily="2" charset="-122"/>
                <a:ea typeface="SimSun" pitchFamily="2" charset="-122"/>
                <a:cs typeface="楷体_GB2312"/>
              </a:rPr>
              <a:t>线性相关</a:t>
            </a:r>
            <a:r>
              <a:rPr lang="zh-TW" altLang="en-US" sz="2800" b="1" dirty="0" smtClean="0">
                <a:latin typeface="SimSun" pitchFamily="2" charset="-122"/>
                <a:ea typeface="SimSun" pitchFamily="2" charset="-122"/>
                <a:cs typeface="楷体_GB2312"/>
              </a:rPr>
              <a:t>的等价条件：</a:t>
            </a:r>
            <a:endParaRPr lang="zh-CN" altLang="en-US" sz="2800" b="1" dirty="0" smtClean="0">
              <a:latin typeface="SimSun" pitchFamily="2" charset="-122"/>
              <a:ea typeface="SimSun" pitchFamily="2" charset="-122"/>
              <a:cs typeface="楷体_GB2312"/>
            </a:endParaRPr>
          </a:p>
          <a:p>
            <a:endParaRPr lang="zh-TW" altLang="en-US" dirty="0"/>
          </a:p>
        </p:txBody>
      </p:sp>
      <p:sp>
        <p:nvSpPr>
          <p:cNvPr id="5" name="矩形 4"/>
          <p:cNvSpPr/>
          <p:nvPr/>
        </p:nvSpPr>
        <p:spPr>
          <a:xfrm>
            <a:off x="1071538" y="1571612"/>
            <a:ext cx="6500842" cy="1421928"/>
          </a:xfrm>
          <a:prstGeom prst="rect">
            <a:avLst/>
          </a:prstGeom>
        </p:spPr>
        <p:txBody>
          <a:bodyPr wrap="square">
            <a:spAutoFit/>
          </a:bodyPr>
          <a:lstStyle/>
          <a:p>
            <a:pPr marL="342900" indent="-342900">
              <a:lnSpc>
                <a:spcPct val="170000"/>
              </a:lnSpc>
              <a:spcBef>
                <a:spcPct val="20000"/>
              </a:spcBef>
              <a:buClr>
                <a:srgbClr val="00007D"/>
              </a:buClr>
              <a:buSzPct val="75000"/>
              <a:buFont typeface="Wingdings" pitchFamily="2" charset="2"/>
              <a:buNone/>
              <a:defRPr/>
            </a:pPr>
            <a:r>
              <a:rPr lang="en-US" altLang="zh-CN" sz="2400" b="1" dirty="0" smtClean="0">
                <a:latin typeface="Times New Roman" pitchFamily="18" charset="0"/>
                <a:ea typeface="SimSun" pitchFamily="2" charset="-122"/>
                <a:cs typeface="Times New Roman" pitchFamily="18" charset="0"/>
              </a:rPr>
              <a:t>1.</a:t>
            </a:r>
            <a:r>
              <a:rPr lang="en-US" altLang="zh-CN" sz="2400" b="1" dirty="0" smtClean="0">
                <a:latin typeface="SimSun" pitchFamily="2" charset="-122"/>
                <a:ea typeface="SimSun" pitchFamily="2" charset="-122"/>
                <a:cs typeface="楷体_GB2312"/>
              </a:rPr>
              <a:t> </a:t>
            </a:r>
            <a:r>
              <a:rPr lang="zh-CN" altLang="en-US" sz="2400" b="1" dirty="0" smtClean="0">
                <a:latin typeface="SimSun" pitchFamily="2" charset="-122"/>
                <a:ea typeface="SimSun" pitchFamily="2" charset="-122"/>
                <a:cs typeface="楷体_GB2312"/>
              </a:rPr>
              <a:t>存在</a:t>
            </a:r>
            <a:r>
              <a:rPr lang="zh-CN" altLang="en-US" sz="2400" b="1" dirty="0" smtClean="0">
                <a:solidFill>
                  <a:srgbClr val="FF0000"/>
                </a:solidFill>
                <a:latin typeface="SimSun" pitchFamily="2" charset="-122"/>
                <a:ea typeface="SimSun" pitchFamily="2" charset="-122"/>
                <a:cs typeface="楷体_GB2312"/>
              </a:rPr>
              <a:t>不全为零</a:t>
            </a:r>
            <a:r>
              <a:rPr lang="zh-CN" altLang="en-US" sz="2400" b="1" dirty="0" smtClean="0">
                <a:latin typeface="SimSun" pitchFamily="2" charset="-122"/>
                <a:ea typeface="SimSun" pitchFamily="2" charset="-122"/>
                <a:cs typeface="楷体_GB2312"/>
              </a:rPr>
              <a:t>的实数</a:t>
            </a:r>
            <a:r>
              <a:rPr lang="zh-CN" altLang="en-US" sz="2400" b="1" dirty="0" smtClean="0">
                <a:latin typeface="宋体" pitchFamily="2" charset="-122"/>
                <a:ea typeface="楷体_GB2312"/>
                <a:cs typeface="楷体_GB2312"/>
              </a:rPr>
              <a:t> </a:t>
            </a:r>
            <a:r>
              <a:rPr lang="en-US" altLang="zh-CN" sz="2400" b="1" i="1" dirty="0" smtClean="0">
                <a:latin typeface="Times New Roman" pitchFamily="18" charset="0"/>
                <a:cs typeface="Times New Roman" pitchFamily="18" charset="0"/>
              </a:rPr>
              <a:t>k</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k</a:t>
            </a:r>
            <a:r>
              <a:rPr lang="en-US" altLang="zh-CN" sz="2400" b="1" baseline="-25000" dirty="0" smtClean="0">
                <a:latin typeface="Times New Roman" pitchFamily="18" charset="0"/>
                <a:cs typeface="Times New Roman" pitchFamily="18" charset="0"/>
              </a:rPr>
              <a:t>2</a:t>
            </a:r>
            <a:r>
              <a:rPr lang="en-US" altLang="zh-CN" sz="2400" b="1" dirty="0" smtClean="0">
                <a:latin typeface="Times New Roman" pitchFamily="18" charset="0"/>
                <a:cs typeface="Times New Roman" pitchFamily="18" charset="0"/>
              </a:rPr>
              <a:t>, …, </a:t>
            </a:r>
            <a:r>
              <a:rPr lang="en-US" altLang="zh-CN" sz="2400" b="1" i="1" dirty="0" smtClean="0">
                <a:latin typeface="Times New Roman" pitchFamily="18" charset="0"/>
                <a:cs typeface="Times New Roman" pitchFamily="18" charset="0"/>
              </a:rPr>
              <a:t>k</a:t>
            </a:r>
            <a:r>
              <a:rPr lang="en-US" altLang="zh-CN" sz="2400" b="1" i="1" baseline="-25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a:t>
            </a:r>
            <a:r>
              <a:rPr lang="zh-CN" altLang="en-US" sz="2400" b="1" dirty="0" smtClean="0">
                <a:latin typeface="宋体" pitchFamily="2" charset="-122"/>
                <a:ea typeface="楷体_GB2312"/>
                <a:cs typeface="楷体_GB2312"/>
              </a:rPr>
              <a:t>，</a:t>
            </a:r>
            <a:r>
              <a:rPr lang="zh-CN" altLang="en-US" sz="2400" b="1" dirty="0" smtClean="0">
                <a:latin typeface="SimSun" pitchFamily="2" charset="-122"/>
                <a:ea typeface="SimSun" pitchFamily="2" charset="-122"/>
                <a:cs typeface="楷体_GB2312"/>
              </a:rPr>
              <a:t>使得</a:t>
            </a:r>
          </a:p>
          <a:p>
            <a:pPr marL="342900" indent="-342900" algn="ctr">
              <a:lnSpc>
                <a:spcPct val="170000"/>
              </a:lnSpc>
              <a:spcBef>
                <a:spcPct val="20000"/>
              </a:spcBef>
              <a:buClr>
                <a:srgbClr val="00007D"/>
              </a:buClr>
              <a:buSzPct val="75000"/>
              <a:buFont typeface="Wingdings" pitchFamily="2" charset="2"/>
              <a:buNone/>
              <a:defRPr/>
            </a:pPr>
            <a:r>
              <a:rPr lang="en-US" altLang="zh-CN" sz="2400" b="1" i="1" dirty="0" smtClean="0">
                <a:latin typeface="Times New Roman" pitchFamily="18" charset="0"/>
                <a:cs typeface="Times New Roman" pitchFamily="18" charset="0"/>
              </a:rPr>
              <a:t>k</a:t>
            </a:r>
            <a:r>
              <a:rPr lang="en-US" altLang="zh-CN" sz="2400" b="1" baseline="-25000" dirty="0" smtClean="0">
                <a:latin typeface="Times New Roman" pitchFamily="18" charset="0"/>
                <a:cs typeface="Times New Roman" pitchFamily="18" charset="0"/>
              </a:rPr>
              <a:t>1</a:t>
            </a:r>
            <a:r>
              <a:rPr lang="en-US" altLang="zh-CN" sz="2400" b="1" i="1" dirty="0" smtClean="0">
                <a:solidFill>
                  <a:srgbClr val="FF33CC"/>
                </a:solidFill>
                <a:latin typeface="Times New Roman" pitchFamily="18" charset="0"/>
                <a:cs typeface="Times New Roman" pitchFamily="18" charset="0"/>
              </a:rPr>
              <a:t>a</a:t>
            </a:r>
            <a:r>
              <a:rPr lang="en-US" altLang="zh-CN" sz="2400" b="1" baseline="-25000" dirty="0" smtClean="0">
                <a:solidFill>
                  <a:srgbClr val="FF33CC"/>
                </a:solidFill>
                <a:latin typeface="Times New Roman" pitchFamily="18" charset="0"/>
                <a:cs typeface="Times New Roman" pitchFamily="18" charset="0"/>
              </a:rPr>
              <a:t>1</a:t>
            </a:r>
            <a:r>
              <a:rPr lang="en-US" altLang="zh-CN" sz="2400" b="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k</a:t>
            </a:r>
            <a:r>
              <a:rPr lang="en-US" altLang="zh-CN" sz="2400" b="1" baseline="-25000" dirty="0" smtClean="0">
                <a:latin typeface="Times New Roman" pitchFamily="18" charset="0"/>
                <a:cs typeface="Times New Roman" pitchFamily="18" charset="0"/>
              </a:rPr>
              <a:t>2</a:t>
            </a:r>
            <a:r>
              <a:rPr lang="en-US" altLang="zh-CN" sz="2400" b="1" i="1" dirty="0" smtClean="0">
                <a:solidFill>
                  <a:srgbClr val="FF33CC"/>
                </a:solidFill>
                <a:latin typeface="Times New Roman" pitchFamily="18" charset="0"/>
                <a:cs typeface="Times New Roman" pitchFamily="18" charset="0"/>
              </a:rPr>
              <a:t>a</a:t>
            </a:r>
            <a:r>
              <a:rPr lang="en-US" altLang="zh-CN" sz="2400" b="1" baseline="-25000" dirty="0" smtClean="0">
                <a:solidFill>
                  <a:srgbClr val="FF33CC"/>
                </a:solidFill>
                <a:latin typeface="Times New Roman" pitchFamily="18" charset="0"/>
                <a:cs typeface="Times New Roman" pitchFamily="18" charset="0"/>
              </a:rPr>
              <a:t>2</a:t>
            </a:r>
            <a:r>
              <a:rPr lang="en-US" altLang="zh-CN" sz="2400" b="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 + </a:t>
            </a:r>
            <a:r>
              <a:rPr lang="en-US" altLang="zh-CN" sz="2400" b="1" i="1" dirty="0" err="1" smtClean="0">
                <a:latin typeface="Times New Roman" pitchFamily="18" charset="0"/>
                <a:cs typeface="Times New Roman" pitchFamily="18" charset="0"/>
              </a:rPr>
              <a:t>k</a:t>
            </a:r>
            <a:r>
              <a:rPr lang="en-US" altLang="zh-CN" sz="2400" b="1" i="1" baseline="-25000" dirty="0" err="1" smtClean="0">
                <a:latin typeface="Times New Roman" pitchFamily="18" charset="0"/>
                <a:cs typeface="Times New Roman" pitchFamily="18" charset="0"/>
              </a:rPr>
              <a:t>m</a:t>
            </a:r>
            <a:r>
              <a:rPr lang="en-US" altLang="zh-CN" sz="2400" b="1" i="1" dirty="0" err="1" smtClean="0">
                <a:solidFill>
                  <a:srgbClr val="FF33CC"/>
                </a:solidFill>
                <a:latin typeface="Times New Roman" pitchFamily="18" charset="0"/>
                <a:cs typeface="Times New Roman" pitchFamily="18" charset="0"/>
              </a:rPr>
              <a:t>a</a:t>
            </a:r>
            <a:r>
              <a:rPr lang="en-US" altLang="zh-CN" sz="2400" b="1" i="1" baseline="-25000" dirty="0" err="1" smtClean="0">
                <a:solidFill>
                  <a:srgbClr val="FF33CC"/>
                </a:solidFill>
                <a:latin typeface="Times New Roman" pitchFamily="18" charset="0"/>
                <a:cs typeface="Times New Roman" pitchFamily="18" charset="0"/>
              </a:rPr>
              <a:t>m</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r>
              <a:rPr lang="zh-TW" altLang="en-US" sz="2400" b="1" dirty="0" smtClean="0">
                <a:latin typeface="Times New Roman" pitchFamily="18" charset="0"/>
                <a:cs typeface="Times New Roman" pitchFamily="18" charset="0"/>
              </a:rPr>
              <a:t> </a:t>
            </a:r>
            <a:r>
              <a:rPr lang="en-US" altLang="zh-CN" sz="2400" b="1" dirty="0" smtClean="0">
                <a:solidFill>
                  <a:srgbClr val="FF33CC"/>
                </a:solidFill>
                <a:latin typeface="Times New Roman" pitchFamily="18" charset="0"/>
                <a:cs typeface="Times New Roman" pitchFamily="18" charset="0"/>
              </a:rPr>
              <a:t>0</a:t>
            </a:r>
            <a:r>
              <a:rPr lang="zh-CN" altLang="en-US" sz="2400" b="1" dirty="0" smtClean="0">
                <a:solidFill>
                  <a:srgbClr val="0000FF"/>
                </a:solidFill>
                <a:latin typeface="SimSun" pitchFamily="2" charset="-122"/>
                <a:ea typeface="SimSun" pitchFamily="2" charset="-122"/>
                <a:cs typeface="楷体_GB2312"/>
              </a:rPr>
              <a:t> （零向量）</a:t>
            </a:r>
            <a:endParaRPr lang="zh-TW" altLang="en-US" sz="2400" dirty="0"/>
          </a:p>
        </p:txBody>
      </p:sp>
      <p:sp>
        <p:nvSpPr>
          <p:cNvPr id="6" name="矩形 5"/>
          <p:cNvSpPr/>
          <p:nvPr/>
        </p:nvSpPr>
        <p:spPr>
          <a:xfrm>
            <a:off x="1142976" y="3071810"/>
            <a:ext cx="6500842" cy="720197"/>
          </a:xfrm>
          <a:prstGeom prst="rect">
            <a:avLst/>
          </a:prstGeom>
        </p:spPr>
        <p:txBody>
          <a:bodyPr wrap="square">
            <a:spAutoFit/>
          </a:bodyPr>
          <a:lstStyle/>
          <a:p>
            <a:pPr marL="342900" indent="-342900">
              <a:lnSpc>
                <a:spcPct val="170000"/>
              </a:lnSpc>
              <a:spcBef>
                <a:spcPct val="20000"/>
              </a:spcBef>
              <a:buClr>
                <a:srgbClr val="00007D"/>
              </a:buClr>
              <a:buSzPct val="75000"/>
              <a:buFont typeface="Wingdings" pitchFamily="2" charset="2"/>
              <a:buNone/>
              <a:defRPr/>
            </a:pPr>
            <a:r>
              <a:rPr lang="en-US" altLang="zh-CN" sz="2400" b="1" dirty="0" smtClean="0">
                <a:latin typeface="Times New Roman" pitchFamily="18" charset="0"/>
                <a:ea typeface="SimSun" pitchFamily="2" charset="-122"/>
                <a:cs typeface="Times New Roman" pitchFamily="18" charset="0"/>
              </a:rPr>
              <a:t>2.</a:t>
            </a:r>
            <a:r>
              <a:rPr lang="en-US" altLang="zh-CN" sz="2400" b="1" dirty="0" smtClean="0">
                <a:latin typeface="SimSun" pitchFamily="2" charset="-122"/>
                <a:ea typeface="SimSun" pitchFamily="2" charset="-122"/>
                <a:cs typeface="楷体_GB2312"/>
              </a:rPr>
              <a:t> </a:t>
            </a:r>
            <a:r>
              <a:rPr lang="en-US" altLang="zh-CN" sz="2400" b="1" i="1" dirty="0" smtClean="0">
                <a:solidFill>
                  <a:srgbClr val="FF0000"/>
                </a:solidFill>
                <a:latin typeface="Times New Roman" pitchFamily="18" charset="0"/>
                <a:cs typeface="Times New Roman" pitchFamily="18" charset="0"/>
              </a:rPr>
              <a:t>m</a:t>
            </a:r>
            <a:r>
              <a:rPr lang="en-US" altLang="zh-CN" sz="2400" b="1" i="1" dirty="0" smtClean="0">
                <a:solidFill>
                  <a:srgbClr val="FF0000"/>
                </a:solidFill>
                <a:latin typeface="宋体" pitchFamily="2" charset="-122"/>
                <a:ea typeface="楷体_GB2312"/>
                <a:cs typeface="楷体_GB2312"/>
              </a:rPr>
              <a:t> </a:t>
            </a:r>
            <a:r>
              <a:rPr lang="zh-CN" altLang="en-US" sz="2400" b="1" dirty="0" smtClean="0">
                <a:latin typeface="SimSun" pitchFamily="2" charset="-122"/>
                <a:ea typeface="SimSun" pitchFamily="2" charset="-122"/>
                <a:cs typeface="楷体_GB2312"/>
              </a:rPr>
              <a:t>元齐次线性方程组</a:t>
            </a:r>
            <a:r>
              <a:rPr lang="zh-CN" altLang="en-US" sz="2400" b="1" dirty="0" smtClean="0">
                <a:solidFill>
                  <a:srgbClr val="606060"/>
                </a:solidFill>
                <a:latin typeface="宋体" pitchFamily="2" charset="-122"/>
                <a:ea typeface="楷体_GB2312"/>
                <a:cs typeface="楷体_GB2312"/>
              </a:rPr>
              <a:t> </a:t>
            </a:r>
            <a:r>
              <a:rPr lang="en-US" altLang="zh-CN" sz="2400" b="1" i="1" dirty="0" smtClean="0">
                <a:solidFill>
                  <a:schemeClr val="tx1">
                    <a:lumMod val="85000"/>
                    <a:lumOff val="15000"/>
                  </a:schemeClr>
                </a:solidFill>
                <a:latin typeface="Times New Roman" pitchFamily="18" charset="0"/>
                <a:cs typeface="Times New Roman" pitchFamily="18" charset="0"/>
              </a:rPr>
              <a:t>A</a:t>
            </a:r>
            <a:r>
              <a:rPr lang="en-US" altLang="zh-CN" sz="2400" b="1" i="1" dirty="0" smtClean="0">
                <a:solidFill>
                  <a:srgbClr val="FF33CC"/>
                </a:solidFill>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 = </a:t>
            </a:r>
            <a:r>
              <a:rPr lang="en-US" altLang="zh-CN" sz="2400" b="1" dirty="0" smtClean="0">
                <a:solidFill>
                  <a:srgbClr val="FF33CC"/>
                </a:solidFill>
                <a:cs typeface="Times New Roman" pitchFamily="18" charset="0"/>
              </a:rPr>
              <a:t>0</a:t>
            </a:r>
            <a:r>
              <a:rPr lang="en-US" altLang="zh-CN" sz="2400" b="1" dirty="0" smtClean="0">
                <a:cs typeface="Times New Roman" pitchFamily="18" charset="0"/>
              </a:rPr>
              <a:t> </a:t>
            </a:r>
            <a:r>
              <a:rPr lang="zh-CN" altLang="en-US" sz="2400" b="1" dirty="0" smtClean="0">
                <a:latin typeface="SimSun" pitchFamily="2" charset="-122"/>
                <a:ea typeface="SimSun" pitchFamily="2" charset="-122"/>
                <a:cs typeface="楷体_GB2312"/>
              </a:rPr>
              <a:t>有非零解</a:t>
            </a:r>
            <a:r>
              <a:rPr lang="zh-TW" altLang="en-US" sz="2400" b="1" dirty="0" smtClean="0">
                <a:latin typeface="SimSun" pitchFamily="2" charset="-122"/>
                <a:ea typeface="SimSun" pitchFamily="2" charset="-122"/>
                <a:cs typeface="楷体_GB2312"/>
              </a:rPr>
              <a:t>。</a:t>
            </a:r>
            <a:endParaRPr lang="en-US" altLang="zh-CN" sz="2400" b="1" dirty="0" smtClean="0">
              <a:latin typeface="SimSun" pitchFamily="2" charset="-122"/>
              <a:ea typeface="SimSun" pitchFamily="2" charset="-122"/>
              <a:cs typeface="楷体_GB2312"/>
            </a:endParaRPr>
          </a:p>
        </p:txBody>
      </p:sp>
      <p:sp>
        <p:nvSpPr>
          <p:cNvPr id="7" name="矩形 6"/>
          <p:cNvSpPr/>
          <p:nvPr/>
        </p:nvSpPr>
        <p:spPr>
          <a:xfrm>
            <a:off x="1142976" y="3929066"/>
            <a:ext cx="7286676" cy="1348061"/>
          </a:xfrm>
          <a:prstGeom prst="rect">
            <a:avLst/>
          </a:prstGeom>
        </p:spPr>
        <p:txBody>
          <a:bodyPr wrap="square">
            <a:spAutoFit/>
          </a:bodyPr>
          <a:lstStyle/>
          <a:p>
            <a:pPr marL="342900" indent="-342900">
              <a:lnSpc>
                <a:spcPct val="170000"/>
              </a:lnSpc>
              <a:spcBef>
                <a:spcPct val="20000"/>
              </a:spcBef>
              <a:buClr>
                <a:srgbClr val="00007D"/>
              </a:buClr>
              <a:buSzPct val="75000"/>
              <a:buFont typeface="Wingdings" pitchFamily="2" charset="2"/>
              <a:buNone/>
              <a:defRPr/>
            </a:pPr>
            <a:r>
              <a:rPr lang="en-US" altLang="zh-CN" sz="2400" b="1" dirty="0" smtClean="0">
                <a:latin typeface="Times New Roman" pitchFamily="18" charset="0"/>
                <a:ea typeface="SimSun" pitchFamily="2" charset="-122"/>
                <a:cs typeface="Times New Roman" pitchFamily="18" charset="0"/>
              </a:rPr>
              <a:t>3. (</a:t>
            </a:r>
            <a:r>
              <a:rPr lang="zh-TW" altLang="en-US" sz="2400" b="1" dirty="0" smtClean="0">
                <a:latin typeface="Times New Roman" pitchFamily="18" charset="0"/>
                <a:ea typeface="SimSun" pitchFamily="2" charset="-122"/>
                <a:cs typeface="Times New Roman" pitchFamily="18" charset="0"/>
              </a:rPr>
              <a:t>课本 </a:t>
            </a:r>
            <a:r>
              <a:rPr lang="en-US" altLang="zh-TW" sz="2400" b="1" dirty="0" smtClean="0">
                <a:latin typeface="Times New Roman" pitchFamily="18" charset="0"/>
                <a:ea typeface="SimSun" pitchFamily="2" charset="-122"/>
                <a:cs typeface="Times New Roman" pitchFamily="18" charset="0"/>
              </a:rPr>
              <a:t>p 88 </a:t>
            </a:r>
            <a:r>
              <a:rPr lang="zh-TW" altLang="en-US" sz="2400" b="1" dirty="0" smtClean="0">
                <a:latin typeface="Times New Roman" pitchFamily="18" charset="0"/>
                <a:ea typeface="SimSun" pitchFamily="2" charset="-122"/>
                <a:cs typeface="Times New Roman" pitchFamily="18" charset="0"/>
              </a:rPr>
              <a:t>定理 </a:t>
            </a:r>
            <a:r>
              <a:rPr lang="en-US" altLang="zh-TW" sz="2400" b="1" dirty="0" smtClean="0">
                <a:latin typeface="Times New Roman" pitchFamily="18" charset="0"/>
                <a:ea typeface="SimSun" pitchFamily="2" charset="-122"/>
                <a:cs typeface="Times New Roman" pitchFamily="18" charset="0"/>
              </a:rPr>
              <a:t>4</a:t>
            </a:r>
            <a:r>
              <a:rPr lang="en-US" altLang="zh-CN" sz="2400" b="1" dirty="0" smtClean="0">
                <a:latin typeface="Times New Roman" pitchFamily="18" charset="0"/>
                <a:ea typeface="SimSun" pitchFamily="2" charset="-122"/>
                <a:cs typeface="Times New Roman" pitchFamily="18" charset="0"/>
              </a:rPr>
              <a:t>) </a:t>
            </a:r>
            <a:r>
              <a:rPr lang="zh-CN" altLang="en-US" sz="2400" b="1" dirty="0" smtClean="0">
                <a:latin typeface="SimSun" pitchFamily="2" charset="-122"/>
                <a:ea typeface="SimSun" pitchFamily="2" charset="-122"/>
                <a:cs typeface="楷体_GB2312"/>
              </a:rPr>
              <a:t>矩阵 </a:t>
            </a:r>
            <a:r>
              <a:rPr lang="en-US" altLang="zh-CN" sz="2400" b="1" i="1" dirty="0" smtClean="0">
                <a:solidFill>
                  <a:schemeClr val="tx1">
                    <a:lumMod val="85000"/>
                    <a:lumOff val="15000"/>
                  </a:schemeClr>
                </a:solidFill>
                <a:latin typeface="Times New Roman" pitchFamily="18" charset="0"/>
                <a:cs typeface="Times New Roman" pitchFamily="18" charset="0"/>
              </a:rPr>
              <a:t>A</a:t>
            </a:r>
            <a:r>
              <a:rPr lang="en-US" altLang="zh-CN" sz="2400" b="1" i="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smtClean="0">
                <a:solidFill>
                  <a:srgbClr val="FF33CC"/>
                </a:solidFill>
                <a:latin typeface="Times New Roman" pitchFamily="18" charset="0"/>
                <a:cs typeface="Times New Roman" pitchFamily="18" charset="0"/>
              </a:rPr>
              <a:t>a</a:t>
            </a:r>
            <a:r>
              <a:rPr lang="en-US" altLang="zh-CN" sz="2400" b="1" baseline="-25000" dirty="0" smtClean="0">
                <a:solidFill>
                  <a:srgbClr val="FF33CC"/>
                </a:solidFill>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a:t>
            </a:r>
            <a:r>
              <a:rPr lang="en-US" altLang="zh-CN" sz="2400" b="1" i="1" dirty="0" smtClean="0">
                <a:solidFill>
                  <a:srgbClr val="FF33CC"/>
                </a:solidFill>
                <a:latin typeface="Times New Roman" pitchFamily="18" charset="0"/>
                <a:cs typeface="Times New Roman" pitchFamily="18" charset="0"/>
              </a:rPr>
              <a:t>a</a:t>
            </a:r>
            <a:r>
              <a:rPr lang="en-US" altLang="zh-CN" sz="2400" b="1" baseline="-25000" dirty="0" smtClean="0">
                <a:solidFill>
                  <a:srgbClr val="FF33CC"/>
                </a:solidFill>
                <a:latin typeface="Times New Roman" pitchFamily="18" charset="0"/>
                <a:cs typeface="Times New Roman" pitchFamily="18" charset="0"/>
              </a:rPr>
              <a:t>2</a:t>
            </a:r>
            <a:r>
              <a:rPr lang="en-US" altLang="zh-CN" sz="2400" b="1" dirty="0" smtClean="0">
                <a:latin typeface="Times New Roman" pitchFamily="18" charset="0"/>
                <a:cs typeface="Times New Roman" pitchFamily="18" charset="0"/>
              </a:rPr>
              <a:t>, …, </a:t>
            </a:r>
            <a:r>
              <a:rPr lang="en-US" altLang="zh-CN" sz="2400" b="1" i="1" dirty="0" smtClean="0">
                <a:solidFill>
                  <a:srgbClr val="FF33CC"/>
                </a:solidFill>
                <a:latin typeface="Times New Roman" pitchFamily="18" charset="0"/>
                <a:cs typeface="Times New Roman" pitchFamily="18" charset="0"/>
              </a:rPr>
              <a:t>a</a:t>
            </a:r>
            <a:r>
              <a:rPr lang="en-US" altLang="zh-CN" sz="2400" b="1" i="1" baseline="-25000" dirty="0" smtClean="0">
                <a:solidFill>
                  <a:srgbClr val="FF33CC"/>
                </a:solidFill>
                <a:latin typeface="Times New Roman" pitchFamily="18" charset="0"/>
                <a:cs typeface="Times New Roman" pitchFamily="18" charset="0"/>
              </a:rPr>
              <a:t>m</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zh-CN" altLang="en-US" sz="2400" b="1" dirty="0" smtClean="0">
                <a:latin typeface="SimSun" pitchFamily="2" charset="-122"/>
                <a:ea typeface="SimSun" pitchFamily="2" charset="-122"/>
                <a:cs typeface="楷体_GB2312"/>
              </a:rPr>
              <a:t>的秩小于向量的个数 </a:t>
            </a:r>
            <a:r>
              <a:rPr lang="en-US" altLang="zh-CN" sz="2400" b="1" i="1" dirty="0" smtClean="0">
                <a:solidFill>
                  <a:srgbClr val="FF0000"/>
                </a:solidFill>
                <a:latin typeface="Times New Roman" pitchFamily="18" charset="0"/>
                <a:cs typeface="Times New Roman" pitchFamily="18" charset="0"/>
              </a:rPr>
              <a:t>m</a:t>
            </a:r>
            <a:r>
              <a:rPr lang="en-US" altLang="zh-CN" sz="2400" b="1" i="1" dirty="0" smtClean="0">
                <a:solidFill>
                  <a:srgbClr val="FF0000"/>
                </a:solidFill>
                <a:latin typeface="宋体" pitchFamily="2" charset="-122"/>
                <a:ea typeface="楷体_GB2312"/>
                <a:cs typeface="楷体_GB2312"/>
              </a:rPr>
              <a:t> </a:t>
            </a:r>
            <a:r>
              <a:rPr lang="zh-TW" altLang="en-US" sz="2400" b="1" dirty="0" smtClean="0">
                <a:latin typeface="SimSun" pitchFamily="2" charset="-122"/>
                <a:ea typeface="SimSun" pitchFamily="2" charset="-122"/>
                <a:cs typeface="楷体_GB2312"/>
              </a:rPr>
              <a:t>。</a:t>
            </a:r>
            <a:endParaRPr lang="en-US" altLang="zh-CN" sz="2400" b="1" dirty="0" smtClean="0">
              <a:latin typeface="SimSun" pitchFamily="2" charset="-122"/>
              <a:ea typeface="SimSun" pitchFamily="2" charset="-122"/>
              <a:cs typeface="楷体_GB2312"/>
            </a:endParaRPr>
          </a:p>
        </p:txBody>
      </p:sp>
      <p:sp>
        <p:nvSpPr>
          <p:cNvPr id="8" name="矩形 7"/>
          <p:cNvSpPr/>
          <p:nvPr/>
        </p:nvSpPr>
        <p:spPr>
          <a:xfrm>
            <a:off x="1142976" y="5143512"/>
            <a:ext cx="7715304" cy="1348061"/>
          </a:xfrm>
          <a:prstGeom prst="rect">
            <a:avLst/>
          </a:prstGeom>
        </p:spPr>
        <p:txBody>
          <a:bodyPr wrap="square">
            <a:spAutoFit/>
          </a:bodyPr>
          <a:lstStyle/>
          <a:p>
            <a:pPr marL="342900" indent="-342900">
              <a:lnSpc>
                <a:spcPct val="170000"/>
              </a:lnSpc>
              <a:spcBef>
                <a:spcPct val="20000"/>
              </a:spcBef>
              <a:buClr>
                <a:srgbClr val="00007D"/>
              </a:buClr>
              <a:buSzPct val="75000"/>
              <a:buFont typeface="Wingdings" pitchFamily="2" charset="2"/>
              <a:buNone/>
              <a:defRPr/>
            </a:pPr>
            <a:r>
              <a:rPr lang="en-US" altLang="zh-CN" sz="2400" b="1" dirty="0" smtClean="0">
                <a:latin typeface="Times New Roman" pitchFamily="18" charset="0"/>
                <a:ea typeface="SimSun" pitchFamily="2" charset="-122"/>
                <a:cs typeface="Times New Roman" pitchFamily="18" charset="0"/>
              </a:rPr>
              <a:t>4. </a:t>
            </a:r>
            <a:r>
              <a:rPr lang="zh-CN" altLang="en-US" sz="2400" b="1" dirty="0" smtClean="0">
                <a:latin typeface="+mn-ea"/>
                <a:cs typeface="楷体_GB2312"/>
              </a:rPr>
              <a:t>向量组 </a:t>
            </a:r>
            <a:r>
              <a:rPr lang="en-US" altLang="zh-CN" sz="2400" b="1" i="1" dirty="0" smtClean="0">
                <a:latin typeface="Times New Roman" pitchFamily="18" charset="0"/>
                <a:cs typeface="Times New Roman" pitchFamily="18" charset="0"/>
              </a:rPr>
              <a:t>A</a:t>
            </a:r>
            <a:r>
              <a:rPr lang="en-US" altLang="zh-CN" sz="2400" b="1" dirty="0" smtClean="0">
                <a:latin typeface="Times New Roman" pitchFamily="18" charset="0"/>
                <a:cs typeface="Times New Roman" pitchFamily="18" charset="0"/>
              </a:rPr>
              <a:t> </a:t>
            </a:r>
            <a:r>
              <a:rPr lang="zh-CN" altLang="en-US" sz="2400" b="1" dirty="0" smtClean="0">
                <a:latin typeface="+mn-ea"/>
                <a:cs typeface="楷体_GB2312"/>
              </a:rPr>
              <a:t>中至少有一个向量能由其余 </a:t>
            </a:r>
            <a:r>
              <a:rPr lang="en-US" altLang="zh-CN" sz="2400" b="1" i="1" dirty="0" smtClean="0">
                <a:latin typeface="Times New Roman" pitchFamily="18" charset="0"/>
                <a:cs typeface="Times New Roman" pitchFamily="18" charset="0"/>
              </a:rPr>
              <a:t>m</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1</a:t>
            </a:r>
            <a:r>
              <a:rPr lang="en-US" altLang="zh-CN" sz="2400" b="1" dirty="0" smtClean="0">
                <a:latin typeface="+mn-ea"/>
                <a:cs typeface="楷体_GB2312"/>
              </a:rPr>
              <a:t> </a:t>
            </a:r>
            <a:r>
              <a:rPr lang="zh-CN" altLang="en-US" sz="2400" b="1" dirty="0" smtClean="0">
                <a:latin typeface="+mn-ea"/>
                <a:cs typeface="楷体_GB2312"/>
              </a:rPr>
              <a:t>个向量线性表示</a:t>
            </a:r>
            <a:r>
              <a:rPr lang="zh-TW" altLang="en-US" sz="2400" b="1" dirty="0" smtClean="0">
                <a:latin typeface="SimSun" pitchFamily="2" charset="-122"/>
                <a:ea typeface="SimSun" pitchFamily="2" charset="-122"/>
                <a:cs typeface="楷体_GB2312"/>
              </a:rPr>
              <a:t>。</a:t>
            </a:r>
            <a:endParaRPr lang="en-US" altLang="zh-CN" sz="2400" b="1" dirty="0" smtClean="0">
              <a:latin typeface="SimSun" pitchFamily="2" charset="-122"/>
              <a:ea typeface="SimSun" pitchFamily="2" charset="-122"/>
              <a:cs typeface="楷体_GB2312"/>
            </a:endParaRPr>
          </a:p>
        </p:txBody>
      </p:sp>
      <p:sp>
        <p:nvSpPr>
          <p:cNvPr id="9" name="矩形 8"/>
          <p:cNvSpPr/>
          <p:nvPr/>
        </p:nvSpPr>
        <p:spPr>
          <a:xfrm>
            <a:off x="1115616" y="4077072"/>
            <a:ext cx="7344816" cy="108012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654032"/>
          </a:xfrm>
        </p:spPr>
        <p:txBody>
          <a:bodyPr>
            <a:normAutofit fontScale="90000"/>
          </a:bodyPr>
          <a:lstStyle/>
          <a:p>
            <a:r>
              <a:rPr lang="en-US" altLang="zh-TW" b="1" dirty="0" smtClean="0">
                <a:solidFill>
                  <a:srgbClr val="0070C0"/>
                </a:solidFill>
                <a:latin typeface="+mj-ea"/>
              </a:rPr>
              <a:t>2. </a:t>
            </a:r>
            <a:r>
              <a:rPr lang="zh-TW" altLang="en-US" b="1" dirty="0" smtClean="0">
                <a:solidFill>
                  <a:srgbClr val="0070C0"/>
                </a:solidFill>
                <a:latin typeface="+mj-ea"/>
              </a:rPr>
              <a:t>向量组的线性相关性</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4" name="內容版面配置區 3"/>
          <p:cNvSpPr>
            <a:spLocks noGrp="1"/>
          </p:cNvSpPr>
          <p:nvPr>
            <p:ph sz="quarter" idx="1"/>
          </p:nvPr>
        </p:nvSpPr>
        <p:spPr>
          <a:xfrm>
            <a:off x="857224" y="1000108"/>
            <a:ext cx="7772400" cy="500066"/>
          </a:xfrm>
        </p:spPr>
        <p:txBody>
          <a:bodyPr>
            <a:normAutofit lnSpcReduction="10000"/>
          </a:bodyPr>
          <a:lstStyle/>
          <a:p>
            <a:r>
              <a:rPr lang="zh-CN" altLang="en-US" sz="2800" b="1" dirty="0" smtClean="0">
                <a:latin typeface="SimSun" pitchFamily="2" charset="-122"/>
                <a:ea typeface="SimSun" pitchFamily="2" charset="-122"/>
                <a:cs typeface="楷体_GB2312"/>
              </a:rPr>
              <a:t>向量组</a:t>
            </a:r>
            <a:r>
              <a:rPr lang="zh-CN" altLang="en-US" sz="2800" b="1" dirty="0" smtClean="0">
                <a:latin typeface="宋体" pitchFamily="2" charset="-122"/>
                <a:ea typeface="楷体_GB2312"/>
                <a:cs typeface="楷体_GB2312"/>
              </a:rPr>
              <a:t> </a:t>
            </a:r>
            <a:r>
              <a:rPr lang="en-US" altLang="zh-CN" sz="2800" b="1" i="1" dirty="0" smtClean="0">
                <a:latin typeface="Times New Roman" pitchFamily="18" charset="0"/>
                <a:cs typeface="Times New Roman" pitchFamily="18" charset="0"/>
              </a:rPr>
              <a:t>A</a:t>
            </a:r>
            <a:r>
              <a:rPr lang="zh-CN" altLang="en-US" sz="2800" b="1" dirty="0" smtClean="0">
                <a:latin typeface="Times New Roman" pitchFamily="18" charset="0"/>
                <a:cs typeface="Times New Roman" pitchFamily="18" charset="0"/>
              </a:rPr>
              <a:t>：</a:t>
            </a:r>
            <a:r>
              <a:rPr lang="en-US" altLang="zh-CN" sz="2800" b="1" i="1" dirty="0" smtClean="0">
                <a:solidFill>
                  <a:srgbClr val="FF33CC"/>
                </a:solidFill>
                <a:latin typeface="Times New Roman" pitchFamily="18" charset="0"/>
                <a:cs typeface="Times New Roman" pitchFamily="18" charset="0"/>
              </a:rPr>
              <a:t>a</a:t>
            </a:r>
            <a:r>
              <a:rPr lang="en-US" altLang="zh-CN" sz="2800" b="1" baseline="-25000" dirty="0" smtClean="0">
                <a:solidFill>
                  <a:srgbClr val="FF33CC"/>
                </a:solidFill>
                <a:latin typeface="Times New Roman" pitchFamily="18" charset="0"/>
                <a:cs typeface="Times New Roman" pitchFamily="18" charset="0"/>
              </a:rPr>
              <a:t>1</a:t>
            </a:r>
            <a:r>
              <a:rPr lang="en-US" altLang="zh-CN" sz="2800" b="1" dirty="0" smtClean="0">
                <a:latin typeface="Times New Roman" pitchFamily="18" charset="0"/>
                <a:cs typeface="Times New Roman" pitchFamily="18" charset="0"/>
              </a:rPr>
              <a:t>, </a:t>
            </a:r>
            <a:r>
              <a:rPr lang="en-US" altLang="zh-CN" sz="2800" b="1" i="1" dirty="0" smtClean="0">
                <a:solidFill>
                  <a:srgbClr val="FF33CC"/>
                </a:solidFill>
                <a:latin typeface="Times New Roman" pitchFamily="18" charset="0"/>
                <a:cs typeface="Times New Roman" pitchFamily="18" charset="0"/>
              </a:rPr>
              <a:t>a</a:t>
            </a:r>
            <a:r>
              <a:rPr lang="en-US" altLang="zh-CN" sz="2800" b="1" baseline="-25000" dirty="0" smtClean="0">
                <a:solidFill>
                  <a:srgbClr val="FF33CC"/>
                </a:solidFill>
                <a:latin typeface="Times New Roman" pitchFamily="18" charset="0"/>
                <a:cs typeface="Times New Roman" pitchFamily="18" charset="0"/>
              </a:rPr>
              <a:t>2</a:t>
            </a:r>
            <a:r>
              <a:rPr lang="en-US" altLang="zh-CN" sz="2800" b="1" dirty="0" smtClean="0">
                <a:latin typeface="Times New Roman" pitchFamily="18" charset="0"/>
                <a:cs typeface="Times New Roman" pitchFamily="18" charset="0"/>
              </a:rPr>
              <a:t>, …,</a:t>
            </a:r>
            <a:r>
              <a:rPr lang="en-US" altLang="zh-CN" sz="2800" b="1" dirty="0" smtClean="0">
                <a:solidFill>
                  <a:srgbClr val="FF33CC"/>
                </a:solidFill>
                <a:latin typeface="Times New Roman" pitchFamily="18" charset="0"/>
                <a:cs typeface="Times New Roman" pitchFamily="18" charset="0"/>
              </a:rPr>
              <a:t> </a:t>
            </a:r>
            <a:r>
              <a:rPr lang="en-US" altLang="zh-CN" sz="2800" b="1" i="1" dirty="0" smtClean="0">
                <a:solidFill>
                  <a:srgbClr val="FF33CC"/>
                </a:solidFill>
                <a:latin typeface="Times New Roman" pitchFamily="18" charset="0"/>
                <a:cs typeface="Times New Roman" pitchFamily="18" charset="0"/>
              </a:rPr>
              <a:t>a</a:t>
            </a:r>
            <a:r>
              <a:rPr lang="en-US" altLang="zh-CN" sz="2800" b="1" i="1" baseline="-25000" dirty="0" smtClean="0">
                <a:solidFill>
                  <a:srgbClr val="FF33CC"/>
                </a:solidFill>
                <a:latin typeface="Times New Roman" pitchFamily="18" charset="0"/>
                <a:cs typeface="Times New Roman" pitchFamily="18" charset="0"/>
              </a:rPr>
              <a:t>m</a:t>
            </a:r>
            <a:r>
              <a:rPr lang="en-US" altLang="zh-CN" sz="2800" b="1" i="1" baseline="-25000" dirty="0" smtClean="0">
                <a:latin typeface="Times New Roman" pitchFamily="18" charset="0"/>
                <a:cs typeface="Times New Roman" pitchFamily="18" charset="0"/>
              </a:rPr>
              <a:t> </a:t>
            </a:r>
            <a:r>
              <a:rPr lang="zh-CN" altLang="en-US" sz="2800" b="1" dirty="0" smtClean="0">
                <a:solidFill>
                  <a:srgbClr val="7030A0"/>
                </a:solidFill>
                <a:latin typeface="SimSun" pitchFamily="2" charset="-122"/>
                <a:ea typeface="SimSun" pitchFamily="2" charset="-122"/>
                <a:cs typeface="楷体_GB2312"/>
              </a:rPr>
              <a:t>线性</a:t>
            </a:r>
            <a:r>
              <a:rPr lang="zh-TW" altLang="en-US" sz="2800" b="1" dirty="0" smtClean="0">
                <a:solidFill>
                  <a:srgbClr val="7030A0"/>
                </a:solidFill>
                <a:latin typeface="SimSun" pitchFamily="2" charset="-122"/>
                <a:ea typeface="SimSun" pitchFamily="2" charset="-122"/>
                <a:cs typeface="楷体_GB2312"/>
              </a:rPr>
              <a:t>无</a:t>
            </a:r>
            <a:r>
              <a:rPr lang="zh-CN" altLang="en-US" sz="2800" b="1" dirty="0" smtClean="0">
                <a:solidFill>
                  <a:srgbClr val="7030A0"/>
                </a:solidFill>
                <a:latin typeface="SimSun" pitchFamily="2" charset="-122"/>
                <a:ea typeface="SimSun" pitchFamily="2" charset="-122"/>
                <a:cs typeface="楷体_GB2312"/>
              </a:rPr>
              <a:t>关</a:t>
            </a:r>
            <a:r>
              <a:rPr lang="zh-TW" altLang="en-US" sz="2800" b="1" dirty="0" smtClean="0">
                <a:latin typeface="SimSun" pitchFamily="2" charset="-122"/>
                <a:ea typeface="SimSun" pitchFamily="2" charset="-122"/>
                <a:cs typeface="楷体_GB2312"/>
              </a:rPr>
              <a:t>的等价条件：</a:t>
            </a:r>
            <a:endParaRPr lang="zh-CN" altLang="en-US" sz="2800" b="1" dirty="0" smtClean="0">
              <a:latin typeface="SimSun" pitchFamily="2" charset="-122"/>
              <a:ea typeface="SimSun" pitchFamily="2" charset="-122"/>
              <a:cs typeface="楷体_GB2312"/>
            </a:endParaRPr>
          </a:p>
          <a:p>
            <a:endParaRPr lang="zh-TW" altLang="en-US" dirty="0"/>
          </a:p>
        </p:txBody>
      </p:sp>
      <p:sp>
        <p:nvSpPr>
          <p:cNvPr id="5" name="矩形 4"/>
          <p:cNvSpPr/>
          <p:nvPr/>
        </p:nvSpPr>
        <p:spPr>
          <a:xfrm>
            <a:off x="1071538" y="1571612"/>
            <a:ext cx="6500842" cy="1348061"/>
          </a:xfrm>
          <a:prstGeom prst="rect">
            <a:avLst/>
          </a:prstGeom>
        </p:spPr>
        <p:txBody>
          <a:bodyPr wrap="square">
            <a:spAutoFit/>
          </a:bodyPr>
          <a:lstStyle/>
          <a:p>
            <a:pPr marL="342900" indent="-342900">
              <a:lnSpc>
                <a:spcPct val="170000"/>
              </a:lnSpc>
              <a:spcBef>
                <a:spcPct val="20000"/>
              </a:spcBef>
              <a:buClr>
                <a:srgbClr val="00007D"/>
              </a:buClr>
              <a:buSzPct val="75000"/>
              <a:buFont typeface="Wingdings" pitchFamily="2" charset="2"/>
              <a:buNone/>
              <a:defRPr/>
            </a:pPr>
            <a:r>
              <a:rPr lang="en-US" altLang="zh-CN" sz="2400" b="1" dirty="0" smtClean="0">
                <a:latin typeface="Times New Roman" pitchFamily="18" charset="0"/>
                <a:ea typeface="SimSun" pitchFamily="2" charset="-122"/>
                <a:cs typeface="Times New Roman" pitchFamily="18" charset="0"/>
              </a:rPr>
              <a:t>1.</a:t>
            </a:r>
            <a:r>
              <a:rPr lang="zh-TW" altLang="en-US" sz="2400" b="1" dirty="0" smtClean="0">
                <a:latin typeface="Times New Roman" pitchFamily="18" charset="0"/>
                <a:ea typeface="SimSun" pitchFamily="2" charset="-122"/>
                <a:cs typeface="Times New Roman" pitchFamily="18" charset="0"/>
              </a:rPr>
              <a:t> </a:t>
            </a:r>
            <a:r>
              <a:rPr lang="zh-CN" altLang="en-US" sz="2400" b="1" dirty="0" smtClean="0">
                <a:latin typeface="SimSun" pitchFamily="2" charset="-122"/>
                <a:ea typeface="SimSun" pitchFamily="2" charset="-122"/>
                <a:cs typeface="楷体_GB2312"/>
              </a:rPr>
              <a:t>如果</a:t>
            </a:r>
            <a:r>
              <a:rPr lang="zh-CN" altLang="en-US" sz="2400" b="1" dirty="0" smtClean="0">
                <a:latin typeface="宋体" pitchFamily="2" charset="-122"/>
                <a:ea typeface="楷体_GB2312"/>
                <a:cs typeface="楷体_GB2312"/>
              </a:rPr>
              <a:t> </a:t>
            </a:r>
            <a:r>
              <a:rPr lang="en-US" altLang="zh-CN" sz="2400" b="1" i="1" dirty="0" smtClean="0">
                <a:latin typeface="Times New Roman" pitchFamily="18" charset="0"/>
                <a:cs typeface="Times New Roman" pitchFamily="18" charset="0"/>
              </a:rPr>
              <a:t>k</a:t>
            </a:r>
            <a:r>
              <a:rPr lang="en-US" altLang="zh-CN" sz="2400" b="1" baseline="-25000" dirty="0" smtClean="0">
                <a:latin typeface="Times New Roman" pitchFamily="18" charset="0"/>
                <a:cs typeface="Times New Roman" pitchFamily="18" charset="0"/>
              </a:rPr>
              <a:t>1</a:t>
            </a:r>
            <a:r>
              <a:rPr lang="en-US" altLang="zh-CN" sz="2400" b="1" i="1" dirty="0" smtClean="0">
                <a:solidFill>
                  <a:srgbClr val="FF33CC"/>
                </a:solidFill>
                <a:latin typeface="Times New Roman" pitchFamily="18" charset="0"/>
                <a:cs typeface="Times New Roman" pitchFamily="18" charset="0"/>
              </a:rPr>
              <a:t>a</a:t>
            </a:r>
            <a:r>
              <a:rPr lang="en-US" altLang="zh-CN" sz="2400" b="1" baseline="-25000" dirty="0" smtClean="0">
                <a:solidFill>
                  <a:srgbClr val="FF33CC"/>
                </a:solidFill>
                <a:latin typeface="Times New Roman" pitchFamily="18" charset="0"/>
                <a:cs typeface="Times New Roman" pitchFamily="18" charset="0"/>
              </a:rPr>
              <a:t>1</a:t>
            </a:r>
            <a:r>
              <a:rPr lang="en-US" altLang="zh-CN" sz="2400" b="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k</a:t>
            </a:r>
            <a:r>
              <a:rPr lang="en-US" altLang="zh-CN" sz="2400" b="1" baseline="-25000" dirty="0" smtClean="0">
                <a:latin typeface="Times New Roman" pitchFamily="18" charset="0"/>
                <a:cs typeface="Times New Roman" pitchFamily="18" charset="0"/>
              </a:rPr>
              <a:t>2</a:t>
            </a:r>
            <a:r>
              <a:rPr lang="en-US" altLang="zh-CN" sz="2400" b="1" i="1" dirty="0" smtClean="0">
                <a:solidFill>
                  <a:srgbClr val="FF33CC"/>
                </a:solidFill>
                <a:latin typeface="Times New Roman" pitchFamily="18" charset="0"/>
                <a:cs typeface="Times New Roman" pitchFamily="18" charset="0"/>
              </a:rPr>
              <a:t>a</a:t>
            </a:r>
            <a:r>
              <a:rPr lang="en-US" altLang="zh-CN" sz="2400" b="1" baseline="-25000" dirty="0" smtClean="0">
                <a:solidFill>
                  <a:srgbClr val="FF33CC"/>
                </a:solidFill>
                <a:latin typeface="Times New Roman" pitchFamily="18" charset="0"/>
                <a:cs typeface="Times New Roman" pitchFamily="18" charset="0"/>
              </a:rPr>
              <a:t>2</a:t>
            </a:r>
            <a:r>
              <a:rPr lang="en-US" altLang="zh-CN" sz="2400" b="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 + </a:t>
            </a:r>
            <a:r>
              <a:rPr lang="en-US" altLang="zh-CN" sz="2400" b="1" i="1" dirty="0" err="1" smtClean="0">
                <a:latin typeface="Times New Roman" pitchFamily="18" charset="0"/>
                <a:cs typeface="Times New Roman" pitchFamily="18" charset="0"/>
              </a:rPr>
              <a:t>k</a:t>
            </a:r>
            <a:r>
              <a:rPr lang="en-US" altLang="zh-CN" sz="2400" b="1" i="1" baseline="-25000" dirty="0" err="1" smtClean="0">
                <a:latin typeface="Times New Roman" pitchFamily="18" charset="0"/>
                <a:cs typeface="Times New Roman" pitchFamily="18" charset="0"/>
              </a:rPr>
              <a:t>m</a:t>
            </a:r>
            <a:r>
              <a:rPr lang="en-US" altLang="zh-CN" sz="2400" b="1" i="1" dirty="0" err="1" smtClean="0">
                <a:solidFill>
                  <a:srgbClr val="FF33CC"/>
                </a:solidFill>
                <a:latin typeface="Times New Roman" pitchFamily="18" charset="0"/>
                <a:cs typeface="Times New Roman" pitchFamily="18" charset="0"/>
              </a:rPr>
              <a:t>a</a:t>
            </a:r>
            <a:r>
              <a:rPr lang="en-US" altLang="zh-CN" sz="2400" b="1" i="1" baseline="-25000" dirty="0" err="1" smtClean="0">
                <a:solidFill>
                  <a:srgbClr val="FF33CC"/>
                </a:solidFill>
                <a:latin typeface="Times New Roman" pitchFamily="18" charset="0"/>
                <a:cs typeface="Times New Roman" pitchFamily="18" charset="0"/>
              </a:rPr>
              <a:t>m</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r>
              <a:rPr lang="zh-TW" altLang="en-US" sz="2400" b="1" dirty="0" smtClean="0">
                <a:latin typeface="Times New Roman" pitchFamily="18" charset="0"/>
                <a:cs typeface="Times New Roman" pitchFamily="18" charset="0"/>
              </a:rPr>
              <a:t> </a:t>
            </a:r>
            <a:r>
              <a:rPr lang="en-US" altLang="zh-CN" sz="2400" b="1" dirty="0" smtClean="0">
                <a:solidFill>
                  <a:srgbClr val="FF33CC"/>
                </a:solidFill>
                <a:latin typeface="Times New Roman" pitchFamily="18" charset="0"/>
                <a:cs typeface="Times New Roman" pitchFamily="18" charset="0"/>
              </a:rPr>
              <a:t>0</a:t>
            </a:r>
            <a:r>
              <a:rPr lang="zh-CN" altLang="en-US" sz="2400" b="1" dirty="0" smtClean="0">
                <a:solidFill>
                  <a:srgbClr val="0000FF"/>
                </a:solidFill>
                <a:latin typeface="SimSun" pitchFamily="2" charset="-122"/>
                <a:ea typeface="SimSun" pitchFamily="2" charset="-122"/>
                <a:cs typeface="楷体_GB2312"/>
              </a:rPr>
              <a:t>（零向量）</a:t>
            </a:r>
            <a:r>
              <a:rPr lang="zh-CN" altLang="en-US" sz="2400" b="1" dirty="0" smtClean="0">
                <a:solidFill>
                  <a:srgbClr val="606060"/>
                </a:solidFill>
                <a:latin typeface="宋体" pitchFamily="2" charset="-122"/>
                <a:ea typeface="楷体_GB2312"/>
                <a:cs typeface="楷体_GB2312"/>
              </a:rPr>
              <a:t>，</a:t>
            </a:r>
            <a:r>
              <a:rPr lang="zh-CN" altLang="en-US" sz="2400" b="1" dirty="0" smtClean="0">
                <a:latin typeface="SimSun" pitchFamily="2" charset="-122"/>
                <a:ea typeface="SimSun" pitchFamily="2" charset="-122"/>
                <a:cs typeface="楷体_GB2312"/>
              </a:rPr>
              <a:t>则必有</a:t>
            </a:r>
            <a:r>
              <a:rPr lang="zh-TW" altLang="en-US" sz="2400" b="1" dirty="0" smtClean="0">
                <a:latin typeface="SimSun" pitchFamily="2" charset="-122"/>
                <a:ea typeface="SimSun" pitchFamily="2" charset="-122"/>
                <a:cs typeface="楷体_GB2312"/>
              </a:rPr>
              <a:t>  </a:t>
            </a:r>
            <a:r>
              <a:rPr lang="en-US" altLang="zh-CN" sz="2400" b="1" i="1" dirty="0" smtClean="0">
                <a:latin typeface="Times New Roman" pitchFamily="18" charset="0"/>
                <a:cs typeface="Times New Roman" pitchFamily="18" charset="0"/>
              </a:rPr>
              <a:t>k</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 </a:t>
            </a:r>
            <a:r>
              <a:rPr lang="en-US" altLang="zh-CN" sz="2400" b="1" i="1" dirty="0" smtClean="0">
                <a:latin typeface="Times New Roman" pitchFamily="18" charset="0"/>
                <a:cs typeface="Times New Roman" pitchFamily="18" charset="0"/>
              </a:rPr>
              <a:t>k</a:t>
            </a:r>
            <a:r>
              <a:rPr lang="en-US" altLang="zh-CN" sz="2400" b="1" baseline="-25000" dirty="0" smtClean="0">
                <a:latin typeface="Times New Roman" pitchFamily="18" charset="0"/>
                <a:cs typeface="Times New Roman" pitchFamily="18" charset="0"/>
              </a:rPr>
              <a:t>2</a:t>
            </a:r>
            <a:r>
              <a:rPr lang="en-US" altLang="zh-CN" sz="2400" b="1" dirty="0" smtClean="0">
                <a:latin typeface="Times New Roman" pitchFamily="18" charset="0"/>
                <a:cs typeface="Times New Roman" pitchFamily="18" charset="0"/>
              </a:rPr>
              <a:t> =  … =  </a:t>
            </a:r>
            <a:r>
              <a:rPr lang="en-US" altLang="zh-CN" sz="2400" b="1" i="1" dirty="0" smtClean="0">
                <a:latin typeface="Times New Roman" pitchFamily="18" charset="0"/>
                <a:cs typeface="Times New Roman" pitchFamily="18" charset="0"/>
              </a:rPr>
              <a:t>k</a:t>
            </a:r>
            <a:r>
              <a:rPr lang="en-US" altLang="zh-CN" sz="2400" b="1" i="1" baseline="-25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=0 </a:t>
            </a:r>
            <a:r>
              <a:rPr lang="zh-TW" altLang="en-US" sz="2400" b="1" dirty="0" smtClean="0">
                <a:cs typeface="Times New Roman" pitchFamily="18" charset="0"/>
              </a:rPr>
              <a:t>。</a:t>
            </a:r>
            <a:endParaRPr lang="zh-TW" altLang="en-US" sz="2400" dirty="0"/>
          </a:p>
        </p:txBody>
      </p:sp>
      <p:sp>
        <p:nvSpPr>
          <p:cNvPr id="6" name="矩形 5"/>
          <p:cNvSpPr/>
          <p:nvPr/>
        </p:nvSpPr>
        <p:spPr>
          <a:xfrm>
            <a:off x="1142976" y="3071810"/>
            <a:ext cx="6500842" cy="720197"/>
          </a:xfrm>
          <a:prstGeom prst="rect">
            <a:avLst/>
          </a:prstGeom>
        </p:spPr>
        <p:txBody>
          <a:bodyPr wrap="square">
            <a:spAutoFit/>
          </a:bodyPr>
          <a:lstStyle/>
          <a:p>
            <a:pPr marL="342900" indent="-342900">
              <a:lnSpc>
                <a:spcPct val="170000"/>
              </a:lnSpc>
              <a:spcBef>
                <a:spcPct val="20000"/>
              </a:spcBef>
              <a:buClr>
                <a:srgbClr val="00007D"/>
              </a:buClr>
              <a:buSzPct val="75000"/>
              <a:buFont typeface="Wingdings" pitchFamily="2" charset="2"/>
              <a:buNone/>
              <a:defRPr/>
            </a:pPr>
            <a:r>
              <a:rPr lang="en-US" altLang="zh-CN" sz="2400" b="1" dirty="0" smtClean="0">
                <a:latin typeface="Times New Roman" pitchFamily="18" charset="0"/>
                <a:ea typeface="SimSun" pitchFamily="2" charset="-122"/>
                <a:cs typeface="Times New Roman" pitchFamily="18" charset="0"/>
              </a:rPr>
              <a:t>2.</a:t>
            </a:r>
            <a:r>
              <a:rPr lang="en-US" altLang="zh-CN" sz="2400" b="1" dirty="0" smtClean="0">
                <a:latin typeface="SimSun" pitchFamily="2" charset="-122"/>
                <a:ea typeface="SimSun" pitchFamily="2" charset="-122"/>
                <a:cs typeface="楷体_GB2312"/>
              </a:rPr>
              <a:t> </a:t>
            </a:r>
            <a:r>
              <a:rPr lang="en-US" altLang="zh-CN" sz="2400" b="1" i="1" dirty="0" smtClean="0">
                <a:solidFill>
                  <a:srgbClr val="FF0000"/>
                </a:solidFill>
                <a:latin typeface="Times New Roman" pitchFamily="18" charset="0"/>
                <a:cs typeface="Times New Roman" pitchFamily="18" charset="0"/>
              </a:rPr>
              <a:t>m</a:t>
            </a:r>
            <a:r>
              <a:rPr lang="en-US" altLang="zh-CN" sz="2400" b="1" i="1" dirty="0" smtClean="0">
                <a:solidFill>
                  <a:srgbClr val="FF0000"/>
                </a:solidFill>
                <a:latin typeface="宋体" pitchFamily="2" charset="-122"/>
                <a:ea typeface="楷体_GB2312"/>
                <a:cs typeface="楷体_GB2312"/>
              </a:rPr>
              <a:t> </a:t>
            </a:r>
            <a:r>
              <a:rPr lang="zh-CN" altLang="en-US" sz="2400" b="1" dirty="0" smtClean="0">
                <a:latin typeface="SimSun" pitchFamily="2" charset="-122"/>
                <a:ea typeface="SimSun" pitchFamily="2" charset="-122"/>
                <a:cs typeface="楷体_GB2312"/>
              </a:rPr>
              <a:t>元齐次线性方程组</a:t>
            </a:r>
            <a:r>
              <a:rPr lang="zh-CN" altLang="en-US" sz="2400" b="1" dirty="0" smtClean="0">
                <a:solidFill>
                  <a:srgbClr val="606060"/>
                </a:solidFill>
                <a:latin typeface="宋体" pitchFamily="2" charset="-122"/>
                <a:ea typeface="楷体_GB2312"/>
                <a:cs typeface="楷体_GB2312"/>
              </a:rPr>
              <a:t> </a:t>
            </a:r>
            <a:r>
              <a:rPr lang="en-US" altLang="zh-CN" sz="2400" b="1" i="1" dirty="0" smtClean="0">
                <a:solidFill>
                  <a:schemeClr val="tx1">
                    <a:lumMod val="85000"/>
                    <a:lumOff val="15000"/>
                  </a:schemeClr>
                </a:solidFill>
                <a:latin typeface="Times New Roman" pitchFamily="18" charset="0"/>
                <a:cs typeface="Times New Roman" pitchFamily="18" charset="0"/>
              </a:rPr>
              <a:t>A</a:t>
            </a:r>
            <a:r>
              <a:rPr lang="en-US" altLang="zh-CN" sz="2400" b="1" i="1" dirty="0" smtClean="0">
                <a:solidFill>
                  <a:srgbClr val="FF33CC"/>
                </a:solidFill>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 = </a:t>
            </a:r>
            <a:r>
              <a:rPr lang="en-US" altLang="zh-CN" sz="2400" b="1" dirty="0" smtClean="0">
                <a:solidFill>
                  <a:srgbClr val="FF33CC"/>
                </a:solidFill>
                <a:cs typeface="Times New Roman" pitchFamily="18" charset="0"/>
              </a:rPr>
              <a:t>0</a:t>
            </a:r>
            <a:r>
              <a:rPr lang="en-US" altLang="zh-CN" sz="2400" b="1" dirty="0" smtClean="0">
                <a:cs typeface="Times New Roman" pitchFamily="18" charset="0"/>
              </a:rPr>
              <a:t> </a:t>
            </a:r>
            <a:r>
              <a:rPr lang="zh-TW" altLang="en-US" sz="2400" b="1" dirty="0" smtClean="0">
                <a:latin typeface="SimSun" pitchFamily="2" charset="-122"/>
                <a:ea typeface="SimSun" pitchFamily="2" charset="-122"/>
                <a:cs typeface="Times New Roman" pitchFamily="18" charset="0"/>
              </a:rPr>
              <a:t>只有</a:t>
            </a:r>
            <a:r>
              <a:rPr lang="zh-CN" altLang="en-US" sz="2400" b="1" dirty="0" smtClean="0">
                <a:latin typeface="SimSun" pitchFamily="2" charset="-122"/>
                <a:ea typeface="SimSun" pitchFamily="2" charset="-122"/>
                <a:cs typeface="楷体_GB2312"/>
              </a:rPr>
              <a:t>零解</a:t>
            </a:r>
            <a:r>
              <a:rPr lang="zh-TW" altLang="en-US" sz="2400" b="1" dirty="0" smtClean="0">
                <a:latin typeface="SimSun" pitchFamily="2" charset="-122"/>
                <a:ea typeface="SimSun" pitchFamily="2" charset="-122"/>
                <a:cs typeface="楷体_GB2312"/>
              </a:rPr>
              <a:t>。</a:t>
            </a:r>
            <a:endParaRPr lang="en-US" altLang="zh-CN" sz="2400" b="1" dirty="0" smtClean="0">
              <a:latin typeface="SimSun" pitchFamily="2" charset="-122"/>
              <a:ea typeface="SimSun" pitchFamily="2" charset="-122"/>
              <a:cs typeface="楷体_GB2312"/>
            </a:endParaRPr>
          </a:p>
        </p:txBody>
      </p:sp>
      <p:sp>
        <p:nvSpPr>
          <p:cNvPr id="7" name="矩形 6"/>
          <p:cNvSpPr/>
          <p:nvPr/>
        </p:nvSpPr>
        <p:spPr>
          <a:xfrm>
            <a:off x="1142976" y="3929066"/>
            <a:ext cx="7286676" cy="1348061"/>
          </a:xfrm>
          <a:prstGeom prst="rect">
            <a:avLst/>
          </a:prstGeom>
        </p:spPr>
        <p:txBody>
          <a:bodyPr wrap="square">
            <a:spAutoFit/>
          </a:bodyPr>
          <a:lstStyle/>
          <a:p>
            <a:pPr marL="342900" indent="-342900">
              <a:lnSpc>
                <a:spcPct val="170000"/>
              </a:lnSpc>
              <a:spcBef>
                <a:spcPct val="20000"/>
              </a:spcBef>
              <a:buClr>
                <a:srgbClr val="00007D"/>
              </a:buClr>
              <a:buSzPct val="75000"/>
              <a:buFont typeface="Wingdings" pitchFamily="2" charset="2"/>
              <a:buNone/>
              <a:defRPr/>
            </a:pPr>
            <a:r>
              <a:rPr lang="en-US" altLang="zh-CN" sz="2400" b="1" dirty="0" smtClean="0">
                <a:latin typeface="Times New Roman" pitchFamily="18" charset="0"/>
                <a:ea typeface="SimSun" pitchFamily="2" charset="-122"/>
                <a:cs typeface="Times New Roman" pitchFamily="18" charset="0"/>
              </a:rPr>
              <a:t>3. (</a:t>
            </a:r>
            <a:r>
              <a:rPr lang="zh-TW" altLang="en-US" sz="2400" b="1" dirty="0" smtClean="0">
                <a:latin typeface="Times New Roman" pitchFamily="18" charset="0"/>
                <a:ea typeface="SimSun" pitchFamily="2" charset="-122"/>
                <a:cs typeface="Times New Roman" pitchFamily="18" charset="0"/>
              </a:rPr>
              <a:t>课本 </a:t>
            </a:r>
            <a:r>
              <a:rPr lang="en-US" altLang="zh-TW" sz="2400" b="1" dirty="0" smtClean="0">
                <a:latin typeface="Times New Roman" pitchFamily="18" charset="0"/>
                <a:ea typeface="SimSun" pitchFamily="2" charset="-122"/>
                <a:cs typeface="Times New Roman" pitchFamily="18" charset="0"/>
              </a:rPr>
              <a:t>p 88 </a:t>
            </a:r>
            <a:r>
              <a:rPr lang="zh-TW" altLang="en-US" sz="2400" b="1" dirty="0" smtClean="0">
                <a:latin typeface="Times New Roman" pitchFamily="18" charset="0"/>
                <a:ea typeface="SimSun" pitchFamily="2" charset="-122"/>
                <a:cs typeface="Times New Roman" pitchFamily="18" charset="0"/>
              </a:rPr>
              <a:t>定理 </a:t>
            </a:r>
            <a:r>
              <a:rPr lang="en-US" altLang="zh-TW" sz="2400" b="1" dirty="0" smtClean="0">
                <a:latin typeface="Times New Roman" pitchFamily="18" charset="0"/>
                <a:ea typeface="SimSun" pitchFamily="2" charset="-122"/>
                <a:cs typeface="Times New Roman" pitchFamily="18" charset="0"/>
              </a:rPr>
              <a:t>4</a:t>
            </a:r>
            <a:r>
              <a:rPr lang="en-US" altLang="zh-CN" sz="2400" b="1" dirty="0" smtClean="0">
                <a:latin typeface="Times New Roman" pitchFamily="18" charset="0"/>
                <a:ea typeface="SimSun" pitchFamily="2" charset="-122"/>
                <a:cs typeface="Times New Roman" pitchFamily="18" charset="0"/>
              </a:rPr>
              <a:t>)   </a:t>
            </a:r>
            <a:r>
              <a:rPr lang="zh-CN" altLang="en-US" sz="2400" b="1" dirty="0" smtClean="0">
                <a:latin typeface="SimSun" pitchFamily="2" charset="-122"/>
                <a:ea typeface="SimSun" pitchFamily="2" charset="-122"/>
                <a:cs typeface="楷体_GB2312"/>
              </a:rPr>
              <a:t>矩阵 </a:t>
            </a:r>
            <a:r>
              <a:rPr lang="en-US" altLang="zh-CN" sz="2400" b="1" i="1" dirty="0" smtClean="0">
                <a:solidFill>
                  <a:schemeClr val="tx1">
                    <a:lumMod val="85000"/>
                    <a:lumOff val="15000"/>
                  </a:schemeClr>
                </a:solidFill>
                <a:latin typeface="Times New Roman" pitchFamily="18" charset="0"/>
                <a:cs typeface="Times New Roman" pitchFamily="18" charset="0"/>
              </a:rPr>
              <a:t>A</a:t>
            </a:r>
            <a:r>
              <a:rPr lang="en-US" altLang="zh-CN" sz="2400" b="1" i="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smtClean="0">
                <a:solidFill>
                  <a:srgbClr val="FF33CC"/>
                </a:solidFill>
                <a:latin typeface="Times New Roman" pitchFamily="18" charset="0"/>
                <a:cs typeface="Times New Roman" pitchFamily="18" charset="0"/>
              </a:rPr>
              <a:t>a</a:t>
            </a:r>
            <a:r>
              <a:rPr lang="en-US" altLang="zh-CN" sz="2400" b="1" baseline="-25000" dirty="0" smtClean="0">
                <a:solidFill>
                  <a:srgbClr val="FF33CC"/>
                </a:solidFill>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a:t>
            </a:r>
            <a:r>
              <a:rPr lang="en-US" altLang="zh-CN" sz="2400" b="1" i="1" dirty="0" smtClean="0">
                <a:solidFill>
                  <a:srgbClr val="FF33CC"/>
                </a:solidFill>
                <a:latin typeface="Times New Roman" pitchFamily="18" charset="0"/>
                <a:cs typeface="Times New Roman" pitchFamily="18" charset="0"/>
              </a:rPr>
              <a:t>a</a:t>
            </a:r>
            <a:r>
              <a:rPr lang="en-US" altLang="zh-CN" sz="2400" b="1" baseline="-25000" dirty="0" smtClean="0">
                <a:solidFill>
                  <a:srgbClr val="FF33CC"/>
                </a:solidFill>
                <a:latin typeface="Times New Roman" pitchFamily="18" charset="0"/>
                <a:cs typeface="Times New Roman" pitchFamily="18" charset="0"/>
              </a:rPr>
              <a:t>2</a:t>
            </a:r>
            <a:r>
              <a:rPr lang="en-US" altLang="zh-CN" sz="2400" b="1" dirty="0" smtClean="0">
                <a:latin typeface="Times New Roman" pitchFamily="18" charset="0"/>
                <a:cs typeface="Times New Roman" pitchFamily="18" charset="0"/>
              </a:rPr>
              <a:t>, …, </a:t>
            </a:r>
            <a:r>
              <a:rPr lang="en-US" altLang="zh-CN" sz="2400" b="1" i="1" dirty="0" smtClean="0">
                <a:solidFill>
                  <a:srgbClr val="FF33CC"/>
                </a:solidFill>
                <a:latin typeface="Times New Roman" pitchFamily="18" charset="0"/>
                <a:cs typeface="Times New Roman" pitchFamily="18" charset="0"/>
              </a:rPr>
              <a:t>a</a:t>
            </a:r>
            <a:r>
              <a:rPr lang="en-US" altLang="zh-CN" sz="2400" b="1" i="1" baseline="-25000" dirty="0" smtClean="0">
                <a:solidFill>
                  <a:srgbClr val="FF33CC"/>
                </a:solidFill>
                <a:latin typeface="Times New Roman" pitchFamily="18" charset="0"/>
                <a:cs typeface="Times New Roman" pitchFamily="18" charset="0"/>
              </a:rPr>
              <a:t>m</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zh-CN" altLang="en-US" sz="2400" b="1" dirty="0" smtClean="0">
                <a:latin typeface="SimSun" pitchFamily="2" charset="-122"/>
                <a:ea typeface="SimSun" pitchFamily="2" charset="-122"/>
                <a:cs typeface="楷体_GB2312"/>
              </a:rPr>
              <a:t>的秩</a:t>
            </a:r>
            <a:r>
              <a:rPr lang="zh-TW" altLang="en-US" sz="2400" b="1" dirty="0" smtClean="0">
                <a:latin typeface="SimSun" pitchFamily="2" charset="-122"/>
                <a:ea typeface="SimSun" pitchFamily="2" charset="-122"/>
                <a:cs typeface="楷体_GB2312"/>
              </a:rPr>
              <a:t>等</a:t>
            </a:r>
            <a:r>
              <a:rPr lang="zh-CN" altLang="en-US" sz="2400" b="1" dirty="0" smtClean="0">
                <a:latin typeface="SimSun" pitchFamily="2" charset="-122"/>
                <a:ea typeface="SimSun" pitchFamily="2" charset="-122"/>
                <a:cs typeface="楷体_GB2312"/>
              </a:rPr>
              <a:t>于向量的个数 </a:t>
            </a:r>
            <a:r>
              <a:rPr lang="en-US" altLang="zh-CN" sz="2400" b="1" i="1" dirty="0" smtClean="0">
                <a:solidFill>
                  <a:srgbClr val="FF0000"/>
                </a:solidFill>
                <a:latin typeface="Times New Roman" pitchFamily="18" charset="0"/>
                <a:cs typeface="Times New Roman" pitchFamily="18" charset="0"/>
              </a:rPr>
              <a:t>m</a:t>
            </a:r>
            <a:r>
              <a:rPr lang="en-US" altLang="zh-CN" sz="2400" b="1" i="1" dirty="0" smtClean="0">
                <a:solidFill>
                  <a:srgbClr val="FF0000"/>
                </a:solidFill>
                <a:latin typeface="宋体" pitchFamily="2" charset="-122"/>
                <a:ea typeface="楷体_GB2312"/>
                <a:cs typeface="楷体_GB2312"/>
              </a:rPr>
              <a:t> </a:t>
            </a:r>
            <a:r>
              <a:rPr lang="zh-TW" altLang="en-US" sz="2400" b="1" dirty="0" smtClean="0">
                <a:latin typeface="SimSun" pitchFamily="2" charset="-122"/>
                <a:ea typeface="SimSun" pitchFamily="2" charset="-122"/>
                <a:cs typeface="楷体_GB2312"/>
              </a:rPr>
              <a:t>。</a:t>
            </a:r>
            <a:endParaRPr lang="en-US" altLang="zh-CN" sz="2400" b="1" dirty="0" smtClean="0">
              <a:latin typeface="SimSun" pitchFamily="2" charset="-122"/>
              <a:ea typeface="SimSun" pitchFamily="2" charset="-122"/>
              <a:cs typeface="楷体_GB2312"/>
            </a:endParaRPr>
          </a:p>
        </p:txBody>
      </p:sp>
      <p:sp>
        <p:nvSpPr>
          <p:cNvPr id="8" name="矩形 7"/>
          <p:cNvSpPr/>
          <p:nvPr/>
        </p:nvSpPr>
        <p:spPr>
          <a:xfrm>
            <a:off x="1142976" y="5143512"/>
            <a:ext cx="7715304" cy="1348061"/>
          </a:xfrm>
          <a:prstGeom prst="rect">
            <a:avLst/>
          </a:prstGeom>
        </p:spPr>
        <p:txBody>
          <a:bodyPr wrap="square">
            <a:spAutoFit/>
          </a:bodyPr>
          <a:lstStyle/>
          <a:p>
            <a:pPr marL="342900" indent="-342900">
              <a:lnSpc>
                <a:spcPct val="170000"/>
              </a:lnSpc>
              <a:spcBef>
                <a:spcPct val="20000"/>
              </a:spcBef>
              <a:buClr>
                <a:srgbClr val="00007D"/>
              </a:buClr>
              <a:buSzPct val="75000"/>
              <a:buFont typeface="Wingdings" pitchFamily="2" charset="2"/>
              <a:buNone/>
              <a:defRPr/>
            </a:pPr>
            <a:r>
              <a:rPr lang="en-US" altLang="zh-CN" sz="2400" b="1" dirty="0" smtClean="0">
                <a:latin typeface="Times New Roman" pitchFamily="18" charset="0"/>
                <a:ea typeface="SimSun" pitchFamily="2" charset="-122"/>
                <a:cs typeface="Times New Roman" pitchFamily="18" charset="0"/>
              </a:rPr>
              <a:t>4. </a:t>
            </a:r>
            <a:r>
              <a:rPr lang="zh-CN" altLang="en-US" sz="2400" b="1" dirty="0" smtClean="0">
                <a:latin typeface="+mn-ea"/>
                <a:cs typeface="楷体_GB2312"/>
              </a:rPr>
              <a:t>向量组 </a:t>
            </a:r>
            <a:r>
              <a:rPr lang="en-US" altLang="zh-CN" sz="2400" b="1" i="1" dirty="0" smtClean="0">
                <a:latin typeface="Times New Roman" pitchFamily="18" charset="0"/>
                <a:cs typeface="Times New Roman" pitchFamily="18" charset="0"/>
              </a:rPr>
              <a:t>A</a:t>
            </a:r>
            <a:r>
              <a:rPr lang="en-US" altLang="zh-CN" sz="2400" b="1" dirty="0" smtClean="0">
                <a:latin typeface="Times New Roman" pitchFamily="18" charset="0"/>
                <a:cs typeface="Times New Roman" pitchFamily="18" charset="0"/>
              </a:rPr>
              <a:t> </a:t>
            </a:r>
            <a:r>
              <a:rPr lang="zh-CN" altLang="en-US" sz="2400" b="1" dirty="0" smtClean="0">
                <a:latin typeface="+mn-ea"/>
                <a:cs typeface="楷体_GB2312"/>
              </a:rPr>
              <a:t>中</a:t>
            </a:r>
            <a:r>
              <a:rPr lang="zh-TW" altLang="en-US" sz="2400" b="1" dirty="0" smtClean="0">
                <a:latin typeface="SimSun" pitchFamily="2" charset="-122"/>
                <a:ea typeface="SimSun" pitchFamily="2" charset="-122"/>
                <a:cs typeface="楷体_GB2312"/>
              </a:rPr>
              <a:t>任何</a:t>
            </a:r>
            <a:r>
              <a:rPr lang="zh-CN" altLang="en-US" sz="2400" b="1" dirty="0" smtClean="0">
                <a:latin typeface="+mn-ea"/>
                <a:cs typeface="楷体_GB2312"/>
              </a:rPr>
              <a:t>一个向量</a:t>
            </a:r>
            <a:r>
              <a:rPr lang="zh-TW" altLang="en-US" sz="2400" b="1" dirty="0" smtClean="0">
                <a:latin typeface="+mn-ea"/>
                <a:cs typeface="楷体_GB2312"/>
              </a:rPr>
              <a:t>都不</a:t>
            </a:r>
            <a:r>
              <a:rPr lang="zh-CN" altLang="en-US" sz="2400" b="1" dirty="0" smtClean="0">
                <a:latin typeface="+mn-ea"/>
                <a:cs typeface="楷体_GB2312"/>
              </a:rPr>
              <a:t>能由其余 </a:t>
            </a:r>
            <a:r>
              <a:rPr lang="en-US" altLang="zh-CN" sz="2400" b="1" i="1" dirty="0" smtClean="0">
                <a:latin typeface="Times New Roman" pitchFamily="18" charset="0"/>
                <a:cs typeface="Times New Roman" pitchFamily="18" charset="0"/>
              </a:rPr>
              <a:t>m</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1</a:t>
            </a:r>
            <a:r>
              <a:rPr lang="en-US" altLang="zh-CN" sz="2400" b="1" dirty="0" smtClean="0">
                <a:latin typeface="+mn-ea"/>
                <a:cs typeface="楷体_GB2312"/>
              </a:rPr>
              <a:t> </a:t>
            </a:r>
            <a:r>
              <a:rPr lang="zh-CN" altLang="en-US" sz="2400" b="1" dirty="0" smtClean="0">
                <a:latin typeface="+mn-ea"/>
                <a:cs typeface="楷体_GB2312"/>
              </a:rPr>
              <a:t>个向量线性表示</a:t>
            </a:r>
            <a:r>
              <a:rPr lang="zh-TW" altLang="en-US" sz="2400" b="1" dirty="0" smtClean="0">
                <a:latin typeface="SimSun" pitchFamily="2" charset="-122"/>
                <a:ea typeface="SimSun" pitchFamily="2" charset="-122"/>
                <a:cs typeface="楷体_GB2312"/>
              </a:rPr>
              <a:t>。</a:t>
            </a:r>
            <a:endParaRPr lang="en-US" altLang="zh-CN" sz="2400" b="1" dirty="0" smtClean="0">
              <a:latin typeface="SimSun" pitchFamily="2" charset="-122"/>
              <a:ea typeface="SimSun" pitchFamily="2" charset="-122"/>
              <a:cs typeface="楷体_GB2312"/>
            </a:endParaRPr>
          </a:p>
        </p:txBody>
      </p:sp>
      <p:sp>
        <p:nvSpPr>
          <p:cNvPr id="9" name="矩形 8"/>
          <p:cNvSpPr/>
          <p:nvPr/>
        </p:nvSpPr>
        <p:spPr>
          <a:xfrm>
            <a:off x="1115616" y="4077072"/>
            <a:ext cx="7344816" cy="108012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582594"/>
          </a:xfrm>
        </p:spPr>
        <p:txBody>
          <a:bodyPr>
            <a:normAutofit fontScale="90000"/>
          </a:bodyPr>
          <a:lstStyle/>
          <a:p>
            <a:r>
              <a:rPr lang="en-US" altLang="zh-TW" b="1" dirty="0" smtClean="0">
                <a:solidFill>
                  <a:srgbClr val="0070C0"/>
                </a:solidFill>
                <a:latin typeface="+mj-ea"/>
              </a:rPr>
              <a:t>2. </a:t>
            </a:r>
            <a:r>
              <a:rPr lang="zh-TW" altLang="en-US" b="1" dirty="0" smtClean="0">
                <a:solidFill>
                  <a:srgbClr val="0070C0"/>
                </a:solidFill>
                <a:latin typeface="+mj-ea"/>
              </a:rPr>
              <a:t>向量组的线性相关性</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785786" y="928670"/>
            <a:ext cx="7772400" cy="3571900"/>
          </a:xfrm>
        </p:spPr>
        <p:txBody>
          <a:bodyPr>
            <a:noAutofit/>
          </a:bodyPr>
          <a:lstStyle/>
          <a:p>
            <a:pPr>
              <a:defRPr/>
            </a:pPr>
            <a:r>
              <a:rPr lang="zh-TW" altLang="en-US" sz="2800" b="1" dirty="0" smtClean="0">
                <a:latin typeface="SimSun" pitchFamily="2" charset="-122"/>
                <a:ea typeface="SimSun" pitchFamily="2" charset="-122"/>
              </a:rPr>
              <a:t>以下两个证明类型的例题都很重要</a:t>
            </a:r>
            <a:r>
              <a:rPr lang="zh-TW" altLang="en-US" sz="2800" b="1" dirty="0" smtClean="0">
                <a:latin typeface="+mn-ea"/>
              </a:rPr>
              <a:t>。</a:t>
            </a:r>
            <a:endParaRPr lang="en-US" altLang="zh-TW" sz="2800" b="1" dirty="0" smtClean="0">
              <a:latin typeface="+mn-ea"/>
            </a:endParaRPr>
          </a:p>
          <a:p>
            <a:pPr>
              <a:defRPr/>
            </a:pPr>
            <a:r>
              <a:rPr lang="zh-TW" altLang="en-US" sz="2800" b="1" dirty="0" smtClean="0">
                <a:latin typeface="SimSun" pitchFamily="2" charset="-122"/>
                <a:ea typeface="SimSun" pitchFamily="2" charset="-122"/>
              </a:rPr>
              <a:t>课本 </a:t>
            </a:r>
            <a:r>
              <a:rPr lang="en-US" altLang="zh-TW" sz="2800" b="1" dirty="0" smtClean="0">
                <a:latin typeface="Times New Roman" pitchFamily="18" charset="0"/>
                <a:ea typeface="SimSun" pitchFamily="2" charset="-122"/>
                <a:cs typeface="Times New Roman" pitchFamily="18" charset="0"/>
              </a:rPr>
              <a:t>p</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88 </a:t>
            </a:r>
            <a:r>
              <a:rPr lang="zh-TW" altLang="en-US" sz="2800" b="1" dirty="0" smtClean="0">
                <a:latin typeface="SimSun" pitchFamily="2" charset="-122"/>
                <a:ea typeface="SimSun" pitchFamily="2" charset="-122"/>
              </a:rPr>
              <a:t>例 </a:t>
            </a:r>
            <a:r>
              <a:rPr lang="en-US" altLang="zh-TW" sz="2800" b="1" dirty="0" smtClean="0">
                <a:latin typeface="Times New Roman" pitchFamily="18" charset="0"/>
                <a:ea typeface="SimSun" pitchFamily="2" charset="-122"/>
                <a:cs typeface="Times New Roman" pitchFamily="18" charset="0"/>
              </a:rPr>
              <a:t>5</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是一个</a:t>
            </a:r>
            <a:r>
              <a:rPr lang="zh-TW" altLang="en-US" sz="2800" b="1" dirty="0" smtClean="0">
                <a:solidFill>
                  <a:srgbClr val="7030A0"/>
                </a:solidFill>
                <a:latin typeface="SimSun" pitchFamily="2" charset="-122"/>
                <a:ea typeface="SimSun" pitchFamily="2" charset="-122"/>
              </a:rPr>
              <a:t>实际给出向量</a:t>
            </a:r>
            <a:r>
              <a:rPr lang="zh-TW" altLang="en-US" sz="2800" b="1" dirty="0" smtClean="0">
                <a:latin typeface="SimSun" pitchFamily="2" charset="-122"/>
                <a:ea typeface="SimSun" pitchFamily="2" charset="-122"/>
              </a:rPr>
              <a:t>的例题，这种题目一般可先试著看能不能简单观察出一组不全为零的系数使线性组合为零；若是不能简单观察出，则</a:t>
            </a:r>
            <a:r>
              <a:rPr lang="zh-TW" altLang="en-US" sz="2800" b="1" dirty="0" smtClean="0">
                <a:solidFill>
                  <a:srgbClr val="FF0000"/>
                </a:solidFill>
                <a:latin typeface="SimSun" pitchFamily="2" charset="-122"/>
                <a:ea typeface="SimSun" pitchFamily="2" charset="-122"/>
              </a:rPr>
              <a:t>可用课本定理 </a:t>
            </a:r>
            <a:r>
              <a:rPr lang="en-US" altLang="zh-TW" sz="2800" b="1" dirty="0" smtClean="0">
                <a:solidFill>
                  <a:srgbClr val="FF0000"/>
                </a:solidFill>
                <a:latin typeface="Times New Roman" pitchFamily="18" charset="0"/>
                <a:ea typeface="SimSun" pitchFamily="2" charset="-122"/>
                <a:cs typeface="Times New Roman" pitchFamily="18" charset="0"/>
              </a:rPr>
              <a:t>4</a:t>
            </a:r>
            <a:r>
              <a:rPr lang="zh-TW" altLang="en-US" sz="2800" b="1" dirty="0" smtClean="0">
                <a:solidFill>
                  <a:srgbClr val="FF0000"/>
                </a:solidFill>
                <a:latin typeface="SimSun" pitchFamily="2" charset="-122"/>
                <a:ea typeface="SimSun" pitchFamily="2" charset="-122"/>
              </a:rPr>
              <a:t>（前两页判断原则的第 </a:t>
            </a:r>
            <a:r>
              <a:rPr lang="en-US" altLang="zh-TW" sz="2800" b="1" dirty="0" smtClean="0">
                <a:solidFill>
                  <a:srgbClr val="FF0000"/>
                </a:solidFill>
                <a:latin typeface="Times New Roman" pitchFamily="18" charset="0"/>
                <a:ea typeface="SimSun" pitchFamily="2" charset="-122"/>
                <a:cs typeface="Times New Roman" pitchFamily="18" charset="0"/>
              </a:rPr>
              <a:t>3</a:t>
            </a:r>
            <a:r>
              <a:rPr lang="en-US" altLang="zh-TW" sz="2800" b="1" dirty="0" smtClean="0">
                <a:solidFill>
                  <a:srgbClr val="FF0000"/>
                </a:solidFill>
                <a:latin typeface="SimSun" pitchFamily="2" charset="-122"/>
                <a:ea typeface="SimSun" pitchFamily="2" charset="-122"/>
              </a:rPr>
              <a:t> </a:t>
            </a:r>
            <a:r>
              <a:rPr lang="zh-TW" altLang="en-US" sz="2800" b="1" dirty="0" smtClean="0">
                <a:solidFill>
                  <a:srgbClr val="FF0000"/>
                </a:solidFill>
                <a:latin typeface="SimSun" pitchFamily="2" charset="-122"/>
                <a:ea typeface="SimSun" pitchFamily="2" charset="-122"/>
              </a:rPr>
              <a:t>点）判断</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pPr>
              <a:defRPr/>
            </a:pPr>
            <a:r>
              <a:rPr lang="zh-TW" altLang="en-US" sz="2800" b="1" dirty="0" smtClean="0">
                <a:latin typeface="SimSun" pitchFamily="2" charset="-122"/>
                <a:ea typeface="SimSun" pitchFamily="2" charset="-122"/>
              </a:rPr>
              <a:t>课本 </a:t>
            </a:r>
            <a:r>
              <a:rPr lang="en-US" altLang="zh-TW" sz="2800" b="1" dirty="0" smtClean="0">
                <a:latin typeface="Times New Roman" pitchFamily="18" charset="0"/>
                <a:ea typeface="SimSun" pitchFamily="2" charset="-122"/>
                <a:cs typeface="Times New Roman" pitchFamily="18" charset="0"/>
              </a:rPr>
              <a:t>p</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89 </a:t>
            </a:r>
            <a:r>
              <a:rPr lang="zh-TW" altLang="en-US" sz="2800" b="1" dirty="0" smtClean="0">
                <a:latin typeface="SimSun" pitchFamily="2" charset="-122"/>
                <a:ea typeface="SimSun" pitchFamily="2" charset="-122"/>
              </a:rPr>
              <a:t>例 </a:t>
            </a:r>
            <a:r>
              <a:rPr lang="en-US" altLang="zh-TW" sz="2800" b="1" dirty="0" smtClean="0">
                <a:latin typeface="Times New Roman" pitchFamily="18" charset="0"/>
                <a:ea typeface="SimSun" pitchFamily="2" charset="-122"/>
                <a:cs typeface="Times New Roman" pitchFamily="18" charset="0"/>
              </a:rPr>
              <a:t>6</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是一个</a:t>
            </a:r>
            <a:r>
              <a:rPr lang="zh-TW" altLang="en-US" sz="2800" b="1" dirty="0" smtClean="0">
                <a:solidFill>
                  <a:srgbClr val="7030A0"/>
                </a:solidFill>
                <a:latin typeface="SimSun" pitchFamily="2" charset="-122"/>
                <a:ea typeface="SimSun" pitchFamily="2" charset="-122"/>
              </a:rPr>
              <a:t>抽象表达向量</a:t>
            </a:r>
            <a:r>
              <a:rPr lang="zh-TW" altLang="en-US" sz="2800" b="1" dirty="0" smtClean="0">
                <a:latin typeface="SimSun" pitchFamily="2" charset="-122"/>
                <a:ea typeface="SimSun" pitchFamily="2" charset="-122"/>
              </a:rPr>
              <a:t>的例题，课本提供了三个方法，全部都了解的话有助于对这节观念的融会贯通，</a:t>
            </a:r>
            <a:r>
              <a:rPr lang="zh-TW" altLang="en-US" sz="2800" b="1" dirty="0" smtClean="0">
                <a:solidFill>
                  <a:srgbClr val="FF0000"/>
                </a:solidFill>
                <a:latin typeface="SimSun" pitchFamily="2" charset="-122"/>
                <a:ea typeface="SimSun" pitchFamily="2" charset="-122"/>
              </a:rPr>
              <a:t>无论如何至少要掌握一种方法</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511156"/>
          </a:xfrm>
        </p:spPr>
        <p:txBody>
          <a:bodyPr>
            <a:normAutofit fontScale="90000"/>
          </a:bodyPr>
          <a:lstStyle/>
          <a:p>
            <a:r>
              <a:rPr lang="en-US" altLang="zh-TW" b="1" dirty="0" smtClean="0">
                <a:solidFill>
                  <a:srgbClr val="0070C0"/>
                </a:solidFill>
                <a:latin typeface="+mj-ea"/>
              </a:rPr>
              <a:t>3. </a:t>
            </a:r>
            <a:r>
              <a:rPr lang="zh-TW" altLang="en-US" b="1" dirty="0" smtClean="0">
                <a:solidFill>
                  <a:srgbClr val="0070C0"/>
                </a:solidFill>
                <a:latin typeface="+mj-ea"/>
              </a:rPr>
              <a:t>向量组的秩</a:t>
            </a:r>
            <a:endParaRPr lang="zh-TW" altLang="en-US" dirty="0"/>
          </a:p>
        </p:txBody>
      </p:sp>
      <p:sp>
        <p:nvSpPr>
          <p:cNvPr id="3" name="內容版面配置區 2"/>
          <p:cNvSpPr>
            <a:spLocks noGrp="1"/>
          </p:cNvSpPr>
          <p:nvPr>
            <p:ph sz="quarter" idx="1"/>
          </p:nvPr>
        </p:nvSpPr>
        <p:spPr>
          <a:xfrm>
            <a:off x="285720" y="785794"/>
            <a:ext cx="7772400" cy="1500198"/>
          </a:xfrm>
        </p:spPr>
        <p:txBody>
          <a:bodyPr>
            <a:noAutofit/>
          </a:bodyPr>
          <a:lstStyle/>
          <a:p>
            <a:pPr>
              <a:defRPr/>
            </a:pPr>
            <a:r>
              <a:rPr lang="zh-TW" altLang="en-US" sz="2800" b="1" dirty="0" smtClean="0">
                <a:latin typeface="SimSun" pitchFamily="2" charset="-122"/>
                <a:ea typeface="SimSun" pitchFamily="2" charset="-122"/>
              </a:rPr>
              <a:t>一个向量组 </a:t>
            </a:r>
            <a:r>
              <a:rPr lang="en-US" altLang="zh-TW" sz="2800" b="1" i="1" dirty="0" smtClean="0">
                <a:latin typeface="Times New Roman" pitchFamily="18" charset="0"/>
                <a:ea typeface="SimSun" pitchFamily="2" charset="-122"/>
                <a:cs typeface="Times New Roman" pitchFamily="18" charset="0"/>
              </a:rPr>
              <a:t>A</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可考虑其中的</a:t>
            </a:r>
            <a:r>
              <a:rPr lang="zh-TW" altLang="en-US" sz="2800" b="1" dirty="0" smtClean="0">
                <a:solidFill>
                  <a:srgbClr val="FF0000"/>
                </a:solidFill>
                <a:latin typeface="SimSun" pitchFamily="2" charset="-122"/>
                <a:ea typeface="SimSun" pitchFamily="2" charset="-122"/>
              </a:rPr>
              <a:t>最大无关组 </a:t>
            </a:r>
            <a:r>
              <a:rPr lang="en-US" altLang="zh-CN" sz="2800" b="1" i="1" kern="0" dirty="0" smtClean="0">
                <a:solidFill>
                  <a:srgbClr val="FF0000"/>
                </a:solidFill>
                <a:latin typeface="Times New Roman" pitchFamily="18" charset="0"/>
                <a:cs typeface="Times New Roman" pitchFamily="18" charset="0"/>
              </a:rPr>
              <a:t>A</a:t>
            </a:r>
            <a:r>
              <a:rPr lang="en-US" altLang="zh-CN" sz="2800" b="1" kern="0" baseline="-25000" dirty="0" smtClean="0">
                <a:solidFill>
                  <a:srgbClr val="FF0000"/>
                </a:solidFill>
                <a:latin typeface="Times New Roman" pitchFamily="18" charset="0"/>
                <a:cs typeface="Times New Roman" pitchFamily="18" charset="0"/>
              </a:rPr>
              <a:t>0 </a:t>
            </a:r>
            <a:r>
              <a:rPr lang="zh-TW" altLang="en-US" sz="2800" b="1" dirty="0" smtClean="0">
                <a:latin typeface="SimSun" pitchFamily="2" charset="-122"/>
                <a:ea typeface="SimSun" pitchFamily="2" charset="-122"/>
              </a:rPr>
              <a:t>，原始定义需满足如下两个条件，分别体现名称上的</a:t>
            </a:r>
            <a:r>
              <a:rPr lang="zh-TW" altLang="en-US" sz="2800" b="1" dirty="0" smtClean="0">
                <a:solidFill>
                  <a:srgbClr val="7030A0"/>
                </a:solidFill>
                <a:latin typeface="SimSun" pitchFamily="2" charset="-122"/>
                <a:ea typeface="SimSun" pitchFamily="2" charset="-122"/>
              </a:rPr>
              <a:t>无关</a:t>
            </a:r>
            <a:r>
              <a:rPr lang="zh-TW" altLang="en-US" sz="2800" b="1" dirty="0" smtClean="0">
                <a:latin typeface="SimSun" pitchFamily="2" charset="-122"/>
                <a:ea typeface="SimSun" pitchFamily="2" charset="-122"/>
              </a:rPr>
              <a:t>以及</a:t>
            </a:r>
            <a:r>
              <a:rPr lang="zh-TW" altLang="en-US" sz="2800" b="1" dirty="0" smtClean="0">
                <a:solidFill>
                  <a:srgbClr val="00B050"/>
                </a:solidFill>
                <a:latin typeface="SimSun" pitchFamily="2" charset="-122"/>
                <a:ea typeface="SimSun" pitchFamily="2" charset="-122"/>
              </a:rPr>
              <a:t>最大</a:t>
            </a:r>
            <a:r>
              <a:rPr lang="zh-TW" altLang="en-US" sz="2800" b="1" dirty="0" smtClean="0">
                <a:latin typeface="SimSun" pitchFamily="2" charset="-122"/>
                <a:ea typeface="SimSun" pitchFamily="2" charset="-122"/>
              </a:rPr>
              <a:t>两个观念：</a:t>
            </a:r>
            <a:endParaRPr lang="en-US" altLang="zh-TW" sz="2800" b="1" dirty="0" smtClean="0">
              <a:latin typeface="SimSun" pitchFamily="2" charset="-122"/>
              <a:ea typeface="SimSun" pitchFamily="2" charset="-122"/>
            </a:endParaRPr>
          </a:p>
        </p:txBody>
      </p:sp>
      <p:sp>
        <p:nvSpPr>
          <p:cNvPr id="4" name="矩形 3"/>
          <p:cNvSpPr/>
          <p:nvPr/>
        </p:nvSpPr>
        <p:spPr>
          <a:xfrm>
            <a:off x="500034" y="2285992"/>
            <a:ext cx="8281434" cy="2246769"/>
          </a:xfrm>
          <a:prstGeom prst="rect">
            <a:avLst/>
          </a:prstGeom>
        </p:spPr>
        <p:txBody>
          <a:bodyPr wrap="square">
            <a:spAutoFit/>
          </a:bodyPr>
          <a:lstStyle/>
          <a:p>
            <a:pPr marL="457200" indent="-457200">
              <a:spcBef>
                <a:spcPct val="50000"/>
              </a:spcBef>
              <a:buClr>
                <a:srgbClr val="0000FF"/>
              </a:buClr>
              <a:buFont typeface="Wingdings" pitchFamily="2" charset="2"/>
              <a:buAutoNum type="circleNumDbPlain"/>
              <a:defRPr/>
            </a:pPr>
            <a:r>
              <a:rPr lang="zh-CN" altLang="en-US" sz="2800" b="1" kern="0" dirty="0" smtClean="0">
                <a:solidFill>
                  <a:srgbClr val="7030A0"/>
                </a:solidFill>
              </a:rPr>
              <a:t>向量组 </a:t>
            </a:r>
            <a:r>
              <a:rPr lang="en-US" altLang="zh-CN" sz="2800" b="1" i="1" kern="0" dirty="0" smtClean="0">
                <a:solidFill>
                  <a:srgbClr val="7030A0"/>
                </a:solidFill>
                <a:latin typeface="Times New Roman" pitchFamily="18" charset="0"/>
                <a:cs typeface="Times New Roman" pitchFamily="18" charset="0"/>
              </a:rPr>
              <a:t>A</a:t>
            </a:r>
            <a:r>
              <a:rPr lang="en-US" altLang="zh-CN" sz="2800" b="1" kern="0" baseline="-25000" dirty="0" smtClean="0">
                <a:solidFill>
                  <a:srgbClr val="7030A0"/>
                </a:solidFill>
                <a:latin typeface="Times New Roman" pitchFamily="18" charset="0"/>
                <a:cs typeface="Times New Roman" pitchFamily="18" charset="0"/>
              </a:rPr>
              <a:t>0 </a:t>
            </a:r>
            <a:r>
              <a:rPr lang="zh-CN" altLang="en-US" sz="2800" b="1" kern="0" dirty="0" smtClean="0">
                <a:solidFill>
                  <a:srgbClr val="7030A0"/>
                </a:solidFill>
                <a:latin typeface="Times New Roman" pitchFamily="18" charset="0"/>
                <a:cs typeface="Times New Roman" pitchFamily="18" charset="0"/>
              </a:rPr>
              <a:t>：</a:t>
            </a:r>
            <a:r>
              <a:rPr lang="en-US" altLang="zh-CN" sz="2800" b="1" i="1" kern="0" dirty="0" smtClean="0">
                <a:solidFill>
                  <a:srgbClr val="FF33CC"/>
                </a:solidFill>
                <a:latin typeface="Times New Roman" pitchFamily="18" charset="0"/>
                <a:cs typeface="Times New Roman" pitchFamily="18" charset="0"/>
              </a:rPr>
              <a:t>a</a:t>
            </a:r>
            <a:r>
              <a:rPr lang="en-US" altLang="zh-CN" sz="2800" b="1" kern="0" baseline="-25000" dirty="0" smtClean="0">
                <a:solidFill>
                  <a:srgbClr val="FF33CC"/>
                </a:solidFill>
                <a:latin typeface="Times New Roman" pitchFamily="18" charset="0"/>
                <a:cs typeface="Times New Roman" pitchFamily="18" charset="0"/>
              </a:rPr>
              <a:t>1</a:t>
            </a:r>
            <a:r>
              <a:rPr lang="en-US" altLang="zh-CN" sz="2800" b="1" kern="0" dirty="0" smtClean="0">
                <a:solidFill>
                  <a:srgbClr val="7030A0"/>
                </a:solidFill>
                <a:latin typeface="Times New Roman" pitchFamily="18" charset="0"/>
                <a:cs typeface="Times New Roman" pitchFamily="18" charset="0"/>
              </a:rPr>
              <a:t>, </a:t>
            </a:r>
            <a:r>
              <a:rPr lang="en-US" altLang="zh-CN" sz="2800" b="1" i="1" kern="0" dirty="0" smtClean="0">
                <a:solidFill>
                  <a:srgbClr val="FF33CC"/>
                </a:solidFill>
                <a:latin typeface="Times New Roman" pitchFamily="18" charset="0"/>
                <a:cs typeface="Times New Roman" pitchFamily="18" charset="0"/>
              </a:rPr>
              <a:t>a</a:t>
            </a:r>
            <a:r>
              <a:rPr lang="en-US" altLang="zh-CN" sz="2800" b="1" kern="0" baseline="-25000" dirty="0" smtClean="0">
                <a:solidFill>
                  <a:srgbClr val="FF33CC"/>
                </a:solidFill>
                <a:latin typeface="Times New Roman" pitchFamily="18" charset="0"/>
                <a:cs typeface="Times New Roman" pitchFamily="18" charset="0"/>
              </a:rPr>
              <a:t>2</a:t>
            </a:r>
            <a:r>
              <a:rPr lang="en-US" altLang="zh-CN" sz="2800" b="1" kern="0" dirty="0" smtClean="0">
                <a:solidFill>
                  <a:srgbClr val="7030A0"/>
                </a:solidFill>
                <a:latin typeface="Times New Roman" pitchFamily="18" charset="0"/>
                <a:cs typeface="Times New Roman" pitchFamily="18" charset="0"/>
              </a:rPr>
              <a:t>, …, </a:t>
            </a:r>
            <a:r>
              <a:rPr lang="en-US" altLang="zh-CN" sz="2800" b="1" i="1" kern="0" dirty="0" err="1" smtClean="0">
                <a:solidFill>
                  <a:srgbClr val="FF33CC"/>
                </a:solidFill>
                <a:latin typeface="Times New Roman" pitchFamily="18" charset="0"/>
                <a:cs typeface="Times New Roman" pitchFamily="18" charset="0"/>
              </a:rPr>
              <a:t>a</a:t>
            </a:r>
            <a:r>
              <a:rPr lang="en-US" altLang="zh-CN" sz="2800" b="1" i="1" kern="0" baseline="-25000" dirty="0" err="1" smtClean="0">
                <a:solidFill>
                  <a:srgbClr val="FF33CC"/>
                </a:solidFill>
                <a:latin typeface="Times New Roman" pitchFamily="18" charset="0"/>
                <a:cs typeface="Times New Roman" pitchFamily="18" charset="0"/>
              </a:rPr>
              <a:t>r</a:t>
            </a:r>
            <a:r>
              <a:rPr lang="en-US" altLang="zh-CN" sz="2800" b="1" i="1" kern="0" baseline="-25000" dirty="0" smtClean="0">
                <a:solidFill>
                  <a:srgbClr val="7030A0"/>
                </a:solidFill>
                <a:latin typeface="Times New Roman" pitchFamily="18" charset="0"/>
                <a:cs typeface="Times New Roman" pitchFamily="18" charset="0"/>
              </a:rPr>
              <a:t>  </a:t>
            </a:r>
            <a:r>
              <a:rPr lang="zh-CN" altLang="en-US" sz="2800" b="1" kern="0" dirty="0" smtClean="0">
                <a:solidFill>
                  <a:srgbClr val="7030A0"/>
                </a:solidFill>
              </a:rPr>
              <a:t>线性无关；</a:t>
            </a:r>
            <a:endParaRPr lang="en-US" altLang="zh-CN" sz="2800" b="1" kern="0" dirty="0" smtClean="0">
              <a:solidFill>
                <a:srgbClr val="7030A0"/>
              </a:solidFill>
            </a:endParaRPr>
          </a:p>
          <a:p>
            <a:pPr marL="457200" indent="-457200">
              <a:spcBef>
                <a:spcPct val="50000"/>
              </a:spcBef>
              <a:buClr>
                <a:srgbClr val="0000FF"/>
              </a:buClr>
              <a:buFont typeface="Wingdings" pitchFamily="2" charset="2"/>
              <a:buAutoNum type="circleNumDbPlain"/>
              <a:defRPr/>
            </a:pPr>
            <a:r>
              <a:rPr lang="zh-CN" altLang="en-US" sz="2800" b="1" kern="0" dirty="0" smtClean="0">
                <a:solidFill>
                  <a:srgbClr val="00B050"/>
                </a:solidFill>
              </a:rPr>
              <a:t>向量组 </a:t>
            </a:r>
            <a:r>
              <a:rPr lang="en-US" altLang="zh-CN" sz="2800" b="1" i="1" kern="0" dirty="0" smtClean="0">
                <a:solidFill>
                  <a:srgbClr val="00B050"/>
                </a:solidFill>
                <a:latin typeface="Times New Roman" pitchFamily="18" charset="0"/>
                <a:cs typeface="Times New Roman" pitchFamily="18" charset="0"/>
              </a:rPr>
              <a:t>A</a:t>
            </a:r>
            <a:r>
              <a:rPr lang="en-US" altLang="zh-CN" sz="2800" b="1" kern="0" baseline="-25000" dirty="0" smtClean="0">
                <a:solidFill>
                  <a:srgbClr val="00B050"/>
                </a:solidFill>
                <a:latin typeface="Times New Roman" pitchFamily="18" charset="0"/>
                <a:cs typeface="Times New Roman" pitchFamily="18" charset="0"/>
              </a:rPr>
              <a:t>0</a:t>
            </a:r>
            <a:r>
              <a:rPr lang="en-US" altLang="zh-CN" sz="2800" b="1" kern="0" dirty="0" smtClean="0">
                <a:solidFill>
                  <a:srgbClr val="00B050"/>
                </a:solidFill>
              </a:rPr>
              <a:t> </a:t>
            </a:r>
            <a:r>
              <a:rPr lang="zh-CN" altLang="en-US" sz="2800" b="1" kern="0" dirty="0" smtClean="0">
                <a:solidFill>
                  <a:srgbClr val="00B050"/>
                </a:solidFill>
              </a:rPr>
              <a:t>中任意 </a:t>
            </a:r>
            <a:r>
              <a:rPr lang="en-US" altLang="zh-CN" sz="2800" b="1" i="1" kern="0" dirty="0" smtClean="0">
                <a:solidFill>
                  <a:srgbClr val="00B050"/>
                </a:solidFill>
                <a:cs typeface="Times New Roman" pitchFamily="18" charset="0"/>
              </a:rPr>
              <a:t>r </a:t>
            </a:r>
            <a:r>
              <a:rPr lang="en-US" altLang="zh-CN" sz="2800" b="1" kern="0" dirty="0" smtClean="0">
                <a:solidFill>
                  <a:srgbClr val="00B050"/>
                </a:solidFill>
                <a:cs typeface="Times New Roman" pitchFamily="18" charset="0"/>
              </a:rPr>
              <a:t>+ 1</a:t>
            </a:r>
            <a:r>
              <a:rPr lang="zh-CN" altLang="en-US" sz="2800" b="1" kern="0" dirty="0" smtClean="0">
                <a:solidFill>
                  <a:srgbClr val="00B050"/>
                </a:solidFill>
              </a:rPr>
              <a:t>个向量（如果 </a:t>
            </a:r>
            <a:r>
              <a:rPr lang="en-US" altLang="zh-CN" sz="2800" b="1" i="1" kern="0" dirty="0" smtClean="0">
                <a:solidFill>
                  <a:srgbClr val="00B050"/>
                </a:solidFill>
                <a:cs typeface="Times New Roman" pitchFamily="18" charset="0"/>
              </a:rPr>
              <a:t>A</a:t>
            </a:r>
            <a:r>
              <a:rPr lang="en-US" altLang="zh-CN" sz="2800" b="1" kern="0" dirty="0" smtClean="0">
                <a:solidFill>
                  <a:srgbClr val="00B050"/>
                </a:solidFill>
              </a:rPr>
              <a:t> </a:t>
            </a:r>
            <a:r>
              <a:rPr lang="zh-CN" altLang="en-US" sz="2800" b="1" kern="0" dirty="0" smtClean="0">
                <a:solidFill>
                  <a:srgbClr val="00B050"/>
                </a:solidFill>
              </a:rPr>
              <a:t>中有</a:t>
            </a:r>
            <a:r>
              <a:rPr lang="en-US" altLang="zh-CN" sz="2800" b="1" i="1" kern="0" dirty="0" smtClean="0">
                <a:solidFill>
                  <a:srgbClr val="00B050"/>
                </a:solidFill>
                <a:cs typeface="Times New Roman" pitchFamily="18" charset="0"/>
              </a:rPr>
              <a:t>r </a:t>
            </a:r>
            <a:r>
              <a:rPr lang="en-US" altLang="zh-CN" sz="2800" b="1" kern="0" dirty="0" smtClean="0">
                <a:solidFill>
                  <a:srgbClr val="00B050"/>
                </a:solidFill>
                <a:cs typeface="Times New Roman" pitchFamily="18" charset="0"/>
              </a:rPr>
              <a:t>+ 1</a:t>
            </a:r>
            <a:r>
              <a:rPr lang="zh-CN" altLang="en-US" sz="2800" b="1" kern="0" dirty="0" smtClean="0">
                <a:solidFill>
                  <a:srgbClr val="00B050"/>
                </a:solidFill>
              </a:rPr>
              <a:t>个向量的话）都线性相关</a:t>
            </a:r>
            <a:r>
              <a:rPr lang="zh-TW" altLang="en-US" sz="2800" b="1" kern="0" dirty="0" smtClean="0">
                <a:solidFill>
                  <a:srgbClr val="00B050"/>
                </a:solidFill>
              </a:rPr>
              <a:t>。</a:t>
            </a:r>
            <a:endParaRPr lang="zh-CN" altLang="en-US" sz="2800" b="1" kern="0" dirty="0" smtClean="0">
              <a:solidFill>
                <a:srgbClr val="00B050"/>
              </a:solidFill>
            </a:endParaRPr>
          </a:p>
          <a:p>
            <a:pPr marL="457200" indent="-457200">
              <a:spcBef>
                <a:spcPct val="50000"/>
              </a:spcBef>
              <a:buClr>
                <a:srgbClr val="0000FF"/>
              </a:buClr>
              <a:buFont typeface="Wingdings" pitchFamily="2" charset="2"/>
              <a:buAutoNum type="circleNumDbPlain"/>
              <a:defRPr/>
            </a:pPr>
            <a:endParaRPr lang="zh-CN" altLang="en-US" sz="2800" b="1" kern="0" dirty="0">
              <a:solidFill>
                <a:srgbClr val="7030A0"/>
              </a:solidFill>
            </a:endParaRPr>
          </a:p>
        </p:txBody>
      </p:sp>
      <p:sp>
        <p:nvSpPr>
          <p:cNvPr id="6" name="內容版面配置區 2"/>
          <p:cNvSpPr txBox="1">
            <a:spLocks/>
          </p:cNvSpPr>
          <p:nvPr/>
        </p:nvSpPr>
        <p:spPr>
          <a:xfrm>
            <a:off x="357158" y="3929066"/>
            <a:ext cx="7772400" cy="928694"/>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altLang="zh-TW" sz="2800" b="1" i="0" u="none" strike="noStrike" kern="1200" cap="none" spc="0" normalizeH="0" baseline="0" noProof="0" dirty="0" smtClean="0">
                <a:ln>
                  <a:noFill/>
                </a:ln>
                <a:solidFill>
                  <a:schemeClr val="tx1"/>
                </a:solidFill>
                <a:effectLst/>
                <a:uLnTx/>
                <a:uFillTx/>
                <a:latin typeface="SimSun" pitchFamily="2" charset="-122"/>
                <a:ea typeface="SimSun" pitchFamily="2" charset="-122"/>
                <a:cs typeface="+mn-cs"/>
              </a:rPr>
              <a:t>(</a:t>
            </a:r>
            <a:r>
              <a:rPr kumimoji="0" lang="zh-TW" altLang="en-US" sz="2800" b="1" i="0" u="none" strike="noStrike" kern="1200" cap="none" spc="0" normalizeH="0" baseline="0" noProof="0" dirty="0" smtClean="0">
                <a:ln>
                  <a:noFill/>
                </a:ln>
                <a:solidFill>
                  <a:schemeClr val="tx1"/>
                </a:solidFill>
                <a:effectLst/>
                <a:uLnTx/>
                <a:uFillTx/>
                <a:latin typeface="SimSun" pitchFamily="2" charset="-122"/>
                <a:ea typeface="SimSun" pitchFamily="2" charset="-122"/>
                <a:cs typeface="+mn-cs"/>
              </a:rPr>
              <a:t>课本 </a:t>
            </a:r>
            <a:r>
              <a:rPr kumimoji="0" lang="en-US" altLang="zh-TW" sz="2800" b="1"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Times New Roman" pitchFamily="18" charset="0"/>
              </a:rPr>
              <a:t>p 92 </a:t>
            </a:r>
            <a:r>
              <a:rPr kumimoji="0" lang="zh-TW" altLang="en-US" sz="2800" b="1" i="0" u="none" strike="noStrike" kern="1200" cap="none" spc="0" normalizeH="0" baseline="0" noProof="0" dirty="0" smtClean="0">
                <a:ln>
                  <a:noFill/>
                </a:ln>
                <a:solidFill>
                  <a:schemeClr val="tx1"/>
                </a:solidFill>
                <a:effectLst/>
                <a:uLnTx/>
                <a:uFillTx/>
                <a:latin typeface="SimSun" pitchFamily="2" charset="-122"/>
                <a:ea typeface="SimSun" pitchFamily="2" charset="-122"/>
                <a:cs typeface="+mn-cs"/>
              </a:rPr>
              <a:t>推论</a:t>
            </a:r>
            <a:r>
              <a:rPr kumimoji="0" lang="en-US" altLang="zh-TW" sz="2800" b="1" i="0" u="none" strike="noStrike" kern="1200" cap="none" spc="0" normalizeH="0" baseline="0" noProof="0" dirty="0" smtClean="0">
                <a:ln>
                  <a:noFill/>
                </a:ln>
                <a:solidFill>
                  <a:schemeClr val="tx1"/>
                </a:solidFill>
                <a:effectLst/>
                <a:uLnTx/>
                <a:uFillTx/>
                <a:latin typeface="SimSun" pitchFamily="2" charset="-122"/>
                <a:ea typeface="SimSun" pitchFamily="2" charset="-122"/>
                <a:cs typeface="+mn-cs"/>
              </a:rPr>
              <a:t>)</a:t>
            </a:r>
            <a:r>
              <a:rPr kumimoji="0" lang="zh-TW" altLang="en-US" sz="2800" b="1" i="0" u="none" strike="noStrike" kern="1200" cap="none" spc="0" normalizeH="0" baseline="0" noProof="0" dirty="0" smtClean="0">
                <a:ln>
                  <a:noFill/>
                </a:ln>
                <a:solidFill>
                  <a:schemeClr val="tx1"/>
                </a:solidFill>
                <a:effectLst/>
                <a:uLnTx/>
                <a:uFillTx/>
                <a:latin typeface="SimSun" pitchFamily="2" charset="-122"/>
                <a:ea typeface="SimSun" pitchFamily="2" charset="-122"/>
                <a:cs typeface="+mn-cs"/>
              </a:rPr>
              <a:t>一个向量组 </a:t>
            </a:r>
            <a:r>
              <a:rPr kumimoji="0" lang="en-US" altLang="zh-TW" sz="2800" b="1" i="1"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Times New Roman" pitchFamily="18" charset="0"/>
              </a:rPr>
              <a:t>A</a:t>
            </a:r>
            <a:r>
              <a:rPr kumimoji="0" lang="en-US" altLang="zh-TW" sz="2800" b="1" i="0" u="none" strike="noStrike" kern="1200" cap="none" spc="0" normalizeH="0" baseline="0" noProof="0" dirty="0" smtClean="0">
                <a:ln>
                  <a:noFill/>
                </a:ln>
                <a:solidFill>
                  <a:schemeClr val="tx1"/>
                </a:solidFill>
                <a:effectLst/>
                <a:uLnTx/>
                <a:uFillTx/>
                <a:latin typeface="SimSun" pitchFamily="2" charset="-122"/>
                <a:ea typeface="SimSun" pitchFamily="2" charset="-122"/>
                <a:cs typeface="+mn-cs"/>
              </a:rPr>
              <a:t> </a:t>
            </a:r>
            <a:r>
              <a:rPr kumimoji="0" lang="zh-TW" altLang="en-US" sz="2800" b="1" i="0" u="none" strike="noStrike" kern="1200" cap="none" spc="0" normalizeH="0" baseline="0" noProof="0" dirty="0" smtClean="0">
                <a:ln>
                  <a:noFill/>
                </a:ln>
                <a:solidFill>
                  <a:schemeClr val="tx1"/>
                </a:solidFill>
                <a:effectLst/>
                <a:uLnTx/>
                <a:uFillTx/>
                <a:latin typeface="SimSun" pitchFamily="2" charset="-122"/>
                <a:ea typeface="SimSun" pitchFamily="2" charset="-122"/>
                <a:cs typeface="+mn-cs"/>
              </a:rPr>
              <a:t>其中的</a:t>
            </a:r>
            <a:r>
              <a:rPr kumimoji="0" lang="zh-TW" altLang="en-US" sz="2800" b="1" i="0" u="none" strike="noStrike" kern="1200" cap="none" spc="0" normalizeH="0" baseline="0" noProof="0" dirty="0" smtClean="0">
                <a:ln>
                  <a:noFill/>
                </a:ln>
                <a:solidFill>
                  <a:srgbClr val="FF0000"/>
                </a:solidFill>
                <a:effectLst/>
                <a:uLnTx/>
                <a:uFillTx/>
                <a:latin typeface="SimSun" pitchFamily="2" charset="-122"/>
                <a:ea typeface="SimSun" pitchFamily="2" charset="-122"/>
                <a:cs typeface="+mn-cs"/>
              </a:rPr>
              <a:t>最大无关组 </a:t>
            </a:r>
            <a:r>
              <a:rPr kumimoji="0" lang="en-US" altLang="zh-CN" sz="2800" b="1" i="1"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A</a:t>
            </a:r>
            <a:r>
              <a:rPr kumimoji="0" lang="en-US" altLang="zh-CN" sz="2800" b="1" i="0" u="none" strike="noStrike" kern="0" cap="none" spc="0" normalizeH="0" baseline="-25000" noProof="0" dirty="0" smtClean="0">
                <a:ln>
                  <a:noFill/>
                </a:ln>
                <a:solidFill>
                  <a:srgbClr val="FF0000"/>
                </a:solidFill>
                <a:effectLst/>
                <a:uLnTx/>
                <a:uFillTx/>
                <a:latin typeface="Times New Roman" pitchFamily="18" charset="0"/>
                <a:ea typeface="+mn-ea"/>
                <a:cs typeface="Times New Roman" pitchFamily="18" charset="0"/>
              </a:rPr>
              <a:t>0 </a:t>
            </a:r>
            <a:r>
              <a:rPr kumimoji="0" lang="zh-TW" altLang="en-US" sz="2800" b="1" i="0" u="none" strike="noStrike" kern="1200" cap="none" spc="0" normalizeH="0" baseline="0" noProof="0" dirty="0" smtClean="0">
                <a:ln>
                  <a:noFill/>
                </a:ln>
                <a:solidFill>
                  <a:schemeClr val="tx1"/>
                </a:solidFill>
                <a:effectLst/>
                <a:uLnTx/>
                <a:uFillTx/>
                <a:latin typeface="SimSun" pitchFamily="2" charset="-122"/>
                <a:ea typeface="SimSun" pitchFamily="2" charset="-122"/>
                <a:cs typeface="+mn-cs"/>
              </a:rPr>
              <a:t>，也有以下这个等价定义：</a:t>
            </a:r>
            <a:endParaRPr kumimoji="0" lang="en-US" altLang="zh-TW" sz="2800" b="1" i="0" u="none" strike="noStrike" kern="1200" cap="none" spc="0" normalizeH="0" baseline="0" noProof="0" dirty="0" smtClean="0">
              <a:ln>
                <a:noFill/>
              </a:ln>
              <a:solidFill>
                <a:schemeClr val="tx1"/>
              </a:solidFill>
              <a:effectLst/>
              <a:uLnTx/>
              <a:uFillTx/>
              <a:latin typeface="SimSun" pitchFamily="2" charset="-122"/>
              <a:ea typeface="SimSun" pitchFamily="2" charset="-122"/>
              <a:cs typeface="+mn-cs"/>
            </a:endParaRPr>
          </a:p>
        </p:txBody>
      </p:sp>
      <p:sp>
        <p:nvSpPr>
          <p:cNvPr id="7" name="矩形 6"/>
          <p:cNvSpPr/>
          <p:nvPr/>
        </p:nvSpPr>
        <p:spPr>
          <a:xfrm>
            <a:off x="571472" y="5000636"/>
            <a:ext cx="8281434" cy="2246769"/>
          </a:xfrm>
          <a:prstGeom prst="rect">
            <a:avLst/>
          </a:prstGeom>
        </p:spPr>
        <p:txBody>
          <a:bodyPr wrap="square">
            <a:spAutoFit/>
          </a:bodyPr>
          <a:lstStyle/>
          <a:p>
            <a:pPr marL="457200" indent="-457200">
              <a:spcBef>
                <a:spcPct val="50000"/>
              </a:spcBef>
              <a:buClr>
                <a:srgbClr val="0000FF"/>
              </a:buClr>
              <a:buFont typeface="Wingdings" pitchFamily="2" charset="2"/>
              <a:buAutoNum type="circleNumDbPlain"/>
              <a:defRPr/>
            </a:pPr>
            <a:r>
              <a:rPr lang="zh-CN" altLang="en-US" sz="2800" b="1" kern="0" dirty="0" smtClean="0">
                <a:solidFill>
                  <a:srgbClr val="7030A0"/>
                </a:solidFill>
              </a:rPr>
              <a:t>向量组 </a:t>
            </a:r>
            <a:r>
              <a:rPr lang="en-US" altLang="zh-CN" sz="2800" b="1" i="1" kern="0" dirty="0" smtClean="0">
                <a:solidFill>
                  <a:srgbClr val="7030A0"/>
                </a:solidFill>
                <a:latin typeface="Times New Roman" pitchFamily="18" charset="0"/>
                <a:cs typeface="Times New Roman" pitchFamily="18" charset="0"/>
              </a:rPr>
              <a:t>A</a:t>
            </a:r>
            <a:r>
              <a:rPr lang="en-US" altLang="zh-CN" sz="2800" b="1" kern="0" baseline="-25000" dirty="0" smtClean="0">
                <a:solidFill>
                  <a:srgbClr val="7030A0"/>
                </a:solidFill>
                <a:latin typeface="Times New Roman" pitchFamily="18" charset="0"/>
                <a:cs typeface="Times New Roman" pitchFamily="18" charset="0"/>
              </a:rPr>
              <a:t>0 </a:t>
            </a:r>
            <a:r>
              <a:rPr lang="zh-CN" altLang="en-US" sz="2800" b="1" kern="0" dirty="0" smtClean="0">
                <a:solidFill>
                  <a:srgbClr val="7030A0"/>
                </a:solidFill>
                <a:latin typeface="Times New Roman" pitchFamily="18" charset="0"/>
                <a:cs typeface="Times New Roman" pitchFamily="18" charset="0"/>
              </a:rPr>
              <a:t>：</a:t>
            </a:r>
            <a:r>
              <a:rPr lang="en-US" altLang="zh-CN" sz="2800" b="1" i="1" kern="0" dirty="0" smtClean="0">
                <a:solidFill>
                  <a:srgbClr val="FF33CC"/>
                </a:solidFill>
                <a:latin typeface="Times New Roman" pitchFamily="18" charset="0"/>
                <a:cs typeface="Times New Roman" pitchFamily="18" charset="0"/>
              </a:rPr>
              <a:t>a</a:t>
            </a:r>
            <a:r>
              <a:rPr lang="en-US" altLang="zh-CN" sz="2800" b="1" kern="0" baseline="-25000" dirty="0" smtClean="0">
                <a:solidFill>
                  <a:srgbClr val="FF33CC"/>
                </a:solidFill>
                <a:latin typeface="Times New Roman" pitchFamily="18" charset="0"/>
                <a:cs typeface="Times New Roman" pitchFamily="18" charset="0"/>
              </a:rPr>
              <a:t>1</a:t>
            </a:r>
            <a:r>
              <a:rPr lang="en-US" altLang="zh-CN" sz="2800" b="1" kern="0" dirty="0" smtClean="0">
                <a:solidFill>
                  <a:srgbClr val="7030A0"/>
                </a:solidFill>
                <a:latin typeface="Times New Roman" pitchFamily="18" charset="0"/>
                <a:cs typeface="Times New Roman" pitchFamily="18" charset="0"/>
              </a:rPr>
              <a:t>, </a:t>
            </a:r>
            <a:r>
              <a:rPr lang="en-US" altLang="zh-CN" sz="2800" b="1" i="1" kern="0" dirty="0" smtClean="0">
                <a:solidFill>
                  <a:srgbClr val="FF33CC"/>
                </a:solidFill>
                <a:latin typeface="Times New Roman" pitchFamily="18" charset="0"/>
                <a:cs typeface="Times New Roman" pitchFamily="18" charset="0"/>
              </a:rPr>
              <a:t>a</a:t>
            </a:r>
            <a:r>
              <a:rPr lang="en-US" altLang="zh-CN" sz="2800" b="1" kern="0" baseline="-25000" dirty="0" smtClean="0">
                <a:solidFill>
                  <a:srgbClr val="FF33CC"/>
                </a:solidFill>
                <a:latin typeface="Times New Roman" pitchFamily="18" charset="0"/>
                <a:cs typeface="Times New Roman" pitchFamily="18" charset="0"/>
              </a:rPr>
              <a:t>2</a:t>
            </a:r>
            <a:r>
              <a:rPr lang="en-US" altLang="zh-CN" sz="2800" b="1" kern="0" dirty="0" smtClean="0">
                <a:solidFill>
                  <a:srgbClr val="7030A0"/>
                </a:solidFill>
                <a:latin typeface="Times New Roman" pitchFamily="18" charset="0"/>
                <a:cs typeface="Times New Roman" pitchFamily="18" charset="0"/>
              </a:rPr>
              <a:t>, …, </a:t>
            </a:r>
            <a:r>
              <a:rPr lang="en-US" altLang="zh-CN" sz="2800" b="1" i="1" kern="0" dirty="0" err="1" smtClean="0">
                <a:solidFill>
                  <a:srgbClr val="FF33CC"/>
                </a:solidFill>
                <a:latin typeface="Times New Roman" pitchFamily="18" charset="0"/>
                <a:cs typeface="Times New Roman" pitchFamily="18" charset="0"/>
              </a:rPr>
              <a:t>a</a:t>
            </a:r>
            <a:r>
              <a:rPr lang="en-US" altLang="zh-CN" sz="2800" b="1" i="1" kern="0" baseline="-25000" dirty="0" err="1" smtClean="0">
                <a:solidFill>
                  <a:srgbClr val="FF33CC"/>
                </a:solidFill>
                <a:latin typeface="Times New Roman" pitchFamily="18" charset="0"/>
                <a:cs typeface="Times New Roman" pitchFamily="18" charset="0"/>
              </a:rPr>
              <a:t>r</a:t>
            </a:r>
            <a:r>
              <a:rPr lang="en-US" altLang="zh-CN" sz="2800" b="1" i="1" kern="0" baseline="-25000" dirty="0" smtClean="0">
                <a:solidFill>
                  <a:srgbClr val="7030A0"/>
                </a:solidFill>
                <a:latin typeface="Times New Roman" pitchFamily="18" charset="0"/>
                <a:cs typeface="Times New Roman" pitchFamily="18" charset="0"/>
              </a:rPr>
              <a:t>  </a:t>
            </a:r>
            <a:r>
              <a:rPr lang="zh-CN" altLang="en-US" sz="2800" b="1" kern="0" dirty="0" smtClean="0">
                <a:solidFill>
                  <a:srgbClr val="7030A0"/>
                </a:solidFill>
              </a:rPr>
              <a:t>线性无关；</a:t>
            </a:r>
            <a:endParaRPr lang="en-US" altLang="zh-CN" sz="2800" b="1" kern="0" dirty="0" smtClean="0">
              <a:solidFill>
                <a:srgbClr val="7030A0"/>
              </a:solidFill>
            </a:endParaRPr>
          </a:p>
          <a:p>
            <a:pPr marL="457200" indent="-457200">
              <a:spcBef>
                <a:spcPct val="50000"/>
              </a:spcBef>
              <a:buClr>
                <a:srgbClr val="0000FF"/>
              </a:buClr>
              <a:buFont typeface="Wingdings" pitchFamily="2" charset="2"/>
              <a:buAutoNum type="circleNumDbPlain"/>
              <a:defRPr/>
            </a:pPr>
            <a:r>
              <a:rPr lang="zh-CN" altLang="en-US" sz="2800" b="1" kern="0" dirty="0" smtClean="0">
                <a:solidFill>
                  <a:srgbClr val="92D050"/>
                </a:solidFill>
              </a:rPr>
              <a:t>向量组 </a:t>
            </a:r>
            <a:r>
              <a:rPr lang="en-US" altLang="zh-CN" sz="2800" b="1" i="1" kern="0" dirty="0" smtClean="0">
                <a:solidFill>
                  <a:srgbClr val="92D050"/>
                </a:solidFill>
                <a:latin typeface="Times New Roman" pitchFamily="18" charset="0"/>
                <a:cs typeface="Times New Roman" pitchFamily="18" charset="0"/>
              </a:rPr>
              <a:t>A</a:t>
            </a:r>
            <a:r>
              <a:rPr lang="zh-TW" altLang="en-US" sz="2800" b="1" i="1" kern="0" dirty="0" smtClean="0">
                <a:solidFill>
                  <a:srgbClr val="92D050"/>
                </a:solidFill>
                <a:latin typeface="Times New Roman" pitchFamily="18" charset="0"/>
                <a:cs typeface="Times New Roman" pitchFamily="18" charset="0"/>
              </a:rPr>
              <a:t> </a:t>
            </a:r>
            <a:r>
              <a:rPr lang="zh-CN" altLang="en-US" sz="2800" b="1" kern="0" dirty="0" smtClean="0">
                <a:solidFill>
                  <a:srgbClr val="92D050"/>
                </a:solidFill>
                <a:latin typeface="+mn-ea"/>
              </a:rPr>
              <a:t>中任意</a:t>
            </a:r>
            <a:r>
              <a:rPr lang="zh-TW" altLang="en-US" sz="2800" b="1" kern="0" dirty="0" smtClean="0">
                <a:solidFill>
                  <a:srgbClr val="92D050"/>
                </a:solidFill>
                <a:latin typeface="+mn-ea"/>
              </a:rPr>
              <a:t>一</a:t>
            </a:r>
            <a:r>
              <a:rPr lang="zh-CN" altLang="en-US" sz="2800" b="1" kern="0" dirty="0" smtClean="0">
                <a:solidFill>
                  <a:srgbClr val="92D050"/>
                </a:solidFill>
                <a:latin typeface="+mn-ea"/>
              </a:rPr>
              <a:t>个向量都</a:t>
            </a:r>
            <a:r>
              <a:rPr lang="zh-TW" altLang="en-US" sz="2800" b="1" kern="0" dirty="0" smtClean="0">
                <a:solidFill>
                  <a:srgbClr val="92D050"/>
                </a:solidFill>
                <a:latin typeface="SimSun" pitchFamily="2" charset="-122"/>
                <a:ea typeface="SimSun" pitchFamily="2" charset="-122"/>
              </a:rPr>
              <a:t>能由向量组 </a:t>
            </a:r>
            <a:r>
              <a:rPr lang="en-US" altLang="zh-CN" sz="2800" b="1" i="1" kern="0" dirty="0" smtClean="0">
                <a:solidFill>
                  <a:srgbClr val="92D050"/>
                </a:solidFill>
                <a:latin typeface="Times New Roman" pitchFamily="18" charset="0"/>
                <a:cs typeface="Times New Roman" pitchFamily="18" charset="0"/>
              </a:rPr>
              <a:t>A</a:t>
            </a:r>
            <a:r>
              <a:rPr lang="en-US" altLang="zh-CN" sz="2800" b="1" kern="0" baseline="-25000" dirty="0" smtClean="0">
                <a:solidFill>
                  <a:srgbClr val="92D050"/>
                </a:solidFill>
                <a:latin typeface="Times New Roman" pitchFamily="18" charset="0"/>
                <a:cs typeface="Times New Roman" pitchFamily="18" charset="0"/>
              </a:rPr>
              <a:t>0</a:t>
            </a:r>
            <a:r>
              <a:rPr lang="zh-TW" altLang="en-US" sz="2800" b="1" kern="0" baseline="-25000" dirty="0" smtClean="0">
                <a:solidFill>
                  <a:srgbClr val="92D050"/>
                </a:solidFill>
                <a:latin typeface="Times New Roman" pitchFamily="18" charset="0"/>
                <a:cs typeface="Times New Roman" pitchFamily="18" charset="0"/>
              </a:rPr>
              <a:t> </a:t>
            </a:r>
            <a:r>
              <a:rPr lang="zh-CN" altLang="en-US" sz="2800" b="1" kern="0" dirty="0" smtClean="0">
                <a:solidFill>
                  <a:srgbClr val="92D050"/>
                </a:solidFill>
                <a:latin typeface="+mn-ea"/>
              </a:rPr>
              <a:t>线性</a:t>
            </a:r>
            <a:r>
              <a:rPr lang="zh-TW" altLang="en-US" sz="2800" b="1" kern="0" dirty="0" smtClean="0">
                <a:solidFill>
                  <a:srgbClr val="92D050"/>
                </a:solidFill>
                <a:latin typeface="+mn-ea"/>
              </a:rPr>
              <a:t>表示</a:t>
            </a:r>
            <a:r>
              <a:rPr lang="zh-TW" altLang="en-US" sz="2800" b="1" kern="0" dirty="0" smtClean="0">
                <a:solidFill>
                  <a:srgbClr val="92D050"/>
                </a:solidFill>
              </a:rPr>
              <a:t>。</a:t>
            </a:r>
            <a:endParaRPr lang="zh-CN" altLang="en-US" sz="2800" b="1" kern="0" dirty="0" smtClean="0">
              <a:solidFill>
                <a:srgbClr val="92D050"/>
              </a:solidFill>
            </a:endParaRPr>
          </a:p>
          <a:p>
            <a:pPr marL="457200" indent="-457200">
              <a:spcBef>
                <a:spcPct val="50000"/>
              </a:spcBef>
              <a:buClr>
                <a:srgbClr val="0000FF"/>
              </a:buClr>
              <a:buFont typeface="Wingdings" pitchFamily="2" charset="2"/>
              <a:buAutoNum type="circleNumDbPlain"/>
              <a:defRPr/>
            </a:pPr>
            <a:endParaRPr lang="zh-CN" altLang="en-US" sz="2800" b="1" kern="0" dirty="0">
              <a:solidFill>
                <a:srgbClr val="7030A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511156"/>
          </a:xfrm>
        </p:spPr>
        <p:txBody>
          <a:bodyPr>
            <a:normAutofit fontScale="90000"/>
          </a:bodyPr>
          <a:lstStyle/>
          <a:p>
            <a:r>
              <a:rPr lang="en-US" altLang="zh-TW" b="1" dirty="0" smtClean="0">
                <a:solidFill>
                  <a:srgbClr val="0070C0"/>
                </a:solidFill>
                <a:latin typeface="+mj-ea"/>
              </a:rPr>
              <a:t>3. </a:t>
            </a:r>
            <a:r>
              <a:rPr lang="zh-TW" altLang="en-US" b="1" dirty="0" smtClean="0">
                <a:solidFill>
                  <a:srgbClr val="0070C0"/>
                </a:solidFill>
                <a:latin typeface="+mj-ea"/>
              </a:rPr>
              <a:t>向量组的秩</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285720" y="1285860"/>
            <a:ext cx="7772400" cy="1500198"/>
          </a:xfrm>
        </p:spPr>
        <p:txBody>
          <a:bodyPr>
            <a:noAutofit/>
          </a:bodyPr>
          <a:lstStyle/>
          <a:p>
            <a:pPr>
              <a:defRPr/>
            </a:pPr>
            <a:r>
              <a:rPr lang="zh-TW" altLang="en-US" sz="2800" b="1" dirty="0" smtClean="0">
                <a:latin typeface="SimSun" pitchFamily="2" charset="-122"/>
                <a:ea typeface="SimSun" pitchFamily="2" charset="-122"/>
              </a:rPr>
              <a:t>一个</a:t>
            </a:r>
            <a:r>
              <a:rPr lang="zh-TW" altLang="en-US" sz="2800" b="1" dirty="0" smtClean="0">
                <a:solidFill>
                  <a:srgbClr val="FF0000"/>
                </a:solidFill>
                <a:latin typeface="SimSun" pitchFamily="2" charset="-122"/>
                <a:ea typeface="SimSun" pitchFamily="2" charset="-122"/>
              </a:rPr>
              <a:t>向量组 </a:t>
            </a:r>
            <a:r>
              <a:rPr lang="en-US" altLang="zh-TW" sz="2800" b="1" i="1" dirty="0" smtClean="0">
                <a:solidFill>
                  <a:srgbClr val="FF0000"/>
                </a:solidFill>
                <a:latin typeface="Times New Roman" pitchFamily="18" charset="0"/>
                <a:ea typeface="SimSun" pitchFamily="2" charset="-122"/>
                <a:cs typeface="Times New Roman" pitchFamily="18" charset="0"/>
              </a:rPr>
              <a:t>A</a:t>
            </a:r>
            <a:r>
              <a:rPr lang="en-US" altLang="zh-TW" sz="2800" b="1" dirty="0" smtClean="0">
                <a:solidFill>
                  <a:srgbClr val="FF0000"/>
                </a:solidFill>
                <a:latin typeface="SimSun" pitchFamily="2" charset="-122"/>
                <a:ea typeface="SimSun" pitchFamily="2" charset="-122"/>
              </a:rPr>
              <a:t> </a:t>
            </a:r>
            <a:r>
              <a:rPr lang="zh-TW" altLang="en-US" sz="2800" b="1" dirty="0" smtClean="0">
                <a:solidFill>
                  <a:srgbClr val="FF0000"/>
                </a:solidFill>
                <a:latin typeface="SimSun" pitchFamily="2" charset="-122"/>
                <a:ea typeface="SimSun" pitchFamily="2" charset="-122"/>
              </a:rPr>
              <a:t>的秩</a:t>
            </a:r>
            <a:r>
              <a:rPr lang="zh-TW" altLang="en-US" sz="2800" b="1" dirty="0" smtClean="0">
                <a:latin typeface="SimSun" pitchFamily="2" charset="-122"/>
                <a:ea typeface="SimSun" pitchFamily="2" charset="-122"/>
              </a:rPr>
              <a:t>即为向量组 </a:t>
            </a:r>
            <a:r>
              <a:rPr lang="en-US" altLang="zh-TW" sz="2800" b="1" i="1" dirty="0" smtClean="0">
                <a:latin typeface="Times New Roman" pitchFamily="18" charset="0"/>
                <a:ea typeface="SimSun" pitchFamily="2" charset="-122"/>
                <a:cs typeface="Times New Roman" pitchFamily="18" charset="0"/>
              </a:rPr>
              <a:t>A</a:t>
            </a:r>
            <a:r>
              <a:rPr lang="zh-TW" altLang="en-US" sz="2800" b="1" i="1" dirty="0" smtClean="0">
                <a:solidFill>
                  <a:srgbClr val="FF0000"/>
                </a:solidFill>
                <a:latin typeface="Times New Roman" pitchFamily="18" charset="0"/>
                <a:ea typeface="SimSun" pitchFamily="2" charset="-122"/>
                <a:cs typeface="Times New Roman" pitchFamily="18" charset="0"/>
              </a:rPr>
              <a:t> </a:t>
            </a:r>
            <a:r>
              <a:rPr lang="zh-TW" altLang="en-US" sz="2800" b="1" dirty="0" smtClean="0">
                <a:latin typeface="SimSun" pitchFamily="2" charset="-122"/>
                <a:ea typeface="SimSun" pitchFamily="2" charset="-122"/>
              </a:rPr>
              <a:t>中最大无关组的向量个数。</a:t>
            </a:r>
            <a:endParaRPr lang="en-US" altLang="zh-TW" sz="2800" b="1" dirty="0" smtClean="0">
              <a:latin typeface="SimSun" pitchFamily="2" charset="-122"/>
              <a:ea typeface="SimSun" pitchFamily="2" charset="-122"/>
            </a:endParaRPr>
          </a:p>
          <a:p>
            <a:pPr>
              <a:defRPr/>
            </a:pPr>
            <a:r>
              <a:rPr lang="zh-TW" altLang="en-US" sz="2800" b="1" dirty="0" smtClean="0">
                <a:solidFill>
                  <a:srgbClr val="7030A0"/>
                </a:solidFill>
                <a:latin typeface="SimSun" pitchFamily="2" charset="-122"/>
                <a:ea typeface="SimSun" pitchFamily="2" charset="-122"/>
              </a:rPr>
              <a:t>向量组的秩</a:t>
            </a:r>
            <a:r>
              <a:rPr lang="zh-TW" altLang="en-US" sz="2800" b="1" dirty="0" smtClean="0">
                <a:latin typeface="SimSun" pitchFamily="2" charset="-122"/>
                <a:ea typeface="SimSun" pitchFamily="2" charset="-122"/>
              </a:rPr>
              <a:t>和其所排成</a:t>
            </a:r>
            <a:r>
              <a:rPr lang="zh-TW" altLang="en-US" sz="2800" b="1" dirty="0" smtClean="0">
                <a:solidFill>
                  <a:srgbClr val="00B050"/>
                </a:solidFill>
                <a:latin typeface="SimSun" pitchFamily="2" charset="-122"/>
                <a:ea typeface="SimSun" pitchFamily="2" charset="-122"/>
              </a:rPr>
              <a:t>矩阵的秩</a:t>
            </a:r>
            <a:r>
              <a:rPr lang="zh-TW" altLang="en-US" sz="2800" b="1" dirty="0" smtClean="0">
                <a:latin typeface="SimSun" pitchFamily="2" charset="-122"/>
                <a:ea typeface="SimSun" pitchFamily="2" charset="-122"/>
              </a:rPr>
              <a:t>相同。</a:t>
            </a:r>
            <a:endParaRPr lang="en-US" altLang="zh-TW" sz="2800" b="1" dirty="0" smtClean="0">
              <a:latin typeface="SimSun" pitchFamily="2" charset="-122"/>
              <a:ea typeface="SimSun" pitchFamily="2" charset="-122"/>
            </a:endParaRPr>
          </a:p>
          <a:p>
            <a:pPr>
              <a:defRPr/>
            </a:pPr>
            <a:r>
              <a:rPr lang="zh-TW" altLang="en-US" sz="2800" b="1" dirty="0" smtClean="0">
                <a:latin typeface="SimSun" pitchFamily="2" charset="-122"/>
                <a:ea typeface="SimSun" pitchFamily="2" charset="-122"/>
              </a:rPr>
              <a:t>第四章前面许多含有向量组排成</a:t>
            </a:r>
            <a:r>
              <a:rPr lang="zh-TW" altLang="en-US" sz="2800" b="1" dirty="0" smtClean="0">
                <a:solidFill>
                  <a:srgbClr val="7030A0"/>
                </a:solidFill>
                <a:latin typeface="SimSun" pitchFamily="2" charset="-122"/>
                <a:ea typeface="SimSun" pitchFamily="2" charset="-122"/>
              </a:rPr>
              <a:t>矩阵的秩</a:t>
            </a:r>
            <a:r>
              <a:rPr lang="zh-TW" altLang="en-US" sz="2800" b="1" dirty="0" smtClean="0">
                <a:latin typeface="SimSun" pitchFamily="2" charset="-122"/>
                <a:ea typeface="SimSun" pitchFamily="2" charset="-122"/>
              </a:rPr>
              <a:t>的定理</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定理 </a:t>
            </a:r>
            <a:r>
              <a:rPr lang="en-US" altLang="zh-TW" sz="2800" b="1" dirty="0" smtClean="0">
                <a:latin typeface="Times New Roman" pitchFamily="18" charset="0"/>
                <a:ea typeface="SimSun" pitchFamily="2" charset="-122"/>
                <a:cs typeface="Times New Roman" pitchFamily="18" charset="0"/>
              </a:rPr>
              <a:t>1, 2, 3, 4</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，都可以用</a:t>
            </a:r>
            <a:r>
              <a:rPr lang="zh-TW" altLang="en-US" sz="2800" b="1" dirty="0" smtClean="0">
                <a:solidFill>
                  <a:srgbClr val="00B050"/>
                </a:solidFill>
                <a:latin typeface="SimSun" pitchFamily="2" charset="-122"/>
                <a:ea typeface="SimSun" pitchFamily="2" charset="-122"/>
              </a:rPr>
              <a:t>向量组的秩</a:t>
            </a:r>
            <a:r>
              <a:rPr lang="zh-TW" altLang="en-US" sz="2800" b="1" dirty="0" smtClean="0">
                <a:latin typeface="SimSun" pitchFamily="2" charset="-122"/>
                <a:ea typeface="SimSun" pitchFamily="2" charset="-122"/>
              </a:rPr>
              <a:t>的语言来描述。</a:t>
            </a:r>
            <a:endParaRPr lang="en-US" altLang="zh-TW" sz="2800" b="1" dirty="0" smtClean="0">
              <a:latin typeface="SimSun" pitchFamily="2" charset="-122"/>
              <a:ea typeface="SimSun" pitchFamily="2" charset="-122"/>
            </a:endParaRPr>
          </a:p>
          <a:p>
            <a:pPr>
              <a:defRPr/>
            </a:pPr>
            <a:endParaRPr lang="en-US" altLang="zh-TW" sz="2800" b="1" dirty="0" smtClean="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公正">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952</TotalTime>
  <Words>2168</Words>
  <Application>Microsoft Office PowerPoint</Application>
  <PresentationFormat>如螢幕大小 (4:3)</PresentationFormat>
  <Paragraphs>114</Paragraphs>
  <Slides>21</Slides>
  <Notes>1</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21</vt:i4>
      </vt:variant>
    </vt:vector>
  </HeadingPairs>
  <TitlesOfParts>
    <vt:vector size="23" baseType="lpstr">
      <vt:lpstr>公正</vt:lpstr>
      <vt:lpstr>Equation</vt:lpstr>
      <vt:lpstr>第四章    向量组的线性相关性</vt:lpstr>
      <vt:lpstr>1. 向量组及其线性组合</vt:lpstr>
      <vt:lpstr>投影片 3</vt:lpstr>
      <vt:lpstr>1. 向量组及其线性组合-续</vt:lpstr>
      <vt:lpstr>2. 向量组的线性相关性</vt:lpstr>
      <vt:lpstr>2. 向量组的线性相关性-续</vt:lpstr>
      <vt:lpstr>2. 向量组的线性相关性-续</vt:lpstr>
      <vt:lpstr>3. 向量组的秩</vt:lpstr>
      <vt:lpstr>3. 向量组的秩-续</vt:lpstr>
      <vt:lpstr>投影片 10</vt:lpstr>
      <vt:lpstr>投影片 11</vt:lpstr>
      <vt:lpstr>投影片 12</vt:lpstr>
      <vt:lpstr>投影片 13</vt:lpstr>
      <vt:lpstr>投影片 14</vt:lpstr>
      <vt:lpstr>４. 线性方程组的解的结构</vt:lpstr>
      <vt:lpstr>４. 线性方程组的解的结构-续</vt:lpstr>
      <vt:lpstr>４. 线性方程组的解的结构-续</vt:lpstr>
      <vt:lpstr>４. 线性方程组的解的结构-续</vt:lpstr>
      <vt:lpstr>４. 线性方程组的解的结构-续</vt:lpstr>
      <vt:lpstr>４. 线性方程组的解的结构-续</vt:lpstr>
      <vt:lpstr>5. 重要课本例题及习题整理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行列式</dc:title>
  <dc:creator>user</dc:creator>
  <cp:lastModifiedBy>user</cp:lastModifiedBy>
  <cp:revision>117</cp:revision>
  <dcterms:created xsi:type="dcterms:W3CDTF">2016-01-01T08:38:10Z</dcterms:created>
  <dcterms:modified xsi:type="dcterms:W3CDTF">2018-01-01T04:39:08Z</dcterms:modified>
</cp:coreProperties>
</file>