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4" r:id="rId3"/>
    <p:sldId id="317" r:id="rId4"/>
    <p:sldId id="318" r:id="rId5"/>
    <p:sldId id="320" r:id="rId6"/>
    <p:sldId id="319" r:id="rId7"/>
    <p:sldId id="321" r:id="rId8"/>
    <p:sldId id="27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472A-9460-4B44-88A3-2F1C3AE0F2A1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34BAD-B8F1-4A80-BA15-25343F5C2B0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第五章    相似矩阵及二次型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1.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向量的内积、长度及正交性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1268760"/>
            <a:ext cx="7772400" cy="35719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2800" b="1" dirty="0" smtClean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向量的内积、向量的长度、 两向量的夹角、 单位向量、 把向量单位化、 向量正交、正交向量组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的意义要清楚。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defRPr/>
            </a:pPr>
            <a:r>
              <a:rPr lang="en-US" altLang="zh-TW" sz="2800" b="1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课本 </a:t>
            </a:r>
            <a:r>
              <a:rPr lang="en-US" altLang="zh-TW" sz="2800" b="1" dirty="0" smtClean="0">
                <a:solidFill>
                  <a:srgbClr val="00B05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p115</a:t>
            </a:r>
            <a:r>
              <a:rPr lang="en-US" altLang="zh-TW" sz="2800" b="1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定理 </a:t>
            </a:r>
            <a:r>
              <a:rPr lang="en-US" altLang="zh-TW" sz="2800" b="1" dirty="0" smtClean="0">
                <a:solidFill>
                  <a:srgbClr val="00B05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正交向量组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两两正交且不含零向量的向量组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线性无关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  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  <a:defRPr/>
            </a:pPr>
            <a:r>
              <a:rPr lang="en-US" altLang="zh-TW" sz="2800" b="1" dirty="0" smtClean="0">
                <a:latin typeface="+mn-ea"/>
              </a:rPr>
              <a:t>  </a:t>
            </a:r>
            <a:r>
              <a:rPr lang="zh-TW" altLang="en-US" sz="2800" b="1" dirty="0" smtClean="0">
                <a:latin typeface="+mn-ea"/>
              </a:rPr>
              <a:t> </a:t>
            </a:r>
            <a:endParaRPr lang="en-US" altLang="zh-TW" sz="2800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方阵的特征值与特征向量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4313" y="928674"/>
            <a:ext cx="24368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latin typeface="+mn-ea"/>
              </a:rPr>
              <a:t>p</a:t>
            </a:r>
            <a:r>
              <a:rPr lang="en-US" altLang="zh-CN" sz="3200" b="1" dirty="0" smtClean="0">
                <a:solidFill>
                  <a:srgbClr val="0000FF"/>
                </a:solidFill>
                <a:latin typeface="+mn-ea"/>
                <a:ea typeface="+mn-ea"/>
              </a:rPr>
              <a:t>120 </a:t>
            </a:r>
            <a:r>
              <a:rPr lang="zh-CN" altLang="en-US" sz="3200" b="1" dirty="0" smtClean="0">
                <a:solidFill>
                  <a:srgbClr val="0000FF"/>
                </a:solidFill>
                <a:latin typeface="+mn-ea"/>
                <a:ea typeface="+mn-ea"/>
              </a:rPr>
              <a:t>定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义 </a:t>
            </a:r>
            <a:r>
              <a:rPr lang="en-US" altLang="zh-CN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6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57250" y="1500174"/>
            <a:ext cx="6400800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设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是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阶矩阵，如果数 </a:t>
            </a:r>
            <a:r>
              <a:rPr lang="el-GR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en-US" altLang="zh-TW" sz="2800" b="1" i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和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维</a:t>
            </a:r>
            <a:endParaRPr lang="en-US" altLang="zh-TW" sz="2800" b="1" dirty="0">
              <a:solidFill>
                <a:srgbClr val="000C0C"/>
              </a:solidFill>
              <a:latin typeface="SimSun" pitchFamily="2" charset="-122"/>
              <a:ea typeface="SimSun" pitchFamily="2" charset="-122"/>
            </a:endParaRPr>
          </a:p>
          <a:p>
            <a:pPr>
              <a:defRPr/>
            </a:pPr>
            <a:r>
              <a:rPr lang="zh-TW" altLang="en-US" sz="2800" b="1" dirty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非零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列向量 </a:t>
            </a:r>
            <a:r>
              <a:rPr lang="en-US" altLang="zh-TW" sz="2800" b="1" i="1" dirty="0">
                <a:solidFill>
                  <a:srgbClr val="FF33C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使关系式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71813" y="2500299"/>
            <a:ext cx="1395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800" b="1" i="1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b="1" dirty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TW" sz="2800" b="1" i="1" dirty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i="1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800" b="1" i="1" dirty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57188" y="3857612"/>
            <a:ext cx="1008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说明</a:t>
            </a:r>
            <a:endParaRPr lang="en-US" altLang="zh-CN" sz="3200" b="1" dirty="0">
              <a:solidFill>
                <a:srgbClr val="0000FF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/>
        </p:nvSpPr>
        <p:spPr bwMode="auto">
          <a:xfrm>
            <a:off x="857250" y="4357674"/>
            <a:ext cx="72699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特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征向量 </a:t>
            </a:r>
            <a:r>
              <a:rPr lang="en-US" altLang="zh-TW" sz="2800" b="1" i="1" dirty="0">
                <a:solidFill>
                  <a:srgbClr val="FF33C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TW" sz="2800" b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≠ </a:t>
            </a:r>
            <a:r>
              <a:rPr lang="en-US" altLang="zh-TW" sz="2800" b="1" dirty="0">
                <a:solidFill>
                  <a:srgbClr val="FF33C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zh-TW" altLang="en-US" sz="2800" b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但注意特征值可以为 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0)</a:t>
            </a:r>
            <a:r>
              <a:rPr lang="zh-TW" altLang="en-US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，</a:t>
            </a:r>
            <a:endParaRPr lang="en-US" altLang="zh-TW" sz="2800" b="1" dirty="0" smtClean="0">
              <a:solidFill>
                <a:srgbClr val="000C0C"/>
              </a:solidFill>
              <a:latin typeface="SimSun" pitchFamily="2" charset="-122"/>
              <a:ea typeface="SimSun" pitchFamily="2" charset="-122"/>
            </a:endParaRPr>
          </a:p>
          <a:p>
            <a:pPr marL="514350" indent="-514350"/>
            <a:r>
              <a:rPr lang="en-US" altLang="zh-TW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	</a:t>
            </a:r>
            <a:r>
              <a:rPr lang="zh-TW" altLang="en-US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特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征值问题是对方阵而言的。</a:t>
            </a: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857224" y="5258679"/>
            <a:ext cx="815800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2800" b="1" dirty="0">
                <a:solidFill>
                  <a:srgbClr val="000C0C"/>
                </a:solidFill>
              </a:rPr>
              <a:t>2.</a:t>
            </a:r>
            <a:r>
              <a:rPr lang="en-US" altLang="zh-TW" sz="2800" b="1" i="1" dirty="0">
                <a:solidFill>
                  <a:srgbClr val="000C0C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C0C"/>
                </a:solidFill>
              </a:rPr>
              <a:t>  </a:t>
            </a:r>
            <a:r>
              <a:rPr lang="en-US" altLang="zh-TW" sz="2800" b="1" i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阶方阵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的特征值，就是使齐次线性方程组</a:t>
            </a:r>
            <a:endParaRPr lang="en-US" altLang="zh-TW" sz="2800" b="1" dirty="0">
              <a:solidFill>
                <a:srgbClr val="000C0C"/>
              </a:solidFill>
              <a:latin typeface="SimSun" pitchFamily="2" charset="-122"/>
              <a:ea typeface="SimSun" pitchFamily="2" charset="-122"/>
            </a:endParaRPr>
          </a:p>
          <a:p>
            <a:pPr marL="457200" indent="-457200"/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( </a:t>
            </a:r>
            <a:r>
              <a:rPr lang="en-US" altLang="zh-TW" sz="2800" b="1" i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en-US" altLang="zh-TW" sz="2800" b="1" i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solidFill>
                  <a:srgbClr val="FF33C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zh-TW" altLang="en-US" sz="2800" b="1" i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>
                <a:solidFill>
                  <a:srgbClr val="FF33C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en-US" altLang="zh-TW" sz="2800" b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有非零解的 </a:t>
            </a:r>
            <a:r>
              <a:rPr lang="el-GR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zh-TW" altLang="en-US" sz="2800" b="1" i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值，即满足方程 </a:t>
            </a:r>
            <a:endParaRPr lang="en-US" altLang="zh-TW" sz="2800" b="1" dirty="0">
              <a:solidFill>
                <a:srgbClr val="000C0C"/>
              </a:solidFill>
              <a:latin typeface="SimSun" pitchFamily="2" charset="-122"/>
              <a:ea typeface="SimSun" pitchFamily="2" charset="-122"/>
            </a:endParaRPr>
          </a:p>
          <a:p>
            <a:pPr marL="457200" indent="-457200"/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| </a:t>
            </a:r>
            <a:r>
              <a:rPr lang="en-US" altLang="zh-TW" sz="2800" b="1" i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i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–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l-GR" altLang="zh-TW" sz="2800" b="1" i="1" dirty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en-US" altLang="zh-TW" sz="2800" b="1" i="1" dirty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TW" sz="2800" b="1" dirty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| =</a:t>
            </a:r>
            <a:r>
              <a:rPr lang="zh-TW" altLang="en-US" sz="2800" b="1" dirty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zh-TW" altLang="en-US" sz="2800" b="1" dirty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的 </a:t>
            </a:r>
            <a:r>
              <a:rPr lang="el-GR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zh-TW" altLang="en-US" sz="2800" b="1" i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都是矩阵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的特征值</a:t>
            </a:r>
            <a:r>
              <a:rPr lang="zh-TW" altLang="en-US" sz="2800" b="1" dirty="0" smtClean="0">
                <a:solidFill>
                  <a:srgbClr val="000C0C"/>
                </a:solidFill>
              </a:rPr>
              <a:t>。 </a:t>
            </a:r>
            <a:endParaRPr lang="zh-TW" altLang="en-US" sz="2800" b="1" dirty="0">
              <a:solidFill>
                <a:srgbClr val="000C0C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3275" y="3000362"/>
            <a:ext cx="8340725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成立，那这样的数 </a:t>
            </a:r>
            <a:r>
              <a:rPr lang="el-GR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en-US" altLang="zh-TW" sz="2800" b="1" i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称为方阵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的</a:t>
            </a:r>
            <a:r>
              <a:rPr lang="zh-TW" altLang="en-US" sz="2800" b="1" dirty="0">
                <a:solidFill>
                  <a:srgbClr val="FF3300"/>
                </a:solidFill>
                <a:latin typeface="SimSun" pitchFamily="2" charset="-122"/>
                <a:ea typeface="SimSun" pitchFamily="2" charset="-122"/>
              </a:rPr>
              <a:t>特征值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，</a:t>
            </a:r>
            <a:endParaRPr lang="en-US" altLang="zh-TW" sz="2800" b="1" dirty="0">
              <a:solidFill>
                <a:srgbClr val="000C0C"/>
              </a:solidFill>
              <a:latin typeface="SimSun" pitchFamily="2" charset="-122"/>
              <a:ea typeface="SimSun" pitchFamily="2" charset="-122"/>
            </a:endParaRPr>
          </a:p>
          <a:p>
            <a:pPr>
              <a:defRPr/>
            </a:pP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非零向量 </a:t>
            </a:r>
            <a:r>
              <a:rPr lang="en-US" altLang="zh-TW" sz="2800" b="1" i="1" dirty="0">
                <a:solidFill>
                  <a:srgbClr val="FF33C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TW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称为 </a:t>
            </a:r>
            <a:r>
              <a:rPr lang="en-US" altLang="zh-TW" sz="2800" b="1" i="1" dirty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>
                <a:solidFill>
                  <a:srgbClr val="000C0C"/>
                </a:solidFill>
                <a:latin typeface="SimSun" pitchFamily="2" charset="-122"/>
                <a:ea typeface="SimSun" pitchFamily="2" charset="-122"/>
              </a:rPr>
              <a:t> 的</a:t>
            </a:r>
            <a:r>
              <a:rPr lang="zh-TW" altLang="en-US" sz="2800" b="1" dirty="0">
                <a:solidFill>
                  <a:srgbClr val="FF3300"/>
                </a:solidFill>
                <a:latin typeface="SimSun" pitchFamily="2" charset="-122"/>
                <a:ea typeface="SimSun" pitchFamily="2" charset="-122"/>
              </a:rPr>
              <a:t>对应于特征</a:t>
            </a:r>
            <a:r>
              <a:rPr lang="en-US" altLang="zh-TW" sz="2800" b="1" dirty="0">
                <a:solidFill>
                  <a:srgbClr val="FF330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el-GR" altLang="zh-TW" sz="2800" b="1" i="1" dirty="0">
                <a:solidFill>
                  <a:srgbClr val="FF33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λ</a:t>
            </a:r>
            <a:r>
              <a:rPr lang="zh-TW" altLang="en-US" sz="2800" b="1" i="1" dirty="0">
                <a:solidFill>
                  <a:srgbClr val="FF33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>
                <a:solidFill>
                  <a:srgbClr val="FF3300"/>
                </a:solidFill>
                <a:latin typeface="SimSun" pitchFamily="2" charset="-122"/>
                <a:ea typeface="SimSun" pitchFamily="2" charset="-122"/>
              </a:rPr>
              <a:t>的特征向量</a:t>
            </a:r>
            <a:r>
              <a:rPr lang="zh-TW" altLang="en-US" sz="2800" b="1" dirty="0">
                <a:solidFill>
                  <a:srgbClr val="000C0C"/>
                </a:solidFill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/>
      <p:bldP spid="8" grpId="0" autoUpdateAnimBg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方阵的特征值与特征向量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85786" y="1285860"/>
            <a:ext cx="7772400" cy="10001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2800" b="1" dirty="0" smtClean="0">
                <a:solidFill>
                  <a:srgbClr val="FF0000"/>
                </a:solidFill>
                <a:latin typeface="SimSun" pitchFamily="2" charset="-122"/>
                <a:ea typeface="SimSun" pitchFamily="2" charset="-122"/>
              </a:rPr>
              <a:t>找一个方阵的特征值及特征向量的方法及过程超级重要</a:t>
            </a:r>
            <a:r>
              <a:rPr lang="zh-TW" altLang="en-US" sz="2800" b="1" dirty="0" smtClean="0">
                <a:latin typeface="+mn-ea"/>
              </a:rPr>
              <a:t>。</a:t>
            </a:r>
            <a:endParaRPr lang="en-US" altLang="zh-TW" sz="2800" b="1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zh-TW" sz="2800" b="1" dirty="0" smtClean="0">
                <a:latin typeface="+mn-ea"/>
              </a:rPr>
              <a:t>	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14348" y="2285992"/>
            <a:ext cx="8201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找一个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阶方阵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的特征值及特征向量的过程：</a:t>
            </a:r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5786" y="2786058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找出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的特征多项式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分解特征多项式，即找出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= 0 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的解，这些解即为特征值。</a:t>
            </a:r>
            <a:endParaRPr lang="en-US" altLang="zh-TW" sz="28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对找出的每个特征值 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i="1" baseline="-25000" dirty="0" err="1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l-GR" altLang="zh-TW" sz="2800" b="1" i="1" baseline="-25000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，解对应的齐次线性方程组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800" b="1" i="1" baseline="-25000" dirty="0" err="1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800" b="1" i="1" dirty="0" err="1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sz="2800" b="1" i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TW" altLang="en-US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此齐次线性方程组的解向量组中的所有非零向量均为矩阵 </a:t>
            </a:r>
            <a:r>
              <a:rPr lang="en-US" altLang="zh-TW" sz="2800" b="1" i="1" dirty="0" smtClean="0">
                <a:solidFill>
                  <a:srgbClr val="000C0C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对应于特征值 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i="1" baseline="-25000" dirty="0" err="1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TW" altLang="en-US" sz="2800" b="1" dirty="0" smtClean="0">
                <a:solidFill>
                  <a:srgbClr val="000C0C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的特征向量</a:t>
            </a:r>
            <a:r>
              <a:rPr lang="zh-TW" altLang="en-US" sz="2800" b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800" b="1" dirty="0" smtClean="0">
              <a:solidFill>
                <a:srgbClr val="000C0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方阵的特征值与特征向量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910" y="1214422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请参考课本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p121 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、例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p126 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TW" sz="2800" b="1" dirty="0" smtClean="0">
              <a:solidFill>
                <a:srgbClr val="7030A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/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p129 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例题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</a:t>
            </a:r>
            <a:r>
              <a:rPr lang="zh-TW" altLang="en-US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。这边不再演示给大家看</a:t>
            </a:r>
            <a:r>
              <a:rPr lang="zh-TW" altLang="en-US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TW" b="1" dirty="0" smtClean="0">
              <a:solidFill>
                <a:srgbClr val="7030A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2500306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分解特征多项式一般是困难的，所以大家在计算矩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/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阵特征多项式的过程中，可以运用课本第一章所提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/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的一些处理行列式的技巧。例如对某行或某列展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/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开；或是如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 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 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在行列式各列和相等时，将每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/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一行加到同一行再提出公因子。此过程一方面简化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514350" indent="-514350"/>
            <a:r>
              <a:rPr lang="zh-TW" altLang="en-US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计算行列式，一方面也初步分解了特征多项式。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方阵的特征值与特征向量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85786" y="1285860"/>
            <a:ext cx="8001056" cy="10001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一个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阶方阵若考虑重复度则有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个特征值，如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例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，其矩阵特征多项式为      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(2 – 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)(1 –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TW" sz="2800" b="1" baseline="30000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，对于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这个特征值有重复度 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，此矩阵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可视为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)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有三个特征值为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1, 1, 2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。以下课本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p120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  <a:cs typeface="Times New Roman" pitchFamily="18" charset="0"/>
              </a:rPr>
              <a:t>的重要性质也是需将重复度考虑进去。</a:t>
            </a:r>
            <a:endParaRPr lang="en-US" altLang="zh-TW" sz="2800" b="1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zh-TW" sz="2800" b="1" dirty="0" smtClean="0">
                <a:latin typeface="+mn-ea"/>
              </a:rPr>
              <a:t>	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1571604" y="4500570"/>
          <a:ext cx="5530850" cy="492125"/>
        </p:xfrm>
        <a:graphic>
          <a:graphicData uri="http://schemas.openxmlformats.org/presentationml/2006/ole">
            <p:oleObj spid="_x0000_s125954" name="Equation" r:id="rId3" imgW="2565360" imgH="2286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500166" y="5072074"/>
          <a:ext cx="2765425" cy="519112"/>
        </p:xfrm>
        <a:graphic>
          <a:graphicData uri="http://schemas.openxmlformats.org/presentationml/2006/ole">
            <p:oleObj spid="_x0000_s125955" name="Equation" r:id="rId4" imgW="1282680" imgH="241200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928662" y="3857628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设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阶矩阵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(</a:t>
            </a:r>
            <a:r>
              <a:rPr lang="en-US" altLang="zh-TW" sz="2800" b="1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i="1" baseline="-25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ij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baseline="-25000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,… ,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800" b="1" i="1" baseline="-25000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，则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8662" y="5643578"/>
            <a:ext cx="6676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可推得矩阵可逆的又一个充分必要条件：</a:t>
            </a:r>
            <a:endParaRPr lang="en-US" altLang="zh-TW" sz="2800" b="1" dirty="0" smtClean="0">
              <a:solidFill>
                <a:srgbClr val="7030A0"/>
              </a:solidFill>
              <a:latin typeface="SimSun" pitchFamily="2" charset="-122"/>
              <a:ea typeface="SimSun" pitchFamily="2" charset="-122"/>
            </a:endParaRPr>
          </a:p>
          <a:p>
            <a:r>
              <a:rPr lang="zh-TW" altLang="en-US" sz="2800" b="1" dirty="0" smtClean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不具有特征值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en-US" altLang="zh-TW" sz="2800" b="1" dirty="0" smtClean="0">
                <a:solidFill>
                  <a:srgbClr val="7030A0"/>
                </a:solidFill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zh-TW" altLang="en-US" sz="2800" b="1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2.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方阵的特征值与特征向量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-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00034" y="2714620"/>
            <a:ext cx="7772400" cy="10001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意思是一个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阶矩阵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个特征值的和等于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的对角线上所有元素的和；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个特征值的乘积等于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对应的行列式。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例如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例题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中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的两个特征值分别为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和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的对角线上元素和为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3+3=6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的行列式利用对角线法则可验证为 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8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  <a:p>
            <a:pPr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再例如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p122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例题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的三个特征值为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1,1,2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，也可验证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 对角线上元素之和为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对应的行列式为 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。 </a:t>
            </a:r>
            <a:endParaRPr lang="en-US" altLang="zh-TW" sz="2800" b="1" dirty="0" smtClean="0">
              <a:latin typeface="+mn-ea"/>
            </a:endParaRPr>
          </a:p>
          <a:p>
            <a:pPr>
              <a:buNone/>
              <a:defRPr/>
            </a:pPr>
            <a:r>
              <a:rPr lang="en-US" altLang="zh-TW" sz="2800" b="1" dirty="0" smtClean="0">
                <a:latin typeface="+mn-ea"/>
              </a:rPr>
              <a:t>	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1428728" y="1571612"/>
          <a:ext cx="5530850" cy="492125"/>
        </p:xfrm>
        <a:graphic>
          <a:graphicData uri="http://schemas.openxmlformats.org/presentationml/2006/ole">
            <p:oleObj spid="_x0000_s126978" name="Equation" r:id="rId3" imgW="2565360" imgH="2286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28728" y="2143116"/>
          <a:ext cx="2765425" cy="519112"/>
        </p:xfrm>
        <a:graphic>
          <a:graphicData uri="http://schemas.openxmlformats.org/presentationml/2006/ole">
            <p:oleObj spid="_x0000_s126979" name="Equation" r:id="rId4" imgW="1282680" imgH="241200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642910" y="85723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设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阶矩阵 </a:t>
            </a:r>
            <a:r>
              <a:rPr lang="en-US" altLang="zh-TW" sz="2800" b="1" i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(</a:t>
            </a:r>
            <a:r>
              <a:rPr lang="en-US" altLang="zh-TW" sz="2800" b="1" i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TW" sz="2800" b="1" i="1" baseline="-250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ij</a:t>
            </a:r>
            <a:r>
              <a:rPr lang="en-US" altLang="zh-TW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的特征值为 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800" b="1" baseline="-25000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 smtClean="0">
                <a:latin typeface="SimSun" pitchFamily="2" charset="-122"/>
                <a:ea typeface="SimSun" pitchFamily="2" charset="-122"/>
              </a:rPr>
              <a:t>,… ,</a:t>
            </a:r>
            <a:r>
              <a:rPr lang="el-GR" altLang="zh-TW" sz="2800" b="1" i="1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 λ</a:t>
            </a:r>
            <a:r>
              <a:rPr lang="en-US" altLang="zh-TW" sz="2800" b="1" i="1" baseline="-25000" dirty="0" smtClean="0">
                <a:solidFill>
                  <a:srgbClr val="000C0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TW" altLang="en-US" sz="2800" b="1" dirty="0" smtClean="0">
                <a:latin typeface="SimSun" pitchFamily="2" charset="-122"/>
                <a:ea typeface="SimSun" pitchFamily="2" charset="-122"/>
              </a:rPr>
              <a:t>，则</a:t>
            </a:r>
            <a:endParaRPr lang="en-US" altLang="zh-TW" sz="2800" b="1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343904" cy="785794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</a:rPr>
              <a:t>5. </a:t>
            </a:r>
            <a:r>
              <a:rPr lang="zh-TW" altLang="en-US" b="1" dirty="0" smtClean="0">
                <a:solidFill>
                  <a:srgbClr val="0070C0"/>
                </a:solidFill>
                <a:latin typeface="+mj-ea"/>
              </a:rPr>
              <a:t>重要课本例题及习题整理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143932" cy="4572032"/>
          </a:xfrm>
        </p:spPr>
        <p:txBody>
          <a:bodyPr>
            <a:normAutofit/>
          </a:bodyPr>
          <a:lstStyle/>
          <a:p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课本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p121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，课本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p121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，课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本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p126 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计算特征值及特征向量 </a:t>
            </a: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TW" altLang="en-US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3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altLang="zh-TW" sz="3000" b="1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1191</TotalTime>
  <Words>931</Words>
  <Application>Microsoft Office PowerPoint</Application>
  <PresentationFormat>如螢幕大小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公正</vt:lpstr>
      <vt:lpstr>Equation</vt:lpstr>
      <vt:lpstr>第五章    相似矩阵及二次型</vt:lpstr>
      <vt:lpstr>1. 向量的内积、长度及正交性</vt:lpstr>
      <vt:lpstr>2. 方阵的特征值与特征向量</vt:lpstr>
      <vt:lpstr>2. 方阵的特征值与特征向量-续</vt:lpstr>
      <vt:lpstr>2. 方阵的特征值与特征向量-续</vt:lpstr>
      <vt:lpstr>2. 方阵的特征值与特征向量-续</vt:lpstr>
      <vt:lpstr>2. 方阵的特征值与特征向量-续</vt:lpstr>
      <vt:lpstr>5. 重要课本例题及习题整理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行列式</dc:title>
  <dc:creator>user</dc:creator>
  <cp:lastModifiedBy>user</cp:lastModifiedBy>
  <cp:revision>144</cp:revision>
  <dcterms:created xsi:type="dcterms:W3CDTF">2016-01-01T08:38:10Z</dcterms:created>
  <dcterms:modified xsi:type="dcterms:W3CDTF">2018-01-01T04:45:51Z</dcterms:modified>
</cp:coreProperties>
</file>