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27" r:id="rId3"/>
    <p:sldId id="533" r:id="rId4"/>
    <p:sldId id="494" r:id="rId5"/>
    <p:sldId id="428" r:id="rId6"/>
    <p:sldId id="498" r:id="rId7"/>
    <p:sldId id="510" r:id="rId8"/>
    <p:sldId id="429" r:id="rId9"/>
    <p:sldId id="43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431" r:id="rId19"/>
    <p:sldId id="505" r:id="rId20"/>
    <p:sldId id="519" r:id="rId21"/>
    <p:sldId id="520" r:id="rId22"/>
    <p:sldId id="534" r:id="rId23"/>
    <p:sldId id="521" r:id="rId24"/>
    <p:sldId id="522" r:id="rId25"/>
    <p:sldId id="524" r:id="rId26"/>
    <p:sldId id="454" r:id="rId27"/>
    <p:sldId id="525" r:id="rId28"/>
    <p:sldId id="433" r:id="rId29"/>
    <p:sldId id="481" r:id="rId30"/>
    <p:sldId id="526" r:id="rId31"/>
    <p:sldId id="527" r:id="rId32"/>
    <p:sldId id="528" r:id="rId33"/>
    <p:sldId id="485" r:id="rId34"/>
    <p:sldId id="497" r:id="rId35"/>
    <p:sldId id="486" r:id="rId36"/>
    <p:sldId id="529" r:id="rId37"/>
    <p:sldId id="487" r:id="rId38"/>
    <p:sldId id="488" r:id="rId39"/>
    <p:sldId id="489" r:id="rId4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1"/>
    <p:restoredTop sz="94635"/>
  </p:normalViewPr>
  <p:slideViewPr>
    <p:cSldViewPr showGuides="1">
      <p:cViewPr varScale="1">
        <p:scale>
          <a:sx n="85" d="100"/>
          <a:sy n="85" d="100"/>
        </p:scale>
        <p:origin x="-792" y="-67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6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p>
            <a:pPr lvl="0"/>
            <a:endParaRPr sz="1000" i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p>
            <a:pPr lvl="0" algn="r"/>
            <a:endParaRPr sz="1000" i="1" dirty="0"/>
          </a:p>
        </p:txBody>
      </p:sp>
      <p:sp>
        <p:nvSpPr>
          <p:cNvPr id="46084" name="Rectangle 4"/>
          <p:cNvSpPr>
            <a:spLocks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/>
            <a:endParaRPr sz="1000" i="1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p>
            <a:pPr lvl="0" algn="r"/>
            <a:fld id="{9A0DB2DC-4C9A-4742-B13C-FB6460FD3503}" type="slidenum">
              <a:rPr lang="en-US" sz="1000" i="1" dirty="0"/>
            </a:fld>
            <a:endParaRPr lang="en-US" sz="10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1"/>
          <p:cNvGrpSpPr/>
          <p:nvPr/>
        </p:nvGrpSpPr>
        <p:grpSpPr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6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lvl="0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7" name="Group 30"/>
            <p:cNvGrpSpPr/>
            <p:nvPr/>
          </p:nvGrpSpPr>
          <p:grpSpPr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/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9" name="Group 9"/>
              <p:cNvGrpSpPr/>
              <p:nvPr/>
            </p:nvGrpSpPr>
            <p:grpSpPr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080" name="Freeform 4"/>
                <p:cNvSpPr/>
                <p:nvPr/>
              </p:nvSpPr>
              <p:spPr>
                <a:xfrm>
                  <a:off x="2289" y="127"/>
                  <a:ext cx="1440" cy="1770"/>
                </a:xfrm>
                <a:custGeom>
                  <a:avLst/>
                  <a:gdLst/>
                  <a:ahLst/>
                  <a:cxnLst>
                    <a:cxn ang="0">
                      <a:pos x="901" y="33"/>
                    </a:cxn>
                    <a:cxn ang="0">
                      <a:pos x="1066" y="129"/>
                    </a:cxn>
                    <a:cxn ang="0">
                      <a:pos x="1207" y="256"/>
                    </a:cxn>
                    <a:cxn ang="0">
                      <a:pos x="1316" y="410"/>
                    </a:cxn>
                    <a:cxn ang="0">
                      <a:pos x="1394" y="581"/>
                    </a:cxn>
                    <a:cxn ang="0">
                      <a:pos x="1435" y="766"/>
                    </a:cxn>
                    <a:cxn ang="0">
                      <a:pos x="1435" y="958"/>
                    </a:cxn>
                    <a:cxn ang="0">
                      <a:pos x="1394" y="1143"/>
                    </a:cxn>
                    <a:cxn ang="0">
                      <a:pos x="1316" y="1314"/>
                    </a:cxn>
                    <a:cxn ang="0">
                      <a:pos x="1207" y="1468"/>
                    </a:cxn>
                    <a:cxn ang="0">
                      <a:pos x="1066" y="1597"/>
                    </a:cxn>
                    <a:cxn ang="0">
                      <a:pos x="901" y="1691"/>
                    </a:cxn>
                    <a:cxn ang="0">
                      <a:pos x="721" y="1749"/>
                    </a:cxn>
                    <a:cxn ang="0">
                      <a:pos x="533" y="1769"/>
                    </a:cxn>
                    <a:cxn ang="0">
                      <a:pos x="344" y="1749"/>
                    </a:cxn>
                    <a:cxn ang="0">
                      <a:pos x="165" y="1691"/>
                    </a:cxn>
                    <a:cxn ang="0">
                      <a:pos x="0" y="1597"/>
                    </a:cxn>
                    <a:cxn ang="0">
                      <a:pos x="125" y="1571"/>
                    </a:cxn>
                    <a:cxn ang="0">
                      <a:pos x="281" y="1640"/>
                    </a:cxn>
                    <a:cxn ang="0">
                      <a:pos x="446" y="1675"/>
                    </a:cxn>
                    <a:cxn ang="0">
                      <a:pos x="618" y="1675"/>
                    </a:cxn>
                    <a:cxn ang="0">
                      <a:pos x="785" y="1640"/>
                    </a:cxn>
                    <a:cxn ang="0">
                      <a:pos x="941" y="1571"/>
                    </a:cxn>
                    <a:cxn ang="0">
                      <a:pos x="1080" y="1470"/>
                    </a:cxn>
                    <a:cxn ang="0">
                      <a:pos x="1194" y="1343"/>
                    </a:cxn>
                    <a:cxn ang="0">
                      <a:pos x="1281" y="1194"/>
                    </a:cxn>
                    <a:cxn ang="0">
                      <a:pos x="1332" y="1032"/>
                    </a:cxn>
                    <a:cxn ang="0">
                      <a:pos x="1350" y="862"/>
                    </a:cxn>
                    <a:cxn ang="0">
                      <a:pos x="1332" y="691"/>
                    </a:cxn>
                    <a:cxn ang="0">
                      <a:pos x="1281" y="530"/>
                    </a:cxn>
                    <a:cxn ang="0">
                      <a:pos x="1194" y="381"/>
                    </a:cxn>
                    <a:cxn ang="0">
                      <a:pos x="1080" y="254"/>
                    </a:cxn>
                    <a:cxn ang="0">
                      <a:pos x="941" y="154"/>
                    </a:cxn>
                    <a:cxn ang="0">
                      <a:pos x="785" y="85"/>
                    </a:cxn>
                    <a:cxn ang="0">
                      <a:pos x="812" y="0"/>
                    </a:cxn>
                  </a:cxnLst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81" name="Line 5"/>
                <p:cNvSpPr/>
                <p:nvPr/>
              </p:nvSpPr>
              <p:spPr>
                <a:xfrm flipV="1">
                  <a:off x="2324" y="1620"/>
                  <a:ext cx="143" cy="258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2" name="Line 6"/>
                <p:cNvSpPr/>
                <p:nvPr/>
              </p:nvSpPr>
              <p:spPr>
                <a:xfrm flipV="1">
                  <a:off x="3119" y="243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3" name="Line 7"/>
                <p:cNvSpPr/>
                <p:nvPr/>
              </p:nvSpPr>
              <p:spPr>
                <a:xfrm flipV="1">
                  <a:off x="3203" y="72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4" name="Freeform 8"/>
                <p:cNvSpPr/>
                <p:nvPr/>
              </p:nvSpPr>
              <p:spPr>
                <a:xfrm>
                  <a:off x="2483" y="1903"/>
                  <a:ext cx="841" cy="153"/>
                </a:xfrm>
                <a:custGeom>
                  <a:avLst/>
                  <a:gdLst/>
                  <a:ahLst/>
                  <a:cxnLst>
                    <a:cxn ang="0">
                      <a:pos x="3" y="98"/>
                    </a:cxn>
                    <a:cxn ang="0">
                      <a:pos x="20" y="80"/>
                    </a:cxn>
                    <a:cxn ang="0">
                      <a:pos x="44" y="65"/>
                    </a:cxn>
                    <a:cxn ang="0">
                      <a:pos x="89" y="43"/>
                    </a:cxn>
                    <a:cxn ang="0">
                      <a:pos x="140" y="30"/>
                    </a:cxn>
                    <a:cxn ang="0">
                      <a:pos x="188" y="19"/>
                    </a:cxn>
                    <a:cxn ang="0">
                      <a:pos x="253" y="9"/>
                    </a:cxn>
                    <a:cxn ang="0">
                      <a:pos x="314" y="3"/>
                    </a:cxn>
                    <a:cxn ang="0">
                      <a:pos x="386" y="0"/>
                    </a:cxn>
                    <a:cxn ang="0">
                      <a:pos x="475" y="1"/>
                    </a:cxn>
                    <a:cxn ang="0">
                      <a:pos x="567" y="6"/>
                    </a:cxn>
                    <a:cxn ang="0">
                      <a:pos x="632" y="14"/>
                    </a:cxn>
                    <a:cxn ang="0">
                      <a:pos x="700" y="27"/>
                    </a:cxn>
                    <a:cxn ang="0">
                      <a:pos x="765" y="47"/>
                    </a:cxn>
                    <a:cxn ang="0">
                      <a:pos x="799" y="66"/>
                    </a:cxn>
                    <a:cxn ang="0">
                      <a:pos x="820" y="82"/>
                    </a:cxn>
                    <a:cxn ang="0">
                      <a:pos x="840" y="108"/>
                    </a:cxn>
                    <a:cxn ang="0">
                      <a:pos x="806" y="122"/>
                    </a:cxn>
                    <a:cxn ang="0">
                      <a:pos x="748" y="133"/>
                    </a:cxn>
                    <a:cxn ang="0">
                      <a:pos x="676" y="141"/>
                    </a:cxn>
                    <a:cxn ang="0">
                      <a:pos x="608" y="148"/>
                    </a:cxn>
                    <a:cxn ang="0">
                      <a:pos x="526" y="151"/>
                    </a:cxn>
                    <a:cxn ang="0">
                      <a:pos x="437" y="152"/>
                    </a:cxn>
                    <a:cxn ang="0">
                      <a:pos x="352" y="152"/>
                    </a:cxn>
                    <a:cxn ang="0">
                      <a:pos x="263" y="151"/>
                    </a:cxn>
                    <a:cxn ang="0">
                      <a:pos x="164" y="143"/>
                    </a:cxn>
                    <a:cxn ang="0">
                      <a:pos x="85" y="135"/>
                    </a:cxn>
                    <a:cxn ang="0">
                      <a:pos x="20" y="120"/>
                    </a:cxn>
                    <a:cxn ang="0">
                      <a:pos x="0" y="109"/>
                    </a:cxn>
                    <a:cxn ang="0">
                      <a:pos x="3" y="98"/>
                    </a:cxn>
                  </a:cxnLst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>
                        <a:alpha val="100000"/>
                      </a:schemeClr>
                    </a:gs>
                    <a:gs pos="100000">
                      <a:schemeClr val="bg2">
                        <a:alpha val="100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40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/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61" name="Group 29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2062" name="Freeform 11"/>
                <p:cNvSpPr/>
                <p:nvPr/>
              </p:nvSpPr>
              <p:spPr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3" name="Freeform 12"/>
                <p:cNvSpPr/>
                <p:nvPr/>
              </p:nvSpPr>
              <p:spPr>
                <a:xfrm>
                  <a:off x="2292" y="84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4" name="Freeform 13"/>
                <p:cNvSpPr/>
                <p:nvPr/>
              </p:nvSpPr>
              <p:spPr>
                <a:xfrm>
                  <a:off x="2372" y="802"/>
                  <a:ext cx="51" cy="48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31" y="0"/>
                    </a:cxn>
                    <a:cxn ang="0">
                      <a:pos x="20" y="13"/>
                    </a:cxn>
                    <a:cxn ang="0">
                      <a:pos x="13" y="13"/>
                    </a:cxn>
                    <a:cxn ang="0">
                      <a:pos x="7" y="19"/>
                    </a:cxn>
                    <a:cxn ang="0">
                      <a:pos x="0" y="19"/>
                    </a:cxn>
                    <a:cxn ang="0">
                      <a:pos x="0" y="35"/>
                    </a:cxn>
                    <a:cxn ang="0">
                      <a:pos x="12" y="47"/>
                    </a:cxn>
                    <a:cxn ang="0">
                      <a:pos x="41" y="47"/>
                    </a:cxn>
                    <a:cxn ang="0">
                      <a:pos x="50" y="35"/>
                    </a:cxn>
                    <a:cxn ang="0">
                      <a:pos x="50" y="0"/>
                    </a:cxn>
                  </a:cxnLst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5" name="Freeform 14"/>
                <p:cNvSpPr/>
                <p:nvPr/>
              </p:nvSpPr>
              <p:spPr>
                <a:xfrm>
                  <a:off x="2071" y="840"/>
                  <a:ext cx="451" cy="587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99" y="16"/>
                    </a:cxn>
                    <a:cxn ang="0">
                      <a:pos x="64" y="47"/>
                    </a:cxn>
                    <a:cxn ang="0">
                      <a:pos x="56" y="75"/>
                    </a:cxn>
                    <a:cxn ang="0">
                      <a:pos x="30" y="95"/>
                    </a:cxn>
                    <a:cxn ang="0">
                      <a:pos x="12" y="135"/>
                    </a:cxn>
                    <a:cxn ang="0">
                      <a:pos x="12" y="159"/>
                    </a:cxn>
                    <a:cxn ang="0">
                      <a:pos x="0" y="201"/>
                    </a:cxn>
                    <a:cxn ang="0">
                      <a:pos x="16" y="219"/>
                    </a:cxn>
                    <a:cxn ang="0">
                      <a:pos x="56" y="272"/>
                    </a:cxn>
                    <a:cxn ang="0">
                      <a:pos x="68" y="265"/>
                    </a:cxn>
                    <a:cxn ang="0">
                      <a:pos x="139" y="265"/>
                    </a:cxn>
                    <a:cxn ang="0">
                      <a:pos x="172" y="278"/>
                    </a:cxn>
                    <a:cxn ang="0">
                      <a:pos x="169" y="319"/>
                    </a:cxn>
                    <a:cxn ang="0">
                      <a:pos x="193" y="374"/>
                    </a:cxn>
                    <a:cxn ang="0">
                      <a:pos x="191" y="389"/>
                    </a:cxn>
                    <a:cxn ang="0">
                      <a:pos x="201" y="406"/>
                    </a:cxn>
                    <a:cxn ang="0">
                      <a:pos x="186" y="445"/>
                    </a:cxn>
                    <a:cxn ang="0">
                      <a:pos x="204" y="494"/>
                    </a:cxn>
                    <a:cxn ang="0">
                      <a:pos x="214" y="532"/>
                    </a:cxn>
                    <a:cxn ang="0">
                      <a:pos x="226" y="556"/>
                    </a:cxn>
                    <a:cxn ang="0">
                      <a:pos x="239" y="586"/>
                    </a:cxn>
                    <a:cxn ang="0">
                      <a:pos x="263" y="582"/>
                    </a:cxn>
                    <a:cxn ang="0">
                      <a:pos x="302" y="560"/>
                    </a:cxn>
                    <a:cxn ang="0">
                      <a:pos x="320" y="533"/>
                    </a:cxn>
                    <a:cxn ang="0">
                      <a:pos x="319" y="515"/>
                    </a:cxn>
                    <a:cxn ang="0">
                      <a:pos x="342" y="500"/>
                    </a:cxn>
                    <a:cxn ang="0">
                      <a:pos x="338" y="474"/>
                    </a:cxn>
                    <a:cxn ang="0">
                      <a:pos x="373" y="432"/>
                    </a:cxn>
                    <a:cxn ang="0">
                      <a:pos x="378" y="398"/>
                    </a:cxn>
                    <a:cxn ang="0">
                      <a:pos x="369" y="386"/>
                    </a:cxn>
                    <a:cxn ang="0">
                      <a:pos x="373" y="372"/>
                    </a:cxn>
                    <a:cxn ang="0">
                      <a:pos x="365" y="360"/>
                    </a:cxn>
                    <a:cxn ang="0">
                      <a:pos x="391" y="327"/>
                    </a:cxn>
                    <a:cxn ang="0">
                      <a:pos x="391" y="310"/>
                    </a:cxn>
                    <a:cxn ang="0">
                      <a:pos x="427" y="282"/>
                    </a:cxn>
                    <a:cxn ang="0">
                      <a:pos x="450" y="207"/>
                    </a:cxn>
                    <a:cxn ang="0">
                      <a:pos x="417" y="226"/>
                    </a:cxn>
                    <a:cxn ang="0">
                      <a:pos x="388" y="218"/>
                    </a:cxn>
                    <a:cxn ang="0">
                      <a:pos x="392" y="200"/>
                    </a:cxn>
                    <a:cxn ang="0">
                      <a:pos x="363" y="180"/>
                    </a:cxn>
                    <a:cxn ang="0">
                      <a:pos x="349" y="132"/>
                    </a:cxn>
                    <a:cxn ang="0">
                      <a:pos x="321" y="93"/>
                    </a:cxn>
                    <a:cxn ang="0">
                      <a:pos x="321" y="66"/>
                    </a:cxn>
                    <a:cxn ang="0">
                      <a:pos x="306" y="65"/>
                    </a:cxn>
                    <a:cxn ang="0">
                      <a:pos x="296" y="69"/>
                    </a:cxn>
                    <a:cxn ang="0">
                      <a:pos x="254" y="54"/>
                    </a:cxn>
                    <a:cxn ang="0">
                      <a:pos x="243" y="65"/>
                    </a:cxn>
                    <a:cxn ang="0">
                      <a:pos x="234" y="78"/>
                    </a:cxn>
                    <a:cxn ang="0">
                      <a:pos x="211" y="53"/>
                    </a:cxn>
                    <a:cxn ang="0">
                      <a:pos x="189" y="47"/>
                    </a:cxn>
                    <a:cxn ang="0">
                      <a:pos x="187" y="15"/>
                    </a:cxn>
                    <a:cxn ang="0">
                      <a:pos x="155" y="20"/>
                    </a:cxn>
                    <a:cxn ang="0">
                      <a:pos x="135" y="13"/>
                    </a:cxn>
                    <a:cxn ang="0">
                      <a:pos x="107" y="0"/>
                    </a:cxn>
                  </a:cxnLst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6" name="Freeform 15"/>
                <p:cNvSpPr/>
                <p:nvPr/>
              </p:nvSpPr>
              <p:spPr>
                <a:xfrm>
                  <a:off x="3112" y="987"/>
                  <a:ext cx="17" cy="2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8"/>
                    </a:cxn>
                    <a:cxn ang="0">
                      <a:pos x="7" y="14"/>
                    </a:cxn>
                    <a:cxn ang="0">
                      <a:pos x="7" y="19"/>
                    </a:cxn>
                    <a:cxn ang="0">
                      <a:pos x="16" y="23"/>
                    </a:cxn>
                    <a:cxn ang="0">
                      <a:pos x="16" y="27"/>
                    </a:cxn>
                    <a:cxn ang="0">
                      <a:pos x="9" y="23"/>
                    </a:cxn>
                    <a:cxn ang="0">
                      <a:pos x="3" y="27"/>
                    </a:cxn>
                    <a:cxn ang="0">
                      <a:pos x="0" y="23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3" y="4"/>
                    </a:cxn>
                    <a:cxn ang="0">
                      <a:pos x="7" y="0"/>
                    </a:cxn>
                  </a:cxnLst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7" name="Freeform 16"/>
                <p:cNvSpPr/>
                <p:nvPr/>
              </p:nvSpPr>
              <p:spPr>
                <a:xfrm>
                  <a:off x="3027" y="1109"/>
                  <a:ext cx="68" cy="97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24" y="48"/>
                    </a:cxn>
                    <a:cxn ang="0">
                      <a:pos x="52" y="0"/>
                    </a:cxn>
                    <a:cxn ang="0">
                      <a:pos x="67" y="28"/>
                    </a:cxn>
                    <a:cxn ang="0">
                      <a:pos x="55" y="96"/>
                    </a:cxn>
                    <a:cxn ang="0">
                      <a:pos x="5" y="80"/>
                    </a:cxn>
                    <a:cxn ang="0">
                      <a:pos x="0" y="48"/>
                    </a:cxn>
                  </a:cxnLst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8" name="Freeform 17"/>
                <p:cNvSpPr/>
                <p:nvPr/>
              </p:nvSpPr>
              <p:spPr>
                <a:xfrm>
                  <a:off x="3162" y="1146"/>
                  <a:ext cx="117" cy="9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0" y="0"/>
                    </a:cxn>
                    <a:cxn ang="0">
                      <a:pos x="39" y="9"/>
                    </a:cxn>
                    <a:cxn ang="0">
                      <a:pos x="95" y="32"/>
                    </a:cxn>
                    <a:cxn ang="0">
                      <a:pos x="95" y="49"/>
                    </a:cxn>
                    <a:cxn ang="0">
                      <a:pos x="116" y="93"/>
                    </a:cxn>
                    <a:cxn ang="0">
                      <a:pos x="73" y="51"/>
                    </a:cxn>
                    <a:cxn ang="0">
                      <a:pos x="44" y="54"/>
                    </a:cxn>
                    <a:cxn ang="0">
                      <a:pos x="7" y="22"/>
                    </a:cxn>
                  </a:cxnLst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69" name="Freeform 18"/>
                <p:cNvSpPr/>
                <p:nvPr/>
              </p:nvSpPr>
              <p:spPr>
                <a:xfrm>
                  <a:off x="3384" y="1337"/>
                  <a:ext cx="79" cy="10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78" y="30"/>
                    </a:cxn>
                    <a:cxn ang="0">
                      <a:pos x="16" y="100"/>
                    </a:cxn>
                    <a:cxn ang="0">
                      <a:pos x="0" y="84"/>
                    </a:cxn>
                    <a:cxn ang="0">
                      <a:pos x="45" y="39"/>
                    </a:cxn>
                    <a:cxn ang="0">
                      <a:pos x="48" y="0"/>
                    </a:cxn>
                  </a:cxnLst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0" name="Freeform 19"/>
                <p:cNvSpPr/>
                <p:nvPr/>
              </p:nvSpPr>
              <p:spPr>
                <a:xfrm>
                  <a:off x="2211" y="651"/>
                  <a:ext cx="39" cy="66"/>
                </a:xfrm>
                <a:custGeom>
                  <a:avLst/>
                  <a:gdLst/>
                  <a:ahLst/>
                  <a:cxnLst>
                    <a:cxn ang="0">
                      <a:pos x="38" y="51"/>
                    </a:cxn>
                    <a:cxn ang="0">
                      <a:pos x="28" y="43"/>
                    </a:cxn>
                    <a:cxn ang="0">
                      <a:pos x="28" y="14"/>
                    </a:cxn>
                    <a:cxn ang="0">
                      <a:pos x="33" y="8"/>
                    </a:cxn>
                    <a:cxn ang="0">
                      <a:pos x="24" y="8"/>
                    </a:cxn>
                    <a:cxn ang="0">
                      <a:pos x="29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14" y="27"/>
                    </a:cxn>
                    <a:cxn ang="0">
                      <a:pos x="18" y="31"/>
                    </a:cxn>
                    <a:cxn ang="0">
                      <a:pos x="18" y="39"/>
                    </a:cxn>
                    <a:cxn ang="0">
                      <a:pos x="16" y="39"/>
                    </a:cxn>
                    <a:cxn ang="0">
                      <a:pos x="9" y="46"/>
                    </a:cxn>
                    <a:cxn ang="0">
                      <a:pos x="9" y="53"/>
                    </a:cxn>
                    <a:cxn ang="0">
                      <a:pos x="0" y="65"/>
                    </a:cxn>
                    <a:cxn ang="0">
                      <a:pos x="29" y="65"/>
                    </a:cxn>
                    <a:cxn ang="0">
                      <a:pos x="38" y="51"/>
                    </a:cxn>
                  </a:cxnLst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1" name="Freeform 20"/>
                <p:cNvSpPr/>
                <p:nvPr/>
              </p:nvSpPr>
              <p:spPr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2" name="Freeform 21"/>
                <p:cNvSpPr/>
                <p:nvPr/>
              </p:nvSpPr>
              <p:spPr>
                <a:xfrm>
                  <a:off x="2167" y="634"/>
                  <a:ext cx="256" cy="216"/>
                </a:xfrm>
                <a:custGeom>
                  <a:avLst/>
                  <a:gdLst/>
                  <a:ahLst/>
                  <a:cxnLst>
                    <a:cxn ang="0">
                      <a:pos x="168" y="15"/>
                    </a:cxn>
                    <a:cxn ang="0">
                      <a:pos x="201" y="20"/>
                    </a:cxn>
                    <a:cxn ang="0">
                      <a:pos x="181" y="28"/>
                    </a:cxn>
                    <a:cxn ang="0">
                      <a:pos x="172" y="41"/>
                    </a:cxn>
                    <a:cxn ang="0">
                      <a:pos x="160" y="70"/>
                    </a:cxn>
                    <a:cxn ang="0">
                      <a:pos x="140" y="72"/>
                    </a:cxn>
                    <a:cxn ang="0">
                      <a:pos x="123" y="69"/>
                    </a:cxn>
                    <a:cxn ang="0">
                      <a:pos x="131" y="55"/>
                    </a:cxn>
                    <a:cxn ang="0">
                      <a:pos x="124" y="37"/>
                    </a:cxn>
                    <a:cxn ang="0">
                      <a:pos x="114" y="69"/>
                    </a:cxn>
                    <a:cxn ang="0">
                      <a:pos x="87" y="84"/>
                    </a:cxn>
                    <a:cxn ang="0">
                      <a:pos x="73" y="94"/>
                    </a:cxn>
                    <a:cxn ang="0">
                      <a:pos x="53" y="108"/>
                    </a:cxn>
                    <a:cxn ang="0">
                      <a:pos x="43" y="143"/>
                    </a:cxn>
                    <a:cxn ang="0">
                      <a:pos x="8" y="130"/>
                    </a:cxn>
                    <a:cxn ang="0">
                      <a:pos x="0" y="156"/>
                    </a:cxn>
                    <a:cxn ang="0">
                      <a:pos x="15" y="194"/>
                    </a:cxn>
                    <a:cxn ang="0">
                      <a:pos x="71" y="153"/>
                    </a:cxn>
                    <a:cxn ang="0">
                      <a:pos x="105" y="145"/>
                    </a:cxn>
                    <a:cxn ang="0">
                      <a:pos x="111" y="161"/>
                    </a:cxn>
                    <a:cxn ang="0">
                      <a:pos x="139" y="201"/>
                    </a:cxn>
                    <a:cxn ang="0">
                      <a:pos x="142" y="189"/>
                    </a:cxn>
                    <a:cxn ang="0">
                      <a:pos x="150" y="189"/>
                    </a:cxn>
                    <a:cxn ang="0">
                      <a:pos x="123" y="152"/>
                    </a:cxn>
                    <a:cxn ang="0">
                      <a:pos x="131" y="139"/>
                    </a:cxn>
                    <a:cxn ang="0">
                      <a:pos x="160" y="178"/>
                    </a:cxn>
                    <a:cxn ang="0">
                      <a:pos x="172" y="202"/>
                    </a:cxn>
                    <a:cxn ang="0">
                      <a:pos x="178" y="215"/>
                    </a:cxn>
                    <a:cxn ang="0">
                      <a:pos x="183" y="191"/>
                    </a:cxn>
                    <a:cxn ang="0">
                      <a:pos x="202" y="182"/>
                    </a:cxn>
                    <a:cxn ang="0">
                      <a:pos x="214" y="177"/>
                    </a:cxn>
                    <a:cxn ang="0">
                      <a:pos x="210" y="158"/>
                    </a:cxn>
                    <a:cxn ang="0">
                      <a:pos x="219" y="126"/>
                    </a:cxn>
                    <a:cxn ang="0">
                      <a:pos x="232" y="130"/>
                    </a:cxn>
                    <a:cxn ang="0">
                      <a:pos x="236" y="145"/>
                    </a:cxn>
                    <a:cxn ang="0">
                      <a:pos x="247" y="137"/>
                    </a:cxn>
                    <a:cxn ang="0">
                      <a:pos x="244" y="134"/>
                    </a:cxn>
                    <a:cxn ang="0">
                      <a:pos x="252" y="114"/>
                    </a:cxn>
                    <a:cxn ang="0">
                      <a:pos x="255" y="137"/>
                    </a:cxn>
                    <a:cxn ang="0">
                      <a:pos x="168" y="0"/>
                    </a:cxn>
                  </a:cxnLst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3" name="Freeform 22"/>
                <p:cNvSpPr/>
                <p:nvPr/>
              </p:nvSpPr>
              <p:spPr>
                <a:xfrm>
                  <a:off x="2276" y="406"/>
                  <a:ext cx="1089" cy="769"/>
                </a:xfrm>
                <a:custGeom>
                  <a:avLst/>
                  <a:gdLst/>
                  <a:ahLst/>
                  <a:cxnLst>
                    <a:cxn ang="0">
                      <a:pos x="32" y="202"/>
                    </a:cxn>
                    <a:cxn ang="0">
                      <a:pos x="99" y="134"/>
                    </a:cxn>
                    <a:cxn ang="0">
                      <a:pos x="142" y="181"/>
                    </a:cxn>
                    <a:cxn ang="0">
                      <a:pos x="118" y="179"/>
                    </a:cxn>
                    <a:cxn ang="0">
                      <a:pos x="216" y="172"/>
                    </a:cxn>
                    <a:cxn ang="0">
                      <a:pos x="240" y="110"/>
                    </a:cxn>
                    <a:cxn ang="0">
                      <a:pos x="241" y="124"/>
                    </a:cxn>
                    <a:cxn ang="0">
                      <a:pos x="223" y="172"/>
                    </a:cxn>
                    <a:cxn ang="0">
                      <a:pos x="301" y="133"/>
                    </a:cxn>
                    <a:cxn ang="0">
                      <a:pos x="460" y="23"/>
                    </a:cxn>
                    <a:cxn ang="0">
                      <a:pos x="574" y="29"/>
                    </a:cxn>
                    <a:cxn ang="0">
                      <a:pos x="701" y="15"/>
                    </a:cxn>
                    <a:cxn ang="0">
                      <a:pos x="840" y="71"/>
                    </a:cxn>
                    <a:cxn ang="0">
                      <a:pos x="1001" y="91"/>
                    </a:cxn>
                    <a:cxn ang="0">
                      <a:pos x="1080" y="156"/>
                    </a:cxn>
                    <a:cxn ang="0">
                      <a:pos x="1019" y="206"/>
                    </a:cxn>
                    <a:cxn ang="0">
                      <a:pos x="985" y="270"/>
                    </a:cxn>
                    <a:cxn ang="0">
                      <a:pos x="945" y="273"/>
                    </a:cxn>
                    <a:cxn ang="0">
                      <a:pos x="958" y="184"/>
                    </a:cxn>
                    <a:cxn ang="0">
                      <a:pos x="906" y="232"/>
                    </a:cxn>
                    <a:cxn ang="0">
                      <a:pos x="868" y="273"/>
                    </a:cxn>
                    <a:cxn ang="0">
                      <a:pos x="881" y="318"/>
                    </a:cxn>
                    <a:cxn ang="0">
                      <a:pos x="837" y="385"/>
                    </a:cxn>
                    <a:cxn ang="0">
                      <a:pos x="844" y="439"/>
                    </a:cxn>
                    <a:cxn ang="0">
                      <a:pos x="839" y="413"/>
                    </a:cxn>
                    <a:cxn ang="0">
                      <a:pos x="797" y="416"/>
                    </a:cxn>
                    <a:cxn ang="0">
                      <a:pos x="828" y="496"/>
                    </a:cxn>
                    <a:cxn ang="0">
                      <a:pos x="751" y="589"/>
                    </a:cxn>
                    <a:cxn ang="0">
                      <a:pos x="730" y="615"/>
                    </a:cxn>
                    <a:cxn ang="0">
                      <a:pos x="703" y="706"/>
                    </a:cxn>
                    <a:cxn ang="0">
                      <a:pos x="665" y="708"/>
                    </a:cxn>
                    <a:cxn ang="0">
                      <a:pos x="711" y="768"/>
                    </a:cxn>
                    <a:cxn ang="0">
                      <a:pos x="634" y="626"/>
                    </a:cxn>
                    <a:cxn ang="0">
                      <a:pos x="545" y="596"/>
                    </a:cxn>
                    <a:cxn ang="0">
                      <a:pos x="503" y="689"/>
                    </a:cxn>
                    <a:cxn ang="0">
                      <a:pos x="471" y="738"/>
                    </a:cxn>
                    <a:cxn ang="0">
                      <a:pos x="416" y="592"/>
                    </a:cxn>
                    <a:cxn ang="0">
                      <a:pos x="373" y="607"/>
                    </a:cxn>
                    <a:cxn ang="0">
                      <a:pos x="336" y="545"/>
                    </a:cxn>
                    <a:cxn ang="0">
                      <a:pos x="223" y="510"/>
                    </a:cxn>
                    <a:cxn ang="0">
                      <a:pos x="263" y="577"/>
                    </a:cxn>
                    <a:cxn ang="0">
                      <a:pos x="234" y="620"/>
                    </a:cxn>
                    <a:cxn ang="0">
                      <a:pos x="190" y="605"/>
                    </a:cxn>
                    <a:cxn ang="0">
                      <a:pos x="119" y="495"/>
                    </a:cxn>
                    <a:cxn ang="0">
                      <a:pos x="149" y="432"/>
                    </a:cxn>
                    <a:cxn ang="0">
                      <a:pos x="166" y="385"/>
                    </a:cxn>
                    <a:cxn ang="0">
                      <a:pos x="149" y="226"/>
                    </a:cxn>
                    <a:cxn ang="0">
                      <a:pos x="86" y="193"/>
                    </a:cxn>
                    <a:cxn ang="0">
                      <a:pos x="55" y="210"/>
                    </a:cxn>
                    <a:cxn ang="0">
                      <a:pos x="0" y="226"/>
                    </a:cxn>
                  </a:cxnLst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4" name="Freeform 23"/>
                <p:cNvSpPr/>
                <p:nvPr/>
              </p:nvSpPr>
              <p:spPr>
                <a:xfrm>
                  <a:off x="3135" y="720"/>
                  <a:ext cx="94" cy="157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63" y="20"/>
                    </a:cxn>
                    <a:cxn ang="0">
                      <a:pos x="55" y="33"/>
                    </a:cxn>
                    <a:cxn ang="0">
                      <a:pos x="57" y="54"/>
                    </a:cxn>
                    <a:cxn ang="0">
                      <a:pos x="47" y="82"/>
                    </a:cxn>
                    <a:cxn ang="0">
                      <a:pos x="31" y="108"/>
                    </a:cxn>
                    <a:cxn ang="0">
                      <a:pos x="7" y="125"/>
                    </a:cxn>
                    <a:cxn ang="0">
                      <a:pos x="0" y="154"/>
                    </a:cxn>
                    <a:cxn ang="0">
                      <a:pos x="10" y="156"/>
                    </a:cxn>
                    <a:cxn ang="0">
                      <a:pos x="10" y="129"/>
                    </a:cxn>
                    <a:cxn ang="0">
                      <a:pos x="44" y="127"/>
                    </a:cxn>
                    <a:cxn ang="0">
                      <a:pos x="69" y="109"/>
                    </a:cxn>
                    <a:cxn ang="0">
                      <a:pos x="69" y="72"/>
                    </a:cxn>
                    <a:cxn ang="0">
                      <a:pos x="77" y="58"/>
                    </a:cxn>
                    <a:cxn ang="0">
                      <a:pos x="64" y="34"/>
                    </a:cxn>
                    <a:cxn ang="0">
                      <a:pos x="82" y="27"/>
                    </a:cxn>
                    <a:cxn ang="0">
                      <a:pos x="93" y="8"/>
                    </a:cxn>
                    <a:cxn ang="0">
                      <a:pos x="69" y="11"/>
                    </a:cxn>
                    <a:cxn ang="0">
                      <a:pos x="63" y="0"/>
                    </a:cxn>
                  </a:cxnLst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5" name="Freeform 24"/>
                <p:cNvSpPr/>
                <p:nvPr/>
              </p:nvSpPr>
              <p:spPr>
                <a:xfrm>
                  <a:off x="2780" y="1139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6"/>
                    </a:cxn>
                    <a:cxn ang="0">
                      <a:pos x="6" y="35"/>
                    </a:cxn>
                    <a:cxn ang="0">
                      <a:pos x="18" y="21"/>
                    </a:cxn>
                    <a:cxn ang="0">
                      <a:pos x="9" y="0"/>
                    </a:cxn>
                  </a:cxnLst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6" name="Freeform 25"/>
                <p:cNvSpPr/>
                <p:nvPr/>
              </p:nvSpPr>
              <p:spPr>
                <a:xfrm>
                  <a:off x="2923" y="1177"/>
                  <a:ext cx="220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7"/>
                    </a:cxn>
                    <a:cxn ang="0">
                      <a:pos x="82" y="41"/>
                    </a:cxn>
                    <a:cxn ang="0">
                      <a:pos x="75" y="60"/>
                    </a:cxn>
                    <a:cxn ang="0">
                      <a:pos x="115" y="77"/>
                    </a:cxn>
                    <a:cxn ang="0">
                      <a:pos x="219" y="77"/>
                    </a:cxn>
                    <a:cxn ang="0">
                      <a:pos x="106" y="93"/>
                    </a:cxn>
                    <a:cxn ang="0">
                      <a:pos x="75" y="60"/>
                    </a:cxn>
                    <a:cxn ang="0">
                      <a:pos x="46" y="54"/>
                    </a:cxn>
                    <a:cxn ang="0">
                      <a:pos x="0" y="0"/>
                    </a:cxn>
                  </a:cxnLst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7" name="Freeform 26"/>
                <p:cNvSpPr/>
                <p:nvPr/>
              </p:nvSpPr>
              <p:spPr>
                <a:xfrm>
                  <a:off x="3098" y="1255"/>
                  <a:ext cx="236" cy="221"/>
                </a:xfrm>
                <a:custGeom>
                  <a:avLst/>
                  <a:gdLst/>
                  <a:ahLst/>
                  <a:cxnLst>
                    <a:cxn ang="0">
                      <a:pos x="190" y="216"/>
                    </a:cxn>
                    <a:cxn ang="0">
                      <a:pos x="179" y="212"/>
                    </a:cxn>
                    <a:cxn ang="0">
                      <a:pos x="154" y="187"/>
                    </a:cxn>
                    <a:cxn ang="0">
                      <a:pos x="130" y="182"/>
                    </a:cxn>
                    <a:cxn ang="0">
                      <a:pos x="124" y="167"/>
                    </a:cxn>
                    <a:cxn ang="0">
                      <a:pos x="110" y="155"/>
                    </a:cxn>
                    <a:cxn ang="0">
                      <a:pos x="87" y="155"/>
                    </a:cxn>
                    <a:cxn ang="0">
                      <a:pos x="62" y="165"/>
                    </a:cxn>
                    <a:cxn ang="0">
                      <a:pos x="40" y="169"/>
                    </a:cxn>
                    <a:cxn ang="0">
                      <a:pos x="15" y="169"/>
                    </a:cxn>
                    <a:cxn ang="0">
                      <a:pos x="14" y="152"/>
                    </a:cxn>
                    <a:cxn ang="0">
                      <a:pos x="5" y="127"/>
                    </a:cxn>
                    <a:cxn ang="0">
                      <a:pos x="3" y="114"/>
                    </a:cxn>
                    <a:cxn ang="0">
                      <a:pos x="3" y="79"/>
                    </a:cxn>
                    <a:cxn ang="0">
                      <a:pos x="44" y="60"/>
                    </a:cxn>
                    <a:cxn ang="0">
                      <a:pos x="48" y="41"/>
                    </a:cxn>
                    <a:cxn ang="0">
                      <a:pos x="57" y="43"/>
                    </a:cxn>
                    <a:cxn ang="0">
                      <a:pos x="77" y="22"/>
                    </a:cxn>
                    <a:cxn ang="0">
                      <a:pos x="98" y="25"/>
                    </a:cxn>
                    <a:cxn ang="0">
                      <a:pos x="113" y="10"/>
                    </a:cxn>
                    <a:cxn ang="0">
                      <a:pos x="125" y="8"/>
                    </a:cxn>
                    <a:cxn ang="0">
                      <a:pos x="145" y="34"/>
                    </a:cxn>
                    <a:cxn ang="0">
                      <a:pos x="163" y="43"/>
                    </a:cxn>
                    <a:cxn ang="0">
                      <a:pos x="165" y="16"/>
                    </a:cxn>
                    <a:cxn ang="0">
                      <a:pos x="172" y="0"/>
                    </a:cxn>
                    <a:cxn ang="0">
                      <a:pos x="185" y="22"/>
                    </a:cxn>
                    <a:cxn ang="0">
                      <a:pos x="196" y="60"/>
                    </a:cxn>
                    <a:cxn ang="0">
                      <a:pos x="219" y="83"/>
                    </a:cxn>
                    <a:cxn ang="0">
                      <a:pos x="232" y="101"/>
                    </a:cxn>
                    <a:cxn ang="0">
                      <a:pos x="235" y="133"/>
                    </a:cxn>
                    <a:cxn ang="0">
                      <a:pos x="221" y="169"/>
                    </a:cxn>
                    <a:cxn ang="0">
                      <a:pos x="217" y="202"/>
                    </a:cxn>
                    <a:cxn ang="0">
                      <a:pos x="196" y="215"/>
                    </a:cxn>
                  </a:cxnLst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8" name="Freeform 27"/>
                <p:cNvSpPr/>
                <p:nvPr/>
              </p:nvSpPr>
              <p:spPr>
                <a:xfrm>
                  <a:off x="3286" y="1488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9" y="23"/>
                    </a:cxn>
                    <a:cxn ang="0">
                      <a:pos x="3" y="19"/>
                    </a:cxn>
                    <a:cxn ang="0">
                      <a:pos x="3" y="15"/>
                    </a:cxn>
                    <a:cxn ang="0">
                      <a:pos x="3" y="11"/>
                    </a:cxn>
                    <a:cxn ang="0">
                      <a:pos x="2" y="7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9" y="4"/>
                    </a:cxn>
                    <a:cxn ang="0">
                      <a:pos x="12" y="3"/>
                    </a:cxn>
                    <a:cxn ang="0">
                      <a:pos x="13" y="3"/>
                    </a:cxn>
                    <a:cxn ang="0">
                      <a:pos x="17" y="0"/>
                    </a:cxn>
                    <a:cxn ang="0">
                      <a:pos x="17" y="11"/>
                    </a:cxn>
                    <a:cxn ang="0">
                      <a:pos x="15" y="15"/>
                    </a:cxn>
                    <a:cxn ang="0">
                      <a:pos x="13" y="19"/>
                    </a:cxn>
                    <a:cxn ang="0">
                      <a:pos x="13" y="22"/>
                    </a:cxn>
                    <a:cxn ang="0">
                      <a:pos x="12" y="23"/>
                    </a:cxn>
                    <a:cxn ang="0">
                      <a:pos x="12" y="26"/>
                    </a:cxn>
                    <a:cxn ang="0">
                      <a:pos x="9" y="23"/>
                    </a:cxn>
                  </a:cxnLst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79" name="Freeform 28"/>
                <p:cNvSpPr/>
                <p:nvPr/>
              </p:nvSpPr>
              <p:spPr>
                <a:xfrm>
                  <a:off x="2463" y="1235"/>
                  <a:ext cx="26" cy="106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3" y="28"/>
                    </a:cxn>
                    <a:cxn ang="0">
                      <a:pos x="20" y="0"/>
                    </a:cxn>
                    <a:cxn ang="0">
                      <a:pos x="25" y="42"/>
                    </a:cxn>
                    <a:cxn ang="0">
                      <a:pos x="17" y="94"/>
                    </a:cxn>
                    <a:cxn ang="0">
                      <a:pos x="0" y="105"/>
                    </a:cxn>
                    <a:cxn ang="0">
                      <a:pos x="0" y="80"/>
                    </a:cxn>
                    <a:cxn ang="0">
                      <a:pos x="5" y="64"/>
                    </a:cxn>
                    <a:cxn ang="0">
                      <a:pos x="3" y="37"/>
                    </a:cxn>
                  </a:cxnLst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65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p>
            <a:endParaRPr dirty="0"/>
          </a:p>
        </p:txBody>
      </p:sp>
      <p:sp>
        <p:nvSpPr>
          <p:cNvPr id="66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Liang, Introduction to Java Programming, 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Tenth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Edition, (c) 2013 Pearson Education, Inc. All rights reserved.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p>
            <a:pPr algn="r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grpSp>
        <p:nvGrpSpPr>
          <p:cNvPr id="1026" name="Group 29"/>
          <p:cNvGrpSpPr/>
          <p:nvPr/>
        </p:nvGrpSpPr>
        <p:grpSpPr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lvl="0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33" name="Group 28"/>
            <p:cNvGrpSpPr/>
            <p:nvPr/>
          </p:nvGrpSpPr>
          <p:grpSpPr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>
              <a:xfrm>
                <a:off x="4614" y="2790"/>
                <a:ext cx="1034" cy="1273"/>
              </a:xfrm>
              <a:custGeom>
                <a:avLst/>
                <a:gdLst/>
                <a:ahLst/>
                <a:cxnLst>
                  <a:cxn ang="0">
                    <a:pos x="646" y="23"/>
                  </a:cxn>
                  <a:cxn ang="0">
                    <a:pos x="765" y="92"/>
                  </a:cxn>
                  <a:cxn ang="0">
                    <a:pos x="866" y="184"/>
                  </a:cxn>
                  <a:cxn ang="0">
                    <a:pos x="944" y="294"/>
                  </a:cxn>
                  <a:cxn ang="0">
                    <a:pos x="1000" y="417"/>
                  </a:cxn>
                  <a:cxn ang="0">
                    <a:pos x="1030" y="550"/>
                  </a:cxn>
                  <a:cxn ang="0">
                    <a:pos x="1030" y="688"/>
                  </a:cxn>
                  <a:cxn ang="0">
                    <a:pos x="1000" y="821"/>
                  </a:cxn>
                  <a:cxn ang="0">
                    <a:pos x="944" y="944"/>
                  </a:cxn>
                  <a:cxn ang="0">
                    <a:pos x="866" y="1055"/>
                  </a:cxn>
                  <a:cxn ang="0">
                    <a:pos x="765" y="1148"/>
                  </a:cxn>
                  <a:cxn ang="0">
                    <a:pos x="646" y="1215"/>
                  </a:cxn>
                  <a:cxn ang="0">
                    <a:pos x="517" y="1257"/>
                  </a:cxn>
                  <a:cxn ang="0">
                    <a:pos x="382" y="1272"/>
                  </a:cxn>
                  <a:cxn ang="0">
                    <a:pos x="246" y="1257"/>
                  </a:cxn>
                  <a:cxn ang="0">
                    <a:pos x="118" y="1215"/>
                  </a:cxn>
                  <a:cxn ang="0">
                    <a:pos x="0" y="1148"/>
                  </a:cxn>
                  <a:cxn ang="0">
                    <a:pos x="89" y="1129"/>
                  </a:cxn>
                  <a:cxn ang="0">
                    <a:pos x="201" y="1179"/>
                  </a:cxn>
                  <a:cxn ang="0">
                    <a:pos x="320" y="1204"/>
                  </a:cxn>
                  <a:cxn ang="0">
                    <a:pos x="443" y="1204"/>
                  </a:cxn>
                  <a:cxn ang="0">
                    <a:pos x="563" y="1179"/>
                  </a:cxn>
                  <a:cxn ang="0">
                    <a:pos x="675" y="1129"/>
                  </a:cxn>
                  <a:cxn ang="0">
                    <a:pos x="775" y="1057"/>
                  </a:cxn>
                  <a:cxn ang="0">
                    <a:pos x="857" y="965"/>
                  </a:cxn>
                  <a:cxn ang="0">
                    <a:pos x="919" y="858"/>
                  </a:cxn>
                  <a:cxn ang="0">
                    <a:pos x="956" y="742"/>
                  </a:cxn>
                  <a:cxn ang="0">
                    <a:pos x="969" y="619"/>
                  </a:cxn>
                  <a:cxn ang="0">
                    <a:pos x="956" y="496"/>
                  </a:cxn>
                  <a:cxn ang="0">
                    <a:pos x="919" y="381"/>
                  </a:cxn>
                  <a:cxn ang="0">
                    <a:pos x="857" y="273"/>
                  </a:cxn>
                  <a:cxn ang="0">
                    <a:pos x="775" y="182"/>
                  </a:cxn>
                  <a:cxn ang="0">
                    <a:pos x="675" y="110"/>
                  </a:cxn>
                  <a:cxn ang="0">
                    <a:pos x="563" y="61"/>
                  </a:cxn>
                  <a:cxn ang="0">
                    <a:pos x="582" y="0"/>
                  </a:cxn>
                </a:cxnLst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Line 4"/>
              <p:cNvSpPr/>
              <p:nvPr/>
            </p:nvSpPr>
            <p:spPr>
              <a:xfrm flipV="1">
                <a:off x="4639" y="3863"/>
                <a:ext cx="103" cy="186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6" name="Line 5"/>
              <p:cNvSpPr/>
              <p:nvPr/>
            </p:nvSpPr>
            <p:spPr>
              <a:xfrm flipV="1">
                <a:off x="5210" y="2874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7" name="Line 6"/>
              <p:cNvSpPr/>
              <p:nvPr/>
            </p:nvSpPr>
            <p:spPr>
              <a:xfrm flipV="1">
                <a:off x="5270" y="2751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8" name="Freeform 7"/>
              <p:cNvSpPr/>
              <p:nvPr/>
            </p:nvSpPr>
            <p:spPr>
              <a:xfrm>
                <a:off x="4753" y="4067"/>
                <a:ext cx="604" cy="110"/>
              </a:xfrm>
              <a:custGeom>
                <a:avLst/>
                <a:gdLst/>
                <a:ahLst/>
                <a:cxnLst>
                  <a:cxn ang="0">
                    <a:pos x="2" y="70"/>
                  </a:cxn>
                  <a:cxn ang="0">
                    <a:pos x="14" y="57"/>
                  </a:cxn>
                  <a:cxn ang="0">
                    <a:pos x="31" y="46"/>
                  </a:cxn>
                  <a:cxn ang="0">
                    <a:pos x="63" y="30"/>
                  </a:cxn>
                  <a:cxn ang="0">
                    <a:pos x="100" y="21"/>
                  </a:cxn>
                  <a:cxn ang="0">
                    <a:pos x="134" y="13"/>
                  </a:cxn>
                  <a:cxn ang="0">
                    <a:pos x="181" y="6"/>
                  </a:cxn>
                  <a:cxn ang="0">
                    <a:pos x="225" y="2"/>
                  </a:cxn>
                  <a:cxn ang="0">
                    <a:pos x="277" y="0"/>
                  </a:cxn>
                  <a:cxn ang="0">
                    <a:pos x="340" y="0"/>
                  </a:cxn>
                  <a:cxn ang="0">
                    <a:pos x="407" y="4"/>
                  </a:cxn>
                  <a:cxn ang="0">
                    <a:pos x="453" y="10"/>
                  </a:cxn>
                  <a:cxn ang="0">
                    <a:pos x="502" y="19"/>
                  </a:cxn>
                  <a:cxn ang="0">
                    <a:pos x="549" y="33"/>
                  </a:cxn>
                  <a:cxn ang="0">
                    <a:pos x="573" y="47"/>
                  </a:cxn>
                  <a:cxn ang="0">
                    <a:pos x="588" y="58"/>
                  </a:cxn>
                  <a:cxn ang="0">
                    <a:pos x="603" y="77"/>
                  </a:cxn>
                  <a:cxn ang="0">
                    <a:pos x="578" y="87"/>
                  </a:cxn>
                  <a:cxn ang="0">
                    <a:pos x="536" y="95"/>
                  </a:cxn>
                  <a:cxn ang="0">
                    <a:pos x="485" y="101"/>
                  </a:cxn>
                  <a:cxn ang="0">
                    <a:pos x="436" y="106"/>
                  </a:cxn>
                  <a:cxn ang="0">
                    <a:pos x="377" y="108"/>
                  </a:cxn>
                  <a:cxn ang="0">
                    <a:pos x="313" y="109"/>
                  </a:cxn>
                  <a:cxn ang="0">
                    <a:pos x="252" y="109"/>
                  </a:cxn>
                  <a:cxn ang="0">
                    <a:pos x="188" y="108"/>
                  </a:cxn>
                  <a:cxn ang="0">
                    <a:pos x="117" y="102"/>
                  </a:cxn>
                  <a:cxn ang="0">
                    <a:pos x="61" y="96"/>
                  </a:cxn>
                  <a:cxn ang="0">
                    <a:pos x="14" y="86"/>
                  </a:cxn>
                  <a:cxn ang="0">
                    <a:pos x="0" y="78"/>
                  </a:cxn>
                  <a:cxn ang="0">
                    <a:pos x="2" y="70"/>
                  </a:cxn>
                </a:cxnLst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lvl="0"/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40" name="Group 27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>
                <a:xfrm>
                  <a:off x="4599" y="3283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Freeform 10"/>
                <p:cNvSpPr/>
                <p:nvPr/>
              </p:nvSpPr>
              <p:spPr>
                <a:xfrm>
                  <a:off x="4616" y="330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3" name="Freeform 11"/>
                <p:cNvSpPr/>
                <p:nvPr/>
              </p:nvSpPr>
              <p:spPr>
                <a:xfrm>
                  <a:off x="4674" y="3275"/>
                  <a:ext cx="37" cy="35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9" y="9"/>
                    </a:cxn>
                    <a:cxn ang="0">
                      <a:pos x="5" y="13"/>
                    </a:cxn>
                    <a:cxn ang="0">
                      <a:pos x="0" y="13"/>
                    </a:cxn>
                    <a:cxn ang="0">
                      <a:pos x="0" y="25"/>
                    </a:cxn>
                    <a:cxn ang="0">
                      <a:pos x="8" y="34"/>
                    </a:cxn>
                    <a:cxn ang="0">
                      <a:pos x="29" y="34"/>
                    </a:cxn>
                    <a:cxn ang="0">
                      <a:pos x="36" y="25"/>
                    </a:cxn>
                    <a:cxn ang="0">
                      <a:pos x="36" y="0"/>
                    </a:cxn>
                  </a:cxnLst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4" name="Freeform 12"/>
                <p:cNvSpPr/>
                <p:nvPr/>
              </p:nvSpPr>
              <p:spPr>
                <a:xfrm>
                  <a:off x="4458" y="3303"/>
                  <a:ext cx="324" cy="422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1" y="11"/>
                    </a:cxn>
                    <a:cxn ang="0">
                      <a:pos x="45" y="33"/>
                    </a:cxn>
                    <a:cxn ang="0">
                      <a:pos x="40" y="53"/>
                    </a:cxn>
                    <a:cxn ang="0">
                      <a:pos x="21" y="68"/>
                    </a:cxn>
                    <a:cxn ang="0">
                      <a:pos x="8" y="96"/>
                    </a:cxn>
                    <a:cxn ang="0">
                      <a:pos x="8" y="114"/>
                    </a:cxn>
                    <a:cxn ang="0">
                      <a:pos x="0" y="144"/>
                    </a:cxn>
                    <a:cxn ang="0">
                      <a:pos x="11" y="157"/>
                    </a:cxn>
                    <a:cxn ang="0">
                      <a:pos x="40" y="195"/>
                    </a:cxn>
                    <a:cxn ang="0">
                      <a:pos x="48" y="190"/>
                    </a:cxn>
                    <a:cxn ang="0">
                      <a:pos x="99" y="190"/>
                    </a:cxn>
                    <a:cxn ang="0">
                      <a:pos x="123" y="199"/>
                    </a:cxn>
                    <a:cxn ang="0">
                      <a:pos x="121" y="229"/>
                    </a:cxn>
                    <a:cxn ang="0">
                      <a:pos x="138" y="268"/>
                    </a:cxn>
                    <a:cxn ang="0">
                      <a:pos x="137" y="279"/>
                    </a:cxn>
                    <a:cxn ang="0">
                      <a:pos x="144" y="291"/>
                    </a:cxn>
                    <a:cxn ang="0">
                      <a:pos x="133" y="319"/>
                    </a:cxn>
                    <a:cxn ang="0">
                      <a:pos x="146" y="354"/>
                    </a:cxn>
                    <a:cxn ang="0">
                      <a:pos x="153" y="382"/>
                    </a:cxn>
                    <a:cxn ang="0">
                      <a:pos x="162" y="399"/>
                    </a:cxn>
                    <a:cxn ang="0">
                      <a:pos x="171" y="421"/>
                    </a:cxn>
                    <a:cxn ang="0">
                      <a:pos x="188" y="418"/>
                    </a:cxn>
                    <a:cxn ang="0">
                      <a:pos x="216" y="402"/>
                    </a:cxn>
                    <a:cxn ang="0">
                      <a:pos x="229" y="382"/>
                    </a:cxn>
                    <a:cxn ang="0">
                      <a:pos x="228" y="369"/>
                    </a:cxn>
                    <a:cxn ang="0">
                      <a:pos x="245" y="359"/>
                    </a:cxn>
                    <a:cxn ang="0">
                      <a:pos x="242" y="340"/>
                    </a:cxn>
                    <a:cxn ang="0">
                      <a:pos x="267" y="310"/>
                    </a:cxn>
                    <a:cxn ang="0">
                      <a:pos x="271" y="285"/>
                    </a:cxn>
                    <a:cxn ang="0">
                      <a:pos x="264" y="277"/>
                    </a:cxn>
                    <a:cxn ang="0">
                      <a:pos x="267" y="267"/>
                    </a:cxn>
                    <a:cxn ang="0">
                      <a:pos x="261" y="258"/>
                    </a:cxn>
                    <a:cxn ang="0">
                      <a:pos x="280" y="234"/>
                    </a:cxn>
                    <a:cxn ang="0">
                      <a:pos x="280" y="222"/>
                    </a:cxn>
                    <a:cxn ang="0">
                      <a:pos x="306" y="202"/>
                    </a:cxn>
                    <a:cxn ang="0">
                      <a:pos x="323" y="148"/>
                    </a:cxn>
                    <a:cxn ang="0">
                      <a:pos x="299" y="162"/>
                    </a:cxn>
                    <a:cxn ang="0">
                      <a:pos x="278" y="156"/>
                    </a:cxn>
                    <a:cxn ang="0">
                      <a:pos x="281" y="143"/>
                    </a:cxn>
                    <a:cxn ang="0">
                      <a:pos x="260" y="129"/>
                    </a:cxn>
                    <a:cxn ang="0">
                      <a:pos x="250" y="94"/>
                    </a:cxn>
                    <a:cxn ang="0">
                      <a:pos x="230" y="66"/>
                    </a:cxn>
                    <a:cxn ang="0">
                      <a:pos x="230" y="47"/>
                    </a:cxn>
                    <a:cxn ang="0">
                      <a:pos x="219" y="46"/>
                    </a:cxn>
                    <a:cxn ang="0">
                      <a:pos x="212" y="49"/>
                    </a:cxn>
                    <a:cxn ang="0">
                      <a:pos x="182" y="38"/>
                    </a:cxn>
                    <a:cxn ang="0">
                      <a:pos x="174" y="46"/>
                    </a:cxn>
                    <a:cxn ang="0">
                      <a:pos x="167" y="56"/>
                    </a:cxn>
                    <a:cxn ang="0">
                      <a:pos x="151" y="38"/>
                    </a:cxn>
                    <a:cxn ang="0">
                      <a:pos x="135" y="33"/>
                    </a:cxn>
                    <a:cxn ang="0">
                      <a:pos x="134" y="10"/>
                    </a:cxn>
                    <a:cxn ang="0">
                      <a:pos x="111" y="14"/>
                    </a:cxn>
                    <a:cxn ang="0">
                      <a:pos x="96" y="9"/>
                    </a:cxn>
                    <a:cxn ang="0">
                      <a:pos x="76" y="0"/>
                    </a:cxn>
                  </a:cxnLst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5" name="Freeform 13"/>
                <p:cNvSpPr/>
                <p:nvPr/>
              </p:nvSpPr>
              <p:spPr>
                <a:xfrm>
                  <a:off x="5205" y="3408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5"/>
                    </a:cxn>
                    <a:cxn ang="0">
                      <a:pos x="7" y="10"/>
                    </a:cxn>
                    <a:cxn ang="0">
                      <a:pos x="7" y="14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9" y="17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6" name="Freeform 14"/>
                <p:cNvSpPr/>
                <p:nvPr/>
              </p:nvSpPr>
              <p:spPr>
                <a:xfrm>
                  <a:off x="5144" y="3496"/>
                  <a:ext cx="49" cy="7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7" y="34"/>
                    </a:cxn>
                    <a:cxn ang="0">
                      <a:pos x="37" y="0"/>
                    </a:cxn>
                    <a:cxn ang="0">
                      <a:pos x="48" y="20"/>
                    </a:cxn>
                    <a:cxn ang="0">
                      <a:pos x="39" y="69"/>
                    </a:cxn>
                    <a:cxn ang="0">
                      <a:pos x="3" y="57"/>
                    </a:cxn>
                    <a:cxn ang="0">
                      <a:pos x="0" y="34"/>
                    </a:cxn>
                  </a:cxnLst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7" name="Freeform 15"/>
                <p:cNvSpPr/>
                <p:nvPr/>
              </p:nvSpPr>
              <p:spPr>
                <a:xfrm>
                  <a:off x="5241" y="3523"/>
                  <a:ext cx="84" cy="67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0"/>
                    </a:cxn>
                    <a:cxn ang="0">
                      <a:pos x="27" y="6"/>
                    </a:cxn>
                    <a:cxn ang="0">
                      <a:pos x="67" y="22"/>
                    </a:cxn>
                    <a:cxn ang="0">
                      <a:pos x="67" y="34"/>
                    </a:cxn>
                    <a:cxn ang="0">
                      <a:pos x="83" y="66"/>
                    </a:cxn>
                    <a:cxn ang="0">
                      <a:pos x="52" y="36"/>
                    </a:cxn>
                    <a:cxn ang="0">
                      <a:pos x="31" y="38"/>
                    </a:cxn>
                    <a:cxn ang="0">
                      <a:pos x="5" y="15"/>
                    </a:cxn>
                  </a:cxnLst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8" name="Freeform 16"/>
                <p:cNvSpPr/>
                <p:nvPr/>
              </p:nvSpPr>
              <p:spPr>
                <a:xfrm>
                  <a:off x="5400" y="3660"/>
                  <a:ext cx="57" cy="7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6" y="21"/>
                    </a:cxn>
                    <a:cxn ang="0">
                      <a:pos x="11" y="72"/>
                    </a:cxn>
                    <a:cxn ang="0">
                      <a:pos x="0" y="60"/>
                    </a:cxn>
                    <a:cxn ang="0">
                      <a:pos x="32" y="28"/>
                    </a:cxn>
                    <a:cxn ang="0">
                      <a:pos x="34" y="0"/>
                    </a:cxn>
                  </a:cxnLst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9" name="Freeform 17"/>
                <p:cNvSpPr/>
                <p:nvPr/>
              </p:nvSpPr>
              <p:spPr>
                <a:xfrm>
                  <a:off x="4558" y="3167"/>
                  <a:ext cx="29" cy="48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0" y="31"/>
                    </a:cxn>
                    <a:cxn ang="0">
                      <a:pos x="20" y="10"/>
                    </a:cxn>
                    <a:cxn ang="0">
                      <a:pos x="24" y="5"/>
                    </a:cxn>
                    <a:cxn ang="0">
                      <a:pos x="17" y="5"/>
                    </a:cxn>
                    <a:cxn ang="0">
                      <a:pos x="21" y="0"/>
                    </a:cxn>
                    <a:cxn ang="0">
                      <a:pos x="16" y="0"/>
                    </a:cxn>
                    <a:cxn ang="0">
                      <a:pos x="10" y="6"/>
                    </a:cxn>
                    <a:cxn ang="0">
                      <a:pos x="10" y="19"/>
                    </a:cxn>
                    <a:cxn ang="0">
                      <a:pos x="13" y="22"/>
                    </a:cxn>
                    <a:cxn ang="0">
                      <a:pos x="13" y="28"/>
                    </a:cxn>
                    <a:cxn ang="0">
                      <a:pos x="11" y="28"/>
                    </a:cxn>
                    <a:cxn ang="0">
                      <a:pos x="6" y="33"/>
                    </a:cxn>
                    <a:cxn ang="0">
                      <a:pos x="6" y="38"/>
                    </a:cxn>
                    <a:cxn ang="0">
                      <a:pos x="0" y="47"/>
                    </a:cxn>
                    <a:cxn ang="0">
                      <a:pos x="21" y="47"/>
                    </a:cxn>
                    <a:cxn ang="0">
                      <a:pos x="28" y="36"/>
                    </a:cxn>
                  </a:cxnLst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0" name="Freeform 18"/>
                <p:cNvSpPr/>
                <p:nvPr/>
              </p:nvSpPr>
              <p:spPr>
                <a:xfrm>
                  <a:off x="4549" y="318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3" y="5"/>
                    </a:cxn>
                    <a:cxn ang="0">
                      <a:pos x="16" y="5"/>
                    </a:cxn>
                    <a:cxn ang="0">
                      <a:pos x="16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16"/>
                    </a:cxn>
                    <a:cxn ang="0">
                      <a:pos x="9" y="16"/>
                    </a:cxn>
                    <a:cxn ang="0">
                      <a:pos x="13" y="11"/>
                    </a:cxn>
                    <a:cxn ang="0">
                      <a:pos x="13" y="5"/>
                    </a:cxn>
                  </a:cxnLst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1" name="Freeform 19"/>
                <p:cNvSpPr/>
                <p:nvPr/>
              </p:nvSpPr>
              <p:spPr>
                <a:xfrm>
                  <a:off x="4527" y="3155"/>
                  <a:ext cx="184" cy="155"/>
                </a:xfrm>
                <a:custGeom>
                  <a:avLst/>
                  <a:gdLst/>
                  <a:ahLst/>
                  <a:cxnLst>
                    <a:cxn ang="0">
                      <a:pos x="120" y="10"/>
                    </a:cxn>
                    <a:cxn ang="0">
                      <a:pos x="144" y="14"/>
                    </a:cxn>
                    <a:cxn ang="0">
                      <a:pos x="129" y="20"/>
                    </a:cxn>
                    <a:cxn ang="0">
                      <a:pos x="123" y="29"/>
                    </a:cxn>
                    <a:cxn ang="0">
                      <a:pos x="114" y="50"/>
                    </a:cxn>
                    <a:cxn ang="0">
                      <a:pos x="100" y="51"/>
                    </a:cxn>
                    <a:cxn ang="0">
                      <a:pos x="88" y="49"/>
                    </a:cxn>
                    <a:cxn ang="0">
                      <a:pos x="94" y="39"/>
                    </a:cxn>
                    <a:cxn ang="0">
                      <a:pos x="88" y="26"/>
                    </a:cxn>
                    <a:cxn ang="0">
                      <a:pos x="81" y="49"/>
                    </a:cxn>
                    <a:cxn ang="0">
                      <a:pos x="62" y="60"/>
                    </a:cxn>
                    <a:cxn ang="0">
                      <a:pos x="52" y="67"/>
                    </a:cxn>
                    <a:cxn ang="0">
                      <a:pos x="38" y="77"/>
                    </a:cxn>
                    <a:cxn ang="0">
                      <a:pos x="30" y="102"/>
                    </a:cxn>
                    <a:cxn ang="0">
                      <a:pos x="5" y="93"/>
                    </a:cxn>
                    <a:cxn ang="0">
                      <a:pos x="0" y="111"/>
                    </a:cxn>
                    <a:cxn ang="0">
                      <a:pos x="10" y="138"/>
                    </a:cxn>
                    <a:cxn ang="0">
                      <a:pos x="50" y="109"/>
                    </a:cxn>
                    <a:cxn ang="0">
                      <a:pos x="75" y="103"/>
                    </a:cxn>
                    <a:cxn ang="0">
                      <a:pos x="79" y="115"/>
                    </a:cxn>
                    <a:cxn ang="0">
                      <a:pos x="99" y="143"/>
                    </a:cxn>
                    <a:cxn ang="0">
                      <a:pos x="101" y="135"/>
                    </a:cxn>
                    <a:cxn ang="0">
                      <a:pos x="107" y="135"/>
                    </a:cxn>
                    <a:cxn ang="0">
                      <a:pos x="88" y="108"/>
                    </a:cxn>
                    <a:cxn ang="0">
                      <a:pos x="94" y="99"/>
                    </a:cxn>
                    <a:cxn ang="0">
                      <a:pos x="114" y="127"/>
                    </a:cxn>
                    <a:cxn ang="0">
                      <a:pos x="123" y="144"/>
                    </a:cxn>
                    <a:cxn ang="0">
                      <a:pos x="127" y="154"/>
                    </a:cxn>
                    <a:cxn ang="0">
                      <a:pos x="131" y="136"/>
                    </a:cxn>
                    <a:cxn ang="0">
                      <a:pos x="144" y="130"/>
                    </a:cxn>
                    <a:cxn ang="0">
                      <a:pos x="153" y="126"/>
                    </a:cxn>
                    <a:cxn ang="0">
                      <a:pos x="150" y="113"/>
                    </a:cxn>
                    <a:cxn ang="0">
                      <a:pos x="157" y="90"/>
                    </a:cxn>
                    <a:cxn ang="0">
                      <a:pos x="166" y="93"/>
                    </a:cxn>
                    <a:cxn ang="0">
                      <a:pos x="169" y="103"/>
                    </a:cxn>
                    <a:cxn ang="0">
                      <a:pos x="177" y="98"/>
                    </a:cxn>
                    <a:cxn ang="0">
                      <a:pos x="175" y="95"/>
                    </a:cxn>
                    <a:cxn ang="0">
                      <a:pos x="180" y="81"/>
                    </a:cxn>
                    <a:cxn ang="0">
                      <a:pos x="183" y="98"/>
                    </a:cxn>
                    <a:cxn ang="0">
                      <a:pos x="120" y="0"/>
                    </a:cxn>
                  </a:cxnLst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2" name="Freeform 20"/>
                <p:cNvSpPr/>
                <p:nvPr/>
              </p:nvSpPr>
              <p:spPr>
                <a:xfrm>
                  <a:off x="4605" y="2991"/>
                  <a:ext cx="782" cy="553"/>
                </a:xfrm>
                <a:custGeom>
                  <a:avLst/>
                  <a:gdLst/>
                  <a:ahLst/>
                  <a:cxnLst>
                    <a:cxn ang="0">
                      <a:pos x="22" y="145"/>
                    </a:cxn>
                    <a:cxn ang="0">
                      <a:pos x="71" y="96"/>
                    </a:cxn>
                    <a:cxn ang="0">
                      <a:pos x="101" y="130"/>
                    </a:cxn>
                    <a:cxn ang="0">
                      <a:pos x="84" y="128"/>
                    </a:cxn>
                    <a:cxn ang="0">
                      <a:pos x="155" y="123"/>
                    </a:cxn>
                    <a:cxn ang="0">
                      <a:pos x="172" y="79"/>
                    </a:cxn>
                    <a:cxn ang="0">
                      <a:pos x="172" y="89"/>
                    </a:cxn>
                    <a:cxn ang="0">
                      <a:pos x="160" y="123"/>
                    </a:cxn>
                    <a:cxn ang="0">
                      <a:pos x="216" y="95"/>
                    </a:cxn>
                    <a:cxn ang="0">
                      <a:pos x="330" y="16"/>
                    </a:cxn>
                    <a:cxn ang="0">
                      <a:pos x="412" y="20"/>
                    </a:cxn>
                    <a:cxn ang="0">
                      <a:pos x="503" y="10"/>
                    </a:cxn>
                    <a:cxn ang="0">
                      <a:pos x="602" y="51"/>
                    </a:cxn>
                    <a:cxn ang="0">
                      <a:pos x="718" y="65"/>
                    </a:cxn>
                    <a:cxn ang="0">
                      <a:pos x="775" y="112"/>
                    </a:cxn>
                    <a:cxn ang="0">
                      <a:pos x="731" y="148"/>
                    </a:cxn>
                    <a:cxn ang="0">
                      <a:pos x="707" y="194"/>
                    </a:cxn>
                    <a:cxn ang="0">
                      <a:pos x="678" y="196"/>
                    </a:cxn>
                    <a:cxn ang="0">
                      <a:pos x="687" y="132"/>
                    </a:cxn>
                    <a:cxn ang="0">
                      <a:pos x="650" y="166"/>
                    </a:cxn>
                    <a:cxn ang="0">
                      <a:pos x="623" y="196"/>
                    </a:cxn>
                    <a:cxn ang="0">
                      <a:pos x="632" y="228"/>
                    </a:cxn>
                    <a:cxn ang="0">
                      <a:pos x="600" y="276"/>
                    </a:cxn>
                    <a:cxn ang="0">
                      <a:pos x="605" y="315"/>
                    </a:cxn>
                    <a:cxn ang="0">
                      <a:pos x="602" y="296"/>
                    </a:cxn>
                    <a:cxn ang="0">
                      <a:pos x="572" y="299"/>
                    </a:cxn>
                    <a:cxn ang="0">
                      <a:pos x="594" y="356"/>
                    </a:cxn>
                    <a:cxn ang="0">
                      <a:pos x="539" y="423"/>
                    </a:cxn>
                    <a:cxn ang="0">
                      <a:pos x="524" y="442"/>
                    </a:cxn>
                    <a:cxn ang="0">
                      <a:pos x="504" y="507"/>
                    </a:cxn>
                    <a:cxn ang="0">
                      <a:pos x="477" y="508"/>
                    </a:cxn>
                    <a:cxn ang="0">
                      <a:pos x="510" y="552"/>
                    </a:cxn>
                    <a:cxn ang="0">
                      <a:pos x="455" y="449"/>
                    </a:cxn>
                    <a:cxn ang="0">
                      <a:pos x="391" y="428"/>
                    </a:cxn>
                    <a:cxn ang="0">
                      <a:pos x="361" y="495"/>
                    </a:cxn>
                    <a:cxn ang="0">
                      <a:pos x="338" y="530"/>
                    </a:cxn>
                    <a:cxn ang="0">
                      <a:pos x="298" y="425"/>
                    </a:cxn>
                    <a:cxn ang="0">
                      <a:pos x="267" y="436"/>
                    </a:cxn>
                    <a:cxn ang="0">
                      <a:pos x="241" y="391"/>
                    </a:cxn>
                    <a:cxn ang="0">
                      <a:pos x="160" y="366"/>
                    </a:cxn>
                    <a:cxn ang="0">
                      <a:pos x="188" y="414"/>
                    </a:cxn>
                    <a:cxn ang="0">
                      <a:pos x="167" y="445"/>
                    </a:cxn>
                    <a:cxn ang="0">
                      <a:pos x="136" y="434"/>
                    </a:cxn>
                    <a:cxn ang="0">
                      <a:pos x="85" y="355"/>
                    </a:cxn>
                    <a:cxn ang="0">
                      <a:pos x="106" y="310"/>
                    </a:cxn>
                    <a:cxn ang="0">
                      <a:pos x="119" y="276"/>
                    </a:cxn>
                    <a:cxn ang="0">
                      <a:pos x="106" y="162"/>
                    </a:cxn>
                    <a:cxn ang="0">
                      <a:pos x="61" y="138"/>
                    </a:cxn>
                    <a:cxn ang="0">
                      <a:pos x="39" y="150"/>
                    </a:cxn>
                    <a:cxn ang="0">
                      <a:pos x="0" y="162"/>
                    </a:cxn>
                  </a:cxnLst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3" name="Freeform 21"/>
                <p:cNvSpPr/>
                <p:nvPr/>
              </p:nvSpPr>
              <p:spPr>
                <a:xfrm>
                  <a:off x="5221" y="3217"/>
                  <a:ext cx="68" cy="1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5" y="14"/>
                    </a:cxn>
                    <a:cxn ang="0">
                      <a:pos x="39" y="23"/>
                    </a:cxn>
                    <a:cxn ang="0">
                      <a:pos x="41" y="38"/>
                    </a:cxn>
                    <a:cxn ang="0">
                      <a:pos x="33" y="58"/>
                    </a:cxn>
                    <a:cxn ang="0">
                      <a:pos x="22" y="77"/>
                    </a:cxn>
                    <a:cxn ang="0">
                      <a:pos x="5" y="89"/>
                    </a:cxn>
                    <a:cxn ang="0">
                      <a:pos x="0" y="110"/>
                    </a:cxn>
                    <a:cxn ang="0">
                      <a:pos x="7" y="112"/>
                    </a:cxn>
                    <a:cxn ang="0">
                      <a:pos x="7" y="92"/>
                    </a:cxn>
                    <a:cxn ang="0">
                      <a:pos x="31" y="91"/>
                    </a:cxn>
                    <a:cxn ang="0">
                      <a:pos x="49" y="78"/>
                    </a:cxn>
                    <a:cxn ang="0">
                      <a:pos x="49" y="51"/>
                    </a:cxn>
                    <a:cxn ang="0">
                      <a:pos x="55" y="41"/>
                    </a:cxn>
                    <a:cxn ang="0">
                      <a:pos x="46" y="24"/>
                    </a:cxn>
                    <a:cxn ang="0">
                      <a:pos x="59" y="19"/>
                    </a:cxn>
                    <a:cxn ang="0">
                      <a:pos x="67" y="5"/>
                    </a:cxn>
                    <a:cxn ang="0">
                      <a:pos x="49" y="7"/>
                    </a:cxn>
                    <a:cxn ang="0">
                      <a:pos x="45" y="0"/>
                    </a:cxn>
                  </a:cxnLst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4" name="Freeform 22"/>
                <p:cNvSpPr/>
                <p:nvPr/>
              </p:nvSpPr>
              <p:spPr>
                <a:xfrm>
                  <a:off x="4967" y="3518"/>
                  <a:ext cx="17" cy="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11"/>
                    </a:cxn>
                    <a:cxn ang="0">
                      <a:pos x="5" y="25"/>
                    </a:cxn>
                    <a:cxn ang="0">
                      <a:pos x="16" y="15"/>
                    </a:cxn>
                    <a:cxn ang="0">
                      <a:pos x="8" y="0"/>
                    </a:cxn>
                  </a:cxnLst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5" name="Freeform 23"/>
                <p:cNvSpPr/>
                <p:nvPr/>
              </p:nvSpPr>
              <p:spPr>
                <a:xfrm>
                  <a:off x="5069" y="3545"/>
                  <a:ext cx="158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5"/>
                    </a:cxn>
                    <a:cxn ang="0">
                      <a:pos x="58" y="29"/>
                    </a:cxn>
                    <a:cxn ang="0">
                      <a:pos x="53" y="43"/>
                    </a:cxn>
                    <a:cxn ang="0">
                      <a:pos x="82" y="55"/>
                    </a:cxn>
                    <a:cxn ang="0">
                      <a:pos x="157" y="55"/>
                    </a:cxn>
                    <a:cxn ang="0">
                      <a:pos x="75" y="67"/>
                    </a:cxn>
                    <a:cxn ang="0">
                      <a:pos x="53" y="43"/>
                    </a:cxn>
                    <a:cxn ang="0">
                      <a:pos x="32" y="38"/>
                    </a:cxn>
                    <a:cxn ang="0">
                      <a:pos x="0" y="0"/>
                    </a:cxn>
                  </a:cxnLst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6" name="Freeform 24"/>
                <p:cNvSpPr/>
                <p:nvPr/>
              </p:nvSpPr>
              <p:spPr>
                <a:xfrm>
                  <a:off x="5195" y="3601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135" y="155"/>
                    </a:cxn>
                    <a:cxn ang="0">
                      <a:pos x="127" y="152"/>
                    </a:cxn>
                    <a:cxn ang="0">
                      <a:pos x="110" y="134"/>
                    </a:cxn>
                    <a:cxn ang="0">
                      <a:pos x="92" y="130"/>
                    </a:cxn>
                    <a:cxn ang="0">
                      <a:pos x="88" y="119"/>
                    </a:cxn>
                    <a:cxn ang="0">
                      <a:pos x="78" y="111"/>
                    </a:cxn>
                    <a:cxn ang="0">
                      <a:pos x="62" y="111"/>
                    </a:cxn>
                    <a:cxn ang="0">
                      <a:pos x="44" y="118"/>
                    </a:cxn>
                    <a:cxn ang="0">
                      <a:pos x="28" y="121"/>
                    </a:cxn>
                    <a:cxn ang="0">
                      <a:pos x="10" y="121"/>
                    </a:cxn>
                    <a:cxn ang="0">
                      <a:pos x="10" y="109"/>
                    </a:cxn>
                    <a:cxn ang="0">
                      <a:pos x="3" y="91"/>
                    </a:cxn>
                    <a:cxn ang="0">
                      <a:pos x="2" y="81"/>
                    </a:cxn>
                    <a:cxn ang="0">
                      <a:pos x="2" y="56"/>
                    </a:cxn>
                    <a:cxn ang="0">
                      <a:pos x="31" y="43"/>
                    </a:cxn>
                    <a:cxn ang="0">
                      <a:pos x="34" y="29"/>
                    </a:cxn>
                    <a:cxn ang="0">
                      <a:pos x="40" y="30"/>
                    </a:cxn>
                    <a:cxn ang="0">
                      <a:pos x="55" y="15"/>
                    </a:cxn>
                    <a:cxn ang="0">
                      <a:pos x="70" y="17"/>
                    </a:cxn>
                    <a:cxn ang="0">
                      <a:pos x="80" y="7"/>
                    </a:cxn>
                    <a:cxn ang="0">
                      <a:pos x="89" y="5"/>
                    </a:cxn>
                    <a:cxn ang="0">
                      <a:pos x="103" y="24"/>
                    </a:cxn>
                    <a:cxn ang="0">
                      <a:pos x="116" y="30"/>
                    </a:cxn>
                    <a:cxn ang="0">
                      <a:pos x="117" y="11"/>
                    </a:cxn>
                    <a:cxn ang="0">
                      <a:pos x="122" y="0"/>
                    </a:cxn>
                    <a:cxn ang="0">
                      <a:pos x="132" y="15"/>
                    </a:cxn>
                    <a:cxn ang="0">
                      <a:pos x="140" y="43"/>
                    </a:cxn>
                    <a:cxn ang="0">
                      <a:pos x="156" y="59"/>
                    </a:cxn>
                    <a:cxn ang="0">
                      <a:pos x="165" y="72"/>
                    </a:cxn>
                    <a:cxn ang="0">
                      <a:pos x="168" y="95"/>
                    </a:cxn>
                    <a:cxn ang="0">
                      <a:pos x="157" y="121"/>
                    </a:cxn>
                    <a:cxn ang="0">
                      <a:pos x="155" y="145"/>
                    </a:cxn>
                    <a:cxn ang="0">
                      <a:pos x="140" y="154"/>
                    </a:cxn>
                  </a:cxnLst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7" name="Freeform 25"/>
                <p:cNvSpPr/>
                <p:nvPr/>
              </p:nvSpPr>
              <p:spPr>
                <a:xfrm>
                  <a:off x="5330" y="376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2" y="13"/>
                    </a:cxn>
                    <a:cxn ang="0">
                      <a:pos x="2" y="10"/>
                    </a:cxn>
                    <a:cxn ang="0">
                      <a:pos x="2" y="8"/>
                    </a:cxn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8" y="2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6" y="0"/>
                    </a:cxn>
                    <a:cxn ang="0">
                      <a:pos x="16" y="8"/>
                    </a:cxn>
                    <a:cxn ang="0">
                      <a:pos x="14" y="10"/>
                    </a:cxn>
                    <a:cxn ang="0">
                      <a:pos x="12" y="13"/>
                    </a:cxn>
                    <a:cxn ang="0">
                      <a:pos x="12" y="16"/>
                    </a:cxn>
                    <a:cxn ang="0">
                      <a:pos x="11" y="16"/>
                    </a:cxn>
                    <a:cxn ang="0">
                      <a:pos x="11" y="19"/>
                    </a:cxn>
                    <a:cxn ang="0">
                      <a:pos x="8" y="16"/>
                    </a:cxn>
                  </a:cxnLst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8" name="Freeform 26"/>
                <p:cNvSpPr/>
                <p:nvPr/>
              </p:nvSpPr>
              <p:spPr>
                <a:xfrm>
                  <a:off x="4739" y="3587"/>
                  <a:ext cx="19" cy="76"/>
                </a:xfrm>
                <a:custGeom>
                  <a:avLst/>
                  <a:gdLst/>
                  <a:ahLst/>
                  <a:cxnLst>
                    <a:cxn ang="0">
                      <a:pos x="2" y="26"/>
                    </a:cxn>
                    <a:cxn ang="0">
                      <a:pos x="9" y="20"/>
                    </a:cxn>
                    <a:cxn ang="0">
                      <a:pos x="14" y="0"/>
                    </a:cxn>
                    <a:cxn ang="0">
                      <a:pos x="18" y="30"/>
                    </a:cxn>
                    <a:cxn ang="0">
                      <a:pos x="12" y="67"/>
                    </a:cxn>
                    <a:cxn ang="0">
                      <a:pos x="0" y="75"/>
                    </a:cxn>
                    <a:cxn ang="0">
                      <a:pos x="0" y="57"/>
                    </a:cxn>
                    <a:cxn ang="0">
                      <a:pos x="3" y="45"/>
                    </a:cxn>
                    <a:cxn ang="0">
                      <a:pos x="2" y="26"/>
                    </a:cxn>
                  </a:cxnLst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1027" name="Rectangle 3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31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lvl="0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dirty="0">
                <a:latin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Liang, Introduction to Java Programming, Tenth Edition, (c) 2013 Pearson Education, Inc. All rights reserved. </a:t>
            </a:r>
            <a:endParaRPr kumimoji="0" lang="en-US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html/TestFileStream.html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html/TestDataStream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ppt/slides/html/Copy.html" TargetMode="Externa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ppt/slides/html/TestObjectInputStream.html" TargetMode="External"/><Relationship Id="rId1" Type="http://schemas.openxmlformats.org/officeDocument/2006/relationships/hyperlink" Target="ppt/slides/html/TestObjectOutputStream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html/TestObjectStreamForArray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 vert="horz" wrap="square" lIns="92075" tIns="46038" rIns="92075" bIns="46038" anchor="ctr"/>
          <a:p>
            <a:r>
              <a:rPr lang="zh-CN" altLang="en-US" sz="4000" dirty="0"/>
              <a:t>第</a:t>
            </a:r>
            <a:r>
              <a:rPr lang="en-US" altLang="en-US" sz="4000" dirty="0"/>
              <a:t>17</a:t>
            </a:r>
            <a:r>
              <a:rPr lang="zh-CN" altLang="en-US" sz="4000" dirty="0"/>
              <a:t>章二进制</a:t>
            </a:r>
            <a:r>
              <a:rPr lang="en-US" altLang="zh-CN" sz="4000" dirty="0"/>
              <a:t>IO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FileInputStream/FileOutputStream</a:t>
            </a:r>
            <a:endParaRPr lang="en-US" altLang="en-US" b="1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304800" y="4572000"/>
            <a:ext cx="5562600" cy="17526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FileInputStream/FileOutputStream associates a binary input/output stream with an external file. All the methods in FileInputStream/FileOuptputStream are inherited from its superclasses. </a:t>
            </a:r>
            <a:endParaRPr lang="en-US" altLang="en-US" sz="2400" dirty="0">
              <a:ea typeface="Courier New" panose="02070309020205020404" pitchFamily="49" charset="0"/>
            </a:endParaRPr>
          </a:p>
        </p:txBody>
      </p:sp>
      <p:graphicFrame>
        <p:nvGraphicFramePr>
          <p:cNvPr id="12293" name="Object 7"/>
          <p:cNvGraphicFramePr>
            <a:graphicFrameLocks noChangeAspect="1"/>
          </p:cNvGraphicFramePr>
          <p:nvPr/>
        </p:nvGraphicFramePr>
        <p:xfrm>
          <a:off x="228600" y="1143000"/>
          <a:ext cx="85344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629785" imgH="1772285" progId="Word.Picture.8">
                  <p:embed/>
                </p:oleObj>
              </mc:Choice>
              <mc:Fallback>
                <p:oleObj name="" r:id="rId1" imgW="4629785" imgH="1772285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1143000"/>
                        <a:ext cx="8534400" cy="326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Line 6"/>
          <p:cNvSpPr/>
          <p:nvPr/>
        </p:nvSpPr>
        <p:spPr>
          <a:xfrm flipV="1">
            <a:off x="1600200" y="1524000"/>
            <a:ext cx="2514600" cy="3200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2295" name="Line 5"/>
          <p:cNvSpPr/>
          <p:nvPr/>
        </p:nvSpPr>
        <p:spPr>
          <a:xfrm flipV="1">
            <a:off x="3352800" y="3200400"/>
            <a:ext cx="609600" cy="1447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7429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FileInputStream</a:t>
            </a:r>
            <a:endParaRPr lang="en-US" altLang="en-US" b="1" dirty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38862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zh-CN" altLang="en-US" sz="2800" dirty="0">
                <a:cs typeface="Courier New" panose="02070309020205020404" pitchFamily="49" charset="0"/>
              </a:rPr>
              <a:t>为了构造一个</a:t>
            </a:r>
            <a:r>
              <a:rPr lang="en-US" altLang="en-US" sz="2800" dirty="0">
                <a:cs typeface="Courier New" panose="02070309020205020404" pitchFamily="49" charset="0"/>
              </a:rPr>
              <a:t>FileInputStream</a:t>
            </a:r>
            <a:r>
              <a:rPr lang="zh-CN" altLang="en-US" sz="2800" dirty="0">
                <a:cs typeface="Courier New" panose="02070309020205020404" pitchFamily="49" charset="0"/>
              </a:rPr>
              <a:t>对象</a:t>
            </a:r>
            <a:r>
              <a:rPr lang="en-US" altLang="en-US" sz="2800" dirty="0">
                <a:cs typeface="Courier New" panose="02070309020205020404" pitchFamily="49" charset="0"/>
              </a:rPr>
              <a:t>: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114300" lvl="1" indent="342900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public FileInputStream(String filename)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114300" lvl="1" indent="342900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public FileInputStream(File file)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114300" lvl="1" indent="342900">
              <a:buNone/>
            </a:pPr>
            <a:endParaRPr lang="en-US" altLang="en-US" sz="2400" dirty="0">
              <a:cs typeface="Courier New" panose="02070309020205020404" pitchFamily="49" charset="0"/>
            </a:endParaRPr>
          </a:p>
          <a:p>
            <a:pPr marL="114300" lvl="1" indent="342900">
              <a:buNone/>
            </a:pPr>
            <a:r>
              <a:rPr lang="zh-CN" altLang="en-US" sz="2400" dirty="0">
                <a:cs typeface="Courier New" panose="02070309020205020404" pitchFamily="49" charset="0"/>
              </a:rPr>
              <a:t>如果试图为一个不存在的文件创建一个</a:t>
            </a:r>
            <a:r>
              <a:rPr lang="en-US" altLang="en-US" sz="2400" u="sng" dirty="0">
                <a:cs typeface="Courier New" panose="02070309020205020404" pitchFamily="49" charset="0"/>
                <a:sym typeface="+mn-ea"/>
              </a:rPr>
              <a:t>FileInputStream</a:t>
            </a:r>
            <a:r>
              <a:rPr lang="en-US" altLang="en-US" sz="2400" dirty="0"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en-US" sz="2400" dirty="0">
                <a:cs typeface="Courier New" panose="02070309020205020404" pitchFamily="49" charset="0"/>
                <a:sym typeface="+mn-ea"/>
              </a:rPr>
              <a:t>对象将会产生</a:t>
            </a:r>
            <a:r>
              <a:rPr lang="en-US" altLang="en-US" sz="2400" u="sng" dirty="0">
                <a:cs typeface="Courier New" panose="02070309020205020404" pitchFamily="49" charset="0"/>
              </a:rPr>
              <a:t>java.io.FileNotFoundException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endParaRPr lang="en-US" altLang="en-US" sz="2400" dirty="0"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7429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FileOutputStream</a:t>
            </a:r>
            <a:endParaRPr lang="en-US" altLang="en-US" b="1" dirty="0"/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1910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cs typeface="Courier New" panose="02070309020205020404" pitchFamily="49" charset="0"/>
              </a:rPr>
              <a:t>构造一个</a:t>
            </a:r>
            <a:r>
              <a:rPr lang="en-US" altLang="en-US" sz="2400" dirty="0">
                <a:cs typeface="Courier New" panose="02070309020205020404" pitchFamily="49" charset="0"/>
              </a:rPr>
              <a:t>FileOutputStream</a:t>
            </a:r>
            <a:r>
              <a:rPr lang="zh-CN" altLang="en-US" sz="2400" dirty="0">
                <a:cs typeface="Courier New" panose="02070309020205020404" pitchFamily="49" charset="0"/>
              </a:rPr>
              <a:t>对象：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public FileOutputStream(String filename)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public FileOutputStream(File file)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public FileOutputStream(String filename, boolean append)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public FileOutputStream(File file, boolean append)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  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cs typeface="Courier New" panose="02070309020205020404" pitchFamily="49" charset="0"/>
              </a:rPr>
              <a:t>如果文件不存在</a:t>
            </a:r>
            <a:r>
              <a:rPr lang="en-US" altLang="en-US" sz="2400" dirty="0">
                <a:cs typeface="Courier New" panose="02070309020205020404" pitchFamily="49" charset="0"/>
              </a:rPr>
              <a:t>, </a:t>
            </a:r>
            <a:r>
              <a:rPr lang="zh-CN" altLang="en-US" sz="2400" dirty="0">
                <a:cs typeface="Courier New" panose="02070309020205020404" pitchFamily="49" charset="0"/>
              </a:rPr>
              <a:t>换创建一个新文件</a:t>
            </a:r>
            <a:r>
              <a:rPr lang="en-US" altLang="en-US" sz="2400" dirty="0">
                <a:cs typeface="Courier New" panose="02070309020205020404" pitchFamily="49" charset="0"/>
              </a:rPr>
              <a:t>. </a:t>
            </a:r>
            <a:r>
              <a:rPr lang="zh-CN" altLang="en-US" sz="2400" dirty="0">
                <a:cs typeface="Courier New" panose="02070309020205020404" pitchFamily="49" charset="0"/>
              </a:rPr>
              <a:t>如果文件存在</a:t>
            </a:r>
            <a:r>
              <a:rPr lang="en-US" altLang="en-US" sz="2400" dirty="0">
                <a:cs typeface="Courier New" panose="02070309020205020404" pitchFamily="49" charset="0"/>
              </a:rPr>
              <a:t>, </a:t>
            </a:r>
            <a:r>
              <a:rPr lang="zh-CN" altLang="en-US" sz="2400" dirty="0">
                <a:cs typeface="Courier New" panose="02070309020205020404" pitchFamily="49" charset="0"/>
              </a:rPr>
              <a:t>前凉饿构造方法将删除文件当前的内容</a:t>
            </a:r>
            <a:r>
              <a:rPr lang="zh-CN" altLang="en-US" sz="2400" dirty="0"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cs typeface="Courier New" panose="02070309020205020404" pitchFamily="49" charset="0"/>
              </a:rPr>
              <a:t>为了保留现有文件的内容有可以给文件追加新数据</a:t>
            </a:r>
            <a:r>
              <a:rPr lang="en-US" altLang="en-US" sz="2400" dirty="0">
                <a:cs typeface="Courier New" panose="02070309020205020404" pitchFamily="49" charset="0"/>
              </a:rPr>
              <a:t>, </a:t>
            </a:r>
            <a:r>
              <a:rPr lang="zh-CN" altLang="en-US" sz="2400" dirty="0">
                <a:cs typeface="Courier New" panose="02070309020205020404" pitchFamily="49" charset="0"/>
              </a:rPr>
              <a:t>将后连个构造方法中的参数</a:t>
            </a:r>
            <a:r>
              <a:rPr lang="en-US" altLang="en-US" sz="2400" dirty="0">
                <a:cs typeface="Courier New" panose="02070309020205020404" pitchFamily="49" charset="0"/>
              </a:rPr>
              <a:t>append</a:t>
            </a:r>
            <a:r>
              <a:rPr lang="zh-CN" altLang="en-US" sz="2400" dirty="0">
                <a:cs typeface="Courier New" panose="02070309020205020404" pitchFamily="49" charset="0"/>
              </a:rPr>
              <a:t>设置为</a:t>
            </a:r>
            <a:r>
              <a:rPr lang="en-US" altLang="zh-CN" sz="2400" dirty="0">
                <a:cs typeface="Courier New" panose="02070309020205020404" pitchFamily="49" charset="0"/>
              </a:rPr>
              <a:t>true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endParaRPr lang="en-US" altLang="en-US" sz="2400" dirty="0">
              <a:ea typeface="Courier New" panose="02070309020205020404" pitchFamily="49" charset="0"/>
            </a:endParaRPr>
          </a:p>
        </p:txBody>
      </p:sp>
      <p:sp>
        <p:nvSpPr>
          <p:cNvPr id="32563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419600" y="5562600"/>
            <a:ext cx="2438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hlinkClick r:id="rId1" action="ppaction://program"/>
              </a:rPr>
              <a:t>TestFileStream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Line 6"/>
          <p:cNvSpPr/>
          <p:nvPr/>
        </p:nvSpPr>
        <p:spPr>
          <a:xfrm flipH="1" flipV="1">
            <a:off x="4343400" y="3124200"/>
            <a:ext cx="1524000" cy="1600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FilterInputStream/FilterOutputStream</a:t>
            </a:r>
            <a:endParaRPr lang="en-US" altLang="en-US" b="1" dirty="0"/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304800" y="4572000"/>
            <a:ext cx="8153400" cy="19050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cs typeface="Courier New" panose="02070309020205020404" pitchFamily="49" charset="0"/>
              </a:rPr>
              <a:t>过滤器</a:t>
            </a:r>
            <a:r>
              <a:rPr lang="zh-CN" altLang="en-US" sz="1800" dirty="0">
                <a:cs typeface="Courier New" panose="02070309020205020404" pitchFamily="49" charset="0"/>
              </a:rPr>
              <a:t>数据流是为了某种目的的</a:t>
            </a:r>
            <a:r>
              <a:rPr lang="en-US" altLang="en-US" sz="1800" dirty="0">
                <a:cs typeface="Courier New" panose="02070309020205020404" pitchFamily="49" charset="0"/>
                <a:sym typeface="+mn-ea"/>
              </a:rPr>
              <a:t>过滤</a:t>
            </a:r>
            <a:r>
              <a:rPr lang="zh-CN" altLang="en-US" sz="1800" dirty="0">
                <a:cs typeface="Courier New" panose="02070309020205020404" pitchFamily="49" charset="0"/>
                <a:sym typeface="+mn-ea"/>
              </a:rPr>
              <a:t>字节的数据流。</a:t>
            </a:r>
            <a:r>
              <a:rPr lang="zh-CN" altLang="en-US" sz="1800" dirty="0">
                <a:ea typeface="宋体" panose="02010600030101010101" pitchFamily="2" charset="-122"/>
                <a:cs typeface="Courier New" panose="02070309020205020404" pitchFamily="49" charset="0"/>
              </a:rPr>
              <a:t>基本字节输入流提供的读取方法</a:t>
            </a:r>
            <a:r>
              <a:rPr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read</a:t>
            </a:r>
            <a:r>
              <a:rPr lang="zh-CN" altLang="en-US" sz="1800" dirty="0">
                <a:ea typeface="宋体" panose="02010600030101010101" pitchFamily="2" charset="-122"/>
                <a:cs typeface="Courier New" panose="02070309020205020404" pitchFamily="49" charset="0"/>
              </a:rPr>
              <a:t>只能读取字节。如果你想读取</a:t>
            </a:r>
            <a:r>
              <a:rPr lang="zh-CN" altLang="en-US" sz="1800" dirty="0">
                <a:cs typeface="Courier New" panose="02070309020205020404" pitchFamily="49" charset="0"/>
                <a:sym typeface="+mn-ea"/>
              </a:rPr>
              <a:t>整数值、双精度值或者字符串</a:t>
            </a:r>
            <a:r>
              <a:rPr lang="en-US" altLang="en-US" sz="1800" dirty="0">
                <a:cs typeface="Courier New" panose="02070309020205020404" pitchFamily="49" charset="0"/>
              </a:rPr>
              <a:t>, </a:t>
            </a:r>
            <a:r>
              <a:rPr lang="zh-CN" altLang="en-US" sz="1800" dirty="0">
                <a:cs typeface="Courier New" panose="02070309020205020404" pitchFamily="49" charset="0"/>
              </a:rPr>
              <a:t>那就需要一个</a:t>
            </a:r>
            <a:r>
              <a:rPr lang="en-US" altLang="en-US" sz="1800" dirty="0">
                <a:cs typeface="Courier New" panose="02070309020205020404" pitchFamily="49" charset="0"/>
                <a:sym typeface="+mn-ea"/>
              </a:rPr>
              <a:t>过滤器</a:t>
            </a:r>
            <a:r>
              <a:rPr lang="zh-CN" altLang="en-US" sz="1800" dirty="0">
                <a:cs typeface="Courier New" panose="02070309020205020404" pitchFamily="49" charset="0"/>
                <a:sym typeface="+mn-ea"/>
              </a:rPr>
              <a:t>类来包装字节输入流</a:t>
            </a:r>
            <a:r>
              <a:rPr lang="en-US" altLang="en-US" sz="1800" dirty="0">
                <a:cs typeface="Courier New" panose="02070309020205020404" pitchFamily="49" charset="0"/>
              </a:rPr>
              <a:t>. </a:t>
            </a:r>
            <a:r>
              <a:rPr lang="zh-CN" altLang="en-US" sz="1800" dirty="0">
                <a:cs typeface="Courier New" panose="02070309020205020404" pitchFamily="49" charset="0"/>
              </a:rPr>
              <a:t>使用过滤器类就可以读取整数值、双精度值和字符串而不是字节和字符</a:t>
            </a:r>
            <a:r>
              <a:rPr lang="zh-CN" altLang="en-US" sz="1800" dirty="0"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r>
              <a:rPr lang="en-US" altLang="en-US" sz="1800" u="sng" dirty="0">
                <a:cs typeface="Courier New" panose="02070309020205020404" pitchFamily="49" charset="0"/>
              </a:rPr>
              <a:t>FilterInputStream</a:t>
            </a:r>
            <a:r>
              <a:rPr lang="en-US" altLang="en-US" sz="1800" dirty="0">
                <a:cs typeface="Courier New" panose="02070309020205020404" pitchFamily="49" charset="0"/>
              </a:rPr>
              <a:t> and </a:t>
            </a:r>
            <a:r>
              <a:rPr lang="en-US" altLang="en-US" sz="1800" u="sng" dirty="0">
                <a:cs typeface="Courier New" panose="02070309020205020404" pitchFamily="49" charset="0"/>
              </a:rPr>
              <a:t>FilterOutputStream</a:t>
            </a:r>
            <a:r>
              <a:rPr lang="en-US" altLang="en-US" sz="1800" dirty="0">
                <a:cs typeface="Courier New" panose="02070309020205020404" pitchFamily="49" charset="0"/>
              </a:rPr>
              <a:t> </a:t>
            </a:r>
            <a:r>
              <a:rPr lang="zh-CN" altLang="en-US" sz="1800" dirty="0">
                <a:cs typeface="Courier New" panose="02070309020205020404" pitchFamily="49" charset="0"/>
              </a:rPr>
              <a:t>是过滤数据的基类</a:t>
            </a:r>
            <a:r>
              <a:rPr lang="en-US" altLang="en-US" sz="1800" dirty="0">
                <a:cs typeface="Courier New" panose="02070309020205020404" pitchFamily="49" charset="0"/>
              </a:rPr>
              <a:t>. </a:t>
            </a:r>
            <a:r>
              <a:rPr lang="zh-CN" altLang="en-US" sz="1800" dirty="0">
                <a:cs typeface="Courier New" panose="02070309020205020404" pitchFamily="49" charset="0"/>
              </a:rPr>
              <a:t>当需要处理基本数值类型时，就使用</a:t>
            </a:r>
            <a:r>
              <a:rPr lang="en-US" altLang="en-US" sz="1800" u="sng" dirty="0">
                <a:cs typeface="Courier New" panose="02070309020205020404" pitchFamily="49" charset="0"/>
              </a:rPr>
              <a:t>DatInputStream</a:t>
            </a:r>
            <a:r>
              <a:rPr lang="zh-CN" altLang="en-US" sz="1800" dirty="0">
                <a:cs typeface="Courier New" panose="02070309020205020404" pitchFamily="49" charset="0"/>
              </a:rPr>
              <a:t>和</a:t>
            </a:r>
            <a:r>
              <a:rPr lang="en-US" altLang="en-US" sz="1800" u="sng" dirty="0">
                <a:cs typeface="Courier New" panose="02070309020205020404" pitchFamily="49" charset="0"/>
              </a:rPr>
              <a:t>DataOutputStream</a:t>
            </a:r>
            <a:r>
              <a:rPr lang="en-US" altLang="en-US" sz="1800" dirty="0">
                <a:cs typeface="Courier New" panose="02070309020205020404" pitchFamily="49" charset="0"/>
              </a:rPr>
              <a:t> </a:t>
            </a:r>
            <a:r>
              <a:rPr lang="zh-CN" altLang="en-US" sz="1800" dirty="0">
                <a:cs typeface="Courier New" panose="02070309020205020404" pitchFamily="49" charset="0"/>
              </a:rPr>
              <a:t>类过滤字节。</a:t>
            </a:r>
            <a:r>
              <a:rPr lang="en-US" altLang="en-US" sz="1800" dirty="0">
                <a:cs typeface="Courier New" panose="02070309020205020404" pitchFamily="49" charset="0"/>
              </a:rPr>
              <a:t> </a:t>
            </a:r>
            <a:endParaRPr lang="en-US" altLang="en-US" sz="1800" dirty="0">
              <a:ea typeface="Courier New" panose="02070309020205020404" pitchFamily="49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228600" y="1143000"/>
          <a:ext cx="85344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629785" imgH="1772285" progId="Word.Picture.8">
                  <p:embed/>
                </p:oleObj>
              </mc:Choice>
              <mc:Fallback>
                <p:oleObj name="" r:id="rId1" imgW="4629785" imgH="177228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1143000"/>
                        <a:ext cx="8534400" cy="326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5"/>
          <p:cNvSpPr/>
          <p:nvPr/>
        </p:nvSpPr>
        <p:spPr>
          <a:xfrm flipV="1">
            <a:off x="1371600" y="2057400"/>
            <a:ext cx="2667000" cy="2590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5367" name="Line 6"/>
          <p:cNvSpPr/>
          <p:nvPr/>
        </p:nvSpPr>
        <p:spPr>
          <a:xfrm flipV="1">
            <a:off x="1524000" y="3505200"/>
            <a:ext cx="2514600" cy="1143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DataInputStream/DataOutputStream</a:t>
            </a:r>
            <a:endParaRPr lang="en-US" altLang="en-US" b="1" dirty="0"/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4038600" y="990600"/>
            <a:ext cx="4648200" cy="8382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sz="1800" u="sng" dirty="0">
                <a:cs typeface="Courier New" panose="02070309020205020404" pitchFamily="49" charset="0"/>
              </a:rPr>
              <a:t>DataInputStream</a:t>
            </a:r>
            <a:r>
              <a:rPr lang="en-US" altLang="en-US" sz="1800" dirty="0">
                <a:cs typeface="Courier New" panose="02070309020205020404" pitchFamily="49" charset="0"/>
              </a:rPr>
              <a:t> </a:t>
            </a:r>
            <a:r>
              <a:rPr lang="zh-CN" altLang="en-US" sz="1800" dirty="0">
                <a:cs typeface="Courier New" panose="02070309020205020404" pitchFamily="49" charset="0"/>
              </a:rPr>
              <a:t>从数据流读取字节，并将他们他们转换为合适的基本类型值或者字符串</a:t>
            </a:r>
            <a:endParaRPr lang="en-US" altLang="en-US" sz="1800" dirty="0">
              <a:ea typeface="Courier New" panose="02070309020205020404" pitchFamily="49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304800" y="1981200"/>
          <a:ext cx="85344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629785" imgH="1772285" progId="Word.Picture.8">
                  <p:embed/>
                </p:oleObj>
              </mc:Choice>
              <mc:Fallback>
                <p:oleObj name="" r:id="rId1" imgW="4629785" imgH="1772285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981200"/>
                        <a:ext cx="8534400" cy="326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Line 5"/>
          <p:cNvSpPr/>
          <p:nvPr/>
        </p:nvSpPr>
        <p:spPr>
          <a:xfrm>
            <a:off x="5029200" y="1219200"/>
            <a:ext cx="2133600" cy="1219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6391" name="Line 6"/>
          <p:cNvSpPr/>
          <p:nvPr/>
        </p:nvSpPr>
        <p:spPr>
          <a:xfrm flipV="1">
            <a:off x="4267200" y="4495800"/>
            <a:ext cx="2362200" cy="9906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6392" name="Rectangle 7"/>
          <p:cNvSpPr/>
          <p:nvPr/>
        </p:nvSpPr>
        <p:spPr>
          <a:xfrm>
            <a:off x="2590800" y="5410200"/>
            <a:ext cx="5334000" cy="9525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000" u="sng" dirty="0">
                <a:cs typeface="Courier New" panose="02070309020205020404" pitchFamily="49" charset="0"/>
              </a:rPr>
              <a:t>DataOutputStream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cs typeface="Courier New" panose="02070309020205020404" pitchFamily="49" charset="0"/>
              </a:rPr>
              <a:t>将基本类型的值转换为字节，并将他们输出到数据流</a:t>
            </a:r>
            <a:endParaRPr lang="en-US" altLang="en-US" sz="2000" dirty="0"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DataInputStream</a:t>
            </a:r>
            <a:endParaRPr lang="en-US" altLang="en-US" b="1" dirty="0"/>
          </a:p>
        </p:txBody>
      </p:sp>
      <p:sp>
        <p:nvSpPr>
          <p:cNvPr id="17412" name="Rectangle 7"/>
          <p:cNvSpPr/>
          <p:nvPr/>
        </p:nvSpPr>
        <p:spPr>
          <a:xfrm>
            <a:off x="228600" y="1066800"/>
            <a:ext cx="8610600" cy="9525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endParaRPr lang="en-US" altLang="en-US" sz="2400" dirty="0">
              <a:ea typeface="Courier New" panose="02070309020205020404" pitchFamily="49" charset="0"/>
            </a:endParaRPr>
          </a:p>
        </p:txBody>
      </p:sp>
      <p:sp>
        <p:nvSpPr>
          <p:cNvPr id="17413" name="Rectangle 9"/>
          <p:cNvSpPr/>
          <p:nvPr/>
        </p:nvSpPr>
        <p:spPr>
          <a:xfrm>
            <a:off x="2324100" y="24526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pic>
        <p:nvPicPr>
          <p:cNvPr id="1741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362200"/>
            <a:ext cx="8767763" cy="33528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DataOutputStream</a:t>
            </a:r>
            <a:endParaRPr lang="en-US" altLang="en-US" b="1" dirty="0"/>
          </a:p>
        </p:txBody>
      </p:sp>
      <p:sp>
        <p:nvSpPr>
          <p:cNvPr id="18436" name="Rectangle 3"/>
          <p:cNvSpPr/>
          <p:nvPr/>
        </p:nvSpPr>
        <p:spPr>
          <a:xfrm>
            <a:off x="152400" y="990600"/>
            <a:ext cx="87630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endParaRPr lang="en-US" altLang="en-US" sz="2400" dirty="0">
              <a:ea typeface="Courier New" panose="02070309020205020404" pitchFamily="49" charset="0"/>
            </a:endParaRPr>
          </a:p>
        </p:txBody>
      </p:sp>
      <p:sp>
        <p:nvSpPr>
          <p:cNvPr id="18437" name="Rectangle 4"/>
          <p:cNvSpPr/>
          <p:nvPr/>
        </p:nvSpPr>
        <p:spPr>
          <a:xfrm>
            <a:off x="2324100" y="24526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8438" name="Rectangle 7"/>
          <p:cNvSpPr/>
          <p:nvPr/>
        </p:nvSpPr>
        <p:spPr>
          <a:xfrm>
            <a:off x="2000250" y="20288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pic>
        <p:nvPicPr>
          <p:cNvPr id="1843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3" y="2028825"/>
            <a:ext cx="8921750" cy="381476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</p:spPr>
        <p:txBody>
          <a:bodyPr vert="horz" wrap="square" lIns="92075" tIns="46038" rIns="92075" bIns="46038" anchor="ctr"/>
          <a:p>
            <a:r>
              <a:rPr lang="zh-CN" altLang="en-US" sz="4200" dirty="0">
                <a:cs typeface="Times New Roman" panose="02020603050405020304" pitchFamily="18" charset="0"/>
              </a:rPr>
              <a:t>二进制</a:t>
            </a:r>
            <a:r>
              <a:rPr lang="en-US" altLang="zh-CN" sz="4200" dirty="0">
                <a:cs typeface="Times New Roman" panose="02020603050405020304" pitchFamily="18" charset="0"/>
              </a:rPr>
              <a:t>IO</a:t>
            </a:r>
            <a:r>
              <a:rPr lang="zh-CN" altLang="en-US" sz="4200" dirty="0">
                <a:cs typeface="Times New Roman" panose="02020603050405020304" pitchFamily="18" charset="0"/>
              </a:rPr>
              <a:t>中的字符和字符串</a:t>
            </a:r>
            <a:endParaRPr lang="zh-CN" altLang="en-US" sz="4200" dirty="0">
              <a:cs typeface="Times New Roman" panose="02020603050405020304" pitchFamily="18" charset="0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4478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一个</a:t>
            </a:r>
            <a:r>
              <a:rPr lang="en-US" altLang="en-US" sz="2400" dirty="0">
                <a:cs typeface="Times New Roman" panose="02020603050405020304" pitchFamily="18" charset="0"/>
              </a:rPr>
              <a:t>Unicode</a:t>
            </a:r>
            <a:r>
              <a:rPr lang="zh-CN" altLang="en-US" sz="2400" dirty="0">
                <a:cs typeface="Times New Roman" panose="02020603050405020304" pitchFamily="18" charset="0"/>
              </a:rPr>
              <a:t>码又两个字节构成</a:t>
            </a:r>
            <a:r>
              <a:rPr lang="en-US" altLang="en-US" sz="2400" dirty="0">
                <a:cs typeface="Times New Roman" panose="02020603050405020304" pitchFamily="18" charset="0"/>
              </a:rPr>
              <a:t>.  writeChar(char c) </a:t>
            </a:r>
            <a:r>
              <a:rPr lang="zh-CN" altLang="en-US" sz="2400" dirty="0">
                <a:cs typeface="Times New Roman" panose="02020603050405020304" pitchFamily="18" charset="0"/>
              </a:rPr>
              <a:t>方法将字符到输出流。</a:t>
            </a:r>
            <a:r>
              <a:rPr lang="en-US" altLang="en-US" sz="2400" dirty="0">
                <a:cs typeface="Times New Roman" panose="02020603050405020304" pitchFamily="18" charset="0"/>
              </a:rPr>
              <a:t> writeChars(String s) </a:t>
            </a:r>
            <a:r>
              <a:rPr lang="zh-CN" altLang="en-US" sz="2400" dirty="0">
                <a:cs typeface="Times New Roman" panose="02020603050405020304" pitchFamily="18" charset="0"/>
              </a:rPr>
              <a:t>方法将字符串中的每个字符写到输出流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endParaRPr lang="en-US" altLang="en-US" sz="28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9461" name="Rectangle 5"/>
          <p:cNvSpPr/>
          <p:nvPr/>
        </p:nvSpPr>
        <p:spPr>
          <a:xfrm>
            <a:off x="228600" y="2590800"/>
            <a:ext cx="8686800" cy="3886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Why UTF-8? What is UTF-8?</a:t>
            </a:r>
            <a:endParaRPr lang="en-US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UTF-8 </a:t>
            </a:r>
            <a:r>
              <a:rPr lang="zh-CN" altLang="en-US" sz="2400" dirty="0">
                <a:cs typeface="Courier New" panose="02070309020205020404" pitchFamily="49" charset="0"/>
              </a:rPr>
              <a:t>是一种编码方案，它允许系统可以同时操作统一码</a:t>
            </a:r>
            <a:r>
              <a:rPr lang="en-US" altLang="en-US" sz="2400" dirty="0">
                <a:cs typeface="Courier New" panose="02070309020205020404" pitchFamily="49" charset="0"/>
                <a:sym typeface="+mn-ea"/>
              </a:rPr>
              <a:t>Unicode</a:t>
            </a:r>
            <a:r>
              <a:rPr lang="zh-CN" altLang="en-US" sz="2400" dirty="0">
                <a:cs typeface="Courier New" panose="02070309020205020404" pitchFamily="49" charset="0"/>
              </a:rPr>
              <a:t>和</a:t>
            </a:r>
            <a:r>
              <a:rPr lang="en-US" altLang="en-US" sz="2400" dirty="0">
                <a:cs typeface="Courier New" panose="02070309020205020404" pitchFamily="49" charset="0"/>
              </a:rPr>
              <a:t>ASCII</a:t>
            </a:r>
            <a:r>
              <a:rPr lang="zh-CN" altLang="en-US" sz="2400" dirty="0">
                <a:cs typeface="Courier New" panose="02070309020205020404" pitchFamily="49" charset="0"/>
                <a:sym typeface="+mn-ea"/>
              </a:rPr>
              <a:t>码</a:t>
            </a:r>
            <a:r>
              <a:rPr lang="zh-CN" altLang="en-US" sz="2400" dirty="0"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cs typeface="Courier New" panose="02070309020205020404" pitchFamily="49" charset="0"/>
              </a:rPr>
              <a:t>大部分操作系统用</a:t>
            </a:r>
            <a:r>
              <a:rPr lang="en-US" altLang="en-US" sz="2400" dirty="0">
                <a:cs typeface="Courier New" panose="02070309020205020404" pitchFamily="49" charset="0"/>
              </a:rPr>
              <a:t>ASCII</a:t>
            </a:r>
            <a:r>
              <a:rPr lang="zh-CN" altLang="en-US" sz="2400" dirty="0">
                <a:cs typeface="Courier New" panose="02070309020205020404" pitchFamily="49" charset="0"/>
              </a:rPr>
              <a:t>码</a:t>
            </a:r>
            <a:r>
              <a:rPr lang="en-US" altLang="en-US" sz="2400" dirty="0">
                <a:cs typeface="Courier New" panose="02070309020205020404" pitchFamily="49" charset="0"/>
              </a:rPr>
              <a:t>. Java </a:t>
            </a:r>
            <a:r>
              <a:rPr lang="zh-CN" altLang="en-US" sz="2400" dirty="0">
                <a:cs typeface="Courier New" panose="02070309020205020404" pitchFamily="49" charset="0"/>
              </a:rPr>
              <a:t>用</a:t>
            </a:r>
            <a:r>
              <a:rPr lang="en-US" altLang="en-US" sz="2400" dirty="0">
                <a:cs typeface="Courier New" panose="02070309020205020404" pitchFamily="49" charset="0"/>
              </a:rPr>
              <a:t> Unicode.  ASCII </a:t>
            </a:r>
            <a:r>
              <a:rPr lang="zh-CN" altLang="en-US" sz="2400" dirty="0">
                <a:cs typeface="Courier New" panose="02070309020205020404" pitchFamily="49" charset="0"/>
              </a:rPr>
              <a:t>字符集是</a:t>
            </a:r>
            <a:r>
              <a:rPr lang="en-US" altLang="en-US" sz="2400" dirty="0">
                <a:cs typeface="Courier New" panose="02070309020205020404" pitchFamily="49" charset="0"/>
              </a:rPr>
              <a:t> Unicode</a:t>
            </a:r>
            <a:r>
              <a:rPr lang="zh-CN" altLang="en-US" sz="2400" dirty="0">
                <a:cs typeface="Courier New" panose="02070309020205020404" pitchFamily="49" charset="0"/>
              </a:rPr>
              <a:t>字符集的一个子集</a:t>
            </a:r>
            <a:r>
              <a:rPr lang="en-US" altLang="en-US" sz="2400" dirty="0">
                <a:cs typeface="Courier New" panose="02070309020205020404" pitchFamily="49" charset="0"/>
              </a:rPr>
              <a:t>. </a:t>
            </a:r>
            <a:r>
              <a:rPr lang="zh-CN" altLang="en-US" sz="2400" dirty="0">
                <a:cs typeface="Courier New" panose="02070309020205020404" pitchFamily="49" charset="0"/>
              </a:rPr>
              <a:t>由于许多应用程序只需要</a:t>
            </a:r>
            <a:r>
              <a:rPr lang="en-US" altLang="en-US" sz="2400" dirty="0">
                <a:cs typeface="Courier New" panose="02070309020205020404" pitchFamily="49" charset="0"/>
              </a:rPr>
              <a:t>ASCII</a:t>
            </a:r>
            <a:r>
              <a:rPr lang="zh-CN" altLang="en-US" sz="2400" dirty="0">
                <a:cs typeface="Courier New" panose="02070309020205020404" pitchFamily="49" charset="0"/>
              </a:rPr>
              <a:t>字符集，所以将</a:t>
            </a:r>
            <a:r>
              <a:rPr lang="en-US" altLang="zh-CN" sz="2400" dirty="0">
                <a:cs typeface="Courier New" panose="02070309020205020404" pitchFamily="49" charset="0"/>
              </a:rPr>
              <a:t>8</a:t>
            </a:r>
            <a:r>
              <a:rPr lang="zh-CN" altLang="en-US" sz="2400" dirty="0">
                <a:cs typeface="Courier New" panose="02070309020205020404" pitchFamily="49" charset="0"/>
              </a:rPr>
              <a:t>位的</a:t>
            </a:r>
            <a:r>
              <a:rPr lang="en-US" altLang="en-US" sz="2400" dirty="0">
                <a:cs typeface="Courier New" panose="02070309020205020404" pitchFamily="49" charset="0"/>
              </a:rPr>
              <a:t>8-bit ASCII </a:t>
            </a:r>
            <a:r>
              <a:rPr lang="zh-CN" altLang="en-US" sz="2400" dirty="0">
                <a:cs typeface="Courier New" panose="02070309020205020404" pitchFamily="49" charset="0"/>
              </a:rPr>
              <a:t>字符表示为</a:t>
            </a:r>
            <a:r>
              <a:rPr lang="en-US" altLang="en-US" sz="2400" dirty="0">
                <a:cs typeface="Courier New" panose="02070309020205020404" pitchFamily="49" charset="0"/>
              </a:rPr>
              <a:t>16</a:t>
            </a:r>
            <a:r>
              <a:rPr lang="zh-CN" altLang="en-US" sz="2400" dirty="0">
                <a:cs typeface="Courier New" panose="02070309020205020404" pitchFamily="49" charset="0"/>
              </a:rPr>
              <a:t>位的统一码是很浪费的。</a:t>
            </a:r>
            <a:r>
              <a:rPr lang="en-US" altLang="en-US" sz="2400" dirty="0">
                <a:cs typeface="Courier New" panose="02070309020205020404" pitchFamily="49" charset="0"/>
              </a:rPr>
              <a:t> UTF-8 </a:t>
            </a:r>
            <a:r>
              <a:rPr lang="zh-CN" altLang="en-US" sz="2400" dirty="0">
                <a:cs typeface="Courier New" panose="02070309020205020404" pitchFamily="49" charset="0"/>
              </a:rPr>
              <a:t>的修改版方案分别</a:t>
            </a:r>
            <a:r>
              <a:rPr lang="en-US" altLang="en-US" sz="2400" dirty="0">
                <a:cs typeface="Courier New" panose="02070309020205020404" pitchFamily="49" charset="0"/>
              </a:rPr>
              <a:t>1, 2, </a:t>
            </a:r>
            <a:r>
              <a:rPr lang="zh-CN" altLang="en-US" sz="2400" dirty="0">
                <a:cs typeface="Courier New" panose="02070309020205020404" pitchFamily="49" charset="0"/>
              </a:rPr>
              <a:t>和</a:t>
            </a:r>
            <a:r>
              <a:rPr lang="en-US" altLang="en-US" sz="2400" dirty="0"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cs typeface="Courier New" panose="02070309020205020404" pitchFamily="49" charset="0"/>
              </a:rPr>
              <a:t>个字节来存储字符。</a:t>
            </a:r>
            <a:r>
              <a:rPr lang="en-US" altLang="en-US" sz="2400" dirty="0">
                <a:cs typeface="Courier New" panose="02070309020205020404" pitchFamily="49" charset="0"/>
              </a:rPr>
              <a:t> ASCII </a:t>
            </a:r>
            <a:r>
              <a:rPr lang="zh-CN" altLang="en-US" sz="2400" dirty="0">
                <a:cs typeface="Courier New" panose="02070309020205020404" pitchFamily="49" charset="0"/>
              </a:rPr>
              <a:t>编码值</a:t>
            </a:r>
            <a:r>
              <a:rPr lang="en-US" altLang="en-US" sz="2400" dirty="0">
                <a:cs typeface="Courier New" panose="02070309020205020404" pitchFamily="49" charset="0"/>
              </a:rPr>
              <a:t> (</a:t>
            </a:r>
            <a:r>
              <a:rPr lang="zh-CN" altLang="en-US" sz="2400" dirty="0">
                <a:cs typeface="Courier New" panose="02070309020205020404" pitchFamily="49" charset="0"/>
              </a:rPr>
              <a:t>小于或者等于</a:t>
            </a:r>
            <a:r>
              <a:rPr lang="en-US" altLang="en-US" sz="2400" dirty="0">
                <a:cs typeface="Courier New" panose="02070309020205020404" pitchFamily="49" charset="0"/>
              </a:rPr>
              <a:t> 0x7F) </a:t>
            </a:r>
            <a:r>
              <a:rPr lang="zh-CN" altLang="en-US" sz="2400" dirty="0">
                <a:cs typeface="Courier New" panose="02070309020205020404" pitchFamily="49" charset="0"/>
              </a:rPr>
              <a:t>就存储一个字节</a:t>
            </a:r>
            <a:r>
              <a:rPr lang="en-US" altLang="en-US" sz="2400" dirty="0">
                <a:cs typeface="Courier New" panose="02070309020205020404" pitchFamily="49" charset="0"/>
              </a:rPr>
              <a:t>. Unicode </a:t>
            </a:r>
            <a:r>
              <a:rPr lang="zh-CN" altLang="en-US" sz="2400" dirty="0">
                <a:cs typeface="Courier New" panose="02070309020205020404" pitchFamily="49" charset="0"/>
                <a:sym typeface="+mn-ea"/>
              </a:rPr>
              <a:t>编码值大于</a:t>
            </a:r>
            <a:r>
              <a:rPr lang="en-US" altLang="en-US" sz="2400" dirty="0">
                <a:cs typeface="Courier New" panose="02070309020205020404" pitchFamily="49" charset="0"/>
                <a:sym typeface="+mn-ea"/>
              </a:rPr>
              <a:t> 0x7F</a:t>
            </a:r>
            <a:r>
              <a:rPr lang="zh-CN" altLang="en-US" sz="2400" dirty="0">
                <a:cs typeface="Courier New" panose="02070309020205020404" pitchFamily="49" charset="0"/>
                <a:sym typeface="+mn-ea"/>
              </a:rPr>
              <a:t>但是小于</a:t>
            </a:r>
            <a:r>
              <a:rPr lang="en-US" altLang="en-US" sz="2400" dirty="0">
                <a:cs typeface="Courier New" panose="02070309020205020404" pitchFamily="49" charset="0"/>
              </a:rPr>
              <a:t> 0x7FF </a:t>
            </a:r>
            <a:r>
              <a:rPr lang="zh-CN" altLang="en-US" sz="2400" dirty="0">
                <a:cs typeface="Courier New" panose="02070309020205020404" pitchFamily="49" charset="0"/>
              </a:rPr>
              <a:t>就存储为</a:t>
            </a:r>
            <a:r>
              <a:rPr lang="en-US" altLang="zh-CN" sz="2400" dirty="0"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cs typeface="Courier New" panose="02070309020205020404" pitchFamily="49" charset="0"/>
              </a:rPr>
              <a:t>个字节，其他的就存储为三个字节。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endParaRPr lang="en-US" altLang="en-US" sz="2400" dirty="0"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42950"/>
          </a:xfrm>
        </p:spPr>
        <p:txBody>
          <a:bodyPr vert="horz" wrap="square" lIns="92075" tIns="46038" rIns="92075" bIns="46038" anchor="ctr"/>
          <a:p>
            <a:r>
              <a:rPr lang="zh-CN" altLang="en-US" sz="3600" dirty="0">
                <a:cs typeface="Courier New" panose="02070309020205020404" pitchFamily="49" charset="0"/>
              </a:rPr>
              <a:t>使用</a:t>
            </a:r>
            <a:r>
              <a:rPr lang="en-US" altLang="en-US" sz="3600" dirty="0">
                <a:cs typeface="Courier New" panose="02070309020205020404" pitchFamily="49" charset="0"/>
              </a:rPr>
              <a:t> </a:t>
            </a:r>
            <a:r>
              <a:rPr lang="en-US" altLang="en-US" sz="3600" u="sng" dirty="0">
                <a:cs typeface="Courier New" panose="02070309020205020404" pitchFamily="49" charset="0"/>
              </a:rPr>
              <a:t>DataInputStream</a:t>
            </a:r>
            <a:r>
              <a:rPr lang="en-US" altLang="en-US" sz="3600" dirty="0">
                <a:cs typeface="Courier New" panose="02070309020205020404" pitchFamily="49" charset="0"/>
              </a:rPr>
              <a:t>/</a:t>
            </a:r>
            <a:r>
              <a:rPr lang="en-US" altLang="en-US" sz="3600" u="sng" dirty="0">
                <a:cs typeface="Courier New" panose="02070309020205020404" pitchFamily="49" charset="0"/>
              </a:rPr>
              <a:t>DataOutputStream</a:t>
            </a:r>
            <a:r>
              <a:rPr lang="en-US" altLang="en-US" sz="3600" dirty="0">
                <a:cs typeface="Courier New" panose="02070309020205020404" pitchFamily="49" charset="0"/>
              </a:rPr>
              <a:t> </a:t>
            </a:r>
            <a:endParaRPr lang="en-US" altLang="en-US" sz="3600" dirty="0">
              <a:ea typeface="Courier New" panose="02070309020205020404" pitchFamily="49" charset="0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2672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数据流被用作现有输入和输出流上的包装器，以过滤原始流中的数据。</a:t>
            </a:r>
            <a:r>
              <a:rPr lang="zh-CN" altLang="en-US" sz="2400" dirty="0">
                <a:cs typeface="Courier New" panose="02070309020205020404" pitchFamily="49" charset="0"/>
              </a:rPr>
              <a:t>构造方法</a:t>
            </a:r>
            <a:r>
              <a:rPr lang="en-US" altLang="en-US" sz="2400" dirty="0">
                <a:cs typeface="Courier New" panose="02070309020205020404" pitchFamily="49" charset="0"/>
              </a:rPr>
              <a:t>: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public DataInputStream(InputStream instream)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public DataOutputStream(OutputStream outstream)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cs typeface="Courier New" panose="02070309020205020404" pitchFamily="49" charset="0"/>
              </a:rPr>
              <a:t>以下数据语句会创建数据流。第一个语句为文件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cs typeface="Courier New" panose="02070309020205020404" pitchFamily="49" charset="0"/>
              </a:rPr>
              <a:t>in.dat</a:t>
            </a:r>
            <a:r>
              <a:rPr lang="en-US" altLang="en-US" sz="2400" dirty="0">
                <a:cs typeface="Courier New" panose="02070309020205020404" pitchFamily="49" charset="0"/>
              </a:rPr>
              <a:t>创建一个输入流； </a:t>
            </a:r>
            <a:r>
              <a:rPr lang="zh-CN" altLang="en-US" sz="2400" dirty="0">
                <a:cs typeface="Courier New" panose="02070309020205020404" pitchFamily="49" charset="0"/>
              </a:rPr>
              <a:t>第二个语句为文件</a:t>
            </a:r>
            <a:r>
              <a:rPr lang="en-US" altLang="en-US" sz="2400" b="1" dirty="0">
                <a:cs typeface="Courier New" panose="02070309020205020404" pitchFamily="49" charset="0"/>
              </a:rPr>
              <a:t>out.dat</a:t>
            </a:r>
            <a:r>
              <a:rPr lang="en-US" altLang="en-US" sz="2400" dirty="0">
                <a:cs typeface="Courier New" panose="02070309020205020404" pitchFamily="49" charset="0"/>
                <a:sym typeface="+mn-ea"/>
              </a:rPr>
              <a:t>创建一个输</a:t>
            </a:r>
            <a:r>
              <a:rPr lang="zh-CN" altLang="en-US" sz="2400" dirty="0">
                <a:cs typeface="Courier New" panose="02070309020205020404" pitchFamily="49" charset="0"/>
                <a:sym typeface="+mn-ea"/>
              </a:rPr>
              <a:t>出</a:t>
            </a:r>
            <a:r>
              <a:rPr lang="en-US" altLang="en-US" sz="2400" dirty="0">
                <a:cs typeface="Courier New" panose="02070309020205020404" pitchFamily="49" charset="0"/>
                <a:sym typeface="+mn-ea"/>
              </a:rPr>
              <a:t>流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DataInputStream infile =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  new DataInputStream(new FileInputStream("in.dat"));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DataOutputStream outfile =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  new DataOutputStream(new FileOutputStream("out.dat"));</a:t>
            </a:r>
            <a:endParaRPr lang="en-US" altLang="en-US" sz="2000" dirty="0">
              <a:ea typeface="Courier New" panose="02070309020205020404" pitchFamily="49" charset="0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1671638" y="24622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6421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24384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hlinkClick r:id="rId1" action="ppaction://program"/>
              </a:rPr>
              <a:t>TestDataStream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304800" y="3276600"/>
            <a:ext cx="8839200" cy="742950"/>
          </a:xfrm>
        </p:spPr>
        <p:txBody>
          <a:bodyPr vert="horz" wrap="square" lIns="92075" tIns="46038" rIns="92075" bIns="46038" anchor="ctr"/>
          <a:p>
            <a:r>
              <a:rPr lang="zh-CN" altLang="en-US" sz="3600" dirty="0">
                <a:cs typeface="Courier New" panose="02070309020205020404" pitchFamily="49" charset="0"/>
              </a:rPr>
              <a:t>检测文件的末尾</a:t>
            </a:r>
            <a:endParaRPr lang="en-US" altLang="en-US" sz="3600" dirty="0">
              <a:ea typeface="Courier New" panose="02070309020205020404" pitchFamily="49" charset="0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304800" y="4191000"/>
            <a:ext cx="8839200" cy="15240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TIP: </a:t>
            </a:r>
            <a:r>
              <a:rPr lang="zh-CN" altLang="en-US" sz="2400" dirty="0">
                <a:cs typeface="Courier New" panose="02070309020205020404" pitchFamily="49" charset="0"/>
              </a:rPr>
              <a:t>如果到达</a:t>
            </a:r>
            <a:r>
              <a:rPr lang="en-US" altLang="zh-CN" sz="2400" dirty="0">
                <a:cs typeface="Courier New" panose="02070309020205020404" pitchFamily="49" charset="0"/>
              </a:rPr>
              <a:t>InputS</a:t>
            </a:r>
            <a:r>
              <a:rPr lang="en-US" altLang="en-US" sz="2400" dirty="0">
                <a:cs typeface="Courier New" panose="02070309020205020404" pitchFamily="49" charset="0"/>
              </a:rPr>
              <a:t>tream</a:t>
            </a:r>
            <a:r>
              <a:rPr lang="zh-CN" altLang="en-US" sz="2400" dirty="0">
                <a:cs typeface="Courier New" panose="02070309020205020404" pitchFamily="49" charset="0"/>
              </a:rPr>
              <a:t>的末尾之后还继续从中读取数据</a:t>
            </a:r>
            <a:r>
              <a:rPr lang="en-US" altLang="en-US" sz="2400" dirty="0">
                <a:cs typeface="Courier New" panose="02070309020205020404" pitchFamily="49" charset="0"/>
              </a:rPr>
              <a:t>, </a:t>
            </a:r>
            <a:r>
              <a:rPr lang="zh-CN" altLang="en-US" sz="2400" dirty="0">
                <a:cs typeface="Courier New" panose="02070309020205020404" pitchFamily="49" charset="0"/>
              </a:rPr>
              <a:t>就会</a:t>
            </a:r>
            <a:r>
              <a:rPr lang="en-US" altLang="zh-CN" sz="2400" dirty="0">
                <a:cs typeface="Courier New" panose="02070309020205020404" pitchFamily="49" charset="0"/>
              </a:rPr>
              <a:t>ying'gai</a:t>
            </a:r>
            <a:r>
              <a:rPr lang="zh-CN" altLang="en-US" sz="2400" dirty="0">
                <a:cs typeface="Courier New" panose="02070309020205020404" pitchFamily="49" charset="0"/>
              </a:rPr>
              <a:t>发生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u="sng" dirty="0">
                <a:cs typeface="Courier New" panose="02070309020205020404" pitchFamily="49" charset="0"/>
              </a:rPr>
              <a:t>EOFException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cs typeface="Courier New" panose="02070309020205020404" pitchFamily="49" charset="0"/>
              </a:rPr>
              <a:t>异常。</a:t>
            </a:r>
            <a:r>
              <a:rPr lang="en-US" altLang="en-US" sz="2400" dirty="0">
                <a:cs typeface="Courier New" panose="02070309020205020404" pitchFamily="49" charset="0"/>
              </a:rPr>
              <a:t>  </a:t>
            </a:r>
            <a:r>
              <a:rPr lang="zh-CN" altLang="en-US" sz="2400" dirty="0">
                <a:cs typeface="Courier New" panose="02070309020205020404" pitchFamily="49" charset="0"/>
              </a:rPr>
              <a:t>可以用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u="sng" dirty="0">
                <a:cs typeface="Courier New" panose="02070309020205020404" pitchFamily="49" charset="0"/>
              </a:rPr>
              <a:t>input.available()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cs typeface="Courier New" panose="02070309020205020404" pitchFamily="49" charset="0"/>
              </a:rPr>
              <a:t>来检测</a:t>
            </a:r>
            <a:r>
              <a:rPr lang="en-US" altLang="en-US" sz="2400" u="sng" dirty="0">
                <a:cs typeface="Courier New" panose="02070309020205020404" pitchFamily="49" charset="0"/>
              </a:rPr>
              <a:t>input.available() == 0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cs typeface="Courier New" panose="02070309020205020404" pitchFamily="49" charset="0"/>
              </a:rPr>
              <a:t>显示文件结束</a:t>
            </a:r>
            <a:endParaRPr lang="zh-CN" altLang="en-US" sz="2400" dirty="0">
              <a:cs typeface="Courier New" panose="02070309020205020404" pitchFamily="49" charset="0"/>
            </a:endParaRPr>
          </a:p>
        </p:txBody>
      </p:sp>
      <p:sp>
        <p:nvSpPr>
          <p:cNvPr id="21509" name="Rectangle 4"/>
          <p:cNvSpPr/>
          <p:nvPr/>
        </p:nvSpPr>
        <p:spPr>
          <a:xfrm>
            <a:off x="1671638" y="24622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1510" name="Rectangle 7"/>
          <p:cNvSpPr/>
          <p:nvPr/>
        </p:nvSpPr>
        <p:spPr>
          <a:xfrm>
            <a:off x="152400" y="609600"/>
            <a:ext cx="8839200" cy="7429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zh-CN" altLang="en-US" sz="3600" dirty="0">
                <a:solidFill>
                  <a:schemeClr val="tx2"/>
                </a:solidFill>
                <a:cs typeface="Courier New" panose="02070309020205020404" pitchFamily="49" charset="0"/>
              </a:rPr>
              <a:t>顺序和格式</a:t>
            </a:r>
            <a:endParaRPr lang="zh-CN" altLang="en-US" sz="3600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21511" name="Rectangle 8"/>
          <p:cNvSpPr/>
          <p:nvPr/>
        </p:nvSpPr>
        <p:spPr>
          <a:xfrm>
            <a:off x="152400" y="1524000"/>
            <a:ext cx="8839200" cy="1524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zh-CN" altLang="en-US" sz="2400" dirty="0">
                <a:cs typeface="Courier New" panose="02070309020205020404" pitchFamily="49" charset="0"/>
              </a:rPr>
              <a:t>注意</a:t>
            </a:r>
            <a:r>
              <a:rPr lang="en-US" altLang="en-US" sz="2400" dirty="0">
                <a:cs typeface="Courier New" panose="02070309020205020404" pitchFamily="49" charset="0"/>
              </a:rPr>
              <a:t>: </a:t>
            </a:r>
            <a:r>
              <a:rPr lang="zh-CN" altLang="en-US" sz="2400" dirty="0">
                <a:cs typeface="Courier New" panose="02070309020205020404" pitchFamily="49" charset="0"/>
              </a:rPr>
              <a:t>应该按存储的顺序和格式读取文件中的数据</a:t>
            </a:r>
            <a:r>
              <a:rPr lang="zh-CN" altLang="en-US" sz="2400" dirty="0"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en-US" sz="2400" dirty="0"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066800"/>
          </a:xfrm>
        </p:spPr>
        <p:txBody>
          <a:bodyPr vert="horz" wrap="square" lIns="92075" tIns="46038" rIns="92075" bIns="46038" anchor="ctr"/>
          <a:p>
            <a:r>
              <a:rPr lang="zh-CN" altLang="en-US" dirty="0"/>
              <a:t>动机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38100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800" dirty="0"/>
              <a:t>存储在文本文件中的数据以人类可读的形式来表示。二进制文件中存储的数据以二进制形式表示。</a:t>
            </a:r>
            <a:r>
              <a:rPr lang="zh-CN" altLang="en-US" sz="2800" dirty="0"/>
              <a:t>人们</a:t>
            </a:r>
            <a:r>
              <a:rPr lang="en-US" altLang="en-US" sz="2800" dirty="0"/>
              <a:t>无法</a:t>
            </a:r>
            <a:r>
              <a:rPr lang="zh-CN" altLang="en-US" sz="2800" dirty="0"/>
              <a:t>直接</a:t>
            </a:r>
            <a:r>
              <a:rPr lang="en-US" altLang="en-US" sz="2800" dirty="0"/>
              <a:t>读取二进制文件。它们被设计成由程序读取。例如，java源程序存放在文本文件，可以用文本编辑器读取，但java类都存储在二进制文件和JVM所读。二进制文件的优点是它们比文本文件更有效地处理。</a:t>
            </a:r>
            <a:endParaRPr lang="en-US" altLang="en-US" sz="2800" dirty="0"/>
          </a:p>
        </p:txBody>
      </p:sp>
      <p:sp>
        <p:nvSpPr>
          <p:cNvPr id="410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4102" name="Rectangle 5"/>
          <p:cNvSpPr/>
          <p:nvPr/>
        </p:nvSpPr>
        <p:spPr>
          <a:xfrm>
            <a:off x="0" y="906463"/>
            <a:ext cx="336550" cy="2444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  <p:sp>
        <p:nvSpPr>
          <p:cNvPr id="4103" name="Rectangle 6"/>
          <p:cNvSpPr/>
          <p:nvPr/>
        </p:nvSpPr>
        <p:spPr>
          <a:xfrm>
            <a:off x="0" y="2065338"/>
            <a:ext cx="336550" cy="2444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  <p:sp>
        <p:nvSpPr>
          <p:cNvPr id="4104" name="Rectangle 7"/>
          <p:cNvSpPr/>
          <p:nvPr/>
        </p:nvSpPr>
        <p:spPr>
          <a:xfrm>
            <a:off x="0" y="3216275"/>
            <a:ext cx="336550" cy="2444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5029200" cy="1447800"/>
          </a:xfrm>
        </p:spPr>
        <p:txBody>
          <a:bodyPr vert="horz" wrap="square" lIns="92075" tIns="46038" rIns="92075" bIns="46038" anchor="ctr"/>
          <a:p>
            <a:r>
              <a:rPr lang="en-US" altLang="en-US" sz="4000" dirty="0"/>
              <a:t>BufferedInputStream/</a:t>
            </a:r>
            <a:br>
              <a:rPr lang="en-US" altLang="en-US" sz="4000" dirty="0"/>
            </a:br>
            <a:r>
              <a:rPr lang="en-US" altLang="en-US" sz="4000" dirty="0"/>
              <a:t>BufferedOutputStream</a:t>
            </a:r>
            <a:endParaRPr lang="en-US" altLang="en-US" sz="4000" b="1" dirty="0"/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5486400" y="1371600"/>
            <a:ext cx="3200400" cy="4572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Using buffers to speed up I/O </a:t>
            </a:r>
            <a:endParaRPr lang="en-US" altLang="en-US" sz="2000" dirty="0">
              <a:ea typeface="Courier New" panose="02070309020205020404" pitchFamily="49" charset="0"/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304800" y="1981200"/>
          <a:ext cx="85344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629785" imgH="1772285" progId="Word.Picture.8">
                  <p:embed/>
                </p:oleObj>
              </mc:Choice>
              <mc:Fallback>
                <p:oleObj name="" r:id="rId1" imgW="4629785" imgH="1772285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981200"/>
                        <a:ext cx="8534400" cy="326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Line 5"/>
          <p:cNvSpPr/>
          <p:nvPr/>
        </p:nvSpPr>
        <p:spPr>
          <a:xfrm flipH="1">
            <a:off x="6629400" y="1752600"/>
            <a:ext cx="304800" cy="1295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2535" name="Line 8"/>
          <p:cNvSpPr/>
          <p:nvPr/>
        </p:nvSpPr>
        <p:spPr>
          <a:xfrm flipH="1">
            <a:off x="7162800" y="1752600"/>
            <a:ext cx="152400" cy="2057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2536" name="Rectangle 10"/>
          <p:cNvSpPr/>
          <p:nvPr/>
        </p:nvSpPr>
        <p:spPr>
          <a:xfrm>
            <a:off x="304800" y="5334000"/>
            <a:ext cx="7848600" cy="1066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000" u="sng" dirty="0">
                <a:cs typeface="Courier New" panose="02070309020205020404" pitchFamily="49" charset="0"/>
              </a:rPr>
              <a:t>BufferedInputStream</a:t>
            </a:r>
            <a:r>
              <a:rPr lang="en-US" altLang="en-US" sz="2000" dirty="0">
                <a:cs typeface="Courier New" panose="02070309020205020404" pitchFamily="49" charset="0"/>
              </a:rPr>
              <a:t>/</a:t>
            </a:r>
            <a:r>
              <a:rPr lang="en-US" altLang="en-US" sz="2000" u="sng" dirty="0">
                <a:cs typeface="Courier New" panose="02070309020205020404" pitchFamily="49" charset="0"/>
              </a:rPr>
              <a:t>BufferedOutputStream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cs typeface="Courier New" panose="02070309020205020404" pitchFamily="49" charset="0"/>
              </a:rPr>
              <a:t>不包括新的方法</a:t>
            </a:r>
            <a:r>
              <a:rPr lang="en-US" altLang="en-US" sz="2000" dirty="0">
                <a:cs typeface="Courier New" panose="02070309020205020404" pitchFamily="49" charset="0"/>
              </a:rPr>
              <a:t>. </a:t>
            </a:r>
            <a:r>
              <a:rPr lang="zh-CN" altLang="en-US" sz="2000" dirty="0">
                <a:cs typeface="Courier New" panose="02070309020205020404" pitchFamily="49" charset="0"/>
              </a:rPr>
              <a:t>所有的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sz="2000" u="sng" dirty="0">
                <a:cs typeface="Courier New" panose="02070309020205020404" pitchFamily="49" charset="0"/>
              </a:rPr>
              <a:t>BufferedInputStream</a:t>
            </a:r>
            <a:r>
              <a:rPr lang="en-US" altLang="en-US" sz="2000" dirty="0">
                <a:cs typeface="Courier New" panose="02070309020205020404" pitchFamily="49" charset="0"/>
              </a:rPr>
              <a:t>/</a:t>
            </a:r>
            <a:r>
              <a:rPr lang="en-US" altLang="en-US" sz="2000" u="sng" dirty="0">
                <a:cs typeface="Courier New" panose="02070309020205020404" pitchFamily="49" charset="0"/>
              </a:rPr>
              <a:t>BufferedOutputStream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cs typeface="Courier New" panose="02070309020205020404" pitchFamily="49" charset="0"/>
              </a:rPr>
              <a:t>方法都继承</a:t>
            </a:r>
            <a:r>
              <a:rPr lang="en-US" altLang="en-US" sz="2000" dirty="0">
                <a:cs typeface="Courier New" panose="02070309020205020404" pitchFamily="49" charset="0"/>
              </a:rPr>
              <a:t>  </a:t>
            </a:r>
            <a:r>
              <a:rPr lang="en-US" altLang="en-US" sz="2000" u="sng" dirty="0">
                <a:cs typeface="Courier New" panose="02070309020205020404" pitchFamily="49" charset="0"/>
              </a:rPr>
              <a:t>InputStream</a:t>
            </a:r>
            <a:r>
              <a:rPr lang="en-US" altLang="en-US" sz="2000" dirty="0">
                <a:cs typeface="Courier New" panose="02070309020205020404" pitchFamily="49" charset="0"/>
              </a:rPr>
              <a:t>/</a:t>
            </a:r>
            <a:r>
              <a:rPr lang="en-US" altLang="en-US" sz="2000" u="sng" dirty="0">
                <a:cs typeface="Courier New" panose="02070309020205020404" pitchFamily="49" charset="0"/>
              </a:rPr>
              <a:t>OutputStream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cs typeface="Courier New" panose="02070309020205020404" pitchFamily="49" charset="0"/>
              </a:rPr>
              <a:t>类</a:t>
            </a:r>
            <a:r>
              <a:rPr lang="en-US" altLang="en-US" sz="2000" dirty="0">
                <a:cs typeface="Courier New" panose="02070309020205020404" pitchFamily="49" charset="0"/>
              </a:rPr>
              <a:t>.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5029200" cy="14478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Concept of pipe line</a:t>
            </a:r>
            <a:endParaRPr lang="en-US" altLang="en-US" b="1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04800" y="1981200"/>
          <a:ext cx="85344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635500" imgH="1778000" progId="Word.Picture.8">
                  <p:embed/>
                </p:oleObj>
              </mc:Choice>
              <mc:Fallback>
                <p:oleObj name="" r:id="rId1" imgW="4635500" imgH="1778000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981200"/>
                        <a:ext cx="8534400" cy="326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14400"/>
          </a:xfrm>
        </p:spPr>
        <p:txBody>
          <a:bodyPr vert="horz" wrap="square" lIns="92075" tIns="46038" rIns="92075" bIns="46038" anchor="ctr"/>
          <a:p>
            <a:r>
              <a:rPr lang="zh-CN" altLang="en-US" sz="3600" dirty="0">
                <a:cs typeface="Courier New" panose="02070309020205020404" pitchFamily="49" charset="0"/>
              </a:rPr>
              <a:t>构造</a:t>
            </a:r>
            <a:r>
              <a:rPr lang="en-US" altLang="en-US" sz="3600" dirty="0">
                <a:cs typeface="Courier New" panose="02070309020205020404" pitchFamily="49" charset="0"/>
              </a:rPr>
              <a:t> BufferedInputStream/BufferedOutputStream </a:t>
            </a:r>
            <a:endParaRPr lang="en-US" altLang="en-US" sz="3600" dirty="0">
              <a:ea typeface="Courier New" panose="02070309020205020404" pitchFamily="49" charset="0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124200"/>
          </a:xfrm>
        </p:spPr>
        <p:txBody>
          <a:bodyPr vert="horz" wrap="square" lIns="92075" tIns="46038" rIns="92075" bIns="46038" anchor="t"/>
          <a:p>
            <a:pPr lvl="1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// Create a BufferedInputStream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public BufferedInputStream(InputStream in)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public BufferedInputStream(InputStream in, int bufferSize)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// Create a BufferedOutputStream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public BufferedOutputStream(OutputStream out)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public BufferedOutputStream(OutputStreamr out, int bufferSize)</a:t>
            </a:r>
            <a:endParaRPr lang="en-US" altLang="en-US" sz="2400" dirty="0">
              <a:ea typeface="Courier New" panose="02070309020205020404" pitchFamily="49" charset="0"/>
            </a:endParaRPr>
          </a:p>
        </p:txBody>
      </p:sp>
      <p:sp>
        <p:nvSpPr>
          <p:cNvPr id="24581" name="Rectangle 4"/>
          <p:cNvSpPr/>
          <p:nvPr/>
        </p:nvSpPr>
        <p:spPr>
          <a:xfrm>
            <a:off x="1671638" y="24622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pic>
        <p:nvPicPr>
          <p:cNvPr id="2458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4724400"/>
            <a:ext cx="8674100" cy="14097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14400"/>
          </a:xfrm>
        </p:spPr>
        <p:txBody>
          <a:bodyPr vert="horz" wrap="square" lIns="92075" tIns="46038" rIns="92075" bIns="46038" anchor="ctr"/>
          <a:p>
            <a:r>
              <a:rPr lang="zh-CN" altLang="en-US" sz="3600" dirty="0">
                <a:cs typeface="Courier New" panose="02070309020205020404" pitchFamily="49" charset="0"/>
              </a:rPr>
              <a:t>复制文件</a:t>
            </a:r>
            <a:r>
              <a:rPr lang="en-US" altLang="en-US" sz="3600" dirty="0">
                <a:cs typeface="Courier New" panose="02070309020205020404" pitchFamily="49" charset="0"/>
              </a:rPr>
              <a:t>Copy File </a:t>
            </a:r>
            <a:endParaRPr lang="en-US" altLang="en-US" sz="3600" dirty="0">
              <a:ea typeface="Courier New" panose="02070309020205020404" pitchFamily="49" charset="0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3733800"/>
          </a:xfrm>
        </p:spPr>
        <p:txBody>
          <a:bodyPr vert="horz" wrap="square" lIns="92075" tIns="46038" rIns="92075" bIns="46038" anchor="t"/>
          <a:p>
            <a:pPr marL="114300" lvl="1" indent="0">
              <a:lnSpc>
                <a:spcPct val="90000"/>
              </a:lnSpc>
              <a:buNone/>
            </a:pPr>
            <a:endParaRPr lang="en-US" altLang="en-US" sz="2400" dirty="0">
              <a:cs typeface="Courier New" panose="02070309020205020404" pitchFamily="49" charset="0"/>
            </a:endParaRPr>
          </a:p>
          <a:p>
            <a:pPr marL="114300" lvl="1" indent="0">
              <a:lnSpc>
                <a:spcPct val="90000"/>
              </a:lnSpc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114300" lvl="1" indent="0">
              <a:lnSpc>
                <a:spcPct val="90000"/>
              </a:lnSpc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sz="2000" b="1" dirty="0">
                <a:cs typeface="Courier New" panose="02070309020205020404" pitchFamily="49" charset="0"/>
              </a:rPr>
              <a:t>java Copy source target</a:t>
            </a:r>
            <a:endParaRPr lang="en-US" altLang="en-US" sz="2000" b="1" dirty="0"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None/>
            </a:pPr>
            <a:endParaRPr lang="en-US" altLang="en-US" sz="2000" u="sng" dirty="0">
              <a:cs typeface="Times New Roman" panose="02020603050405020304" pitchFamily="18" charset="0"/>
            </a:endParaRPr>
          </a:p>
          <a:p>
            <a:pPr marL="114300" lvl="1" indent="0">
              <a:lnSpc>
                <a:spcPct val="90000"/>
              </a:lnSpc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114300" lvl="1" indent="0">
              <a:lnSpc>
                <a:spcPct val="90000"/>
              </a:lnSpc>
              <a:buNone/>
            </a:pPr>
            <a:endParaRPr lang="en-US" altLang="en-US" sz="2400" dirty="0">
              <a:ea typeface="Courier New" panose="02070309020205020404" pitchFamily="49" charset="0"/>
            </a:endParaRPr>
          </a:p>
        </p:txBody>
      </p:sp>
      <p:sp>
        <p:nvSpPr>
          <p:cNvPr id="25605" name="Rectangle 4"/>
          <p:cNvSpPr/>
          <p:nvPr/>
        </p:nvSpPr>
        <p:spPr>
          <a:xfrm>
            <a:off x="1671638" y="24622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5606" name="Rectangle 6"/>
          <p:cNvSpPr/>
          <p:nvPr/>
        </p:nvSpPr>
        <p:spPr>
          <a:xfrm>
            <a:off x="2647950" y="24622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pic>
        <p:nvPicPr>
          <p:cNvPr id="2560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2057400"/>
            <a:ext cx="3848100" cy="1933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3831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86400" y="5638800"/>
            <a:ext cx="12954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Copy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 vert="horz" wrap="square" lIns="92075" tIns="46038" rIns="92075" bIns="46038" anchor="ctr"/>
          <a:p>
            <a:r>
              <a:rPr lang="zh-CN" altLang="en-US" dirty="0"/>
              <a:t>对象</a:t>
            </a:r>
            <a:r>
              <a:rPr lang="en-US" altLang="en-US" dirty="0"/>
              <a:t> I/O</a:t>
            </a:r>
            <a:endParaRPr lang="en-US" altLang="en-US" b="1" dirty="0"/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1600200" y="1295400"/>
            <a:ext cx="7162800" cy="11430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sz="2000" u="sng" dirty="0">
                <a:cs typeface="Courier New" panose="02070309020205020404" pitchFamily="49" charset="0"/>
              </a:rPr>
              <a:t>DataInputStream</a:t>
            </a:r>
            <a:r>
              <a:rPr lang="en-US" altLang="en-US" sz="2000" dirty="0">
                <a:cs typeface="Courier New" panose="02070309020205020404" pitchFamily="49" charset="0"/>
              </a:rPr>
              <a:t>/</a:t>
            </a:r>
            <a:r>
              <a:rPr lang="en-US" altLang="en-US" sz="2000" u="sng" dirty="0">
                <a:cs typeface="Courier New" panose="02070309020205020404" pitchFamily="49" charset="0"/>
              </a:rPr>
              <a:t>DataOutputStream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cs typeface="Courier New" panose="02070309020205020404" pitchFamily="49" charset="0"/>
              </a:rPr>
              <a:t>可以实现基本数据类型与字符串的输入和输出</a:t>
            </a:r>
            <a:endParaRPr lang="zh-CN" altLang="en-US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sz="2000" u="sng" dirty="0">
                <a:cs typeface="Courier New" panose="02070309020205020404" pitchFamily="49" charset="0"/>
              </a:rPr>
              <a:t>ObjectInputStream</a:t>
            </a:r>
            <a:r>
              <a:rPr lang="en-US" altLang="en-US" sz="2000" dirty="0">
                <a:cs typeface="Courier New" panose="02070309020205020404" pitchFamily="49" charset="0"/>
              </a:rPr>
              <a:t>/</a:t>
            </a:r>
            <a:r>
              <a:rPr lang="en-US" altLang="en-US" sz="2000" u="sng" dirty="0">
                <a:cs typeface="Courier New" panose="02070309020205020404" pitchFamily="49" charset="0"/>
              </a:rPr>
              <a:t>ObjectOutputStream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cs typeface="Courier New" panose="02070309020205020404" pitchFamily="49" charset="0"/>
              </a:rPr>
              <a:t>除了可以实现基本数据类型与字符串的输入与输出之外，还可以实现对象的输入与输出</a:t>
            </a:r>
            <a:endParaRPr lang="en-US" altLang="en-US" sz="2000" dirty="0">
              <a:ea typeface="Courier New" panose="02070309020205020404" pitchFamily="49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304800" y="2667000"/>
          <a:ext cx="85344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629785" imgH="1772285" progId="Word.Picture.8">
                  <p:embed/>
                </p:oleObj>
              </mc:Choice>
              <mc:Fallback>
                <p:oleObj name="" r:id="rId1" imgW="4629785" imgH="1772285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2667000"/>
                        <a:ext cx="8534400" cy="326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Line 5"/>
          <p:cNvSpPr/>
          <p:nvPr/>
        </p:nvSpPr>
        <p:spPr>
          <a:xfrm>
            <a:off x="2590800" y="1524000"/>
            <a:ext cx="1524000" cy="2438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6631" name="Line 6"/>
          <p:cNvSpPr/>
          <p:nvPr/>
        </p:nvSpPr>
        <p:spPr>
          <a:xfrm>
            <a:off x="4267200" y="1524000"/>
            <a:ext cx="838200" cy="3962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6632" name="Rectangle 8"/>
          <p:cNvSpPr/>
          <p:nvPr/>
        </p:nvSpPr>
        <p:spPr>
          <a:xfrm>
            <a:off x="0" y="152400"/>
            <a:ext cx="1066800" cy="381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en-US" sz="1800" dirty="0"/>
              <a:t>Optional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ObjectInputStream</a:t>
            </a:r>
            <a:endParaRPr lang="en-US" altLang="en-US" dirty="0"/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9144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ObjectInputStream </a:t>
            </a:r>
            <a:r>
              <a:rPr lang="zh-CN" altLang="en-US" sz="2800" dirty="0">
                <a:cs typeface="Courier New" panose="02070309020205020404" pitchFamily="49" charset="0"/>
              </a:rPr>
              <a:t>继承</a:t>
            </a:r>
            <a:r>
              <a:rPr lang="en-US" altLang="en-US" sz="2800" dirty="0">
                <a:cs typeface="Courier New" panose="02070309020205020404" pitchFamily="49" charset="0"/>
              </a:rPr>
              <a:t>InputStream and </a:t>
            </a:r>
            <a:r>
              <a:rPr lang="zh-CN" altLang="en-US" sz="2800" dirty="0">
                <a:cs typeface="Courier New" panose="02070309020205020404" pitchFamily="49" charset="0"/>
              </a:rPr>
              <a:t>实现</a:t>
            </a:r>
            <a:r>
              <a:rPr lang="en-US" altLang="en-US" sz="2800" dirty="0">
                <a:cs typeface="Courier New" panose="02070309020205020404" pitchFamily="49" charset="0"/>
              </a:rPr>
              <a:t> ObjectInput </a:t>
            </a:r>
            <a:r>
              <a:rPr lang="zh-CN" altLang="en-US" sz="2800" dirty="0">
                <a:cs typeface="Courier New" panose="02070309020205020404" pitchFamily="49" charset="0"/>
              </a:rPr>
              <a:t>和</a:t>
            </a:r>
            <a:r>
              <a:rPr lang="en-US" altLang="en-US" sz="2800" dirty="0">
                <a:cs typeface="Courier New" panose="02070309020205020404" pitchFamily="49" charset="0"/>
              </a:rPr>
              <a:t>ObjectStreamConstants.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8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7653" name="Rectangle 5"/>
          <p:cNvSpPr/>
          <p:nvPr/>
        </p:nvSpPr>
        <p:spPr>
          <a:xfrm>
            <a:off x="2471738" y="27860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304800" y="2895600"/>
          <a:ext cx="88392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198620" imgH="1287780" progId="Word.Picture.8">
                  <p:embed/>
                </p:oleObj>
              </mc:Choice>
              <mc:Fallback>
                <p:oleObj name="" r:id="rId1" imgW="4198620" imgH="1287780" progId="Word.Picture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2895600"/>
                        <a:ext cx="8839200" cy="270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Line 6"/>
          <p:cNvSpPr/>
          <p:nvPr/>
        </p:nvSpPr>
        <p:spPr>
          <a:xfrm>
            <a:off x="1752600" y="1828800"/>
            <a:ext cx="609600" cy="2819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7656" name="Line 7"/>
          <p:cNvSpPr/>
          <p:nvPr/>
        </p:nvSpPr>
        <p:spPr>
          <a:xfrm flipH="1">
            <a:off x="2819400" y="1828800"/>
            <a:ext cx="2590800" cy="1447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7657" name="Line 8"/>
          <p:cNvSpPr/>
          <p:nvPr/>
        </p:nvSpPr>
        <p:spPr>
          <a:xfrm>
            <a:off x="3429000" y="2209800"/>
            <a:ext cx="2514600" cy="2438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7658" name="Line 9"/>
          <p:cNvSpPr/>
          <p:nvPr/>
        </p:nvSpPr>
        <p:spPr>
          <a:xfrm flipH="1">
            <a:off x="6248400" y="2209800"/>
            <a:ext cx="152400" cy="914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ObjectOutputStream</a:t>
            </a:r>
            <a:endParaRPr lang="en-US" altLang="en-US" dirty="0"/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9144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ObjectOutputStream </a:t>
            </a:r>
            <a:r>
              <a:rPr lang="zh-CN" altLang="en-US" sz="2800" dirty="0">
                <a:cs typeface="Courier New" panose="02070309020205020404" pitchFamily="49" charset="0"/>
              </a:rPr>
              <a:t>继承</a:t>
            </a:r>
            <a:r>
              <a:rPr lang="en-US" altLang="en-US" sz="2800" dirty="0">
                <a:cs typeface="Courier New" panose="02070309020205020404" pitchFamily="49" charset="0"/>
              </a:rPr>
              <a:t>OutputStream </a:t>
            </a:r>
            <a:r>
              <a:rPr lang="zh-CN" altLang="en-US" sz="2800" dirty="0">
                <a:cs typeface="Courier New" panose="02070309020205020404" pitchFamily="49" charset="0"/>
              </a:rPr>
              <a:t>和实现</a:t>
            </a:r>
            <a:r>
              <a:rPr lang="en-US" altLang="en-US" sz="2800" dirty="0">
                <a:cs typeface="Courier New" panose="02070309020205020404" pitchFamily="49" charset="0"/>
              </a:rPr>
              <a:t>ObjectOutput </a:t>
            </a:r>
            <a:r>
              <a:rPr lang="zh-CN" altLang="en-US" sz="2800" dirty="0">
                <a:cs typeface="Courier New" panose="02070309020205020404" pitchFamily="49" charset="0"/>
              </a:rPr>
              <a:t>和</a:t>
            </a:r>
            <a:r>
              <a:rPr lang="en-US" altLang="en-US" sz="2800" dirty="0">
                <a:cs typeface="Courier New" panose="02070309020205020404" pitchFamily="49" charset="0"/>
              </a:rPr>
              <a:t>ObjectStreamConstants.</a:t>
            </a:r>
            <a:endParaRPr lang="en-US" altLang="en-US" sz="28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8677" name="Rectangle 4"/>
          <p:cNvSpPr/>
          <p:nvPr/>
        </p:nvSpPr>
        <p:spPr>
          <a:xfrm>
            <a:off x="2471738" y="27860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8678" name="Rectangle 11"/>
          <p:cNvSpPr/>
          <p:nvPr/>
        </p:nvSpPr>
        <p:spPr>
          <a:xfrm>
            <a:off x="2224088" y="27765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28679" name="Object 10"/>
          <p:cNvGraphicFramePr>
            <a:graphicFrameLocks noChangeAspect="1"/>
          </p:cNvGraphicFramePr>
          <p:nvPr/>
        </p:nvGraphicFramePr>
        <p:xfrm>
          <a:off x="228600" y="2971800"/>
          <a:ext cx="87630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697095" imgH="1306195" progId="Word.Picture.8">
                  <p:embed/>
                </p:oleObj>
              </mc:Choice>
              <mc:Fallback>
                <p:oleObj name="" r:id="rId1" imgW="4697095" imgH="1306195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2971800"/>
                        <a:ext cx="8763000" cy="243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Line 6"/>
          <p:cNvSpPr/>
          <p:nvPr/>
        </p:nvSpPr>
        <p:spPr>
          <a:xfrm>
            <a:off x="1752600" y="1828800"/>
            <a:ext cx="609600" cy="2819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8681" name="Line 7"/>
          <p:cNvSpPr/>
          <p:nvPr/>
        </p:nvSpPr>
        <p:spPr>
          <a:xfrm flipH="1">
            <a:off x="2819400" y="1828800"/>
            <a:ext cx="2590800" cy="1447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8682" name="Line 9"/>
          <p:cNvSpPr/>
          <p:nvPr/>
        </p:nvSpPr>
        <p:spPr>
          <a:xfrm flipH="1">
            <a:off x="6248400" y="2209800"/>
            <a:ext cx="152400" cy="914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8683" name="Line 8"/>
          <p:cNvSpPr/>
          <p:nvPr/>
        </p:nvSpPr>
        <p:spPr>
          <a:xfrm>
            <a:off x="3429000" y="2209800"/>
            <a:ext cx="2514600" cy="2438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42950"/>
          </a:xfrm>
        </p:spPr>
        <p:txBody>
          <a:bodyPr vert="horz" wrap="square" lIns="92075" tIns="46038" rIns="92075" bIns="46038" anchor="ctr"/>
          <a:p>
            <a:r>
              <a:rPr lang="zh-CN" altLang="en-US" sz="4200" dirty="0"/>
              <a:t>使用对象流</a:t>
            </a:r>
            <a:endParaRPr lang="zh-CN" altLang="en-US" sz="4200" dirty="0"/>
          </a:p>
        </p:txBody>
      </p:sp>
      <p:sp>
        <p:nvSpPr>
          <p:cNvPr id="29700" name="Rectangle 7"/>
          <p:cNvSpPr/>
          <p:nvPr/>
        </p:nvSpPr>
        <p:spPr>
          <a:xfrm>
            <a:off x="2324100" y="24526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701" name="Rectangle 8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35052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endParaRPr lang="en-US" alt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// Create an ObjectInputStream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public ObjectInputStream(InputStream in)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 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// Create an ObjectOutputStream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public ObjectOutputStream(OutputStream out) </a:t>
            </a:r>
            <a:endParaRPr lang="en-US" altLang="en-US" sz="2000" dirty="0">
              <a:ea typeface="Courier New" panose="02070309020205020404" pitchFamily="49" charset="0"/>
            </a:endParaRPr>
          </a:p>
        </p:txBody>
      </p:sp>
      <p:sp>
        <p:nvSpPr>
          <p:cNvPr id="165899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352800" y="46482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hlinkClick r:id="rId1" action="ppaction://program"/>
              </a:rPr>
              <a:t>TestObjectOutputStream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1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352800" y="548640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TestObjectInputStream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/>
          <a:p>
            <a:r>
              <a:rPr lang="en-US" altLang="en-US" dirty="0">
                <a:latin typeface="Courier New" panose="02070309020205020404" pitchFamily="49" charset="0"/>
              </a:rPr>
              <a:t>Serializable</a:t>
            </a:r>
            <a:r>
              <a:rPr lang="en-US" altLang="en-US" dirty="0"/>
              <a:t> </a:t>
            </a:r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720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zh-CN" altLang="en-US" sz="2400" dirty="0">
                <a:cs typeface="Courier New" panose="02070309020205020404" pitchFamily="49" charset="0"/>
              </a:rPr>
              <a:t>并不是所有的对象都可以写到输出流。可以写入输出流中的对象称为可序列化的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en-US" sz="2400" i="1" dirty="0">
                <a:cs typeface="Courier New" panose="02070309020205020404" pitchFamily="49" charset="0"/>
              </a:rPr>
              <a:t>serializable</a:t>
            </a:r>
            <a:r>
              <a:rPr lang="zh-CN" altLang="en-US" sz="2400" i="1" dirty="0">
                <a:ea typeface="宋体" panose="02010600030101010101" pitchFamily="2" charset="-122"/>
                <a:cs typeface="Courier New" panose="02070309020205020404" pitchFamily="49" charset="0"/>
              </a:rPr>
              <a:t>）。因为可序列化的对象是</a:t>
            </a:r>
            <a:r>
              <a:rPr lang="en-US" altLang="en-US" sz="2400" dirty="0">
                <a:cs typeface="Courier New" panose="02070309020205020404" pitchFamily="49" charset="0"/>
              </a:rPr>
              <a:t>  java.io.Serializable</a:t>
            </a:r>
            <a:r>
              <a:rPr lang="zh-CN" altLang="en-US" sz="2400" dirty="0">
                <a:cs typeface="Courier New" panose="02070309020205020404" pitchFamily="49" charset="0"/>
              </a:rPr>
              <a:t>接口的实例，所以，可序列化对象必须实现</a:t>
            </a:r>
            <a:r>
              <a:rPr lang="en-US" altLang="en-US" sz="2400" dirty="0">
                <a:cs typeface="Courier New" panose="02070309020205020404" pitchFamily="49" charset="0"/>
              </a:rPr>
              <a:t>Serializable</a:t>
            </a:r>
            <a:r>
              <a:rPr lang="zh-CN" altLang="en-US" sz="2400" dirty="0">
                <a:cs typeface="Courier New" panose="02070309020205020404" pitchFamily="49" charset="0"/>
              </a:rPr>
              <a:t>接口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/>
              <a:t> Serializable </a:t>
            </a:r>
            <a:r>
              <a:rPr lang="zh-CN" altLang="en-US" sz="2400" dirty="0"/>
              <a:t>接口是一种标记接口</a:t>
            </a:r>
            <a:r>
              <a:rPr lang="en-US" altLang="en-US" sz="2400" dirty="0"/>
              <a:t>.</a:t>
            </a:r>
            <a:r>
              <a:rPr lang="zh-CN" altLang="en-US" sz="2400" dirty="0"/>
              <a:t>它没有方法，所以不需要在类中为实现</a:t>
            </a:r>
            <a:r>
              <a:rPr lang="en-US" altLang="en-US" sz="2400" dirty="0"/>
              <a:t>Serializable</a:t>
            </a:r>
            <a:r>
              <a:rPr lang="zh-CN" altLang="en-US" sz="2400" dirty="0"/>
              <a:t>接口增加额外的代码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zh-CN" altLang="en-US" sz="2400" dirty="0"/>
              <a:t>实现这个接口可以启动</a:t>
            </a:r>
            <a:r>
              <a:rPr lang="en-US" altLang="en-US" sz="2400" dirty="0"/>
              <a:t>Java</a:t>
            </a:r>
            <a:r>
              <a:rPr lang="zh-CN" altLang="en-US" sz="2400" dirty="0"/>
              <a:t>序列化机制，自动完成存储</a:t>
            </a:r>
            <a:r>
              <a:rPr lang="zh-CN" altLang="en-US" sz="2400" dirty="0"/>
              <a:t>对象和数组的过程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/>
          <a:p>
            <a:r>
              <a:rPr lang="en-US" altLang="en-US" dirty="0">
                <a:latin typeface="Courier New" panose="02070309020205020404" pitchFamily="49" charset="0"/>
              </a:rPr>
              <a:t>transient</a:t>
            </a:r>
            <a:r>
              <a:rPr lang="en-US" altLang="en-US" dirty="0"/>
              <a:t> 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720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zh-CN" altLang="en-US" sz="2800" dirty="0">
                <a:cs typeface="Courier New" panose="02070309020205020404" pitchFamily="49" charset="0"/>
              </a:rPr>
              <a:t>如果一个对象是</a:t>
            </a:r>
            <a:r>
              <a:rPr lang="en-US" altLang="en-US" sz="2800" dirty="0">
                <a:cs typeface="Courier New" panose="02070309020205020404" pitchFamily="49" charset="0"/>
              </a:rPr>
              <a:t>Serializable</a:t>
            </a:r>
            <a:r>
              <a:rPr lang="zh-CN" altLang="en-US" sz="2800" dirty="0">
                <a:cs typeface="Courier New" panose="02070309020205020404" pitchFamily="49" charset="0"/>
              </a:rPr>
              <a:t>的实例，但是包含了非序列化的实例数据域，那么可以序列化这个对象吗？</a:t>
            </a:r>
            <a:r>
              <a:rPr lang="en-US" altLang="en-US" sz="2800" dirty="0">
                <a:cs typeface="Courier New" panose="02070309020205020404" pitchFamily="49" charset="0"/>
              </a:rPr>
              <a:t>NO. </a:t>
            </a:r>
            <a:r>
              <a:rPr lang="zh-CN" altLang="en-US" sz="2800" dirty="0">
                <a:cs typeface="Courier New" panose="02070309020205020404" pitchFamily="49" charset="0"/>
              </a:rPr>
              <a:t>为了使该对象是可序列化的，</a:t>
            </a:r>
            <a:r>
              <a:rPr lang="en-US" altLang="en-US" sz="2800" dirty="0">
                <a:cs typeface="Courier New" panose="02070309020205020404" pitchFamily="49" charset="0"/>
              </a:rPr>
              <a:t> </a:t>
            </a:r>
            <a:r>
              <a:rPr lang="zh-CN" altLang="en-US" sz="2800" dirty="0">
                <a:cs typeface="Courier New" panose="02070309020205020404" pitchFamily="49" charset="0"/>
              </a:rPr>
              <a:t>需要给这些数据域加上关键字</a:t>
            </a:r>
            <a:r>
              <a:rPr lang="en-US" altLang="en-US" sz="2800" dirty="0">
                <a:latin typeface="Courier New" panose="02070309020205020404" pitchFamily="49" charset="0"/>
                <a:sym typeface="+mn-ea"/>
              </a:rPr>
              <a:t>transient</a:t>
            </a:r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，告诉</a:t>
            </a: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虚拟机对象写入的时候忽略这些数据域。</a:t>
            </a:r>
            <a:endParaRPr lang="zh-CN" altLang="en-US" sz="280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 vert="horz" wrap="square" lIns="92075" tIns="46038" rIns="92075" bIns="46038" anchor="ctr"/>
          <a:p>
            <a:r>
              <a:rPr lang="zh-CN" altLang="en-US" dirty="0"/>
              <a:t>教学目标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410200"/>
          </a:xfrm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To discover how I/O is processed in Java (§17.2).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To distinguish between text I/O and binary I/O (§17.3).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To read and write bytes using FileInputStream and FileOutputStream (§17.4.1).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To read and write primitive values and strings using DataInputStream/DataOutputStream (§17.4.3).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To store and restore objects using ObjectOutputStream and ObjectInputStream, and to understand how objects are serialized and what kind of objects can be serialized (§17.6). 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To implement the Serializable interface to make objects serializable (§17.6.1).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To serialize arrays (§17.6.2).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To read and write the same file using the RandomAccessFile class (§17.7).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66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transient</a:t>
            </a:r>
            <a:r>
              <a:rPr lang="en-US" altLang="en-US" dirty="0"/>
              <a:t> 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2578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Foo implements java.io.Serializable { 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int v1;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static double v2;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transient A v3 = new A();  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 // A is not serializable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When an object of the Foo class is serialized, only variable v1 is serialized. Variable v2 is not serialized because it is a static variable, and variable v3 is not serialized because it is marked transient. If v3 were not marked transient, a java.io.NotSerializableException would occur.</a:t>
            </a:r>
            <a:endParaRPr lang="en-US" altLang="en-US" sz="2400" dirty="0"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66750"/>
          </a:xfrm>
        </p:spPr>
        <p:txBody>
          <a:bodyPr vert="horz" wrap="square" lIns="92075" tIns="46038" rIns="92075" bIns="46038" anchor="ctr"/>
          <a:p>
            <a:r>
              <a:rPr lang="zh-CN" altLang="en-US" dirty="0"/>
              <a:t>数组序列化</a:t>
            </a:r>
            <a:endParaRPr lang="zh-CN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2578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zh-CN" altLang="en-US" sz="2800" dirty="0">
                <a:cs typeface="Courier New" panose="02070309020205020404" pitchFamily="49" charset="0"/>
              </a:rPr>
              <a:t>入宫数组中的而所有元素可以序列化的，这个数组可以序列化。</a:t>
            </a:r>
            <a:r>
              <a:rPr lang="en-US" altLang="en-US" sz="2800" dirty="0">
                <a:cs typeface="Courier New" panose="02070309020205020404" pitchFamily="49" charset="0"/>
              </a:rPr>
              <a:t> </a:t>
            </a:r>
            <a:r>
              <a:rPr lang="zh-CN" altLang="en-US" sz="2800" dirty="0">
                <a:cs typeface="Courier New" panose="02070309020205020404" pitchFamily="49" charset="0"/>
              </a:rPr>
              <a:t>一个完整的数组可以用</a:t>
            </a:r>
            <a:r>
              <a:rPr lang="en-US" altLang="zh-CN" sz="2800" dirty="0">
                <a:cs typeface="Courier New" panose="02070309020205020404" pitchFamily="49" charset="0"/>
              </a:rPr>
              <a:t>writeObject()</a:t>
            </a:r>
            <a:r>
              <a:rPr lang="zh-CN" altLang="en-US" sz="2800" dirty="0">
                <a:cs typeface="Courier New" panose="02070309020205020404" pitchFamily="49" charset="0"/>
              </a:rPr>
              <a:t>方法存入文件。用</a:t>
            </a:r>
            <a:r>
              <a:rPr lang="en-US" altLang="zh-CN" sz="2800" dirty="0">
                <a:cs typeface="Courier New" panose="02070309020205020404" pitchFamily="49" charset="0"/>
              </a:rPr>
              <a:t>read</a:t>
            </a:r>
            <a:r>
              <a:rPr lang="en-US" altLang="zh-CN" sz="2800" dirty="0">
                <a:cs typeface="Courier New" panose="02070309020205020404" pitchFamily="49" charset="0"/>
                <a:sym typeface="+mn-ea"/>
              </a:rPr>
              <a:t>Object()</a:t>
            </a:r>
            <a:r>
              <a:rPr lang="zh-CN" altLang="en-US" sz="2800" dirty="0">
                <a:cs typeface="Courier New" panose="02070309020205020404" pitchFamily="49" charset="0"/>
                <a:sym typeface="+mn-ea"/>
              </a:rPr>
              <a:t>方法恢复</a:t>
            </a:r>
            <a:endParaRPr lang="zh-CN" altLang="en-US" sz="2800" dirty="0"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3997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895600" y="4648200"/>
            <a:ext cx="3886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Book Antiqua" pitchFamily="18" charset="0"/>
                <a:hlinkClick r:id="rId1" action="ppaction://program"/>
              </a:rPr>
              <a:t>TestObjectStreamForArray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 vert="horz" wrap="square" lIns="92075" tIns="46038" rIns="92075" bIns="46038" anchor="ctr"/>
          <a:p>
            <a:r>
              <a:rPr lang="zh-CN" altLang="en-US" dirty="0">
                <a:sym typeface="+mn-ea"/>
              </a:rPr>
              <a:t>随机访问文件</a:t>
            </a:r>
            <a:endParaRPr lang="en-US" altLang="en-US" dirty="0"/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30480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cs typeface="Courier New" panose="02070309020205020404" pitchFamily="49" charset="0"/>
              </a:rPr>
              <a:t>到目前为止所有的流都是只读的或者只写的。这些流成为顺序流。使用顺序流打开的文件成为顺序访问文件。顺序访问的文件不能更新，然后经常需要修改文件。</a:t>
            </a:r>
            <a:r>
              <a:rPr lang="en-US" altLang="en-US" sz="2800" dirty="0">
                <a:cs typeface="Courier New" panose="02070309020205020404" pitchFamily="49" charset="0"/>
              </a:rPr>
              <a:t> Java </a:t>
            </a:r>
            <a:r>
              <a:rPr lang="zh-CN" altLang="en-US" sz="2800" dirty="0">
                <a:cs typeface="Courier New" panose="02070309020205020404" pitchFamily="49" charset="0"/>
              </a:rPr>
              <a:t>提供了</a:t>
            </a:r>
            <a:r>
              <a:rPr lang="en-US" altLang="en-US" sz="2800" dirty="0">
                <a:cs typeface="Courier New" panose="02070309020205020404" pitchFamily="49" charset="0"/>
              </a:rPr>
              <a:t>RandomAccessFile</a:t>
            </a:r>
            <a:r>
              <a:rPr lang="zh-CN" altLang="en-US" sz="2800" dirty="0">
                <a:cs typeface="Courier New" panose="02070309020205020404" pitchFamily="49" charset="0"/>
              </a:rPr>
              <a:t>类，允许在文件任意位置中进行读写。</a:t>
            </a:r>
            <a:endParaRPr lang="zh-CN" altLang="en-US" sz="2800" dirty="0">
              <a:cs typeface="Courier New" panose="02070309020205020404" pitchFamily="49" charset="0"/>
            </a:endParaRPr>
          </a:p>
        </p:txBody>
      </p:sp>
      <p:sp>
        <p:nvSpPr>
          <p:cNvPr id="34821" name="Rectangle 7"/>
          <p:cNvSpPr/>
          <p:nvPr/>
        </p:nvSpPr>
        <p:spPr>
          <a:xfrm>
            <a:off x="2238375" y="17145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4822" name="Rectangle 9"/>
          <p:cNvSpPr/>
          <p:nvPr/>
        </p:nvSpPr>
        <p:spPr>
          <a:xfrm>
            <a:off x="2100263" y="3009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381000"/>
          </a:xfrm>
        </p:spPr>
        <p:txBody>
          <a:bodyPr vert="horz" wrap="square" lIns="92075" tIns="46038" rIns="92075" bIns="46038" anchor="ctr"/>
          <a:p>
            <a:r>
              <a:rPr lang="zh-CN" altLang="en-US" dirty="0"/>
              <a:t>随机访问文件</a:t>
            </a:r>
            <a:endParaRPr lang="zh-CN" altLang="en-US" dirty="0"/>
          </a:p>
        </p:txBody>
      </p:sp>
      <p:sp>
        <p:nvSpPr>
          <p:cNvPr id="35844" name="Rectangle 4"/>
          <p:cNvSpPr/>
          <p:nvPr/>
        </p:nvSpPr>
        <p:spPr>
          <a:xfrm>
            <a:off x="2238375" y="17145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pic>
        <p:nvPicPr>
          <p:cNvPr id="35845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908050"/>
            <a:ext cx="8680450" cy="50419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 vert="horz" wrap="square" lIns="92075" tIns="46038" rIns="92075" bIns="46038" anchor="ctr"/>
          <a:p>
            <a:r>
              <a:rPr lang="zh-CN" altLang="en-US" dirty="0"/>
              <a:t>文件指针</a:t>
            </a:r>
            <a:endParaRPr lang="zh-CN" altLang="en-US" dirty="0"/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28194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zh-CN" altLang="en-US" sz="2400" dirty="0">
                <a:cs typeface="Courier New" panose="02070309020205020404" pitchFamily="49" charset="0"/>
              </a:rPr>
              <a:t>随机访问文件是由字节序列组成。一个称为文件指针的特殊标记定位这些字节中的某给字节的位置</a:t>
            </a:r>
            <a:r>
              <a:rPr lang="zh-CN" altLang="en-US" sz="2400" dirty="0"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endParaRPr lang="en-US" altLang="en-US" sz="2400" dirty="0">
              <a:ea typeface="Courier New" panose="02070309020205020404" pitchFamily="49" charset="0"/>
            </a:endParaRPr>
          </a:p>
        </p:txBody>
      </p:sp>
      <p:sp>
        <p:nvSpPr>
          <p:cNvPr id="36869" name="Rectangle 6"/>
          <p:cNvSpPr/>
          <p:nvPr/>
        </p:nvSpPr>
        <p:spPr>
          <a:xfrm>
            <a:off x="1895475" y="26860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pic>
        <p:nvPicPr>
          <p:cNvPr id="36870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3119755"/>
            <a:ext cx="8229600" cy="21431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/>
          <a:p>
            <a:r>
              <a:rPr lang="en-US" altLang="en-US" sz="4200" dirty="0">
                <a:latin typeface="Courier New" panose="02070309020205020404" pitchFamily="49" charset="0"/>
              </a:rPr>
              <a:t>RandomAccessFile</a:t>
            </a:r>
            <a:r>
              <a:rPr lang="en-US" altLang="en-US" dirty="0"/>
              <a:t> 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2667000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Many methods in </a:t>
            </a:r>
            <a:r>
              <a:rPr lang="en-US" altLang="en-US" sz="2600" dirty="0">
                <a:latin typeface="Courier New" panose="02070309020205020404" pitchFamily="49" charset="0"/>
              </a:rPr>
              <a:t>RandomAccessFile</a:t>
            </a:r>
            <a:r>
              <a:rPr lang="en-US" altLang="en-US" sz="2800" dirty="0"/>
              <a:t> are the same as those in </a:t>
            </a:r>
            <a:r>
              <a:rPr lang="en-US" altLang="en-US" sz="2600" dirty="0">
                <a:latin typeface="Courier New" panose="02070309020205020404" pitchFamily="49" charset="0"/>
              </a:rPr>
              <a:t>DataInputStream</a:t>
            </a:r>
            <a:r>
              <a:rPr lang="en-US" altLang="en-US" sz="2800" dirty="0"/>
              <a:t> and </a:t>
            </a:r>
            <a:r>
              <a:rPr lang="en-US" altLang="en-US" sz="2600" dirty="0">
                <a:latin typeface="Courier New" panose="02070309020205020404" pitchFamily="49" charset="0"/>
              </a:rPr>
              <a:t>DataOutputStream</a:t>
            </a:r>
            <a:r>
              <a:rPr lang="en-US" altLang="en-US" sz="2800" dirty="0"/>
              <a:t>. For example, </a:t>
            </a:r>
            <a:r>
              <a:rPr lang="en-US" altLang="en-US" sz="2600" dirty="0">
                <a:latin typeface="Courier New" panose="02070309020205020404" pitchFamily="49" charset="0"/>
              </a:rPr>
              <a:t>readInt()</a:t>
            </a:r>
            <a:r>
              <a:rPr lang="en-US" altLang="en-US" sz="2800" dirty="0"/>
              <a:t>, </a:t>
            </a:r>
            <a:r>
              <a:rPr lang="en-US" altLang="en-US" sz="2600" dirty="0">
                <a:latin typeface="Courier New" panose="02070309020205020404" pitchFamily="49" charset="0"/>
              </a:rPr>
              <a:t>readLong()</a:t>
            </a:r>
            <a:r>
              <a:rPr lang="en-US" altLang="en-US" sz="2800" dirty="0"/>
              <a:t>, </a:t>
            </a:r>
            <a:r>
              <a:rPr lang="en-US" altLang="en-US" sz="2600" dirty="0">
                <a:latin typeface="Courier New" panose="02070309020205020404" pitchFamily="49" charset="0"/>
              </a:rPr>
              <a:t>writeDouble()</a:t>
            </a:r>
            <a:r>
              <a:rPr lang="en-US" altLang="en-US" sz="2800" dirty="0"/>
              <a:t>, </a:t>
            </a:r>
            <a:r>
              <a:rPr lang="en-US" altLang="en-US" sz="2600" dirty="0">
                <a:latin typeface="Courier New" panose="02070309020205020404" pitchFamily="49" charset="0"/>
              </a:rPr>
              <a:t>readLine()</a:t>
            </a:r>
            <a:r>
              <a:rPr lang="en-US" altLang="en-US" sz="2800" dirty="0"/>
              <a:t>, </a:t>
            </a:r>
            <a:r>
              <a:rPr lang="en-US" altLang="en-US" sz="2600" dirty="0">
                <a:latin typeface="Courier New" panose="02070309020205020404" pitchFamily="49" charset="0"/>
              </a:rPr>
              <a:t>writeInt()</a:t>
            </a:r>
            <a:r>
              <a:rPr lang="en-US" altLang="en-US" sz="2800" dirty="0"/>
              <a:t>,  and </a:t>
            </a:r>
            <a:r>
              <a:rPr lang="en-US" altLang="en-US" sz="2600" dirty="0">
                <a:latin typeface="Courier New" panose="02070309020205020404" pitchFamily="49" charset="0"/>
              </a:rPr>
              <a:t>writeLong()</a:t>
            </a:r>
            <a:r>
              <a:rPr lang="en-US" altLang="en-US" sz="2800" dirty="0"/>
              <a:t> can be used in data input stream or data output stream as well as in </a:t>
            </a:r>
            <a:r>
              <a:rPr lang="en-US" altLang="en-US" sz="2600" dirty="0">
                <a:latin typeface="Courier New" panose="02070309020205020404" pitchFamily="49" charset="0"/>
              </a:rPr>
              <a:t>RandomAccessFile</a:t>
            </a:r>
            <a:r>
              <a:rPr lang="en-US" altLang="en-US" sz="2800" dirty="0"/>
              <a:t> streams.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/>
          <a:p>
            <a:r>
              <a:rPr lang="en-US" altLang="en-US" sz="3400" dirty="0">
                <a:latin typeface="Courier New" panose="02070309020205020404" pitchFamily="49" charset="0"/>
              </a:rPr>
              <a:t>RandomAccessFile</a:t>
            </a:r>
            <a:r>
              <a:rPr lang="en-US" altLang="en-US" sz="3600" dirty="0"/>
              <a:t> Methods, cont.</a:t>
            </a:r>
            <a:endParaRPr lang="en-US" altLang="en-US" sz="4000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153400" cy="3962400"/>
          </a:xfrm>
        </p:spPr>
        <p:txBody>
          <a:bodyPr vert="horz" wrap="square" lIns="92075" tIns="46038" rIns="92075" bIns="46038" numCol="1" anchor="t" anchorCtr="0" compatLnSpc="1"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void seek(long pos) throws IOException;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Book Antiqua" pitchFamily="18" charset="0"/>
              </a:rPr>
              <a:t>	</a:t>
            </a:r>
            <a:r>
              <a:rPr lang="en-US" altLang="en-US" sz="2600" dirty="0"/>
              <a:t>Sets the offset from the beginning of the </a:t>
            </a:r>
            <a:r>
              <a:rPr lang="en-US" altLang="en-US" sz="2400" dirty="0">
                <a:latin typeface="Courier New" panose="02070309020205020404" pitchFamily="49" charset="0"/>
              </a:rPr>
              <a:t>RandomAccessFile</a:t>
            </a:r>
            <a:r>
              <a:rPr lang="en-US" altLang="en-US" sz="2600" dirty="0"/>
              <a:t> stream to where the next read</a:t>
            </a:r>
            <a:br>
              <a:rPr lang="en-US" altLang="en-US" sz="2600" dirty="0"/>
            </a:br>
            <a:r>
              <a:rPr lang="en-US" altLang="en-US" sz="2600" dirty="0"/>
              <a:t>or write occurs.</a:t>
            </a:r>
            <a:endParaRPr lang="en-US" altLang="en-US" dirty="0">
              <a:latin typeface="Book Antiqua" pitchFamily="18" charset="0"/>
            </a:endParaRPr>
          </a:p>
          <a:p>
            <a:pPr marL="0" indent="0">
              <a:spcBef>
                <a:spcPct val="10000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long getFilePointer() IOException;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Book Antiqua" pitchFamily="18" charset="0"/>
              </a:rPr>
              <a:t>	</a:t>
            </a:r>
            <a:r>
              <a:rPr lang="en-US" altLang="en-US" sz="2600" dirty="0"/>
              <a:t>Returns the current offset, in bytes, from the</a:t>
            </a:r>
            <a:br>
              <a:rPr lang="en-US" altLang="en-US" sz="2600" dirty="0"/>
            </a:br>
            <a:r>
              <a:rPr lang="en-US" altLang="en-US" sz="2600" dirty="0"/>
              <a:t>beginning of the file to where the next read</a:t>
            </a:r>
            <a:br>
              <a:rPr lang="en-US" altLang="en-US" sz="2600" dirty="0"/>
            </a:br>
            <a:r>
              <a:rPr lang="en-US" altLang="en-US" sz="2600" dirty="0"/>
              <a:t>or write occurs.</a:t>
            </a:r>
            <a:endParaRPr lang="en-US" alt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/>
          <a:p>
            <a:r>
              <a:rPr lang="en-US" altLang="en-US" sz="3400" dirty="0">
                <a:latin typeface="Courier New" panose="02070309020205020404" pitchFamily="49" charset="0"/>
              </a:rPr>
              <a:t>RandomAccessFile</a:t>
            </a:r>
            <a:r>
              <a:rPr lang="en-US" altLang="en-US" sz="3600" dirty="0"/>
              <a:t> Methods, cont.</a:t>
            </a:r>
            <a:endParaRPr lang="en-US" altLang="en-US" sz="4000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5410200"/>
          </a:xfrm>
        </p:spPr>
        <p:txBody>
          <a:bodyPr vert="horz" wrap="square" lIns="92075" tIns="46038" rIns="92075" bIns="46038" numCol="1" anchor="t" anchorCtr="0" compatLnSpc="1"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long length()IOException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0" indent="0">
              <a:spcBef>
                <a:spcPct val="15000"/>
              </a:spcBef>
              <a:buNone/>
            </a:pPr>
            <a:r>
              <a:rPr lang="en-US" altLang="en-US" dirty="0">
                <a:latin typeface="Book Antiqua" pitchFamily="18" charset="0"/>
              </a:rPr>
              <a:t>	</a:t>
            </a:r>
            <a:r>
              <a:rPr lang="en-US" altLang="en-US" sz="2600" dirty="0"/>
              <a:t>Returns the length of the file.</a:t>
            </a:r>
            <a:endParaRPr lang="en-US" altLang="en-US" dirty="0">
              <a:latin typeface="Book Antiqua" pitchFamily="18" charset="0"/>
            </a:endParaRPr>
          </a:p>
          <a:p>
            <a:pPr marL="0" indent="0">
              <a:spcBef>
                <a:spcPct val="15000"/>
              </a:spcBef>
              <a:buNone/>
            </a:pPr>
            <a:endParaRPr lang="en-US" altLang="en-US" sz="2400" dirty="0">
              <a:latin typeface="Book Antiqua" pitchFamily="18" charset="0"/>
            </a:endParaRPr>
          </a:p>
          <a:p>
            <a:pPr marL="0" indent="0">
              <a:spcBef>
                <a:spcPct val="15000"/>
              </a:spcBef>
              <a:buNone/>
            </a:pPr>
            <a:r>
              <a:rPr lang="en-US" altLang="en-US" sz="2400" dirty="0">
                <a:latin typeface="Book Antiqua" pitchFamily="18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final void writeChar(int v) throws IOException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0" indent="0">
              <a:spcBef>
                <a:spcPct val="15000"/>
              </a:spcBef>
              <a:buNone/>
            </a:pPr>
            <a:r>
              <a:rPr lang="en-US" altLang="en-US" dirty="0">
                <a:latin typeface="Book Antiqua" pitchFamily="18" charset="0"/>
              </a:rPr>
              <a:t>	</a:t>
            </a:r>
            <a:r>
              <a:rPr lang="en-US" altLang="en-US" sz="2600" dirty="0"/>
              <a:t>Writes a character to the file as a two-byte Unicode, with the high byte written first.</a:t>
            </a:r>
            <a:endParaRPr lang="en-US" altLang="en-US" sz="2600" dirty="0"/>
          </a:p>
          <a:p>
            <a:pPr marL="0" indent="0">
              <a:spcBef>
                <a:spcPct val="10000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final void writeChars(String s)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throws IOException</a:t>
            </a:r>
            <a:endParaRPr lang="en-US" altLang="en-US" i="1" dirty="0">
              <a:latin typeface="Book Antiqua" pitchFamily="18" charset="0"/>
            </a:endParaRPr>
          </a:p>
          <a:p>
            <a:pPr marL="0" indent="0">
              <a:spcBef>
                <a:spcPct val="15000"/>
              </a:spcBef>
              <a:buNone/>
            </a:pPr>
            <a:r>
              <a:rPr lang="en-US" altLang="en-US" dirty="0">
                <a:latin typeface="Book Antiqua" pitchFamily="18" charset="0"/>
              </a:rPr>
              <a:t>	</a:t>
            </a:r>
            <a:r>
              <a:rPr lang="en-US" altLang="en-US" sz="2600" dirty="0"/>
              <a:t>Writes a string to the file as a sequence of</a:t>
            </a:r>
            <a:br>
              <a:rPr lang="en-US" altLang="en-US" sz="2600" dirty="0"/>
            </a:br>
            <a:r>
              <a:rPr lang="en-US" altLang="en-US" sz="2600" dirty="0"/>
              <a:t>characters.</a:t>
            </a:r>
            <a:endParaRPr lang="en-US" altLang="en-US" sz="26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/>
          <a:p>
            <a:r>
              <a:rPr lang="en-US" altLang="en-US" sz="4000" dirty="0">
                <a:latin typeface="Courier New" panose="02070309020205020404" pitchFamily="49" charset="0"/>
              </a:rPr>
              <a:t>RandomAccessFile</a:t>
            </a:r>
            <a:r>
              <a:rPr lang="en-US" altLang="en-US" sz="4200" dirty="0"/>
              <a:t> Constructor</a:t>
            </a:r>
            <a:endParaRPr lang="en-US" altLang="en-US" sz="4200" dirty="0"/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3124200"/>
          </a:xfrm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RandomAccessFile raf =</a:t>
            </a:r>
            <a:br>
              <a:rPr lang="en-US" altLang="en-US" sz="2600" dirty="0">
                <a:latin typeface="Courier New" panose="02070309020205020404" pitchFamily="49" charset="0"/>
              </a:rPr>
            </a:br>
            <a:r>
              <a:rPr lang="en-US" altLang="en-US" sz="2600" dirty="0">
                <a:latin typeface="Courier New" panose="02070309020205020404" pitchFamily="49" charset="0"/>
              </a:rPr>
              <a:t>new RandomAccessFile("test.dat", "rw"); // allows read and write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RandomAccessFile raf =</a:t>
            </a:r>
            <a:br>
              <a:rPr lang="en-US" altLang="en-US" sz="2600" dirty="0">
                <a:latin typeface="Courier New" panose="02070309020205020404" pitchFamily="49" charset="0"/>
              </a:rPr>
            </a:br>
            <a:r>
              <a:rPr lang="en-US" altLang="en-US" sz="2600" dirty="0">
                <a:latin typeface="Courier New" panose="02070309020205020404" pitchFamily="49" charset="0"/>
              </a:rPr>
              <a:t>new RandomAccessFile("test.dat", "r"); // read only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JAVA</a:t>
            </a:r>
            <a:r>
              <a:rPr lang="zh-CN" altLang="en-US" dirty="0"/>
              <a:t>中如何处理</a:t>
            </a:r>
            <a:r>
              <a:rPr lang="en-US" altLang="zh-CN" dirty="0"/>
              <a:t>IO</a:t>
            </a:r>
            <a:r>
              <a:rPr lang="en-US" altLang="en-US" dirty="0"/>
              <a:t>?</a:t>
            </a:r>
            <a:endParaRPr lang="en-US" altLang="en-US" dirty="0"/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1430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zh-CN" altLang="en-US" sz="2200" dirty="0">
                <a:cs typeface="Courier New" panose="02070309020205020404" pitchFamily="49" charset="0"/>
              </a:rPr>
              <a:t>文件对象封装了文件或者路径属性，但是他们不包括从</a:t>
            </a:r>
            <a:r>
              <a:rPr lang="en-US" altLang="zh-CN" sz="2200" dirty="0">
                <a:cs typeface="Courier New" panose="02070309020205020404" pitchFamily="49" charset="0"/>
              </a:rPr>
              <a:t>/</a:t>
            </a:r>
            <a:r>
              <a:rPr lang="zh-CN" altLang="en-US" sz="2200" dirty="0">
                <a:cs typeface="Courier New" panose="02070309020205020404" pitchFamily="49" charset="0"/>
              </a:rPr>
              <a:t>向文件读</a:t>
            </a:r>
            <a:r>
              <a:rPr lang="en-US" altLang="zh-CN" sz="2200" dirty="0">
                <a:cs typeface="Courier New" panose="02070309020205020404" pitchFamily="49" charset="0"/>
              </a:rPr>
              <a:t>/</a:t>
            </a:r>
            <a:r>
              <a:rPr lang="zh-CN" altLang="en-US" sz="2200" dirty="0">
                <a:cs typeface="Courier New" panose="02070309020205020404" pitchFamily="49" charset="0"/>
              </a:rPr>
              <a:t>写数据的方法。为了进行</a:t>
            </a:r>
            <a:r>
              <a:rPr lang="en-US" altLang="zh-CN" sz="2200" dirty="0">
                <a:cs typeface="Courier New" panose="02070309020205020404" pitchFamily="49" charset="0"/>
              </a:rPr>
              <a:t>I/O</a:t>
            </a:r>
            <a:r>
              <a:rPr lang="zh-CN" altLang="en-US" sz="2200" dirty="0">
                <a:cs typeface="Courier New" panose="02070309020205020404" pitchFamily="49" charset="0"/>
              </a:rPr>
              <a:t>操作，需要使用正确的</a:t>
            </a:r>
            <a:r>
              <a:rPr lang="en-US" altLang="zh-CN" sz="2200" dirty="0">
                <a:cs typeface="Courier New" panose="02070309020205020404" pitchFamily="49" charset="0"/>
              </a:rPr>
              <a:t>IO</a:t>
            </a:r>
            <a:r>
              <a:rPr lang="zh-CN" altLang="en-US" sz="2200" dirty="0">
                <a:cs typeface="Courier New" panose="02070309020205020404" pitchFamily="49" charset="0"/>
              </a:rPr>
              <a:t>类创建对象。</a:t>
            </a:r>
            <a:r>
              <a:rPr lang="en-US" altLang="en-US" sz="2200" dirty="0">
                <a:cs typeface="Courier New" panose="02070309020205020404" pitchFamily="49" charset="0"/>
              </a:rPr>
              <a:t> </a:t>
            </a:r>
            <a:endParaRPr lang="en-US" altLang="en-US" sz="2200" dirty="0">
              <a:ea typeface="Courier New" panose="02070309020205020404" pitchFamily="49" charset="0"/>
            </a:endParaRPr>
          </a:p>
        </p:txBody>
      </p:sp>
      <p:sp>
        <p:nvSpPr>
          <p:cNvPr id="6149" name="Rectangle 7"/>
          <p:cNvSpPr/>
          <p:nvPr/>
        </p:nvSpPr>
        <p:spPr>
          <a:xfrm>
            <a:off x="2462213" y="25146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60776" name="Rectangle 8"/>
          <p:cNvSpPr/>
          <p:nvPr/>
        </p:nvSpPr>
        <p:spPr>
          <a:xfrm>
            <a:off x="762000" y="5257800"/>
            <a:ext cx="66294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000" dirty="0"/>
              <a:t>PrintWriter output = new PrintWriter("temp.txt");</a:t>
            </a:r>
            <a:endParaRPr lang="en-US" altLang="en-US" sz="2000" dirty="0"/>
          </a:p>
          <a:p>
            <a:pPr marL="0" lvl="0" indent="0">
              <a:buNone/>
            </a:pPr>
            <a:r>
              <a:rPr lang="en-US" altLang="en-US" sz="2000" dirty="0"/>
              <a:t>output.println("Java 101");</a:t>
            </a:r>
            <a:endParaRPr lang="en-US" altLang="en-US" sz="2000" dirty="0"/>
          </a:p>
          <a:p>
            <a:pPr marL="0" lvl="0" indent="0">
              <a:buNone/>
            </a:pPr>
            <a:r>
              <a:rPr lang="en-US" altLang="en-US" sz="2000" dirty="0"/>
              <a:t>output.close();</a:t>
            </a:r>
            <a:endParaRPr lang="en-US" altLang="en-US" sz="2000" dirty="0">
              <a:ea typeface="Courier New" panose="02070309020205020404" pitchFamily="49" charset="0"/>
            </a:endParaRPr>
          </a:p>
        </p:txBody>
      </p:sp>
      <p:sp>
        <p:nvSpPr>
          <p:cNvPr id="160777" name="Rectangle 9"/>
          <p:cNvSpPr/>
          <p:nvPr/>
        </p:nvSpPr>
        <p:spPr>
          <a:xfrm>
            <a:off x="685800" y="2286000"/>
            <a:ext cx="6629400" cy="914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000" dirty="0"/>
              <a:t>Scanner input = new Scanner(new File("temp.txt"));</a:t>
            </a:r>
            <a:endParaRPr lang="en-US" altLang="en-US" sz="2000" dirty="0"/>
          </a:p>
          <a:p>
            <a:pPr marL="0" lvl="0" indent="0">
              <a:buNone/>
            </a:pPr>
            <a:r>
              <a:rPr lang="en-US" altLang="en-US" sz="2000" dirty="0"/>
              <a:t>System.out.println(input.nextLine());</a:t>
            </a:r>
            <a:endParaRPr lang="en-US" altLang="en-US" sz="2000" dirty="0"/>
          </a:p>
        </p:txBody>
      </p:sp>
      <p:sp>
        <p:nvSpPr>
          <p:cNvPr id="6152" name="Rectangle 13"/>
          <p:cNvSpPr/>
          <p:nvPr/>
        </p:nvSpPr>
        <p:spPr>
          <a:xfrm>
            <a:off x="0" y="25146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6153" name="Object 12"/>
          <p:cNvGraphicFramePr>
            <a:graphicFrameLocks noChangeAspect="1"/>
          </p:cNvGraphicFramePr>
          <p:nvPr/>
        </p:nvGraphicFramePr>
        <p:xfrm>
          <a:off x="2133600" y="3352800"/>
          <a:ext cx="42132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220210" imgH="1827530" progId="Word.Picture.8">
                  <p:embed/>
                </p:oleObj>
              </mc:Choice>
              <mc:Fallback>
                <p:oleObj name="" r:id="rId1" imgW="4220210" imgH="182753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3352800"/>
                        <a:ext cx="4213225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9" name="Line 11"/>
          <p:cNvSpPr/>
          <p:nvPr/>
        </p:nvSpPr>
        <p:spPr>
          <a:xfrm>
            <a:off x="2133600" y="2590800"/>
            <a:ext cx="533400" cy="1219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60778" name="Line 10"/>
          <p:cNvSpPr/>
          <p:nvPr/>
        </p:nvSpPr>
        <p:spPr>
          <a:xfrm flipV="1">
            <a:off x="2514600" y="4572000"/>
            <a:ext cx="228600" cy="7620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6" grpId="0"/>
      <p:bldP spid="1607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 vert="horz" wrap="square" lIns="92075" tIns="46038" rIns="92075" bIns="46038" anchor="ctr"/>
          <a:p>
            <a:r>
              <a:rPr lang="zh-CN" altLang="en-US" dirty="0"/>
              <a:t>文本文件与二进制文件</a:t>
            </a:r>
            <a:endParaRPr lang="en-US" altLang="en-US" b="1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562600"/>
          </a:xfrm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500" dirty="0">
                <a:sym typeface="+mn-ea"/>
              </a:rPr>
              <a:t>存储在文本文件中的数据以人类可读的形式来表示。二进制文件中存储的数据以二进制形式表示。</a:t>
            </a:r>
            <a:r>
              <a:rPr lang="zh-CN" altLang="en-US" sz="2500" dirty="0">
                <a:sym typeface="+mn-ea"/>
              </a:rPr>
              <a:t>人们</a:t>
            </a:r>
            <a:r>
              <a:rPr lang="en-US" altLang="en-US" sz="2500" dirty="0">
                <a:sym typeface="+mn-ea"/>
              </a:rPr>
              <a:t>无法</a:t>
            </a:r>
            <a:r>
              <a:rPr lang="zh-CN" altLang="en-US" sz="2500" dirty="0">
                <a:sym typeface="+mn-ea"/>
              </a:rPr>
              <a:t>直接</a:t>
            </a:r>
            <a:r>
              <a:rPr lang="en-US" altLang="en-US" sz="2500" dirty="0">
                <a:sym typeface="+mn-ea"/>
              </a:rPr>
              <a:t>读取二进制文件。它们被设计成由程序读取。例如，java源程序存放在文本文件，可以用文本编辑器读取，但java类都存储在二进制文件和JVM所读。二进制文件的优点是它们比文本文件更有效地处理。</a:t>
            </a:r>
            <a:endParaRPr lang="en-US" altLang="en-US" sz="2500" dirty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500" dirty="0">
                <a:cs typeface="Courier New" panose="02070309020205020404" pitchFamily="49" charset="0"/>
              </a:rPr>
              <a:t>虽然它在技术上不是精确和正确的，但是你可以想象一个文本文件是由一系列字符组成的，而二进制文件是由一系列的比特组成的。例如，十进制整数199存储在文本文件中的三个字符：“1”、“9”、“9”的序列中，并且相同的整数作为二进制类型值C7存储在二进制文件中，因为十进制199等于十六进制C7。 </a:t>
            </a:r>
            <a:endParaRPr lang="en-US" altLang="en-US" sz="25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5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04850"/>
          </a:xfrm>
        </p:spPr>
        <p:txBody>
          <a:bodyPr vert="horz" wrap="square" lIns="92075" tIns="46038" rIns="92075" bIns="46038" anchor="ctr"/>
          <a:p>
            <a:r>
              <a:rPr lang="zh-CN" altLang="en-US" sz="4000" dirty="0"/>
              <a:t>二进制</a:t>
            </a:r>
            <a:r>
              <a:rPr lang="en-US" altLang="en-US" sz="4000" dirty="0"/>
              <a:t>I/O</a:t>
            </a:r>
            <a:endParaRPr lang="en-US" altLang="en-US" sz="4000" b="1" dirty="0"/>
          </a:p>
        </p:txBody>
      </p:sp>
      <p:sp>
        <p:nvSpPr>
          <p:cNvPr id="8196" name="Rectangle 3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8458200" cy="22860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zh-CN" altLang="en-US" sz="2400" dirty="0">
                <a:cs typeface="Courier New" panose="02070309020205020404" pitchFamily="49" charset="0"/>
              </a:rPr>
              <a:t>文本</a:t>
            </a:r>
            <a:r>
              <a:rPr lang="en-US" altLang="en-US" sz="2400" dirty="0">
                <a:cs typeface="Courier New" panose="02070309020205020404" pitchFamily="49" charset="0"/>
              </a:rPr>
              <a:t> I/O </a:t>
            </a:r>
            <a:r>
              <a:rPr lang="zh-CN" altLang="en-US" sz="2400" dirty="0">
                <a:cs typeface="Courier New" panose="02070309020205020404" pitchFamily="49" charset="0"/>
              </a:rPr>
              <a:t>编码和解码</a:t>
            </a:r>
            <a:r>
              <a:rPr lang="en-US" altLang="en-US" sz="2400" dirty="0">
                <a:cs typeface="Courier New" panose="02070309020205020404" pitchFamily="49" charset="0"/>
              </a:rPr>
              <a:t>.  </a:t>
            </a:r>
            <a:r>
              <a:rPr lang="zh-CN" altLang="en-US" sz="2400" dirty="0">
                <a:cs typeface="Courier New" panose="02070309020205020404" pitchFamily="49" charset="0"/>
              </a:rPr>
              <a:t>写一个字符时，</a:t>
            </a:r>
            <a:r>
              <a:rPr lang="en-US" altLang="en-US" sz="2400" dirty="0">
                <a:cs typeface="Courier New" panose="02070309020205020404" pitchFamily="49" charset="0"/>
              </a:rPr>
              <a:t>JVM </a:t>
            </a:r>
            <a:r>
              <a:rPr lang="zh-CN" altLang="en-US" sz="2400" dirty="0">
                <a:cs typeface="Courier New" panose="02070309020205020404" pitchFamily="49" charset="0"/>
              </a:rPr>
              <a:t>会将统一码为</a:t>
            </a:r>
            <a:r>
              <a:rPr lang="zh-CN" altLang="en-US" sz="2400" u="heavy" dirty="0">
                <a:cs typeface="Courier New" panose="02070309020205020404" pitchFamily="49" charset="0"/>
              </a:rPr>
              <a:t>转换</a:t>
            </a:r>
            <a:r>
              <a:rPr lang="zh-CN" altLang="en-US" sz="2400" dirty="0">
                <a:cs typeface="Courier New" panose="02070309020205020404" pitchFamily="49" charset="0"/>
              </a:rPr>
              <a:t>为文件指定的编码，而在读字符时，将文件指定的编码转换为统一码</a:t>
            </a:r>
            <a:r>
              <a:rPr lang="en-US" altLang="en-US" sz="2400" dirty="0">
                <a:cs typeface="Courier New" panose="02070309020205020404" pitchFamily="49" charset="0"/>
              </a:rPr>
              <a:t>. </a:t>
            </a:r>
            <a:r>
              <a:rPr lang="zh-CN" altLang="en-US" sz="2400" dirty="0">
                <a:cs typeface="Courier New" panose="02070309020205020404" pitchFamily="49" charset="0"/>
              </a:rPr>
              <a:t>二进制我那件不需要转化</a:t>
            </a:r>
            <a:r>
              <a:rPr lang="en-US" altLang="en-US" sz="2400" dirty="0">
                <a:cs typeface="Courier New" panose="02070309020205020404" pitchFamily="49" charset="0"/>
              </a:rPr>
              <a:t>. </a:t>
            </a:r>
            <a:r>
              <a:rPr lang="zh-CN" altLang="en-US" sz="2400" dirty="0">
                <a:cs typeface="Courier New" panose="02070309020205020404" pitchFamily="49" charset="0"/>
              </a:rPr>
              <a:t>如果使用二进制</a:t>
            </a:r>
            <a:r>
              <a:rPr lang="en-US" altLang="zh-CN" sz="2400" dirty="0">
                <a:cs typeface="Courier New" panose="02070309020205020404" pitchFamily="49" charset="0"/>
              </a:rPr>
              <a:t>IO</a:t>
            </a:r>
            <a:r>
              <a:rPr lang="zh-CN" altLang="en-US" sz="2400" dirty="0">
                <a:cs typeface="Courier New" panose="02070309020205020404" pitchFamily="49" charset="0"/>
              </a:rPr>
              <a:t>向文件写一个字节，就是将内存中的字节复制到文件中</a:t>
            </a:r>
            <a:r>
              <a:rPr lang="zh-CN" altLang="en-US" sz="2400" dirty="0">
                <a:ea typeface="宋体" panose="02010600030101010101" pitchFamily="2" charset="-122"/>
                <a:cs typeface="Courier New" panose="02070309020205020404" pitchFamily="49" charset="0"/>
              </a:rPr>
              <a:t>。当你从文件中读一个字节，就是文件中实际返回的字节。</a:t>
            </a:r>
            <a:endParaRPr lang="en-US" altLang="en-US" sz="2400" dirty="0">
              <a:ea typeface="Courier New" panose="02070309020205020404" pitchFamily="49" charset="0"/>
            </a:endParaRPr>
          </a:p>
        </p:txBody>
      </p:sp>
      <p:sp>
        <p:nvSpPr>
          <p:cNvPr id="8197" name="Rectangle 5"/>
          <p:cNvSpPr/>
          <p:nvPr/>
        </p:nvSpPr>
        <p:spPr>
          <a:xfrm>
            <a:off x="2357438" y="25146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pic>
        <p:nvPicPr>
          <p:cNvPr id="819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302000"/>
            <a:ext cx="5410200" cy="3140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lIns="92075" tIns="46038" rIns="92075" bIns="46038" anchor="ctr"/>
          <a:p>
            <a:r>
              <a:rPr lang="zh-CN" altLang="en-US" dirty="0"/>
              <a:t>二进制</a:t>
            </a:r>
            <a:r>
              <a:rPr lang="en-US" altLang="en-US" dirty="0"/>
              <a:t>I/O 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9220" name="Rectangle 15"/>
          <p:cNvSpPr/>
          <p:nvPr/>
        </p:nvSpPr>
        <p:spPr>
          <a:xfrm>
            <a:off x="1543050" y="14557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9221" name="Rectangle 17"/>
          <p:cNvSpPr/>
          <p:nvPr/>
        </p:nvSpPr>
        <p:spPr>
          <a:xfrm>
            <a:off x="2257425" y="25431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pic>
        <p:nvPicPr>
          <p:cNvPr id="922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600200"/>
            <a:ext cx="8362950" cy="31718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0243" name="Rectangle 7"/>
          <p:cNvSpPr/>
          <p:nvPr/>
        </p:nvSpPr>
        <p:spPr>
          <a:xfrm>
            <a:off x="2281238" y="20716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10244" name="Object 6"/>
          <p:cNvGraphicFramePr>
            <a:graphicFrameLocks noChangeAspect="1"/>
          </p:cNvGraphicFramePr>
          <p:nvPr/>
        </p:nvGraphicFramePr>
        <p:xfrm>
          <a:off x="0" y="1143000"/>
          <a:ext cx="8915400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580890" imgH="2709545" progId="Word.Picture.8">
                  <p:embed/>
                </p:oleObj>
              </mc:Choice>
              <mc:Fallback>
                <p:oleObj name="" r:id="rId1" imgW="4580890" imgH="270954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143000"/>
                        <a:ext cx="8915400" cy="528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9"/>
          <p:cNvSpPr>
            <a:spLocks noGrp="1"/>
          </p:cNvSpPr>
          <p:nvPr>
            <p:ph idx="1"/>
          </p:nvPr>
        </p:nvSpPr>
        <p:spPr>
          <a:xfrm>
            <a:off x="3581400" y="990600"/>
            <a:ext cx="5410200" cy="4572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400" dirty="0"/>
              <a:t>The value returned is a byte as an int type.</a:t>
            </a:r>
            <a:endParaRPr lang="en-US" altLang="en-US" sz="2400" dirty="0"/>
          </a:p>
        </p:txBody>
      </p:sp>
      <p:sp>
        <p:nvSpPr>
          <p:cNvPr id="10246" name="Line 10"/>
          <p:cNvSpPr/>
          <p:nvPr/>
        </p:nvSpPr>
        <p:spPr>
          <a:xfrm flipH="1">
            <a:off x="1143000" y="1219200"/>
            <a:ext cx="2667000" cy="8382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0247" name="Line 11"/>
          <p:cNvSpPr/>
          <p:nvPr/>
        </p:nvSpPr>
        <p:spPr>
          <a:xfrm flipH="1">
            <a:off x="4876800" y="1371600"/>
            <a:ext cx="1981200" cy="685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0248" name="Rectangle 13"/>
          <p:cNvSpPr/>
          <p:nvPr/>
        </p:nvSpPr>
        <p:spPr>
          <a:xfrm>
            <a:off x="4572000" y="2057400"/>
            <a:ext cx="685800" cy="2286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0249" name="Rectangle 1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lIns="92075" tIns="46038" rIns="92075" bIns="46038" anchor="ctr"/>
          <a:p>
            <a:r>
              <a:rPr lang="zh-CN" altLang="en-US" dirty="0"/>
              <a:t>输入流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1267" name="Rectangle 2"/>
          <p:cNvSpPr/>
          <p:nvPr/>
        </p:nvSpPr>
        <p:spPr>
          <a:xfrm>
            <a:off x="2281238" y="20716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1268" name="Rectangle 4"/>
          <p:cNvSpPr>
            <a:spLocks noGrp="1"/>
          </p:cNvSpPr>
          <p:nvPr>
            <p:ph idx="1"/>
          </p:nvPr>
        </p:nvSpPr>
        <p:spPr>
          <a:xfrm>
            <a:off x="3581400" y="1600200"/>
            <a:ext cx="5410200" cy="4572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400" dirty="0"/>
              <a:t>The value is a byte as an int type.</a:t>
            </a:r>
            <a:endParaRPr lang="en-US" altLang="en-US" sz="2400" dirty="0"/>
          </a:p>
        </p:txBody>
      </p:sp>
      <p:sp>
        <p:nvSpPr>
          <p:cNvPr id="11269" name="Rectangle 8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lIns="92075" tIns="46038" rIns="92075" bIns="46038" anchor="ctr"/>
          <a:p>
            <a:r>
              <a:rPr lang="zh-CN" altLang="en-US" dirty="0"/>
              <a:t>输出流</a:t>
            </a:r>
            <a:endParaRPr lang="zh-CN" altLang="en-US" dirty="0"/>
          </a:p>
        </p:txBody>
      </p:sp>
      <p:sp>
        <p:nvSpPr>
          <p:cNvPr id="11270" name="Rectangle 10"/>
          <p:cNvSpPr/>
          <p:nvPr/>
        </p:nvSpPr>
        <p:spPr>
          <a:xfrm>
            <a:off x="2281238" y="26336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11271" name="Object 9"/>
          <p:cNvGraphicFramePr>
            <a:graphicFrameLocks noChangeAspect="1"/>
          </p:cNvGraphicFramePr>
          <p:nvPr/>
        </p:nvGraphicFramePr>
        <p:xfrm>
          <a:off x="0" y="2208213"/>
          <a:ext cx="9144000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584700" imgH="1587500" progId="Word.Picture.8">
                  <p:embed/>
                </p:oleObj>
              </mc:Choice>
              <mc:Fallback>
                <p:oleObj name="" r:id="rId1" imgW="4584700" imgH="15875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208213"/>
                        <a:ext cx="9144000" cy="317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Line 11"/>
          <p:cNvSpPr/>
          <p:nvPr/>
        </p:nvSpPr>
        <p:spPr>
          <a:xfrm flipH="1">
            <a:off x="2895600" y="1981200"/>
            <a:ext cx="2438400" cy="12954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1273" name="Rectangle 12"/>
          <p:cNvSpPr/>
          <p:nvPr/>
        </p:nvSpPr>
        <p:spPr>
          <a:xfrm>
            <a:off x="2438400" y="3200400"/>
            <a:ext cx="685800" cy="304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11274" name="Line 13"/>
          <p:cNvSpPr/>
          <p:nvPr/>
        </p:nvSpPr>
        <p:spPr>
          <a:xfrm flipH="1">
            <a:off x="1143000" y="1981200"/>
            <a:ext cx="3124200" cy="10668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0</TotalTime>
  <Words>7081</Words>
  <Application>WPS 演示</Application>
  <PresentationFormat>On-screen Show (4:3)</PresentationFormat>
  <Paragraphs>320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38</vt:i4>
      </vt:variant>
    </vt:vector>
  </HeadingPairs>
  <TitlesOfParts>
    <vt:vector size="62" baseType="lpstr">
      <vt:lpstr>Arial</vt:lpstr>
      <vt:lpstr>宋体</vt:lpstr>
      <vt:lpstr>Wingdings</vt:lpstr>
      <vt:lpstr>Times New Roman</vt:lpstr>
      <vt:lpstr>Monotype Sorts</vt:lpstr>
      <vt:lpstr>Monotype Sorts</vt:lpstr>
      <vt:lpstr>Courier New</vt:lpstr>
      <vt:lpstr>微软雅黑</vt:lpstr>
      <vt:lpstr>Arial Unicode MS</vt:lpstr>
      <vt:lpstr>Wingdings</vt:lpstr>
      <vt:lpstr>Book Antiqua</vt:lpstr>
      <vt:lpstr>Segoe Print</vt:lpstr>
      <vt:lpstr>International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第17章二进制IO</vt:lpstr>
      <vt:lpstr>动机</vt:lpstr>
      <vt:lpstr>教学目标</vt:lpstr>
      <vt:lpstr>JAVA中如何处理IO?</vt:lpstr>
      <vt:lpstr>文本文件与二进制文件</vt:lpstr>
      <vt:lpstr>二进制I/O</vt:lpstr>
      <vt:lpstr>二进制I/O 类</vt:lpstr>
      <vt:lpstr>输入流</vt:lpstr>
      <vt:lpstr>输出流</vt:lpstr>
      <vt:lpstr>FileInputStream/FileOutputStream</vt:lpstr>
      <vt:lpstr>FileInputStream</vt:lpstr>
      <vt:lpstr>FileOutputStream</vt:lpstr>
      <vt:lpstr>FilterInputStream/FilterOutputStream</vt:lpstr>
      <vt:lpstr>DataInputStream/DataOutputStream</vt:lpstr>
      <vt:lpstr>DataInputStream</vt:lpstr>
      <vt:lpstr>DataOutputStream</vt:lpstr>
      <vt:lpstr>二进制IO中的字符和字符串</vt:lpstr>
      <vt:lpstr>使用 DataInputStream/DataOutputStream </vt:lpstr>
      <vt:lpstr>检测文件的末尾</vt:lpstr>
      <vt:lpstr>BufferedInputStream/ BufferedOutputStream</vt:lpstr>
      <vt:lpstr>Concept of pipe line</vt:lpstr>
      <vt:lpstr>构造 BufferedInputStream/BufferedOutputStream </vt:lpstr>
      <vt:lpstr>Case Studies: Copy File </vt:lpstr>
      <vt:lpstr>Object I/O</vt:lpstr>
      <vt:lpstr>ObjectInputStream</vt:lpstr>
      <vt:lpstr>ObjectOutputStream</vt:lpstr>
      <vt:lpstr>Using Object Streams</vt:lpstr>
      <vt:lpstr>The Serializable Interface</vt:lpstr>
      <vt:lpstr>The transient Keyword</vt:lpstr>
      <vt:lpstr>The transient Keyword, cont.</vt:lpstr>
      <vt:lpstr>Serializing Arrays </vt:lpstr>
      <vt:lpstr>Random Access Files</vt:lpstr>
      <vt:lpstr>RandomAccessFile</vt:lpstr>
      <vt:lpstr>File Pointer</vt:lpstr>
      <vt:lpstr>RandomAccessFile Methods</vt:lpstr>
      <vt:lpstr>RandomAccessFile Methods, cont.</vt:lpstr>
      <vt:lpstr>RandomAccessFile Methods, cont.</vt:lpstr>
      <vt:lpstr>RandomAccessFile Constructor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Objects and Classes</dc:title>
  <dc:creator>Y. Daniel Liang</dc:creator>
  <cp:lastModifiedBy>OliverWU</cp:lastModifiedBy>
  <cp:revision>212</cp:revision>
  <dcterms:created xsi:type="dcterms:W3CDTF">1995-06-10T17:31:00Z</dcterms:created>
  <dcterms:modified xsi:type="dcterms:W3CDTF">2018-06-04T08:40:17Z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