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402" r:id="rId3"/>
    <p:sldId id="493" r:id="rId5"/>
    <p:sldId id="471" r:id="rId6"/>
    <p:sldId id="464" r:id="rId7"/>
    <p:sldId id="494" r:id="rId8"/>
    <p:sldId id="499" r:id="rId9"/>
    <p:sldId id="403" r:id="rId10"/>
    <p:sldId id="495" r:id="rId11"/>
    <p:sldId id="496" r:id="rId12"/>
    <p:sldId id="497" r:id="rId13"/>
    <p:sldId id="472" r:id="rId14"/>
    <p:sldId id="498" r:id="rId15"/>
    <p:sldId id="451" r:id="rId16"/>
    <p:sldId id="447" r:id="rId17"/>
    <p:sldId id="405" r:id="rId18"/>
    <p:sldId id="406" r:id="rId19"/>
    <p:sldId id="407" r:id="rId20"/>
    <p:sldId id="448" r:id="rId21"/>
    <p:sldId id="513" r:id="rId22"/>
    <p:sldId id="444" r:id="rId23"/>
    <p:sldId id="410" r:id="rId24"/>
    <p:sldId id="411" r:id="rId25"/>
    <p:sldId id="479" r:id="rId26"/>
    <p:sldId id="480" r:id="rId27"/>
    <p:sldId id="481" r:id="rId28"/>
    <p:sldId id="482" r:id="rId29"/>
    <p:sldId id="486" r:id="rId30"/>
    <p:sldId id="487" r:id="rId31"/>
    <p:sldId id="488" r:id="rId32"/>
    <p:sldId id="489" r:id="rId33"/>
    <p:sldId id="490" r:id="rId34"/>
    <p:sldId id="492" r:id="rId35"/>
    <p:sldId id="491" r:id="rId36"/>
    <p:sldId id="446" r:id="rId37"/>
    <p:sldId id="468" r:id="rId38"/>
    <p:sldId id="469" r:id="rId39"/>
    <p:sldId id="470" r:id="rId40"/>
    <p:sldId id="449" r:id="rId41"/>
    <p:sldId id="450" r:id="rId4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50"/>
    <p:restoredTop sz="94691"/>
  </p:normalViewPr>
  <p:slideViewPr>
    <p:cSldViewPr showGuides="1">
      <p:cViewPr varScale="1">
        <p:scale>
          <a:sx n="85" d="100"/>
          <a:sy n="85" d="100"/>
        </p:scale>
        <p:origin x="-672" y="-7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/>
            <a:endParaRPr sz="1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 algn="r"/>
            <a:endParaRPr sz="1000" i="1" dirty="0"/>
          </a:p>
        </p:txBody>
      </p:sp>
      <p:sp>
        <p:nvSpPr>
          <p:cNvPr id="68612" name="Rectangle 4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/>
            <a:endParaRPr sz="1000" i="1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/>
          <a:p>
            <a:pPr lvl="0" algn="r"/>
            <a:fld id="{9A0DB2DC-4C9A-4742-B13C-FB6460FD3503}" type="slidenum">
              <a:rPr lang="en-US" altLang="en-US" sz="1000" i="1" dirty="0"/>
            </a:fld>
            <a:endParaRPr lang="en-US" altLang="en-US" sz="1000" i="1" dirty="0"/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endParaRPr dirty="0"/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Tenth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Liang, Introduction to Java Programming, Tenth Edition, (c) 2015 Pearson Education, Inc. All rights reserved. </a:t>
            </a: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ml\CircleWithExceptio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CircleWithRadiusException.html" TargetMode="External"/><Relationship Id="rId4" Type="http://schemas.openxmlformats.org/officeDocument/2006/relationships/hyperlink" Target="http://www.cs.armstrong.edu/liang/intro10e/html/InvalidRadiusException.html" TargetMode="External"/><Relationship Id="rId3" Type="http://schemas.openxmlformats.org/officeDocument/2006/relationships/hyperlink" Target="html/TestCircleWithRadiusException.html" TargetMode="External"/><Relationship Id="rId2" Type="http://schemas.openxmlformats.org/officeDocument/2006/relationships/hyperlink" Target="html/CircleWithRadiusException.html" TargetMode="External"/><Relationship Id="rId1" Type="http://schemas.openxmlformats.org/officeDocument/2006/relationships/hyperlink" Target="html/InvalidRadiusException.html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Quotient.html" TargetMode="External"/><Relationship Id="rId4" Type="http://schemas.openxmlformats.org/officeDocument/2006/relationships/hyperlink" Target="http://www.cs.armstrong.edu/liang/intro10e/html/QuotientWithIf.html" TargetMode="External"/><Relationship Id="rId3" Type="http://schemas.openxmlformats.org/officeDocument/2006/relationships/hyperlink" Target="http://www.cs.armstrong.edu/liang/intro10e/html/QuotientWithMethod.html" TargetMode="External"/><Relationship Id="rId2" Type="http://schemas.openxmlformats.org/officeDocument/2006/relationships/hyperlink" Target="clipboard/drawings/html/Quotient.html" TargetMode="External"/><Relationship Id="rId1" Type="http://schemas.openxmlformats.org/officeDocument/2006/relationships/hyperlink" Target="html/Quotient.html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s.armstrong.edu/liang/intro10e/html/QuotientWithException.html" TargetMode="External"/><Relationship Id="rId1" Type="http://schemas.openxmlformats.org/officeDocument/2006/relationships/hyperlink" Target="clipboard/drawings/html/Quotient.html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s.armstrong.edu/liang/intro10e/html/InputMismatchExceptionDemo.html" TargetMode="External"/><Relationship Id="rId2" Type="http://schemas.openxmlformats.org/officeDocument/2006/relationships/hyperlink" Target="html/InputMismatchExceptionDemo.bat" TargetMode="External"/><Relationship Id="rId1" Type="http://schemas.openxmlformats.org/officeDocument/2006/relationships/hyperlink" Target="html/InputMismatchExceptionDemo.html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169545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Chapter 12 </a:t>
            </a:r>
            <a:r>
              <a:rPr lang="zh-CN" altLang="en-US" dirty="0"/>
              <a:t>异常处理</a:t>
            </a:r>
            <a:endParaRPr lang="en-US" altLang="zh-CN" dirty="0"/>
          </a:p>
        </p:txBody>
      </p:sp>
      <p:sp>
        <p:nvSpPr>
          <p:cNvPr id="3076" name="Rectangle 7"/>
          <p:cNvSpPr/>
          <p:nvPr/>
        </p:nvSpPr>
        <p:spPr>
          <a:xfrm>
            <a:off x="3109913" y="26098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运行时异常</a:t>
            </a:r>
            <a:endParaRPr lang="zh-CN" altLang="en-US" dirty="0"/>
          </a:p>
        </p:txBody>
      </p:sp>
      <p:sp>
        <p:nvSpPr>
          <p:cNvPr id="12292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600700" imgH="2859405" progId="Word.Picture.8">
                  <p:embed/>
                </p:oleObj>
              </mc:Choice>
              <mc:Fallback>
                <p:oleObj name="" r:id="rId1" imgW="5600700" imgH="285940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/>
          <p:nvPr/>
        </p:nvSpPr>
        <p:spPr>
          <a:xfrm>
            <a:off x="6172200" y="4572000"/>
            <a:ext cx="27432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en-US" sz="1400" dirty="0">
                <a:solidFill>
                  <a:schemeClr val="tx2"/>
                </a:solidFill>
              </a:rPr>
              <a:t>RuntimeException</a:t>
            </a:r>
            <a:r>
              <a:rPr lang="zh-CN" altLang="en-US" sz="1400" dirty="0">
                <a:solidFill>
                  <a:schemeClr val="tx2"/>
                </a:solidFill>
              </a:rPr>
              <a:t>是程序错误</a:t>
            </a:r>
            <a:r>
              <a:rPr lang="en-US" altLang="en-US" sz="1400" dirty="0">
                <a:solidFill>
                  <a:schemeClr val="tx2"/>
                </a:solidFill>
              </a:rPr>
              <a:t>, </a:t>
            </a:r>
            <a:r>
              <a:rPr lang="zh-CN" altLang="en-US" sz="1400" dirty="0">
                <a:solidFill>
                  <a:schemeClr val="tx2"/>
                </a:solidFill>
              </a:rPr>
              <a:t>比如错误的类型转换、访问一个越界数组或者数值等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312326" name="Rectangle 6"/>
          <p:cNvSpPr/>
          <p:nvPr/>
        </p:nvSpPr>
        <p:spPr>
          <a:xfrm>
            <a:off x="5943600" y="1905000"/>
            <a:ext cx="2743200" cy="2438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2327" name="Rectangle 7"/>
          <p:cNvSpPr/>
          <p:nvPr/>
        </p:nvSpPr>
        <p:spPr>
          <a:xfrm>
            <a:off x="4267200" y="2743200"/>
            <a:ext cx="16764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/>
      <p:bldP spid="312325" grpId="1"/>
      <p:bldP spid="312326" grpId="0" animBg="1"/>
      <p:bldP spid="312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免检异常</a:t>
            </a:r>
            <a:r>
              <a:rPr lang="en-US" altLang="en-US" dirty="0"/>
              <a:t>vs. </a:t>
            </a:r>
            <a:r>
              <a:rPr lang="zh-CN" altLang="en-US" dirty="0"/>
              <a:t>必检异常</a:t>
            </a:r>
            <a:endParaRPr lang="zh-CN" altLang="en-US" dirty="0"/>
          </a:p>
        </p:txBody>
      </p:sp>
      <p:sp>
        <p:nvSpPr>
          <p:cNvPr id="13316" name="Rectangle 3"/>
          <p:cNvSpPr/>
          <p:nvPr/>
        </p:nvSpPr>
        <p:spPr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3317" name="Text Box 4"/>
          <p:cNvSpPr txBox="1"/>
          <p:nvPr/>
        </p:nvSpPr>
        <p:spPr>
          <a:xfrm>
            <a:off x="381000" y="1981200"/>
            <a:ext cx="8534400" cy="15684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en-US" u="sng" dirty="0">
                <a:cs typeface="Times New Roman" panose="02020603050405020304" pitchFamily="18" charset="0"/>
              </a:rPr>
              <a:t>RuntimeException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u="sng" dirty="0"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和他们的子类是免检异常。所有其他异常是必检异常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意思是指编译器会强制程序员处理他们</a:t>
            </a:r>
            <a:endParaRPr lang="en-US" altLang="en-US" dirty="0">
              <a:latin typeface="Courier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免检异常</a:t>
            </a:r>
            <a:endParaRPr lang="en-US" altLang="en-US" b="1" dirty="0"/>
          </a:p>
        </p:txBody>
      </p:sp>
      <p:sp>
        <p:nvSpPr>
          <p:cNvPr id="15364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600700" imgH="2859405" progId="Word.Picture.8">
                  <p:embed/>
                </p:oleObj>
              </mc:Choice>
              <mc:Fallback>
                <p:oleObj name="" r:id="rId1" imgW="5600700" imgH="285940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/>
          <p:nvPr/>
        </p:nvSpPr>
        <p:spPr>
          <a:xfrm>
            <a:off x="6781800" y="4876800"/>
            <a:ext cx="16764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en-US" altLang="en-US" sz="1400" dirty="0">
                <a:solidFill>
                  <a:schemeClr val="bg2"/>
                </a:solidFill>
              </a:rPr>
              <a:t>Unchecked exception.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313350" name="Rectangle 6"/>
          <p:cNvSpPr/>
          <p:nvPr/>
        </p:nvSpPr>
        <p:spPr>
          <a:xfrm>
            <a:off x="4114800" y="2743200"/>
            <a:ext cx="2209800" cy="5334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3351" name="Rectangle 7"/>
          <p:cNvSpPr/>
          <p:nvPr/>
        </p:nvSpPr>
        <p:spPr>
          <a:xfrm>
            <a:off x="6248400" y="1905000"/>
            <a:ext cx="2514600" cy="2514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3352" name="Rectangle 8"/>
          <p:cNvSpPr/>
          <p:nvPr/>
        </p:nvSpPr>
        <p:spPr>
          <a:xfrm>
            <a:off x="2743200" y="3962400"/>
            <a:ext cx="3581400" cy="18288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/>
      <p:bldP spid="313350" grpId="0" animBg="1"/>
      <p:bldP spid="313351" grpId="0" animBg="1"/>
      <p:bldP spid="3133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声明</a:t>
            </a:r>
            <a:r>
              <a:rPr lang="en-US" altLang="en-US" dirty="0"/>
              <a:t>, </a:t>
            </a:r>
            <a:r>
              <a:rPr lang="zh-CN" altLang="en-US" dirty="0"/>
              <a:t>抛出</a:t>
            </a:r>
            <a:r>
              <a:rPr lang="en-US" altLang="en-US" dirty="0"/>
              <a:t>, </a:t>
            </a:r>
            <a:r>
              <a:rPr lang="zh-CN" altLang="en-US" dirty="0"/>
              <a:t>和捕捉异常</a:t>
            </a:r>
            <a:endParaRPr lang="en-US" altLang="en-US" b="1" dirty="0"/>
          </a:p>
        </p:txBody>
      </p:sp>
      <p:sp>
        <p:nvSpPr>
          <p:cNvPr id="16388" name="Rectangle 3"/>
          <p:cNvSpPr/>
          <p:nvPr/>
        </p:nvSpPr>
        <p:spPr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-158750" y="2514600"/>
          <a:ext cx="930275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108575" imgH="1219200" progId="Word.Picture.8">
                  <p:embed/>
                </p:oleObj>
              </mc:Choice>
              <mc:Fallback>
                <p:oleObj name="" r:id="rId1" imgW="5108575" imgH="1219200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58750" y="2514600"/>
                        <a:ext cx="9302750" cy="222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声明异常</a:t>
            </a:r>
            <a:endParaRPr lang="zh-CN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343400"/>
          </a:xfrm>
          <a:ln/>
        </p:spPr>
        <p:txBody>
          <a:bodyPr vert="horz" wrap="square" lIns="92075" tIns="46038" rIns="92075" bIns="46038" anchor="t"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每个方法都必须声明它可能抛出的必检异常的类型。这称为声明异常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/>
              <a:t>public void myMethod()</a:t>
            </a:r>
            <a:endParaRPr lang="en-US" altLang="en-US" sz="3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/>
              <a:t>   throws IOException</a:t>
            </a:r>
            <a:endParaRPr lang="en-US" altLang="en-US" sz="3000" dirty="0"/>
          </a:p>
          <a:p>
            <a:pPr marL="0" indent="0">
              <a:spcBef>
                <a:spcPct val="100000"/>
              </a:spcBef>
              <a:buNone/>
            </a:pPr>
            <a:r>
              <a:rPr lang="en-US" altLang="en-US" sz="3000" dirty="0"/>
              <a:t>public void myMethod()</a:t>
            </a:r>
            <a:endParaRPr lang="en-US" altLang="en-US" sz="3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000" dirty="0"/>
              <a:t>   throws IOException, OtherException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抛出异常</a:t>
            </a:r>
            <a:endParaRPr lang="zh-CN" altLang="en-US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191000"/>
          </a:xfrm>
          <a:ln/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检查到错误的程序可以创建一个合适的异常类型的实例并抛出它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000" dirty="0"/>
              <a:t>throw new TheException(); </a:t>
            </a:r>
            <a:endParaRPr lang="en-US" altLang="en-US" sz="3000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sz="3000" dirty="0"/>
              <a:t>TheException ex = new TheException();</a:t>
            </a:r>
            <a:br>
              <a:rPr lang="en-US" altLang="en-US" sz="3000" dirty="0"/>
            </a:br>
            <a:r>
              <a:rPr lang="en-US" altLang="en-US" sz="3000" dirty="0"/>
              <a:t>throw ex;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抛出异常例子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495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/** Set a new radius */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public void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setRadius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(double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throws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IllegalArgumentException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{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if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&gt;= 0)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  radius =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newRadius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else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throw new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IllegalArgumentException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(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      "Radius cannot be negative");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 }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/>
              <a:t>捕捉异常</a:t>
            </a:r>
            <a:endParaRPr lang="zh-CN" altLang="en-US" sz="4000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  <a:ln/>
        </p:spPr>
        <p:txBody>
          <a:bodyPr vert="horz" wrap="square" lIns="92075" tIns="46038" rIns="92075" bIns="46038" anchor="t"/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statements;  // Statements that may throw exceptions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(Exception1 exVar1) {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(Exception2 exVar2)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...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(ExceptionN exVar3) {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handler for exceptionN;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478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捕捉异常</a:t>
            </a:r>
            <a:endParaRPr lang="en-US" altLang="zh-CN" dirty="0"/>
          </a:p>
        </p:txBody>
      </p:sp>
      <p:sp>
        <p:nvSpPr>
          <p:cNvPr id="21508" name="Rectangle 7"/>
          <p:cNvSpPr/>
          <p:nvPr/>
        </p:nvSpPr>
        <p:spPr>
          <a:xfrm>
            <a:off x="205740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09" name="Rectangle 9"/>
          <p:cNvSpPr/>
          <p:nvPr/>
        </p:nvSpPr>
        <p:spPr>
          <a:xfrm>
            <a:off x="188595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0" name="Rectangle 11"/>
          <p:cNvSpPr/>
          <p:nvPr/>
        </p:nvSpPr>
        <p:spPr>
          <a:xfrm>
            <a:off x="0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1511" name="Object 10"/>
          <p:cNvGraphicFramePr>
            <a:graphicFrameLocks noChangeAspect="1"/>
          </p:cNvGraphicFramePr>
          <p:nvPr/>
        </p:nvGraphicFramePr>
        <p:xfrm>
          <a:off x="0" y="1295400"/>
          <a:ext cx="91440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5375275" imgH="2340610" progId="Word.Picture.8">
                  <p:embed/>
                </p:oleObj>
              </mc:Choice>
              <mc:Fallback>
                <p:oleObj name="" r:id="rId1" imgW="5375275" imgH="2340610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9144000" cy="399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858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>
                <a:sym typeface="+mn-ea"/>
              </a:rPr>
              <a:t>捕捉和声明必检异常</a:t>
            </a:r>
            <a:endParaRPr lang="en-US" altLang="en-US" dirty="0">
              <a:latin typeface="Book Antiqua" pitchFamily="18" charset="0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2286000"/>
          </a:xfrm>
          <a:ln/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200" dirty="0">
                <a:cs typeface="Courier New" panose="02070309020205020404" pitchFamily="49" charset="0"/>
              </a:rPr>
              <a:t>Java </a:t>
            </a:r>
            <a:r>
              <a:rPr lang="zh-CN" altLang="en-US" sz="2200" dirty="0">
                <a:cs typeface="Courier New" panose="02070309020205020404" pitchFamily="49" charset="0"/>
              </a:rPr>
              <a:t>强迫程序员处理必检异常</a:t>
            </a:r>
            <a:r>
              <a:rPr lang="en-US" altLang="en-US" sz="2200" dirty="0">
                <a:cs typeface="Courier New" panose="02070309020205020404" pitchFamily="49" charset="0"/>
              </a:rPr>
              <a:t>. </a:t>
            </a:r>
            <a:r>
              <a:rPr lang="zh-CN" altLang="en-US" sz="2200" dirty="0">
                <a:cs typeface="Courier New" panose="02070309020205020404" pitchFamily="49" charset="0"/>
              </a:rPr>
              <a:t>如果一个方面声明了一个比检异常</a:t>
            </a:r>
            <a:r>
              <a:rPr lang="en-US" altLang="en-US" sz="2200" dirty="0">
                <a:cs typeface="Courier New" panose="02070309020205020404" pitchFamily="49" charset="0"/>
              </a:rPr>
              <a:t>(  </a:t>
            </a:r>
            <a:r>
              <a:rPr lang="en-US" altLang="en-US" sz="2200" u="sng" dirty="0">
                <a:cs typeface="Courier New" panose="02070309020205020404" pitchFamily="49" charset="0"/>
              </a:rPr>
              <a:t>Error</a:t>
            </a:r>
            <a:r>
              <a:rPr lang="en-US" altLang="en-US" sz="2200" dirty="0">
                <a:cs typeface="Courier New" panose="02070309020205020404" pitchFamily="49" charset="0"/>
              </a:rPr>
              <a:t> or </a:t>
            </a:r>
            <a:r>
              <a:rPr lang="en-US" altLang="en-US" sz="2200" u="sng" dirty="0">
                <a:cs typeface="Courier New" panose="02070309020205020404" pitchFamily="49" charset="0"/>
              </a:rPr>
              <a:t>RuntimeException</a:t>
            </a:r>
            <a:r>
              <a:rPr lang="zh-CN" altLang="en-US" sz="2200" u="sng" dirty="0">
                <a:cs typeface="Courier New" panose="02070309020205020404" pitchFamily="49" charset="0"/>
              </a:rPr>
              <a:t>外的异常</a:t>
            </a:r>
            <a:r>
              <a:rPr lang="en-US" altLang="en-US" sz="2200" dirty="0">
                <a:cs typeface="Courier New" panose="02070309020205020404" pitchFamily="49" charset="0"/>
              </a:rPr>
              <a:t>), </a:t>
            </a:r>
            <a:r>
              <a:rPr lang="zh-CN" altLang="en-US" sz="2200" dirty="0">
                <a:cs typeface="Courier New" panose="02070309020205020404" pitchFamily="49" charset="0"/>
              </a:rPr>
              <a:t>你必须调用</a:t>
            </a:r>
            <a:r>
              <a:rPr lang="en-US" altLang="en-US" sz="2200" dirty="0">
                <a:cs typeface="Courier New" panose="02070309020205020404" pitchFamily="49" charset="0"/>
              </a:rPr>
              <a:t> </a:t>
            </a:r>
            <a:r>
              <a:rPr lang="en-US" altLang="en-US" sz="2200" u="sng" dirty="0">
                <a:cs typeface="Courier New" panose="02070309020205020404" pitchFamily="49" charset="0"/>
              </a:rPr>
              <a:t>try-catch</a:t>
            </a:r>
            <a:r>
              <a:rPr lang="en-US" altLang="en-US" sz="2200" dirty="0">
                <a:cs typeface="Courier New" panose="02070309020205020404" pitchFamily="49" charset="0"/>
              </a:rPr>
              <a:t> </a:t>
            </a:r>
            <a:r>
              <a:rPr lang="zh-CN" altLang="en-US" sz="2200" dirty="0">
                <a:cs typeface="Courier New" panose="02070309020205020404" pitchFamily="49" charset="0"/>
              </a:rPr>
              <a:t>块或者声明要抛出的异常</a:t>
            </a:r>
            <a:r>
              <a:rPr lang="en-US" altLang="zh-CN" sz="2200" dirty="0">
                <a:cs typeface="Courier New" panose="02070309020205020404" pitchFamily="49" charset="0"/>
              </a:rPr>
              <a:t>huo'zh</a:t>
            </a:r>
            <a:endParaRPr lang="en-US" altLang="zh-CN" sz="2200" dirty="0"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2362200" y="2747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31775" y="3503613"/>
          <a:ext cx="845185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420235" imgH="1357630" progId="Word.Picture.8">
                  <p:embed/>
                </p:oleObj>
              </mc:Choice>
              <mc:Fallback>
                <p:oleObj name="" r:id="rId1" imgW="4420235" imgH="1357630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3503613"/>
                        <a:ext cx="8451850" cy="260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6"/>
          <p:cNvSpPr/>
          <p:nvPr/>
        </p:nvSpPr>
        <p:spPr>
          <a:xfrm flipH="1">
            <a:off x="2362200" y="2057400"/>
            <a:ext cx="3505200" cy="2133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3560" name="Line 7"/>
          <p:cNvSpPr/>
          <p:nvPr/>
        </p:nvSpPr>
        <p:spPr>
          <a:xfrm flipH="1">
            <a:off x="6705600" y="2057400"/>
            <a:ext cx="1143000" cy="1752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动机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200400"/>
          </a:xfrm>
          <a:ln/>
        </p:spPr>
        <p:txBody>
          <a:bodyPr vert="horz" wrap="square" lIns="92075" tIns="46038" rIns="92075" bIns="46038" anchor="t"/>
          <a:p>
            <a:pPr marL="0" indent="0">
              <a:lnSpc>
                <a:spcPct val="95000"/>
              </a:lnSpc>
              <a:buNone/>
            </a:pPr>
            <a:r>
              <a:rPr lang="zh-CN" altLang="en-US" dirty="0"/>
              <a:t>在程序运行过程中，如果</a:t>
            </a:r>
            <a:r>
              <a:rPr lang="en-US" altLang="zh-CN" dirty="0"/>
              <a:t>JAVA</a:t>
            </a:r>
            <a:r>
              <a:rPr lang="zh-CN" altLang="en-US" dirty="0"/>
              <a:t>监测</a:t>
            </a:r>
            <a:r>
              <a:rPr lang="zh-CN" altLang="en-US" dirty="0"/>
              <a:t>出一个不可能执行的操作，就会出现运行时错误。如何处理这些错误呢？</a:t>
            </a:r>
            <a:endParaRPr lang="zh-CN" altLang="en-US" dirty="0"/>
          </a:p>
        </p:txBody>
      </p:sp>
      <p:sp>
        <p:nvSpPr>
          <p:cNvPr id="410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102" name="Rectangle 8"/>
          <p:cNvSpPr/>
          <p:nvPr/>
        </p:nvSpPr>
        <p:spPr>
          <a:xfrm>
            <a:off x="0" y="906463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4103" name="Rectangle 9"/>
          <p:cNvSpPr/>
          <p:nvPr/>
        </p:nvSpPr>
        <p:spPr>
          <a:xfrm>
            <a:off x="0" y="2065338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4104" name="Rectangle 10"/>
          <p:cNvSpPr/>
          <p:nvPr/>
        </p:nvSpPr>
        <p:spPr>
          <a:xfrm>
            <a:off x="0" y="3216275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/>
              <a:t>例子</a:t>
            </a:r>
            <a:r>
              <a:rPr lang="en-US" altLang="en-US" sz="4000" dirty="0"/>
              <a:t>: </a:t>
            </a:r>
            <a:r>
              <a:rPr lang="zh-CN" altLang="en-US" sz="4000" dirty="0"/>
              <a:t>声明、抛出和捕捉异常</a:t>
            </a:r>
            <a:endParaRPr lang="zh-CN" altLang="en-US" sz="4000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2971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endParaRPr lang="en-US" altLang="en-US" sz="3400" dirty="0">
              <a:ea typeface="Times New Roman" panose="02020603050405020304" pitchFamily="18" charset="0"/>
            </a:endParaRP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5800" y="2666365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12-6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676" name="AutoShape 12">
            <a:hlinkClick r:id="rId1" action="ppaction://hlinkfile" highlightClick="1"/>
          </p:cNvPr>
          <p:cNvSpPr>
            <a:spLocks noChangeArrowheads="1"/>
          </p:cNvSpPr>
          <p:nvPr/>
        </p:nvSpPr>
        <p:spPr bwMode="auto">
          <a:xfrm>
            <a:off x="4803140" y="2666365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12-7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重新抛出异常</a:t>
            </a:r>
            <a:endParaRPr lang="zh-CN" altLang="en-US" dirty="0"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3733800"/>
          </a:xfrm>
          <a:ln/>
        </p:spPr>
        <p:txBody>
          <a:bodyPr vert="horz" wrap="square" lIns="92075" tIns="46038" rIns="92075" bIns="46038" anchor="t"/>
          <a:p>
            <a:pPr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perform operations before exits;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en-US" altLang="en-US" sz="4200" dirty="0">
                <a:latin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914400" y="1371600"/>
            <a:ext cx="7696200" cy="4191000"/>
          </a:xfrm>
          <a:ln/>
        </p:spPr>
        <p:txBody>
          <a:bodyPr vert="horz" wrap="square" lIns="92075" tIns="46038" rIns="92075" bIns="46038" anchor="t"/>
          <a:p>
            <a:pPr algn="just">
              <a:lnSpc>
                <a:spcPct val="90000"/>
              </a:lnSpc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3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3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/>
              <a:t>跟踪程序执行</a:t>
            </a:r>
            <a:endParaRPr lang="zh-CN" altLang="en-US" sz="4300" dirty="0"/>
          </a:p>
        </p:txBody>
      </p:sp>
      <p:sp>
        <p:nvSpPr>
          <p:cNvPr id="27653" name="Rectangle 10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6"/>
          <p:cNvSpPr/>
          <p:nvPr/>
        </p:nvSpPr>
        <p:spPr>
          <a:xfrm>
            <a:off x="609600" y="22860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1847" name="AutoShape 7"/>
          <p:cNvSpPr/>
          <p:nvPr/>
        </p:nvSpPr>
        <p:spPr>
          <a:xfrm>
            <a:off x="5715000" y="893763"/>
            <a:ext cx="2927350" cy="1087437"/>
          </a:xfrm>
          <a:prstGeom prst="wedgeRoundRectCallout">
            <a:avLst>
              <a:gd name="adj1" fmla="val -145120"/>
              <a:gd name="adj2" fmla="val 8883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Suppose no exceptions in the statements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28677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92870" name="AutoShape 6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4185"/>
              <a:gd name="adj2" fmla="val 23467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The final block is always executed</a:t>
            </a:r>
            <a:endParaRPr lang="en-US" altLang="en-US" sz="2400" dirty="0"/>
          </a:p>
        </p:txBody>
      </p:sp>
      <p:sp>
        <p:nvSpPr>
          <p:cNvPr id="28679" name="Rectangle 7"/>
          <p:cNvSpPr/>
          <p:nvPr/>
        </p:nvSpPr>
        <p:spPr>
          <a:xfrm>
            <a:off x="762000" y="44958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29700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29701" name="Rectangle 4"/>
          <p:cNvSpPr>
            <a:spLocks noGrp="1"/>
          </p:cNvSpPr>
          <p:nvPr>
            <p:ph idx="1"/>
          </p:nvPr>
        </p:nvSpPr>
        <p:spPr>
          <a:xfrm>
            <a:off x="304800" y="1905000"/>
            <a:ext cx="4648200" cy="4038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statements;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catch(TheException ex)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93893" name="AutoShape 5"/>
          <p:cNvSpPr/>
          <p:nvPr/>
        </p:nvSpPr>
        <p:spPr>
          <a:xfrm>
            <a:off x="5715000" y="1447800"/>
            <a:ext cx="2927350" cy="1087438"/>
          </a:xfrm>
          <a:prstGeom prst="wedgeRoundRectCallout">
            <a:avLst>
              <a:gd name="adj1" fmla="val -127171"/>
              <a:gd name="adj2" fmla="val 3259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Next statement in the method is executed</a:t>
            </a:r>
            <a:endParaRPr lang="en-US" altLang="en-US" sz="2400" dirty="0"/>
          </a:p>
        </p:txBody>
      </p:sp>
      <p:sp>
        <p:nvSpPr>
          <p:cNvPr id="29703" name="Rectangle 6"/>
          <p:cNvSpPr/>
          <p:nvPr/>
        </p:nvSpPr>
        <p:spPr>
          <a:xfrm>
            <a:off x="381000" y="5562600"/>
            <a:ext cx="31242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0724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0725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Rectangle 5"/>
          <p:cNvSpPr/>
          <p:nvPr/>
        </p:nvSpPr>
        <p:spPr>
          <a:xfrm>
            <a:off x="609600" y="2057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491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8245"/>
              <a:gd name="adj2" fmla="val 223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Suppose an exception of type Exception1 is thrown in statement2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1748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1749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609600" y="32004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9014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4574"/>
              <a:gd name="adj2" fmla="val 12361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The exception is handled.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2772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2773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2774" name="Rectangle 5"/>
          <p:cNvSpPr/>
          <p:nvPr/>
        </p:nvSpPr>
        <p:spPr>
          <a:xfrm>
            <a:off x="685800" y="41910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00038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24801"/>
              <a:gd name="adj2" fmla="val 2087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The final block is always executed.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3796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3797" name="Rectangle 4"/>
          <p:cNvSpPr>
            <a:spLocks noGrp="1"/>
          </p:cNvSpPr>
          <p:nvPr>
            <p:ph idx="1"/>
          </p:nvPr>
        </p:nvSpPr>
        <p:spPr>
          <a:xfrm>
            <a:off x="304800" y="1447800"/>
            <a:ext cx="4648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3798" name="Rectangle 5"/>
          <p:cNvSpPr/>
          <p:nvPr/>
        </p:nvSpPr>
        <p:spPr>
          <a:xfrm>
            <a:off x="381000" y="5029200"/>
            <a:ext cx="28194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01062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33333"/>
              <a:gd name="adj2" fmla="val 2827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The next statement in the method is now executed.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53340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Objectives</a:t>
            </a:r>
            <a:endParaRPr lang="en-US" altLang="en-US" b="1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610600" cy="5638800"/>
          </a:xfrm>
        </p:spPr>
        <p:txBody>
          <a:bodyPr vert="horz" wrap="square" lIns="92075" tIns="46038" rIns="92075" bIns="46038" numCol="1" anchor="t" anchorCtr="0" compatLnSpc="1"/>
          <a:p>
            <a:r>
              <a:rPr lang="en-US" altLang="zh-CN" sz="1400" dirty="0"/>
              <a:t>To get an overview of exceptions and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12.2).</a:t>
            </a:r>
            <a:endParaRPr lang="en-US" altLang="zh-CN" sz="1400" dirty="0"/>
          </a:p>
          <a:p>
            <a:r>
              <a:rPr lang="en-US" altLang="zh-CN" sz="1400" dirty="0"/>
              <a:t>To explore the advantages of using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12.2).</a:t>
            </a:r>
            <a:endParaRPr lang="en-US" altLang="zh-CN" sz="1400" dirty="0"/>
          </a:p>
          <a:p>
            <a:r>
              <a:rPr lang="en-US" altLang="zh-CN" sz="1400" dirty="0"/>
              <a:t>To distinguish exception types: </a:t>
            </a:r>
            <a:r>
              <a:rPr lang="en-US" altLang="zh-CN" sz="1400" b="1" dirty="0"/>
              <a:t>Error</a:t>
            </a:r>
            <a:r>
              <a:rPr lang="en-US" altLang="zh-CN" sz="1400" dirty="0"/>
              <a:t> (fatal) vs. </a:t>
            </a:r>
            <a:r>
              <a:rPr lang="en-US" altLang="zh-CN" sz="1400" b="1" dirty="0"/>
              <a:t>Exception</a:t>
            </a:r>
            <a:r>
              <a:rPr lang="en-US" altLang="zh-CN" sz="1400" dirty="0"/>
              <a:t> (nonfatal) and checked vs. unchecked (</a:t>
            </a:r>
            <a:r>
              <a:rPr lang="zh-CN" altLang="en-US" sz="1400" dirty="0"/>
              <a:t>§</a:t>
            </a:r>
            <a:r>
              <a:rPr lang="en-US" altLang="zh-CN" sz="1400" dirty="0"/>
              <a:t>12.3).</a:t>
            </a:r>
            <a:endParaRPr lang="en-US" altLang="zh-CN" sz="1400" dirty="0"/>
          </a:p>
          <a:p>
            <a:r>
              <a:rPr lang="en-US" altLang="zh-CN" sz="1400" dirty="0"/>
              <a:t>To declare exceptions in a method header (</a:t>
            </a:r>
            <a:r>
              <a:rPr lang="zh-CN" altLang="en-US" sz="1400" dirty="0"/>
              <a:t>§</a:t>
            </a:r>
            <a:r>
              <a:rPr lang="en-US" altLang="zh-CN" sz="1400" dirty="0"/>
              <a:t>12.4.1).</a:t>
            </a:r>
            <a:endParaRPr lang="en-US" altLang="zh-CN" sz="1400" dirty="0"/>
          </a:p>
          <a:p>
            <a:r>
              <a:rPr lang="en-US" altLang="zh-CN" sz="1400" dirty="0"/>
              <a:t>To throw exceptions in a method (</a:t>
            </a:r>
            <a:r>
              <a:rPr lang="zh-CN" altLang="en-US" sz="1400" dirty="0"/>
              <a:t>§</a:t>
            </a:r>
            <a:r>
              <a:rPr lang="en-US" altLang="zh-CN" sz="1400" dirty="0"/>
              <a:t>12.4.2).</a:t>
            </a:r>
            <a:endParaRPr lang="en-US" altLang="zh-CN" sz="1400" dirty="0"/>
          </a:p>
          <a:p>
            <a:r>
              <a:rPr lang="en-US" altLang="zh-CN" sz="1400" dirty="0"/>
              <a:t>To write a </a:t>
            </a:r>
            <a:r>
              <a:rPr lang="en-US" altLang="zh-CN" sz="1400" b="1" dirty="0"/>
              <a:t>try-catch</a:t>
            </a:r>
            <a:r>
              <a:rPr lang="en-US" altLang="zh-CN" sz="1400" dirty="0"/>
              <a:t> block to handle exceptions (</a:t>
            </a:r>
            <a:r>
              <a:rPr lang="zh-CN" altLang="en-US" sz="1400" dirty="0"/>
              <a:t>§</a:t>
            </a:r>
            <a:r>
              <a:rPr lang="en-US" altLang="zh-CN" sz="1400" dirty="0"/>
              <a:t>12.4.3).</a:t>
            </a:r>
            <a:endParaRPr lang="en-US" altLang="zh-CN" sz="1400" dirty="0"/>
          </a:p>
          <a:p>
            <a:r>
              <a:rPr lang="en-US" altLang="zh-CN" sz="1400" dirty="0"/>
              <a:t>To explain how an exception is propagated (</a:t>
            </a:r>
            <a:r>
              <a:rPr lang="zh-CN" altLang="en-US" sz="1400" dirty="0"/>
              <a:t>§</a:t>
            </a:r>
            <a:r>
              <a:rPr lang="en-US" altLang="zh-CN" sz="1400" dirty="0"/>
              <a:t>12.4.3).</a:t>
            </a:r>
            <a:endParaRPr lang="en-US" altLang="zh-CN" sz="1400" dirty="0"/>
          </a:p>
          <a:p>
            <a:r>
              <a:rPr lang="en-US" altLang="zh-CN" sz="1400" dirty="0"/>
              <a:t>To obtain information from an exception object (</a:t>
            </a:r>
            <a:r>
              <a:rPr lang="zh-CN" altLang="en-US" sz="1400" dirty="0"/>
              <a:t>§</a:t>
            </a:r>
            <a:r>
              <a:rPr lang="en-US" altLang="zh-CN" sz="1400" dirty="0"/>
              <a:t>12.4.4).</a:t>
            </a:r>
            <a:endParaRPr lang="en-US" altLang="zh-CN" sz="1400" dirty="0"/>
          </a:p>
          <a:p>
            <a:r>
              <a:rPr lang="en-US" altLang="zh-CN" sz="1400" dirty="0"/>
              <a:t>To develop applications with exception handling (</a:t>
            </a:r>
            <a:r>
              <a:rPr lang="zh-CN" altLang="en-US" sz="1400" dirty="0"/>
              <a:t>§</a:t>
            </a:r>
            <a:r>
              <a:rPr lang="en-US" altLang="zh-CN" sz="1400" dirty="0"/>
              <a:t>12.4.5).</a:t>
            </a:r>
            <a:endParaRPr lang="en-US" altLang="zh-CN" sz="1400" dirty="0"/>
          </a:p>
          <a:p>
            <a:r>
              <a:rPr lang="en-US" altLang="zh-CN" sz="1400" dirty="0"/>
              <a:t>To use the </a:t>
            </a:r>
            <a:r>
              <a:rPr lang="en-US" altLang="zh-CN" sz="1400" b="1" dirty="0"/>
              <a:t>finally</a:t>
            </a:r>
            <a:r>
              <a:rPr lang="en-US" altLang="zh-CN" sz="1400" dirty="0"/>
              <a:t> clause in a </a:t>
            </a:r>
            <a:r>
              <a:rPr lang="en-US" altLang="zh-CN" sz="1400" b="1" dirty="0"/>
              <a:t>try-catch</a:t>
            </a:r>
            <a:r>
              <a:rPr lang="en-US" altLang="zh-CN" sz="1400" dirty="0"/>
              <a:t> block (</a:t>
            </a:r>
            <a:r>
              <a:rPr lang="zh-CN" altLang="en-US" sz="1400" dirty="0"/>
              <a:t>§</a:t>
            </a:r>
            <a:r>
              <a:rPr lang="en-US" altLang="zh-CN" sz="1400" dirty="0"/>
              <a:t>12.5).</a:t>
            </a:r>
            <a:endParaRPr lang="en-US" altLang="zh-CN" sz="1400" dirty="0"/>
          </a:p>
          <a:p>
            <a:r>
              <a:rPr lang="en-US" altLang="zh-CN" sz="1400" dirty="0"/>
              <a:t>To use exceptions only for unexpected errors (</a:t>
            </a:r>
            <a:r>
              <a:rPr lang="zh-CN" altLang="en-US" sz="1400" dirty="0"/>
              <a:t>§</a:t>
            </a:r>
            <a:r>
              <a:rPr lang="en-US" altLang="zh-CN" sz="1400" dirty="0"/>
              <a:t>12.6).</a:t>
            </a:r>
            <a:endParaRPr lang="en-US" altLang="zh-CN" sz="1400" dirty="0"/>
          </a:p>
          <a:p>
            <a:r>
              <a:rPr lang="en-US" altLang="zh-CN" sz="1400" dirty="0"/>
              <a:t>To rethrow exceptions in a </a:t>
            </a:r>
            <a:r>
              <a:rPr lang="en-US" altLang="zh-CN" sz="1400" b="1" dirty="0"/>
              <a:t>catch</a:t>
            </a:r>
            <a:r>
              <a:rPr lang="en-US" altLang="zh-CN" sz="1400" dirty="0"/>
              <a:t> block (</a:t>
            </a:r>
            <a:r>
              <a:rPr lang="zh-CN" altLang="en-US" sz="1400" dirty="0"/>
              <a:t>§</a:t>
            </a:r>
            <a:r>
              <a:rPr lang="en-US" altLang="zh-CN" sz="1400" dirty="0"/>
              <a:t>12.7).</a:t>
            </a:r>
            <a:endParaRPr lang="en-US" altLang="zh-CN" sz="1400" dirty="0"/>
          </a:p>
          <a:p>
            <a:r>
              <a:rPr lang="en-US" altLang="zh-CN" sz="1400" dirty="0"/>
              <a:t>To create chained exceptions (</a:t>
            </a:r>
            <a:r>
              <a:rPr lang="zh-CN" altLang="en-US" sz="1400" dirty="0"/>
              <a:t>§</a:t>
            </a:r>
            <a:r>
              <a:rPr lang="en-US" altLang="zh-CN" sz="1400" dirty="0"/>
              <a:t>12.8).</a:t>
            </a:r>
            <a:endParaRPr lang="en-US" altLang="zh-CN" sz="1400" dirty="0"/>
          </a:p>
          <a:p>
            <a:r>
              <a:rPr lang="en-US" altLang="zh-CN" sz="1400" dirty="0"/>
              <a:t>To define custom exception classes (</a:t>
            </a:r>
            <a:r>
              <a:rPr lang="zh-CN" altLang="en-US" sz="1400" dirty="0"/>
              <a:t>§</a:t>
            </a:r>
            <a:r>
              <a:rPr lang="en-US" altLang="zh-CN" sz="1400" dirty="0"/>
              <a:t>12.9).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4820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4821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4822" name="Rectangle 5"/>
          <p:cNvSpPr/>
          <p:nvPr/>
        </p:nvSpPr>
        <p:spPr>
          <a:xfrm>
            <a:off x="381000" y="1676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02086" name="AutoShape 6"/>
          <p:cNvSpPr/>
          <p:nvPr/>
        </p:nvSpPr>
        <p:spPr>
          <a:xfrm>
            <a:off x="5715000" y="1371600"/>
            <a:ext cx="3200400" cy="1143000"/>
          </a:xfrm>
          <a:prstGeom prst="wedgeRoundRectCallout">
            <a:avLst>
              <a:gd name="adj1" fmla="val -142162"/>
              <a:gd name="adj2" fmla="val -486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statement2 throws an exception of type Exception2.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5844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5845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3110" name="AutoShape 6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6407"/>
              <a:gd name="adj2" fmla="val 33775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Handling exception</a:t>
            </a:r>
            <a:endParaRPr lang="en-US" altLang="en-US" sz="2400" dirty="0"/>
          </a:p>
        </p:txBody>
      </p:sp>
      <p:sp>
        <p:nvSpPr>
          <p:cNvPr id="35847" name="Rectangle 7"/>
          <p:cNvSpPr/>
          <p:nvPr/>
        </p:nvSpPr>
        <p:spPr>
          <a:xfrm>
            <a:off x="381000" y="3581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en-US" altLang="en-US" sz="4300" dirty="0"/>
              <a:t>Trace a Program Execution</a:t>
            </a:r>
            <a:endParaRPr lang="en-US" altLang="en-US" sz="4300" dirty="0"/>
          </a:p>
        </p:txBody>
      </p:sp>
      <p:sp>
        <p:nvSpPr>
          <p:cNvPr id="36868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6869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5157" name="AutoShape 5"/>
          <p:cNvSpPr/>
          <p:nvPr/>
        </p:nvSpPr>
        <p:spPr>
          <a:xfrm>
            <a:off x="5715000" y="1371600"/>
            <a:ext cx="3200400" cy="609600"/>
          </a:xfrm>
          <a:prstGeom prst="wedgeRoundRectCallout">
            <a:avLst>
              <a:gd name="adj1" fmla="val -133681"/>
              <a:gd name="adj2" fmla="val 51823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Execute the final block</a:t>
            </a:r>
            <a:endParaRPr lang="en-US" altLang="en-US" sz="2400" dirty="0"/>
          </a:p>
        </p:txBody>
      </p:sp>
      <p:sp>
        <p:nvSpPr>
          <p:cNvPr id="36871" name="Rectangle 6"/>
          <p:cNvSpPr/>
          <p:nvPr/>
        </p:nvSpPr>
        <p:spPr>
          <a:xfrm>
            <a:off x="381000" y="47244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300" dirty="0">
                <a:sym typeface="+mn-ea"/>
              </a:rPr>
              <a:t>跟踪程序执行</a:t>
            </a:r>
            <a:endParaRPr lang="en-US" altLang="en-US" sz="4300" dirty="0"/>
          </a:p>
        </p:txBody>
      </p:sp>
      <p:sp>
        <p:nvSpPr>
          <p:cNvPr id="37892" name="Rectangle 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sp>
        <p:nvSpPr>
          <p:cNvPr id="37893" name="Rectangle 4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 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statement1;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statement2;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statement3;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catch(Exception1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catch(Exception2 ex)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handling ex;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ex;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{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finalStatements; 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Next statement;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304133" name="AutoShape 5"/>
          <p:cNvSpPr/>
          <p:nvPr/>
        </p:nvSpPr>
        <p:spPr>
          <a:xfrm>
            <a:off x="5715000" y="1371600"/>
            <a:ext cx="3276600" cy="1143000"/>
          </a:xfrm>
          <a:prstGeom prst="wedgeRoundRectCallout">
            <a:avLst>
              <a:gd name="adj1" fmla="val -134398"/>
              <a:gd name="adj2" fmla="val 18652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en-US" sz="2400" dirty="0"/>
              <a:t>Rethrow the exception and control is transferred to the caller</a:t>
            </a:r>
            <a:endParaRPr lang="en-US" altLang="en-US" sz="2400" dirty="0"/>
          </a:p>
        </p:txBody>
      </p:sp>
      <p:sp>
        <p:nvSpPr>
          <p:cNvPr id="37895" name="Rectangle 6"/>
          <p:cNvSpPr/>
          <p:nvPr/>
        </p:nvSpPr>
        <p:spPr>
          <a:xfrm>
            <a:off x="381000" y="3886200"/>
            <a:ext cx="2819400" cy="304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en-US" altLang="en-US" dirty="0"/>
              <a:t>使用异常时应注意的事项</a:t>
            </a:r>
            <a:endParaRPr lang="en-US" altLang="en-US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24400"/>
          </a:xfrm>
          <a:ln/>
        </p:spPr>
        <p:txBody>
          <a:bodyPr vert="horz" wrap="square" lIns="92075" tIns="46038" rIns="92075" bIns="46038" anchor="t"/>
          <a:p>
            <a:pPr>
              <a:spcAft>
                <a:spcPts val="1200"/>
              </a:spcAft>
            </a:pPr>
            <a:r>
              <a:rPr lang="en-US" altLang="en-US" dirty="0"/>
              <a:t>异常处理将错误处理代码与正常编程任务分开，从而使程序更易于阅读和修改。但是，要知道，异常处理通常需要更多的时间和资源，因为它需要实例化一个新的异常对象，回滚调用堆栈，并将错误传播到调用方法。 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什么时候抛出异常</a:t>
            </a:r>
            <a:endParaRPr lang="zh-CN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24400"/>
          </a:xfrm>
          <a:ln/>
        </p:spPr>
        <p:txBody>
          <a:bodyPr vert="horz" wrap="square" lIns="92075" tIns="46038" rIns="92075" bIns="46038" anchor="t"/>
          <a:p>
            <a:pPr>
              <a:spcAft>
                <a:spcPts val="1200"/>
              </a:spcAft>
            </a:pPr>
            <a:r>
              <a:rPr lang="en-US" altLang="en-US" dirty="0"/>
              <a:t>方法中出现异常。如果希望由调用方处理异常，则应该创建异常对象并抛出它。如果你能处理它发生的方法中的异常，就不需要抛出它。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什么时候用异常</a:t>
            </a:r>
            <a:endParaRPr lang="zh-CN" altLang="en-US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676400"/>
          </a:xfrm>
          <a:ln/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您应该使用它来处理意外的错误情况。不要用它来处理简单的、预期的情况。 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381000" y="3200400"/>
            <a:ext cx="8458200" cy="3048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System.out.println(refVar.toString());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catch (NullPointerException ex) {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System.out.println("refVar is null");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>
                <a:sym typeface="+mn-ea"/>
              </a:rPr>
              <a:t>什么时候用异常</a:t>
            </a:r>
            <a:endParaRPr lang="zh-CN" altLang="en-US" dirty="0">
              <a:sym typeface="+mn-ea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609600"/>
          </a:xfrm>
          <a:ln/>
        </p:spPr>
        <p:txBody>
          <a:bodyPr vert="horz" wrap="square" lIns="92075" tIns="46038" rIns="92075" bIns="46038" anchor="t"/>
          <a:p>
            <a:pPr marL="0" indent="0">
              <a:spcAft>
                <a:spcPts val="1200"/>
              </a:spcAft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更好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381000" y="2286000"/>
            <a:ext cx="8229600" cy="2590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 (refVar != null)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System.out.println(refVar.toString());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System.out.println("refVar is null");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/>
              <a:t>创建自定义异常类</a:t>
            </a:r>
            <a:endParaRPr lang="zh-CN" altLang="en-US" sz="4000" dirty="0"/>
          </a:p>
        </p:txBody>
      </p:sp>
      <p:sp>
        <p:nvSpPr>
          <p:cNvPr id="43012" name="Text Box 3"/>
          <p:cNvSpPr txBox="1"/>
          <p:nvPr/>
        </p:nvSpPr>
        <p:spPr>
          <a:xfrm>
            <a:off x="304800" y="914400"/>
            <a:ext cx="8610600" cy="18148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01955" lvl="0" indent="-401955">
              <a:spcBef>
                <a:spcPct val="50000"/>
              </a:spcBef>
            </a:pPr>
            <a:r>
              <a:rPr lang="en-US" altLang="en-US" sz="2800" dirty="0"/>
              <a:t>尽可能使用API中的异常类。                   </a:t>
            </a:r>
            <a:r>
              <a:rPr lang="en-US" altLang="en-US" sz="2800" dirty="0">
                <a:sym typeface="+mn-ea"/>
              </a:rPr>
              <a:t>        </a:t>
            </a:r>
            <a:endParaRPr lang="en-US" altLang="en-US" sz="2800" dirty="0">
              <a:sym typeface="+mn-ea"/>
            </a:endParaRPr>
          </a:p>
          <a:p>
            <a:pPr marL="401955" lvl="0" indent="-401955">
              <a:spcBef>
                <a:spcPct val="50000"/>
              </a:spcBef>
            </a:pPr>
            <a:r>
              <a:rPr lang="en-US" altLang="en-US" sz="2800" dirty="0">
                <a:sym typeface="+mn-ea"/>
              </a:rPr>
              <a:t>如果预定义类不够，则定义自定义异常类。 </a:t>
            </a:r>
            <a:endParaRPr lang="en-US" altLang="en-US" sz="2800" dirty="0">
              <a:sym typeface="+mn-ea"/>
            </a:endParaRPr>
          </a:p>
          <a:p>
            <a:pPr marL="401955" lvl="0" indent="-401955">
              <a:spcBef>
                <a:spcPct val="50000"/>
              </a:spcBef>
            </a:pPr>
            <a:r>
              <a:rPr lang="en-US" altLang="en-US" sz="2800" dirty="0">
                <a:sym typeface="+mn-ea"/>
              </a:rPr>
              <a:t>通过扩展异常或异常的子类来定义自定义异常类。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533400"/>
          </a:xfrm>
          <a:ln/>
        </p:spPr>
        <p:txBody>
          <a:bodyPr vert="horz" wrap="square" lIns="92075" tIns="46038" rIns="92075" bIns="46038" anchor="ctr"/>
          <a:p>
            <a:r>
              <a:rPr lang="zh-CN" altLang="en-US" sz="4000" dirty="0"/>
              <a:t>自定义异常例程</a:t>
            </a:r>
            <a:endParaRPr lang="zh-CN" altLang="en-US" sz="4000" dirty="0"/>
          </a:p>
        </p:txBody>
      </p:sp>
      <p:sp>
        <p:nvSpPr>
          <p:cNvPr id="25703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" y="2895600"/>
            <a:ext cx="42672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InvalidRadiusException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703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3962400"/>
            <a:ext cx="4419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CircleWithRadiusException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703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5181600"/>
            <a:ext cx="4419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TestCileWihRadiusException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1" name="AutoShape 12">
            <a:hlinkClick r:id="rId4"/>
          </p:cNvPr>
          <p:cNvSpPr/>
          <p:nvPr/>
        </p:nvSpPr>
        <p:spPr>
          <a:xfrm>
            <a:off x="304800" y="2819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4042" name="AutoShape 13">
            <a:hlinkClick r:id="rId5"/>
          </p:cNvPr>
          <p:cNvSpPr/>
          <p:nvPr/>
        </p:nvSpPr>
        <p:spPr>
          <a:xfrm>
            <a:off x="228600" y="38862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异常处理概述</a:t>
            </a: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2734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3400" y="18288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12-1</a:t>
            </a:r>
            <a:endParaRPr lang="en-US" altLang="zh-CN" dirty="0">
              <a:solidFill>
                <a:schemeClr val="accent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27341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" y="33528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2" action="ppaction://program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2" action="ppaction://program"/>
              </a:rPr>
              <a:t>12-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</a:rPr>
              <a:t>2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" name="Text Box 11"/>
          <p:cNvSpPr txBox="1"/>
          <p:nvPr/>
        </p:nvSpPr>
        <p:spPr>
          <a:xfrm>
            <a:off x="381000" y="1295400"/>
            <a:ext cx="8534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/>
              <a:t>显示运行错误</a:t>
            </a:r>
            <a:endParaRPr lang="zh-CN" altLang="en-US" sz="2800" dirty="0"/>
          </a:p>
        </p:txBody>
      </p:sp>
      <p:sp>
        <p:nvSpPr>
          <p:cNvPr id="6153" name="Text Box 12"/>
          <p:cNvSpPr txBox="1"/>
          <p:nvPr/>
        </p:nvSpPr>
        <p:spPr>
          <a:xfrm>
            <a:off x="381000" y="2819400"/>
            <a:ext cx="8534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/>
              <a:t>用</a:t>
            </a:r>
            <a:r>
              <a:rPr lang="en-US" altLang="zh-CN" sz="2800" dirty="0"/>
              <a:t>if</a:t>
            </a:r>
            <a:r>
              <a:rPr lang="zh-CN" altLang="en-US" sz="2800" dirty="0"/>
              <a:t>语句处理</a:t>
            </a:r>
            <a:endParaRPr lang="zh-CN" altLang="en-US" sz="2800" dirty="0"/>
          </a:p>
        </p:txBody>
      </p:sp>
      <p:sp>
        <p:nvSpPr>
          <p:cNvPr id="6154" name="Text Box 13"/>
          <p:cNvSpPr txBox="1"/>
          <p:nvPr/>
        </p:nvSpPr>
        <p:spPr>
          <a:xfrm>
            <a:off x="381000" y="4419600"/>
            <a:ext cx="8534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/>
              <a:t>用一个方法</a:t>
            </a:r>
            <a:endParaRPr lang="zh-CN" altLang="en-US" sz="2800" dirty="0"/>
          </a:p>
        </p:txBody>
      </p:sp>
      <p:sp>
        <p:nvSpPr>
          <p:cNvPr id="273422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" y="53340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2" action="ppaction://program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2" action="ppaction://program"/>
              </a:rPr>
              <a:t>12-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</a:rPr>
              <a:t>3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7" name="AutoShape 16">
            <a:hlinkClick r:id="rId3"/>
          </p:cNvPr>
          <p:cNvSpPr/>
          <p:nvPr/>
        </p:nvSpPr>
        <p:spPr>
          <a:xfrm>
            <a:off x="76200" y="53340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6158" name="AutoShape 17">
            <a:hlinkClick r:id="rId4"/>
          </p:cNvPr>
          <p:cNvSpPr/>
          <p:nvPr/>
        </p:nvSpPr>
        <p:spPr>
          <a:xfrm>
            <a:off x="0" y="33528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6159" name="AutoShape 18">
            <a:hlinkClick r:id="rId5"/>
          </p:cNvPr>
          <p:cNvSpPr/>
          <p:nvPr/>
        </p:nvSpPr>
        <p:spPr>
          <a:xfrm>
            <a:off x="0" y="18288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异常处理的优点</a:t>
            </a:r>
            <a:endParaRPr lang="zh-CN" altLang="en-US" dirty="0"/>
          </a:p>
        </p:txBody>
      </p:sp>
      <p:sp>
        <p:nvSpPr>
          <p:cNvPr id="30721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9600" y="16764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1" action="ppaction://program"/>
              </a:rPr>
              <a:t>程序清单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  <a:hlinkClick r:id="rId1" action="ppaction://program"/>
              </a:rPr>
              <a:t>12-</a:t>
            </a:r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sym typeface="+mn-ea"/>
              </a:rPr>
              <a:t>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AutoShape 12">
            <a:hlinkClick r:id="rId2"/>
          </p:cNvPr>
          <p:cNvSpPr/>
          <p:nvPr/>
        </p:nvSpPr>
        <p:spPr>
          <a:xfrm>
            <a:off x="76200" y="1676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处理</a:t>
            </a:r>
            <a:r>
              <a:rPr lang="en-US" altLang="en-US" dirty="0"/>
              <a:t> InputMismatchException</a:t>
            </a:r>
            <a:endParaRPr lang="en-US" altLang="en-US" dirty="0"/>
          </a:p>
        </p:txBody>
      </p:sp>
      <p:sp>
        <p:nvSpPr>
          <p:cNvPr id="31437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1000" y="1676400"/>
            <a:ext cx="4419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InputMismatchExceptionDemo</a:t>
            </a:r>
            <a:endParaRPr lang="en-US" altLang="zh-CN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8197" name="AutoShape 4">
            <a:hlinkClick r:id="rId2" action="ppaction://program"/>
          </p:cNvPr>
          <p:cNvSpPr/>
          <p:nvPr/>
        </p:nvSpPr>
        <p:spPr>
          <a:xfrm>
            <a:off x="5029200" y="1676400"/>
            <a:ext cx="3429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>
                <a:latin typeface="Book Antiqua" pitchFamily="18" charset="0"/>
              </a:rPr>
              <a:t>Run</a:t>
            </a:r>
            <a:endParaRPr lang="en-US" altLang="en-US" sz="2400" dirty="0"/>
          </a:p>
        </p:txBody>
      </p:sp>
      <p:sp>
        <p:nvSpPr>
          <p:cNvPr id="8198" name="Text Box 5"/>
          <p:cNvSpPr txBox="1"/>
          <p:nvPr/>
        </p:nvSpPr>
        <p:spPr>
          <a:xfrm>
            <a:off x="304800" y="2819400"/>
            <a:ext cx="8534400" cy="9531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/>
              <a:t>通过处理</a:t>
            </a:r>
            <a:r>
              <a:rPr lang="en-US" altLang="en-US" sz="2800" dirty="0"/>
              <a:t>InputMismatchException, </a:t>
            </a:r>
            <a:r>
              <a:rPr lang="zh-CN" altLang="en-US" sz="2800" dirty="0"/>
              <a:t>程序可以继续读入一个数据直到正确的输入</a:t>
            </a:r>
            <a:endParaRPr lang="zh-CN" altLang="en-US" sz="2800" dirty="0"/>
          </a:p>
        </p:txBody>
      </p:sp>
      <p:sp>
        <p:nvSpPr>
          <p:cNvPr id="8199" name="AutoShape 6">
            <a:hlinkClick r:id="rId3"/>
          </p:cNvPr>
          <p:cNvSpPr/>
          <p:nvPr/>
        </p:nvSpPr>
        <p:spPr>
          <a:xfrm>
            <a:off x="152400" y="12192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异常的类型</a:t>
            </a:r>
            <a:endParaRPr lang="zh-CN" altLang="en-US" dirty="0"/>
          </a:p>
        </p:txBody>
      </p:sp>
      <p:sp>
        <p:nvSpPr>
          <p:cNvPr id="9220" name="Rectangle 10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600700" imgH="2859405" progId="Word.Picture.8">
                  <p:embed/>
                </p:oleObj>
              </mc:Choice>
              <mc:Fallback>
                <p:oleObj name="" r:id="rId1" imgW="5600700" imgH="285940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系统错误</a:t>
            </a:r>
            <a:endParaRPr lang="zh-CN" altLang="en-US" dirty="0"/>
          </a:p>
        </p:txBody>
      </p:sp>
      <p:sp>
        <p:nvSpPr>
          <p:cNvPr id="10244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048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600700" imgH="2859405" progId="Word.Picture.8">
                  <p:embed/>
                </p:oleObj>
              </mc:Choice>
              <mc:Fallback>
                <p:oleObj name="" r:id="rId1" imgW="5600700" imgH="285940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7" name="Rectangle 5"/>
          <p:cNvSpPr/>
          <p:nvPr/>
        </p:nvSpPr>
        <p:spPr>
          <a:xfrm>
            <a:off x="2971800" y="4038600"/>
            <a:ext cx="3194050" cy="18288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0278" name="Text Box 6"/>
          <p:cNvSpPr txBox="1"/>
          <p:nvPr/>
        </p:nvSpPr>
        <p:spPr>
          <a:xfrm>
            <a:off x="0" y="4114800"/>
            <a:ext cx="2971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系统错误是由</a:t>
            </a:r>
            <a:r>
              <a:rPr lang="en-US" altLang="zh-CN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JAVA</a:t>
            </a:r>
            <a:r>
              <a:rPr lang="zh-CN" altLang="en-US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虚拟机器抛出的，用</a:t>
            </a:r>
            <a:r>
              <a:rPr lang="en-US" altLang="zh-CN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ERROR</a:t>
            </a:r>
            <a:r>
              <a:rPr lang="zh-CN" altLang="en-US" sz="1600" i="1" dirty="0">
                <a:solidFill>
                  <a:schemeClr val="tx2"/>
                </a:solidFill>
                <a:cs typeface="Times New Roman" panose="02020603050405020304" pitchFamily="18" charset="0"/>
              </a:rPr>
              <a:t>类表示。</a:t>
            </a:r>
            <a:r>
              <a:rPr lang="en-US" altLang="en-US" sz="16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chemeClr val="tx2"/>
                </a:solidFill>
                <a:cs typeface="Times New Roman" panose="02020603050405020304" pitchFamily="18" charset="0"/>
                <a:sym typeface="+mn-ea"/>
              </a:rPr>
              <a:t>ERROR</a:t>
            </a:r>
            <a:r>
              <a:rPr lang="zh-CN" altLang="en-US" sz="1600" i="1" dirty="0">
                <a:solidFill>
                  <a:schemeClr val="tx2"/>
                </a:solidFill>
                <a:cs typeface="Times New Roman" panose="02020603050405020304" pitchFamily="18" charset="0"/>
                <a:sym typeface="+mn-ea"/>
              </a:rPr>
              <a:t>类描述内部系统错误</a:t>
            </a:r>
            <a:r>
              <a:rPr lang="en-US" altLang="en-US" sz="1600" dirty="0">
                <a:solidFill>
                  <a:schemeClr val="tx2"/>
                </a:solidFill>
                <a:cs typeface="Times New Roman" panose="02020603050405020304" pitchFamily="18" charset="0"/>
              </a:rPr>
              <a:t>.  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 animBg="1"/>
      <p:bldP spid="310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ln/>
        </p:spPr>
        <p:txBody>
          <a:bodyPr vert="horz" wrap="square" lIns="92075" tIns="46038" rIns="92075" bIns="46038" anchor="ctr"/>
          <a:p>
            <a:r>
              <a:rPr lang="zh-CN" altLang="en-US" dirty="0"/>
              <a:t>异常</a:t>
            </a:r>
            <a:endParaRPr lang="zh-CN" altLang="en-US" dirty="0"/>
          </a:p>
        </p:txBody>
      </p:sp>
      <p:sp>
        <p:nvSpPr>
          <p:cNvPr id="11268" name="Rectangle 3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600700" imgH="2859405" progId="Word.Picture.8">
                  <p:embed/>
                </p:oleObj>
              </mc:Choice>
              <mc:Fallback>
                <p:oleObj name="" r:id="rId1" imgW="5600700" imgH="285940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Text Box 5"/>
          <p:cNvSpPr txBox="1"/>
          <p:nvPr/>
        </p:nvSpPr>
        <p:spPr>
          <a:xfrm>
            <a:off x="0" y="1219200"/>
            <a:ext cx="2667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1800" u="sng" dirty="0">
                <a:solidFill>
                  <a:schemeClr val="tx2"/>
                </a:solidFill>
                <a:cs typeface="Times New Roman" panose="02020603050405020304" pitchFamily="18" charset="0"/>
              </a:rPr>
              <a:t>异常是用 </a:t>
            </a:r>
            <a:r>
              <a:rPr lang="en-US" altLang="zh-CN" sz="1800" u="sng" dirty="0">
                <a:solidFill>
                  <a:schemeClr val="tx2"/>
                </a:solidFill>
                <a:cs typeface="Times New Roman" panose="02020603050405020304" pitchFamily="18" charset="0"/>
              </a:rPr>
              <a:t>Exception</a:t>
            </a:r>
            <a:r>
              <a:rPr lang="zh-CN" altLang="en-US" sz="1800" u="sng" dirty="0">
                <a:solidFill>
                  <a:schemeClr val="tx2"/>
                </a:solidFill>
                <a:cs typeface="Times New Roman" panose="02020603050405020304" pitchFamily="18" charset="0"/>
              </a:rPr>
              <a:t>类来表示的，它描述的是由程序和外部环境所引起的错误，这些错误能被程序捕捉和处理</a:t>
            </a:r>
            <a:r>
              <a:rPr lang="en-US" altLang="en-US" sz="1800" dirty="0">
                <a:solidFill>
                  <a:schemeClr val="bg2"/>
                </a:solidFill>
                <a:cs typeface="Times New Roman" panose="02020603050405020304" pitchFamily="18" charset="0"/>
              </a:rPr>
              <a:t> 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311302" name="Rectangle 6"/>
          <p:cNvSpPr/>
          <p:nvPr/>
        </p:nvSpPr>
        <p:spPr>
          <a:xfrm>
            <a:off x="2743200" y="1447800"/>
            <a:ext cx="6172200" cy="289560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/>
      <p:bldP spid="311302" grpId="0" animBg="1"/>
    </p:bld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5205</Words>
  <Application>WPS 演示</Application>
  <PresentationFormat>On-screen Show (4:3)</PresentationFormat>
  <Paragraphs>503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Monotype Sorts</vt:lpstr>
      <vt:lpstr>Courier New</vt:lpstr>
      <vt:lpstr>Book Antiqua</vt:lpstr>
      <vt:lpstr>Courier</vt:lpstr>
      <vt:lpstr>Forte</vt:lpstr>
      <vt:lpstr>Baskerville Old Face</vt:lpstr>
      <vt:lpstr>Courier</vt:lpstr>
      <vt:lpstr>微软雅黑</vt:lpstr>
      <vt:lpstr>Arial Unicode MS</vt:lpstr>
      <vt:lpstr>Wingdings</vt:lpstr>
      <vt:lpstr>Calibri</vt:lpstr>
      <vt:lpstr>Segoe Print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OliverWU</cp:lastModifiedBy>
  <cp:revision>172</cp:revision>
  <dcterms:created xsi:type="dcterms:W3CDTF">1995-06-10T17:31:50Z</dcterms:created>
  <dcterms:modified xsi:type="dcterms:W3CDTF">2018-06-04T06:37:57Z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