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51" r:id="rId3"/>
    <p:sldId id="567" r:id="rId4"/>
    <p:sldId id="593" r:id="rId5"/>
    <p:sldId id="598" r:id="rId6"/>
    <p:sldId id="600" r:id="rId7"/>
    <p:sldId id="599" r:id="rId8"/>
    <p:sldId id="596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05"/>
    <p:restoredTop sz="94618"/>
  </p:normalViewPr>
  <p:slideViewPr>
    <p:cSldViewPr showGuides="1">
      <p:cViewPr varScale="1">
        <p:scale>
          <a:sx n="90" d="100"/>
          <a:sy n="90" d="100"/>
        </p:scale>
        <p:origin x="-792" y="-45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8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/>
            <a:endParaRPr sz="10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 algn="r"/>
            <a:endParaRPr sz="1000" i="1" dirty="0"/>
          </a:p>
        </p:txBody>
      </p:sp>
      <p:sp>
        <p:nvSpPr>
          <p:cNvPr id="57348" name="Rectangle 4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/>
            <a:endParaRPr sz="1000" i="1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endParaRPr dirty="0"/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Liang, Introduction to Java Programming,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Tenth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Edition, (c) 2013 Pearson Education, Inc. All rights reserved.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Liang, Introduction to Java Programming, Tenth Edition, (c) 2013 Pearson Education, Inc. All rights reserved. </a:t>
            </a: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 </a:t>
            </a:r>
            <a:r>
              <a:rPr lang="en-US" altLang="en-US" u="sng" dirty="0"/>
              <a:t>ArrayList</a:t>
            </a:r>
            <a:r>
              <a:rPr lang="en-US" altLang="en-US" dirty="0"/>
              <a:t>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1219200"/>
          </a:xfrm>
          <a:ln/>
        </p:spPr>
        <p:txBody>
          <a:bodyPr vert="horz" wrap="square" lIns="92075" tIns="46038" rIns="92075" bIns="46038" anchor="t"/>
          <a:p>
            <a:pPr marL="0" indent="0">
              <a:spcAft>
                <a:spcPts val="1200"/>
              </a:spcAft>
              <a:buNone/>
            </a:pPr>
            <a:r>
              <a:rPr lang="zh-CN" altLang="en-US" sz="2400" dirty="0"/>
              <a:t>可以创建数组来存储对象，但是这个数组一旦创建，大小就固定了。</a:t>
            </a:r>
            <a:r>
              <a:rPr lang="en-US" altLang="zh-CN" sz="2400" dirty="0"/>
              <a:t>Java</a:t>
            </a:r>
            <a:r>
              <a:rPr lang="zh-CN" altLang="en-US" sz="2400" dirty="0"/>
              <a:t>提供了</a:t>
            </a:r>
            <a:r>
              <a:rPr lang="en-US" altLang="en-US" sz="2400" dirty="0"/>
              <a:t> ArrayList </a:t>
            </a:r>
            <a:r>
              <a:rPr lang="zh-CN" altLang="en-US" sz="2400" dirty="0"/>
              <a:t>类来存储不限定个数的对象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4038" name="Rectangle 7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4039" name="Rectangle 9"/>
          <p:cNvSpPr/>
          <p:nvPr/>
        </p:nvSpPr>
        <p:spPr>
          <a:xfrm>
            <a:off x="0" y="22145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311468" y="1652588"/>
          <a:ext cx="9074785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286250" imgH="2400300" progId="Word.Picture.8">
                  <p:embed/>
                </p:oleObj>
              </mc:Choice>
              <mc:Fallback>
                <p:oleObj name="" r:id="rId1" imgW="4286250" imgH="24003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468" y="1652588"/>
                        <a:ext cx="9074785" cy="520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泛型类</a:t>
            </a:r>
            <a:endParaRPr lang="zh-CN" altLang="en-US" dirty="0"/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971800"/>
          </a:xfrm>
          <a:ln/>
        </p:spPr>
        <p:txBody>
          <a:bodyPr vert="horz" wrap="square" lIns="92075" tIns="46038" rIns="92075" bIns="46038" anchor="t"/>
          <a:p>
            <a:pPr mar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en-US" altLang="en-US" dirty="0"/>
              <a:t>ArrayList</a:t>
            </a:r>
            <a:r>
              <a:rPr lang="zh-CN" altLang="en-US" dirty="0"/>
              <a:t>是一个泛型类，具有一个泛型类型</a:t>
            </a:r>
            <a:r>
              <a:rPr lang="en-US" altLang="en-US" dirty="0"/>
              <a:t> E. </a:t>
            </a:r>
            <a:r>
              <a:rPr lang="zh-CN" altLang="en-US" dirty="0"/>
              <a:t>创建一个</a:t>
            </a:r>
            <a:r>
              <a:rPr lang="en-US" altLang="en-US" dirty="0"/>
              <a:t> ArrayList</a:t>
            </a:r>
            <a:r>
              <a:rPr lang="zh-CN" altLang="en-US" dirty="0"/>
              <a:t>是时，可以指定一个具体的类型来替换</a:t>
            </a:r>
            <a:r>
              <a:rPr lang="en-US" altLang="zh-CN" dirty="0"/>
              <a:t>E</a:t>
            </a:r>
            <a:r>
              <a:rPr lang="en-US" altLang="en-US" dirty="0"/>
              <a:t>. </a:t>
            </a:r>
            <a:r>
              <a:rPr lang="zh-CN" altLang="en-US" dirty="0"/>
              <a:t>比如</a:t>
            </a:r>
            <a:r>
              <a:rPr lang="en-US" altLang="en-US" dirty="0"/>
              <a:t>,</a:t>
            </a:r>
            <a:r>
              <a:rPr lang="zh-CN" altLang="en-US" dirty="0"/>
              <a:t>下面语句创建一个</a:t>
            </a:r>
            <a:r>
              <a:rPr lang="en-US" altLang="en-US" dirty="0"/>
              <a:t> ArrayList</a:t>
            </a:r>
            <a:r>
              <a:rPr lang="zh-CN" altLang="en-US" dirty="0"/>
              <a:t>时，将其引用赋值给变量</a:t>
            </a:r>
            <a:r>
              <a:rPr lang="en-US" altLang="zh-CN" dirty="0"/>
              <a:t>cities,</a:t>
            </a:r>
            <a:r>
              <a:rPr lang="zh-CN" altLang="en-US" dirty="0"/>
              <a:t>该</a:t>
            </a:r>
            <a:r>
              <a:rPr lang="en-US" altLang="zh-CN" dirty="0"/>
              <a:t>ArrayList</a:t>
            </a:r>
            <a:r>
              <a:rPr lang="zh-CN" altLang="en-US" dirty="0"/>
              <a:t>对象可以用于存储字符串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45061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5062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5065" name="Rectangle 9"/>
          <p:cNvSpPr/>
          <p:nvPr/>
        </p:nvSpPr>
        <p:spPr>
          <a:xfrm>
            <a:off x="0" y="4038600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chemeClr val="tx2"/>
                </a:solidFill>
              </a:rPr>
              <a:t>ArrayList&lt;String&gt; cities = </a:t>
            </a:r>
            <a:r>
              <a:rPr lang="en-US" altLang="en-US" b="1" dirty="0">
                <a:solidFill>
                  <a:schemeClr val="tx2"/>
                </a:solidFill>
              </a:rPr>
              <a:t>new</a:t>
            </a:r>
            <a:r>
              <a:rPr lang="en-US" altLang="en-US" dirty="0">
                <a:solidFill>
                  <a:schemeClr val="tx2"/>
                </a:solidFill>
              </a:rPr>
              <a:t> ArrayList&lt;String&gt;();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5067" name="Rectangle 11"/>
          <p:cNvSpPr/>
          <p:nvPr/>
        </p:nvSpPr>
        <p:spPr>
          <a:xfrm>
            <a:off x="0" y="5029200"/>
            <a:ext cx="88392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chemeClr val="tx2"/>
                </a:solidFill>
              </a:rPr>
              <a:t>ArrayList&lt;String&gt; cities = </a:t>
            </a:r>
            <a:r>
              <a:rPr lang="en-US" altLang="en-US" b="1" dirty="0">
                <a:solidFill>
                  <a:schemeClr val="tx2"/>
                </a:solidFill>
              </a:rPr>
              <a:t>new</a:t>
            </a:r>
            <a:r>
              <a:rPr lang="en-US" altLang="en-US" dirty="0">
                <a:solidFill>
                  <a:schemeClr val="tx2"/>
                </a:solidFill>
              </a:rPr>
              <a:t> ArrayList&lt;&gt;();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6858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000" dirty="0"/>
              <a:t>数组和</a:t>
            </a:r>
            <a:r>
              <a:rPr lang="en-US" altLang="zh-CN" sz="4000" dirty="0"/>
              <a:t>ArrayList</a:t>
            </a:r>
            <a:r>
              <a:rPr lang="zh-CN" altLang="en-US" sz="4000" dirty="0"/>
              <a:t>间的异同</a:t>
            </a:r>
            <a:endParaRPr lang="en-US" altLang="en-US" sz="4000" dirty="0"/>
          </a:p>
        </p:txBody>
      </p:sp>
      <p:sp>
        <p:nvSpPr>
          <p:cNvPr id="46084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6085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6086" name="Rectangle 6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6087" name="Rectangle 10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6088" name="Rectangle 12"/>
          <p:cNvSpPr/>
          <p:nvPr/>
        </p:nvSpPr>
        <p:spPr>
          <a:xfrm>
            <a:off x="0" y="24479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46089" name="Object 11"/>
          <p:cNvGraphicFramePr>
            <a:graphicFrameLocks noChangeAspect="1"/>
          </p:cNvGraphicFramePr>
          <p:nvPr/>
        </p:nvGraphicFramePr>
        <p:xfrm>
          <a:off x="152400" y="1676400"/>
          <a:ext cx="891540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600700" imgH="1968500" progId="Word.Picture.8">
                  <p:embed/>
                </p:oleObj>
              </mc:Choice>
              <mc:Fallback>
                <p:oleObj name="" r:id="rId1" imgW="5600700" imgH="196850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676400"/>
                        <a:ext cx="8915400" cy="312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3943350" algn="l"/>
              </a:tabLst>
            </a:pP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46091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3943350" algn="l"/>
              </a:tabLst>
            </a:pP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46092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3943350" algn="l"/>
              </a:tabLst>
            </a:pPr>
            <a:endParaRPr lang="en-US" alt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ArrayLists </a:t>
            </a:r>
            <a:r>
              <a:rPr lang="zh-CN" altLang="en-US" dirty="0"/>
              <a:t>和</a:t>
            </a:r>
            <a:r>
              <a:rPr lang="en-US" altLang="en-US" dirty="0"/>
              <a:t>Arrays</a:t>
            </a:r>
            <a:r>
              <a:rPr lang="zh-CN" altLang="en-US" dirty="0"/>
              <a:t>之间转换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14600"/>
          </a:xfrm>
          <a:ln/>
        </p:spPr>
        <p:txBody>
          <a:bodyPr vert="horz" wrap="square" lIns="92075" tIns="46038" rIns="92075" bIns="46038" anchor="t"/>
          <a:p>
            <a:pPr mar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zh-CN" altLang="en-US" dirty="0"/>
              <a:t>从数组创建一个</a:t>
            </a:r>
            <a:r>
              <a:rPr lang="en-US" altLang="zh-CN" dirty="0"/>
              <a:t>ArrayList</a:t>
            </a:r>
            <a:r>
              <a:rPr lang="en-US" altLang="en-US" dirty="0"/>
              <a:t>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String[] array = {</a:t>
            </a:r>
            <a:r>
              <a:rPr lang="en-US" altLang="en-US" b="1" dirty="0"/>
              <a:t>"red"</a:t>
            </a:r>
            <a:r>
              <a:rPr lang="en-US" altLang="en-US" dirty="0"/>
              <a:t>, </a:t>
            </a:r>
            <a:r>
              <a:rPr lang="en-US" altLang="en-US" b="1" dirty="0"/>
              <a:t>"green", "blue"</a:t>
            </a:r>
            <a:r>
              <a:rPr lang="en-US" altLang="en-US" dirty="0"/>
              <a:t>};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ArrayList&lt;String&gt; list = </a:t>
            </a:r>
            <a:r>
              <a:rPr lang="en-US" altLang="en-US" b="1" dirty="0"/>
              <a:t>new</a:t>
            </a:r>
            <a:r>
              <a:rPr lang="en-US" altLang="en-US" dirty="0"/>
              <a:t> ArrayList&lt;&gt;(Arrays.asList(array));</a:t>
            </a:r>
            <a:endParaRPr lang="en-US" altLang="en-US" dirty="0"/>
          </a:p>
        </p:txBody>
      </p:sp>
      <p:sp>
        <p:nvSpPr>
          <p:cNvPr id="47109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7110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7111" name="Rectangle 3"/>
          <p:cNvSpPr txBox="1"/>
          <p:nvPr/>
        </p:nvSpPr>
        <p:spPr>
          <a:xfrm>
            <a:off x="152400" y="3733800"/>
            <a:ext cx="8839200" cy="2514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zh-CN" altLang="en-US" dirty="0"/>
              <a:t>从</a:t>
            </a:r>
            <a:r>
              <a:rPr lang="en-US" altLang="en-US" dirty="0"/>
              <a:t>ArrayList</a:t>
            </a:r>
            <a:r>
              <a:rPr lang="zh-CN" altLang="en-US" dirty="0"/>
              <a:t>创建一个数组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    String[] array1 = </a:t>
            </a:r>
            <a:r>
              <a:rPr lang="en-US" altLang="en-US" b="1" dirty="0"/>
              <a:t>new</a:t>
            </a:r>
            <a:r>
              <a:rPr lang="en-US" altLang="en-US" dirty="0"/>
              <a:t> String[list.size()];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    list.toArray(array1);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Array List</a:t>
            </a:r>
            <a:r>
              <a:rPr lang="zh-CN" altLang="en-US" dirty="0"/>
              <a:t>中最大值和最小值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1524000"/>
          </a:xfrm>
          <a:ln/>
        </p:spPr>
        <p:txBody>
          <a:bodyPr vert="horz" wrap="square" lIns="92075" tIns="46038" rIns="92075" bIns="46038" anchor="t"/>
          <a:p>
            <a:pPr mar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en-US" altLang="en-US" dirty="0"/>
              <a:t>String[] array = {</a:t>
            </a:r>
            <a:r>
              <a:rPr lang="en-US" altLang="en-US" b="1" dirty="0"/>
              <a:t>"red"</a:t>
            </a:r>
            <a:r>
              <a:rPr lang="en-US" altLang="en-US" dirty="0"/>
              <a:t>, </a:t>
            </a:r>
            <a:r>
              <a:rPr lang="en-US" altLang="en-US" b="1" dirty="0"/>
              <a:t>"green", "blue"</a:t>
            </a:r>
            <a:r>
              <a:rPr lang="en-US" altLang="en-US" dirty="0"/>
              <a:t>};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System.out.pritnln(java.util.Collections.max(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new ArrayList&lt;String&gt;(Arrays.asList(array)));</a:t>
            </a:r>
            <a:endParaRPr lang="en-US" altLang="en-US" dirty="0"/>
          </a:p>
        </p:txBody>
      </p:sp>
      <p:sp>
        <p:nvSpPr>
          <p:cNvPr id="48133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8134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8135" name="Rectangle 3"/>
          <p:cNvSpPr txBox="1"/>
          <p:nvPr/>
        </p:nvSpPr>
        <p:spPr>
          <a:xfrm>
            <a:off x="152400" y="3733800"/>
            <a:ext cx="8839200" cy="2514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en-US" altLang="en-US" dirty="0"/>
              <a:t>String[] array = {</a:t>
            </a:r>
            <a:r>
              <a:rPr lang="en-US" altLang="en-US" b="1" dirty="0"/>
              <a:t>"red"</a:t>
            </a:r>
            <a:r>
              <a:rPr lang="en-US" altLang="en-US" dirty="0"/>
              <a:t>, </a:t>
            </a:r>
            <a:r>
              <a:rPr lang="en-US" altLang="en-US" b="1" dirty="0"/>
              <a:t>"green", "blue"</a:t>
            </a:r>
            <a:r>
              <a:rPr lang="en-US" altLang="en-US" dirty="0"/>
              <a:t>};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System.out.pritnln(java.util.Collections.min(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  new ArrayList&lt;String&gt;(Arrays.asList(array)));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Array List</a:t>
            </a:r>
            <a:r>
              <a:rPr lang="zh-CN" altLang="en-US" dirty="0"/>
              <a:t>中的洗牌</a:t>
            </a:r>
            <a:endParaRPr lang="zh-CN" altLang="en-US" dirty="0"/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343400"/>
          </a:xfrm>
          <a:ln/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dirty="0"/>
              <a:t>Integer[] array = {</a:t>
            </a:r>
            <a:r>
              <a:rPr lang="en-US" altLang="en-US" b="1" dirty="0"/>
              <a:t>3</a:t>
            </a:r>
            <a:r>
              <a:rPr lang="en-US" altLang="en-US" dirty="0"/>
              <a:t>, </a:t>
            </a:r>
            <a:r>
              <a:rPr lang="en-US" altLang="en-US" b="1" dirty="0"/>
              <a:t>5</a:t>
            </a:r>
            <a:r>
              <a:rPr lang="en-US" altLang="en-US" dirty="0"/>
              <a:t>,</a:t>
            </a:r>
            <a:r>
              <a:rPr lang="en-US" altLang="en-US" b="1" dirty="0"/>
              <a:t> 95</a:t>
            </a:r>
            <a:r>
              <a:rPr lang="en-US" altLang="en-US" dirty="0"/>
              <a:t>, </a:t>
            </a:r>
            <a:r>
              <a:rPr lang="en-US" altLang="en-US" b="1" dirty="0"/>
              <a:t>4</a:t>
            </a:r>
            <a:r>
              <a:rPr lang="en-US" altLang="en-US" dirty="0"/>
              <a:t>, </a:t>
            </a:r>
            <a:r>
              <a:rPr lang="en-US" altLang="en-US" b="1" dirty="0"/>
              <a:t>15</a:t>
            </a:r>
            <a:r>
              <a:rPr lang="en-US" altLang="en-US" dirty="0"/>
              <a:t>, </a:t>
            </a:r>
            <a:r>
              <a:rPr lang="en-US" altLang="en-US" b="1" dirty="0"/>
              <a:t>34</a:t>
            </a:r>
            <a:r>
              <a:rPr lang="en-US" altLang="en-US" dirty="0"/>
              <a:t>, </a:t>
            </a:r>
            <a:r>
              <a:rPr lang="en-US" altLang="en-US" b="1" dirty="0"/>
              <a:t>3</a:t>
            </a:r>
            <a:r>
              <a:rPr lang="en-US" altLang="en-US" dirty="0"/>
              <a:t>, </a:t>
            </a:r>
            <a:r>
              <a:rPr lang="en-US" altLang="en-US" b="1" dirty="0"/>
              <a:t>6</a:t>
            </a:r>
            <a:r>
              <a:rPr lang="en-US" altLang="en-US" dirty="0"/>
              <a:t>, </a:t>
            </a:r>
            <a:r>
              <a:rPr lang="en-US" altLang="en-US" b="1" dirty="0"/>
              <a:t>5</a:t>
            </a:r>
            <a:r>
              <a:rPr lang="en-US" altLang="en-US" dirty="0"/>
              <a:t>};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ArrayList&lt;Integer&gt; list = </a:t>
            </a:r>
            <a:r>
              <a:rPr lang="en-US" altLang="en-US" b="1" dirty="0"/>
              <a:t>new</a:t>
            </a:r>
            <a:r>
              <a:rPr lang="en-US" altLang="en-US" dirty="0"/>
              <a:t>  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ArrayList&lt;&gt;(Arrays.asList(array));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java.util.Collections.shuffle(list);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System.out.println(list);</a:t>
            </a:r>
            <a:endParaRPr lang="en-US" altLang="en-US" dirty="0"/>
          </a:p>
        </p:txBody>
      </p:sp>
      <p:sp>
        <p:nvSpPr>
          <p:cNvPr id="49157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9158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2075" tIns="46038" rIns="92075" bIns="46038" anchor="ctr"/>
          <a:p>
            <a:r>
              <a:rPr lang="zh-CN" altLang="en-US" u="sng" dirty="0"/>
              <a:t>自定义栈</a:t>
            </a:r>
            <a:r>
              <a:rPr lang="en-US" altLang="en-US" u="sng" dirty="0"/>
              <a:t>MyStack</a:t>
            </a: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50181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50182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50183" name="Rectangle 6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50185" name="Rectangle 8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50186" name="Object 9"/>
          <p:cNvGraphicFramePr>
            <a:graphicFrameLocks noChangeAspect="1"/>
          </p:cNvGraphicFramePr>
          <p:nvPr/>
        </p:nvGraphicFramePr>
        <p:xfrm>
          <a:off x="228600" y="2469515"/>
          <a:ext cx="8610600" cy="372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846830" imgH="1387475" progId="Word.Picture.8">
                  <p:embed/>
                </p:oleObj>
              </mc:Choice>
              <mc:Fallback>
                <p:oleObj name="" r:id="rId1" imgW="3846830" imgH="138747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2469515"/>
                        <a:ext cx="8610600" cy="372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1047</Words>
  <Application>WPS 演示</Application>
  <PresentationFormat>On-screen Show (4:3)</PresentationFormat>
  <Paragraphs>58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Monotype Sorts</vt:lpstr>
      <vt:lpstr>Book Antiqua</vt:lpstr>
      <vt:lpstr>Courier New</vt:lpstr>
      <vt:lpstr>Forte</vt:lpstr>
      <vt:lpstr>Courier</vt:lpstr>
      <vt:lpstr>Times</vt:lpstr>
      <vt:lpstr>微软雅黑</vt:lpstr>
      <vt:lpstr>Arial Unicode MS</vt:lpstr>
      <vt:lpstr>Wingdings</vt:lpstr>
      <vt:lpstr>Segoe Print</vt:lpstr>
      <vt:lpstr>International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OliverWU</cp:lastModifiedBy>
  <cp:revision>254</cp:revision>
  <dcterms:created xsi:type="dcterms:W3CDTF">1995-06-10T17:31:50Z</dcterms:created>
  <dcterms:modified xsi:type="dcterms:W3CDTF">2018-05-30T02:03:58Z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