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4"/>
  </p:notesMasterIdLst>
  <p:sldIdLst>
    <p:sldId id="259" r:id="rId3"/>
    <p:sldId id="353" r:id="rId4"/>
    <p:sldId id="355" r:id="rId5"/>
    <p:sldId id="356" r:id="rId6"/>
    <p:sldId id="357" r:id="rId7"/>
    <p:sldId id="377" r:id="rId8"/>
    <p:sldId id="376" r:id="rId9"/>
    <p:sldId id="375" r:id="rId10"/>
    <p:sldId id="413" r:id="rId11"/>
    <p:sldId id="378" r:id="rId12"/>
    <p:sldId id="434" r:id="rId13"/>
    <p:sldId id="385" r:id="rId14"/>
    <p:sldId id="386" r:id="rId15"/>
    <p:sldId id="387" r:id="rId16"/>
    <p:sldId id="388" r:id="rId17"/>
    <p:sldId id="389" r:id="rId18"/>
    <p:sldId id="411" r:id="rId19"/>
    <p:sldId id="362" r:id="rId20"/>
    <p:sldId id="363" r:id="rId21"/>
    <p:sldId id="414" r:id="rId22"/>
    <p:sldId id="393" r:id="rId23"/>
    <p:sldId id="396" r:id="rId24"/>
    <p:sldId id="404" r:id="rId25"/>
    <p:sldId id="406" r:id="rId26"/>
    <p:sldId id="407" r:id="rId27"/>
    <p:sldId id="412" r:id="rId28"/>
    <p:sldId id="368" r:id="rId29"/>
    <p:sldId id="369" r:id="rId30"/>
    <p:sldId id="370" r:id="rId31"/>
    <p:sldId id="371" r:id="rId32"/>
    <p:sldId id="435" r:id="rId33"/>
    <p:sldId id="438" r:id="rId34"/>
    <p:sldId id="441" r:id="rId35"/>
    <p:sldId id="442" r:id="rId36"/>
    <p:sldId id="440" r:id="rId37"/>
    <p:sldId id="443" r:id="rId38"/>
    <p:sldId id="444" r:id="rId39"/>
    <p:sldId id="445" r:id="rId40"/>
    <p:sldId id="446" r:id="rId41"/>
    <p:sldId id="448" r:id="rId42"/>
    <p:sldId id="447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11" autoAdjust="0"/>
  </p:normalViewPr>
  <p:slideViewPr>
    <p:cSldViewPr>
      <p:cViewPr varScale="1">
        <p:scale>
          <a:sx n="69" d="100"/>
          <a:sy n="69" d="100"/>
        </p:scale>
        <p:origin x="2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88598-7877-41E4-8C5C-38044413AA6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7B7B94-DD6A-45D8-B866-AC0AAA5AAC8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9400"/>
            <a:ext cx="9144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6" name="Picture 3" descr="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华文细黑" panose="02010600040101010101" pitchFamily="2" charset="-122"/>
              </a:endParaRPr>
            </a:p>
          </p:txBody>
        </p:sp>
        <p:pic>
          <p:nvPicPr>
            <p:cNvPr id="8" name="Picture 5" descr="投影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907704" y="2348880"/>
            <a:ext cx="5399087" cy="107950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205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717032"/>
            <a:ext cx="5400675" cy="6000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563938" y="6381750"/>
            <a:ext cx="2087562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smtClean="0">
                <a:solidFill>
                  <a:srgbClr val="0070C0"/>
                </a:solidFill>
                <a:latin typeface="Century Gothic" panose="020B0502020202020204" pitchFamily="34" charset="0"/>
              </a:rPr>
              <a:t>信息技术学院</a:t>
            </a:r>
            <a:endParaRPr lang="zh-CN" altLang="en-US" sz="1400" smtClean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BD616-09EA-49F5-8D43-0EA2AEC003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2952-2F0F-4AA2-A7FF-4F07075F5D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EB229-8B64-4D97-9CF0-B3223D783F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00F2B-59F4-4A02-80B5-6718FFA439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1D0B4-AF78-4D85-9D7D-E490F8576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8235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9A2FF-8924-4289-8D1A-F76563E288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D3CC-C6CD-46E6-9542-782923A06D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课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988-6332-4D2C-A915-C3E042EED4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1031" name="Picture 3" descr="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华文细黑" panose="02010600040101010101" pitchFamily="2" charset="-122"/>
              </a:endParaRPr>
            </a:p>
          </p:txBody>
        </p:sp>
        <p:pic>
          <p:nvPicPr>
            <p:cNvPr id="1033" name="Picture 5" descr="投影2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First</a:t>
            </a:r>
            <a:endParaRPr lang="zh-CN" altLang="zh-CN" smtClean="0"/>
          </a:p>
          <a:p>
            <a:pPr lvl="1"/>
            <a:r>
              <a:rPr lang="en-US" altLang="zh-CN" smtClean="0"/>
              <a:t>Second</a:t>
            </a:r>
            <a:endParaRPr lang="zh-CN" altLang="zh-CN" smtClean="0"/>
          </a:p>
          <a:p>
            <a:pPr lvl="2"/>
            <a:r>
              <a:rPr lang="en-US" altLang="zh-CN" smtClean="0"/>
              <a:t>Third</a:t>
            </a:r>
            <a:endParaRPr lang="zh-CN" altLang="zh-CN" smtClean="0"/>
          </a:p>
          <a:p>
            <a:pPr lvl="3"/>
            <a:r>
              <a:rPr lang="en-US" altLang="zh-CN" smtClean="0"/>
              <a:t>Fourth</a:t>
            </a:r>
            <a:endParaRPr lang="zh-CN" altLang="zh-CN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D31E1053-868E-4AF9-8CA7-7AD82DF1DBEC}" type="slidenum">
              <a:rPr lang="zh-CN" altLang="en-US"/>
            </a:fld>
            <a:endParaRPr lang="zh-CN" altLang="en-US"/>
          </a:p>
        </p:txBody>
      </p:sp>
      <p:sp>
        <p:nvSpPr>
          <p:cNvPr id="102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15913"/>
            <a:ext cx="770413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</a:t>
            </a:r>
            <a:endParaRPr lang="zh-CN" altLang="zh-CN" smtClean="0"/>
          </a:p>
        </p:txBody>
      </p:sp>
      <p:pic>
        <p:nvPicPr>
          <p:cNvPr id="1030" name="Picture 10" descr="北京师范大学珠海分校标志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Comic Sans MS" panose="030F0702030302020204" pitchFamily="66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Comic Sans MS" panose="030F0702030302020204" pitchFamily="66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Comic Sans MS" panose="030F0702030302020204" pitchFamily="66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数组</a:t>
            </a:r>
            <a:endParaRPr lang="zh-CN" altLang="en-US" smtClean="0"/>
          </a:p>
        </p:txBody>
      </p:sp>
      <p:sp>
        <p:nvSpPr>
          <p:cNvPr id="5123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F7F08-0DC7-4A16-859B-DBA35BF2064D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5193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处理数组时经常会用到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数组中所有元素都是同一类型的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数组的大小是已知的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处理数组时，推荐采用下面的</a:t>
            </a:r>
            <a:r>
              <a:rPr lang="zh-CN" altLang="en-US" dirty="0" smtClean="0">
                <a:solidFill>
                  <a:srgbClr val="FF0000"/>
                </a:solidFill>
              </a:rPr>
              <a:t>模板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31EB1B-6F3D-4BB0-9DD8-69766BB52E9A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76375" y="3933825"/>
            <a:ext cx="547211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for (int i = 0; i &lt; myList.length; i++){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// your operation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25855"/>
            <a:ext cx="8207375" cy="145351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简便的for循环，</a:t>
            </a:r>
            <a:r>
              <a:rPr lang="en-US" altLang="zh-CN" dirty="0" smtClean="0"/>
              <a:t>for</a:t>
            </a:r>
            <a:r>
              <a:rPr lang="zh-CN" altLang="en-US" dirty="0" smtClean="0">
                <a:sym typeface="+mn-ea"/>
              </a:rPr>
              <a:t>each不使用下标顺序遍历整个数组</a:t>
            </a:r>
            <a:endParaRPr lang="zh-CN" altLang="en-US" dirty="0" smtClean="0">
              <a:sym typeface="+mn-ea"/>
            </a:endParaRPr>
          </a:p>
          <a:p>
            <a:pPr>
              <a:defRPr/>
            </a:pPr>
            <a:r>
              <a:rPr lang="zh-CN" altLang="en-US" dirty="0" smtClean="0"/>
              <a:t>局限性：如果要是引用数组或者集合的索引，foreach就没法做到了，因为foreach只是遍历一边数组或者集合。</a:t>
            </a: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31EB1B-6F3D-4BB0-9DD8-69766BB52E9A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524635" y="3409315"/>
            <a:ext cx="5472113" cy="3415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 (elementType e: arrayRefVar){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处理元素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//e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必须声明为与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arrayRefVar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相同的数据类型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for (double e: myList){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System.out.println(e)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}//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处理数组举例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使用输入值初始化数组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645DB6-96B1-46CC-B4AE-DEC5B1935E55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2349500"/>
            <a:ext cx="7920037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</a:rPr>
              <a:t>java.util.Scanner</a:t>
            </a:r>
            <a:r>
              <a:rPr lang="en-US" altLang="zh-CN" sz="2400" kern="0" dirty="0">
                <a:latin typeface="+mn-lt"/>
              </a:rPr>
              <a:t> input = new </a:t>
            </a:r>
            <a:r>
              <a:rPr lang="en-US" altLang="zh-CN" sz="2400" kern="0" dirty="0" err="1">
                <a:latin typeface="+mn-lt"/>
              </a:rPr>
              <a:t>java.util.Scanner</a:t>
            </a:r>
            <a:r>
              <a:rPr lang="en-US" altLang="zh-CN" sz="2400" kern="0" dirty="0">
                <a:latin typeface="+mn-lt"/>
              </a:rPr>
              <a:t>(</a:t>
            </a:r>
            <a:r>
              <a:rPr lang="en-US" altLang="zh-CN" sz="2400" kern="0" dirty="0" err="1">
                <a:latin typeface="+mn-lt"/>
              </a:rPr>
              <a:t>System.in</a:t>
            </a:r>
            <a:r>
              <a:rPr lang="en-US" altLang="zh-CN" sz="2400" kern="0" dirty="0">
                <a:latin typeface="+mn-lt"/>
              </a:rPr>
              <a:t>);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</a:rPr>
              <a:t>System.out.print</a:t>
            </a:r>
            <a:r>
              <a:rPr lang="en-US" altLang="zh-CN" sz="2400" kern="0" dirty="0">
                <a:latin typeface="+mn-lt"/>
              </a:rPr>
              <a:t>("Enter " + </a:t>
            </a:r>
            <a:r>
              <a:rPr lang="en-US" altLang="zh-CN" sz="2400" kern="0" dirty="0" err="1">
                <a:latin typeface="+mn-lt"/>
              </a:rPr>
              <a:t>myList.length</a:t>
            </a:r>
            <a:r>
              <a:rPr lang="en-US" altLang="zh-CN" sz="2400" kern="0" dirty="0">
                <a:latin typeface="+mn-lt"/>
              </a:rPr>
              <a:t> + " values: ");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for (</a:t>
            </a:r>
            <a:r>
              <a:rPr lang="en-US" altLang="zh-CN" sz="2400" kern="0" dirty="0" err="1">
                <a:latin typeface="+mn-lt"/>
              </a:rPr>
              <a:t>int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= 0;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&lt; </a:t>
            </a:r>
            <a:r>
              <a:rPr lang="en-US" altLang="zh-CN" sz="2400" kern="0" dirty="0" err="1">
                <a:latin typeface="+mn-lt"/>
              </a:rPr>
              <a:t>myList.length</a:t>
            </a:r>
            <a:r>
              <a:rPr lang="en-US" altLang="zh-CN" sz="2400" kern="0" dirty="0">
                <a:latin typeface="+mn-lt"/>
              </a:rPr>
              <a:t>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++) {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  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] = </a:t>
            </a:r>
            <a:r>
              <a:rPr lang="en-US" altLang="zh-CN" sz="2400" kern="0" dirty="0" err="1">
                <a:latin typeface="+mn-lt"/>
              </a:rPr>
              <a:t>input.nextDouble</a:t>
            </a:r>
            <a:r>
              <a:rPr lang="en-US" altLang="zh-CN" sz="2400" kern="0" dirty="0">
                <a:latin typeface="+mn-lt"/>
              </a:rPr>
              <a:t>();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处理数组举例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使用随机数初始化数组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58FE43-7ACF-47FF-9C71-6914C318C8DF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89138"/>
            <a:ext cx="7920037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400" kern="0" dirty="0">
                <a:latin typeface="+mn-lt"/>
              </a:rPr>
              <a:t>for (</a:t>
            </a:r>
            <a:r>
              <a:rPr lang="en-US" altLang="zh-CN" sz="2400" kern="0" dirty="0" err="1">
                <a:latin typeface="+mn-lt"/>
              </a:rPr>
              <a:t>int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= 0;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&lt; </a:t>
            </a:r>
            <a:r>
              <a:rPr lang="en-US" altLang="zh-CN" sz="2400" kern="0" dirty="0" err="1">
                <a:latin typeface="+mn-lt"/>
              </a:rPr>
              <a:t>myList.length</a:t>
            </a:r>
            <a:r>
              <a:rPr lang="en-US" altLang="zh-CN" sz="2400" kern="0" dirty="0">
                <a:latin typeface="+mn-lt"/>
              </a:rPr>
              <a:t>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++) {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400" kern="0" dirty="0">
                <a:latin typeface="+mn-lt"/>
              </a:rPr>
              <a:t>  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] =</a:t>
            </a:r>
            <a:r>
              <a:rPr lang="en-US" altLang="zh-CN" sz="2400" kern="0" dirty="0" err="1">
                <a:latin typeface="+mn-lt"/>
              </a:rPr>
              <a:t>Math.random</a:t>
            </a:r>
            <a:r>
              <a:rPr lang="en-US" altLang="zh-CN" sz="2400" kern="0" dirty="0">
                <a:latin typeface="+mn-lt"/>
              </a:rPr>
              <a:t>();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400" kern="0" dirty="0">
                <a:latin typeface="+mn-lt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68313" y="3573463"/>
            <a:ext cx="82073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ea"/>
                <a:ea typeface="+mn-ea"/>
              </a:rPr>
              <a:t>对所有元素求和</a:t>
            </a:r>
            <a:endParaRPr lang="zh-CN" altLang="en-US" sz="3200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4437063"/>
            <a:ext cx="792003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double sum = 0;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for (</a:t>
            </a:r>
            <a:r>
              <a:rPr lang="en-US" altLang="zh-CN" sz="2400" kern="0" dirty="0" err="1">
                <a:latin typeface="+mn-lt"/>
              </a:rPr>
              <a:t>int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= 0;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&lt; </a:t>
            </a:r>
            <a:r>
              <a:rPr lang="en-US" altLang="zh-CN" sz="2400" kern="0" dirty="0" err="1">
                <a:latin typeface="+mn-lt"/>
              </a:rPr>
              <a:t>myList.length</a:t>
            </a:r>
            <a:r>
              <a:rPr lang="en-US" altLang="zh-CN" sz="2400" kern="0" dirty="0">
                <a:latin typeface="+mn-lt"/>
              </a:rPr>
              <a:t>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++){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  sum += 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];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处理数组举例</a:t>
            </a:r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0F21B-1F33-4F47-97CA-2784D379A6A9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68313" y="1125538"/>
            <a:ext cx="82073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ea"/>
                <a:ea typeface="+mn-ea"/>
              </a:rPr>
              <a:t>显示数组</a:t>
            </a:r>
            <a:endParaRPr lang="zh-CN" altLang="en-US" sz="3200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1916113"/>
            <a:ext cx="7921625" cy="129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for (</a:t>
            </a:r>
            <a:r>
              <a:rPr lang="en-US" altLang="zh-CN" sz="2400" kern="0" dirty="0" err="1">
                <a:latin typeface="+mn-lt"/>
              </a:rPr>
              <a:t>int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= 0;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&lt; </a:t>
            </a:r>
            <a:r>
              <a:rPr lang="en-US" altLang="zh-CN" sz="2400" kern="0" dirty="0" err="1">
                <a:latin typeface="+mn-lt"/>
              </a:rPr>
              <a:t>myList.length</a:t>
            </a:r>
            <a:r>
              <a:rPr lang="en-US" altLang="zh-CN" sz="2400" kern="0" dirty="0">
                <a:latin typeface="+mn-lt"/>
              </a:rPr>
              <a:t>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++){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  </a:t>
            </a:r>
            <a:r>
              <a:rPr lang="en-US" altLang="zh-CN" sz="2400" kern="0" dirty="0" err="1">
                <a:latin typeface="+mn-lt"/>
              </a:rPr>
              <a:t>System.out.print</a:t>
            </a:r>
            <a:r>
              <a:rPr lang="en-US" altLang="zh-CN" sz="2400" kern="0" dirty="0">
                <a:latin typeface="+mn-lt"/>
              </a:rPr>
              <a:t>(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] + “ “);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处理数组举例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A07EC0-D33C-4421-B4CC-0E4C166B4E16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68313" y="1125538"/>
            <a:ext cx="82073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ea"/>
                <a:ea typeface="+mn-ea"/>
              </a:rPr>
              <a:t>找出最大元素及其最小下标</a:t>
            </a:r>
            <a:endParaRPr lang="zh-CN" altLang="en-US" sz="3200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1916113"/>
            <a:ext cx="7921625" cy="309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double max = 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[0];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</a:rPr>
              <a:t>int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en-US" altLang="zh-CN" sz="2400" kern="0" dirty="0" err="1">
                <a:latin typeface="+mn-lt"/>
              </a:rPr>
              <a:t>indexOfMax</a:t>
            </a:r>
            <a:r>
              <a:rPr lang="en-US" altLang="zh-CN" sz="2400" kern="0" dirty="0">
                <a:latin typeface="+mn-lt"/>
              </a:rPr>
              <a:t> = 0;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for (</a:t>
            </a:r>
            <a:r>
              <a:rPr lang="en-US" altLang="zh-CN" sz="2400" kern="0" dirty="0" err="1">
                <a:latin typeface="+mn-lt"/>
              </a:rPr>
              <a:t>int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= 1;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&lt; </a:t>
            </a:r>
            <a:r>
              <a:rPr lang="en-US" altLang="zh-CN" sz="2400" kern="0" dirty="0" err="1">
                <a:latin typeface="+mn-lt"/>
              </a:rPr>
              <a:t>myList.length</a:t>
            </a:r>
            <a:r>
              <a:rPr lang="en-US" altLang="zh-CN" sz="2400" kern="0" dirty="0">
                <a:latin typeface="+mn-lt"/>
              </a:rPr>
              <a:t>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++){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  if (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] &gt; max){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    max = 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];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    </a:t>
            </a:r>
            <a:r>
              <a:rPr lang="en-US" altLang="zh-CN" sz="2400" kern="0" dirty="0" err="1">
                <a:latin typeface="+mn-lt"/>
              </a:rPr>
              <a:t>indexOfMax</a:t>
            </a:r>
            <a:r>
              <a:rPr lang="en-US" altLang="zh-CN" sz="2400" kern="0" dirty="0">
                <a:latin typeface="+mn-lt"/>
              </a:rPr>
              <a:t> =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  }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处理数组举例</a:t>
            </a:r>
            <a:endParaRPr lang="zh-CN" altLang="en-US" dirty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3FD5C9-ECDB-4E8C-A4D8-B0EE42BB7565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68313" y="1125538"/>
            <a:ext cx="82073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ea"/>
                <a:ea typeface="+mn-ea"/>
              </a:rPr>
              <a:t>数组元素的互换</a:t>
            </a:r>
            <a:endParaRPr lang="zh-CN" altLang="en-US" sz="3200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1916113"/>
            <a:ext cx="7921625" cy="151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// </a:t>
            </a:r>
            <a:r>
              <a:rPr lang="zh-CN" altLang="en-US" sz="2400" kern="0" dirty="0">
                <a:latin typeface="+mn-lt"/>
              </a:rPr>
              <a:t>假设</a:t>
            </a:r>
            <a:r>
              <a:rPr lang="en-US" altLang="zh-CN" sz="2400" kern="0" dirty="0" err="1">
                <a:latin typeface="+mn-lt"/>
              </a:rPr>
              <a:t>int</a:t>
            </a:r>
            <a:r>
              <a:rPr lang="zh-CN" altLang="en-US" sz="2400" kern="0" dirty="0">
                <a:latin typeface="+mn-lt"/>
              </a:rPr>
              <a:t>变量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zh-CN" altLang="en-US" sz="2400" kern="0" dirty="0">
                <a:latin typeface="+mn-lt"/>
              </a:rPr>
              <a:t>和</a:t>
            </a:r>
            <a:r>
              <a:rPr lang="en-US" altLang="zh-CN" sz="2400" kern="0" dirty="0">
                <a:latin typeface="+mn-lt"/>
              </a:rPr>
              <a:t>j</a:t>
            </a:r>
            <a:r>
              <a:rPr lang="zh-CN" altLang="en-US" sz="2400" kern="0" dirty="0">
                <a:latin typeface="+mn-lt"/>
              </a:rPr>
              <a:t>的值介于</a:t>
            </a:r>
            <a:r>
              <a:rPr lang="en-US" altLang="zh-CN" sz="2400" kern="0" dirty="0">
                <a:latin typeface="+mn-lt"/>
              </a:rPr>
              <a:t>0</a:t>
            </a:r>
            <a:r>
              <a:rPr lang="zh-CN" altLang="en-US" sz="2400" kern="0" dirty="0">
                <a:latin typeface="+mn-lt"/>
              </a:rPr>
              <a:t>到</a:t>
            </a:r>
            <a:r>
              <a:rPr lang="en-US" altLang="zh-CN" sz="2400" kern="0" dirty="0" err="1">
                <a:latin typeface="+mn-lt"/>
              </a:rPr>
              <a:t>myList.length</a:t>
            </a:r>
            <a:r>
              <a:rPr lang="zh-CN" altLang="en-US" sz="2400" kern="0" dirty="0">
                <a:latin typeface="+mn-lt"/>
              </a:rPr>
              <a:t>之间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double temp = 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];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] = </a:t>
            </a: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[j];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</a:rPr>
              <a:t>myList</a:t>
            </a:r>
            <a:r>
              <a:rPr lang="en-US" altLang="zh-CN" sz="2400" kern="0" dirty="0">
                <a:latin typeface="+mn-lt"/>
              </a:rPr>
              <a:t>[j] = temp;</a:t>
            </a:r>
            <a:endParaRPr lang="en-US" altLang="zh-CN" sz="2400" kern="0" dirty="0">
              <a:latin typeface="+mn-lt"/>
            </a:endParaRPr>
          </a:p>
        </p:txBody>
      </p:sp>
      <p:sp>
        <p:nvSpPr>
          <p:cNvPr id="19462" name="矩形 7"/>
          <p:cNvSpPr>
            <a:spLocks noChangeArrowheads="1"/>
          </p:cNvSpPr>
          <p:nvPr/>
        </p:nvSpPr>
        <p:spPr bwMode="auto">
          <a:xfrm>
            <a:off x="1042988" y="4868863"/>
            <a:ext cx="201612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19463" name="矩形 10"/>
          <p:cNvSpPr>
            <a:spLocks noChangeArrowheads="1"/>
          </p:cNvSpPr>
          <p:nvPr/>
        </p:nvSpPr>
        <p:spPr bwMode="auto">
          <a:xfrm>
            <a:off x="3492500" y="4868863"/>
            <a:ext cx="201612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19464" name="矩形 11"/>
          <p:cNvSpPr>
            <a:spLocks noChangeArrowheads="1"/>
          </p:cNvSpPr>
          <p:nvPr/>
        </p:nvSpPr>
        <p:spPr bwMode="auto">
          <a:xfrm>
            <a:off x="5940425" y="4868863"/>
            <a:ext cx="201612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19465" name="矩形 12"/>
          <p:cNvSpPr>
            <a:spLocks noChangeArrowheads="1"/>
          </p:cNvSpPr>
          <p:nvPr/>
        </p:nvSpPr>
        <p:spPr bwMode="auto">
          <a:xfrm>
            <a:off x="3059113" y="4868863"/>
            <a:ext cx="423862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19466" name="矩形 13"/>
          <p:cNvSpPr>
            <a:spLocks noChangeArrowheads="1"/>
          </p:cNvSpPr>
          <p:nvPr/>
        </p:nvSpPr>
        <p:spPr bwMode="auto">
          <a:xfrm>
            <a:off x="5508625" y="4868863"/>
            <a:ext cx="423863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3132138" y="4941888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8" name="TextBox 15"/>
          <p:cNvSpPr txBox="1">
            <a:spLocks noChangeArrowheads="1"/>
          </p:cNvSpPr>
          <p:nvPr/>
        </p:nvSpPr>
        <p:spPr bwMode="auto">
          <a:xfrm>
            <a:off x="5580063" y="4941888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469" name="直接箭头连接符 17"/>
          <p:cNvCxnSpPr>
            <a:cxnSpLocks noChangeShapeType="1"/>
          </p:cNvCxnSpPr>
          <p:nvPr/>
        </p:nvCxnSpPr>
        <p:spPr bwMode="auto">
          <a:xfrm flipH="1">
            <a:off x="3276600" y="4437063"/>
            <a:ext cx="3175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直接箭头连接符 20"/>
          <p:cNvCxnSpPr>
            <a:cxnSpLocks noChangeShapeType="1"/>
            <a:endCxn id="19466" idx="0"/>
          </p:cNvCxnSpPr>
          <p:nvPr/>
        </p:nvCxnSpPr>
        <p:spPr bwMode="auto">
          <a:xfrm flipH="1">
            <a:off x="5719763" y="4437063"/>
            <a:ext cx="4762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直接连接符 22"/>
          <p:cNvCxnSpPr>
            <a:cxnSpLocks noChangeShapeType="1"/>
          </p:cNvCxnSpPr>
          <p:nvPr/>
        </p:nvCxnSpPr>
        <p:spPr bwMode="auto">
          <a:xfrm>
            <a:off x="3276600" y="4437063"/>
            <a:ext cx="2447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2" name="TextBox 23"/>
          <p:cNvSpPr txBox="1">
            <a:spLocks noChangeArrowheads="1"/>
          </p:cNvSpPr>
          <p:nvPr/>
        </p:nvSpPr>
        <p:spPr bwMode="auto">
          <a:xfrm>
            <a:off x="3635375" y="407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swap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处理数组举例</a:t>
            </a:r>
            <a:endParaRPr lang="zh-CN" altLang="en-US" dirty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ECE70-211A-4AC2-8B40-EEAAE6886C82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95288" y="1196975"/>
            <a:ext cx="820737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ea"/>
                <a:ea typeface="+mn-ea"/>
              </a:rPr>
              <a:t>移动元素</a:t>
            </a:r>
            <a:endParaRPr lang="zh-CN" altLang="en-US" sz="3200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750" y="1989138"/>
            <a:ext cx="7920038" cy="187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double temp = </a:t>
            </a:r>
            <a:r>
              <a:rPr lang="en-US" altLang="zh-CN" sz="2400" kern="0" dirty="0" err="1">
                <a:latin typeface="Arial" panose="020B0604020202020204" pitchFamily="34" charset="0"/>
              </a:rPr>
              <a:t>myList</a:t>
            </a:r>
            <a:r>
              <a:rPr lang="en-US" altLang="zh-CN" sz="2400" kern="0" dirty="0">
                <a:latin typeface="Arial" panose="020B0604020202020204" pitchFamily="34" charset="0"/>
              </a:rPr>
              <a:t>[0];</a:t>
            </a:r>
            <a:endParaRPr lang="en-US" altLang="zh-CN" sz="2400" kern="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for (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 &lt; </a:t>
            </a:r>
            <a:r>
              <a:rPr lang="en-US" altLang="zh-CN" sz="2400" dirty="0" err="1">
                <a:latin typeface="Arial" panose="020B0604020202020204" pitchFamily="34" charset="0"/>
              </a:rPr>
              <a:t>myList.length</a:t>
            </a:r>
            <a:r>
              <a:rPr lang="en-US" altLang="zh-CN" sz="2400" dirty="0">
                <a:latin typeface="Arial" panose="020B0604020202020204" pitchFamily="34" charset="0"/>
              </a:rPr>
              <a:t>; 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++){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</a:rPr>
              <a:t>myList</a:t>
            </a:r>
            <a:r>
              <a:rPr lang="en-US" altLang="zh-CN" sz="2400" dirty="0">
                <a:latin typeface="Arial" panose="020B0604020202020204" pitchFamily="34" charset="0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 - 1] = </a:t>
            </a:r>
            <a:r>
              <a:rPr lang="en-US" altLang="zh-CN" sz="2400" dirty="0" err="1">
                <a:latin typeface="Arial" panose="020B0604020202020204" pitchFamily="34" charset="0"/>
              </a:rPr>
              <a:t>myList</a:t>
            </a:r>
            <a:r>
              <a:rPr lang="en-US" altLang="zh-CN" sz="2400" dirty="0">
                <a:latin typeface="Arial" panose="020B0604020202020204" pitchFamily="34" charset="0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];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dirty="0" err="1">
                <a:latin typeface="Arial" panose="020B0604020202020204" pitchFamily="34" charset="0"/>
              </a:rPr>
              <a:t>myList</a:t>
            </a:r>
            <a:r>
              <a:rPr lang="en-US" altLang="zh-CN" sz="2400" dirty="0">
                <a:latin typeface="Arial" panose="020B0604020202020204" pitchFamily="34" charset="0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</a:rPr>
              <a:t>myList.length</a:t>
            </a:r>
            <a:r>
              <a:rPr lang="en-US" altLang="zh-CN" sz="2400" dirty="0">
                <a:latin typeface="Arial" panose="020B0604020202020204" pitchFamily="34" charset="0"/>
              </a:rPr>
              <a:t> – 1] = temp;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0486" name="矩形 10"/>
          <p:cNvSpPr>
            <a:spLocks noChangeArrowheads="1"/>
          </p:cNvSpPr>
          <p:nvPr/>
        </p:nvSpPr>
        <p:spPr bwMode="auto">
          <a:xfrm>
            <a:off x="3492500" y="4868863"/>
            <a:ext cx="201612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20487" name="矩形 12"/>
          <p:cNvSpPr>
            <a:spLocks noChangeArrowheads="1"/>
          </p:cNvSpPr>
          <p:nvPr/>
        </p:nvSpPr>
        <p:spPr bwMode="auto">
          <a:xfrm>
            <a:off x="3059113" y="4868863"/>
            <a:ext cx="423862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20488" name="矩形 13"/>
          <p:cNvSpPr>
            <a:spLocks noChangeArrowheads="1"/>
          </p:cNvSpPr>
          <p:nvPr/>
        </p:nvSpPr>
        <p:spPr bwMode="auto">
          <a:xfrm>
            <a:off x="5508625" y="4868863"/>
            <a:ext cx="423863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cxnSp>
        <p:nvCxnSpPr>
          <p:cNvPr id="20489" name="直接箭头连接符 17"/>
          <p:cNvCxnSpPr>
            <a:cxnSpLocks noChangeShapeType="1"/>
          </p:cNvCxnSpPr>
          <p:nvPr/>
        </p:nvCxnSpPr>
        <p:spPr bwMode="auto">
          <a:xfrm>
            <a:off x="5795963" y="4581525"/>
            <a:ext cx="0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直接连接符 18"/>
          <p:cNvCxnSpPr>
            <a:cxnSpLocks noChangeShapeType="1"/>
          </p:cNvCxnSpPr>
          <p:nvPr/>
        </p:nvCxnSpPr>
        <p:spPr bwMode="auto">
          <a:xfrm flipH="1">
            <a:off x="5795963" y="4581525"/>
            <a:ext cx="288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TextBox 19"/>
          <p:cNvSpPr txBox="1">
            <a:spLocks noChangeArrowheads="1"/>
          </p:cNvSpPr>
          <p:nvPr/>
        </p:nvSpPr>
        <p:spPr bwMode="auto">
          <a:xfrm>
            <a:off x="3635375" y="407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shift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矩形 20"/>
          <p:cNvSpPr>
            <a:spLocks noChangeArrowheads="1"/>
          </p:cNvSpPr>
          <p:nvPr/>
        </p:nvSpPr>
        <p:spPr bwMode="auto">
          <a:xfrm>
            <a:off x="2627313" y="4868863"/>
            <a:ext cx="423862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20493" name="矩形 22"/>
          <p:cNvSpPr>
            <a:spLocks noChangeArrowheads="1"/>
          </p:cNvSpPr>
          <p:nvPr/>
        </p:nvSpPr>
        <p:spPr bwMode="auto">
          <a:xfrm>
            <a:off x="2195513" y="4868863"/>
            <a:ext cx="423862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sp>
        <p:nvSpPr>
          <p:cNvPr id="20494" name="矩形 24"/>
          <p:cNvSpPr>
            <a:spLocks noChangeArrowheads="1"/>
          </p:cNvSpPr>
          <p:nvPr/>
        </p:nvSpPr>
        <p:spPr bwMode="auto">
          <a:xfrm>
            <a:off x="5940425" y="4868863"/>
            <a:ext cx="423863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i="1">
              <a:latin typeface="Arial" panose="020B0604020202020204" pitchFamily="34" charset="0"/>
            </a:endParaRPr>
          </a:p>
        </p:txBody>
      </p:sp>
      <p:cxnSp>
        <p:nvCxnSpPr>
          <p:cNvPr id="20495" name="直接连接符 28"/>
          <p:cNvCxnSpPr>
            <a:cxnSpLocks noChangeShapeType="1"/>
          </p:cNvCxnSpPr>
          <p:nvPr/>
        </p:nvCxnSpPr>
        <p:spPr bwMode="auto">
          <a:xfrm>
            <a:off x="6084888" y="45815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直接箭头连接符 53"/>
          <p:cNvCxnSpPr>
            <a:cxnSpLocks noChangeShapeType="1"/>
          </p:cNvCxnSpPr>
          <p:nvPr/>
        </p:nvCxnSpPr>
        <p:spPr bwMode="auto">
          <a:xfrm flipV="1">
            <a:off x="6156325" y="5373688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直接连接符 54"/>
          <p:cNvCxnSpPr>
            <a:cxnSpLocks noChangeShapeType="1"/>
          </p:cNvCxnSpPr>
          <p:nvPr/>
        </p:nvCxnSpPr>
        <p:spPr bwMode="auto">
          <a:xfrm flipH="1">
            <a:off x="2411413" y="5732463"/>
            <a:ext cx="37449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直接连接符 55"/>
          <p:cNvCxnSpPr>
            <a:cxnSpLocks noChangeShapeType="1"/>
            <a:stCxn id="20493" idx="2"/>
          </p:cNvCxnSpPr>
          <p:nvPr/>
        </p:nvCxnSpPr>
        <p:spPr bwMode="auto">
          <a:xfrm>
            <a:off x="2408238" y="5373688"/>
            <a:ext cx="3175" cy="358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直接箭头连接符 66"/>
          <p:cNvCxnSpPr>
            <a:cxnSpLocks noChangeShapeType="1"/>
          </p:cNvCxnSpPr>
          <p:nvPr/>
        </p:nvCxnSpPr>
        <p:spPr bwMode="auto">
          <a:xfrm>
            <a:off x="5364163" y="4581525"/>
            <a:ext cx="0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直接连接符 67"/>
          <p:cNvCxnSpPr>
            <a:cxnSpLocks noChangeShapeType="1"/>
          </p:cNvCxnSpPr>
          <p:nvPr/>
        </p:nvCxnSpPr>
        <p:spPr bwMode="auto">
          <a:xfrm flipH="1">
            <a:off x="5364163" y="4581525"/>
            <a:ext cx="287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直接连接符 68"/>
          <p:cNvCxnSpPr>
            <a:cxnSpLocks noChangeShapeType="1"/>
          </p:cNvCxnSpPr>
          <p:nvPr/>
        </p:nvCxnSpPr>
        <p:spPr bwMode="auto">
          <a:xfrm>
            <a:off x="5651500" y="45815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直接箭头连接符 69"/>
          <p:cNvCxnSpPr>
            <a:cxnSpLocks noChangeShapeType="1"/>
          </p:cNvCxnSpPr>
          <p:nvPr/>
        </p:nvCxnSpPr>
        <p:spPr bwMode="auto">
          <a:xfrm>
            <a:off x="3348038" y="4581525"/>
            <a:ext cx="0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直接连接符 70"/>
          <p:cNvCxnSpPr>
            <a:cxnSpLocks noChangeShapeType="1"/>
          </p:cNvCxnSpPr>
          <p:nvPr/>
        </p:nvCxnSpPr>
        <p:spPr bwMode="auto">
          <a:xfrm flipH="1">
            <a:off x="3348038" y="4581525"/>
            <a:ext cx="287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直接连接符 71"/>
          <p:cNvCxnSpPr>
            <a:cxnSpLocks noChangeShapeType="1"/>
          </p:cNvCxnSpPr>
          <p:nvPr/>
        </p:nvCxnSpPr>
        <p:spPr bwMode="auto">
          <a:xfrm>
            <a:off x="3635375" y="45815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直接箭头连接符 72"/>
          <p:cNvCxnSpPr>
            <a:cxnSpLocks noChangeShapeType="1"/>
          </p:cNvCxnSpPr>
          <p:nvPr/>
        </p:nvCxnSpPr>
        <p:spPr bwMode="auto">
          <a:xfrm>
            <a:off x="2916238" y="4581525"/>
            <a:ext cx="0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直接连接符 73"/>
          <p:cNvCxnSpPr>
            <a:cxnSpLocks noChangeShapeType="1"/>
          </p:cNvCxnSpPr>
          <p:nvPr/>
        </p:nvCxnSpPr>
        <p:spPr bwMode="auto">
          <a:xfrm flipH="1">
            <a:off x="2916238" y="4581525"/>
            <a:ext cx="287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直接连接符 74"/>
          <p:cNvCxnSpPr>
            <a:cxnSpLocks noChangeShapeType="1"/>
          </p:cNvCxnSpPr>
          <p:nvPr/>
        </p:nvCxnSpPr>
        <p:spPr bwMode="auto">
          <a:xfrm>
            <a:off x="3203575" y="45815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直接箭头连接符 75"/>
          <p:cNvCxnSpPr>
            <a:cxnSpLocks noChangeShapeType="1"/>
          </p:cNvCxnSpPr>
          <p:nvPr/>
        </p:nvCxnSpPr>
        <p:spPr bwMode="auto">
          <a:xfrm>
            <a:off x="2484438" y="4581525"/>
            <a:ext cx="0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直接连接符 76"/>
          <p:cNvCxnSpPr>
            <a:cxnSpLocks noChangeShapeType="1"/>
          </p:cNvCxnSpPr>
          <p:nvPr/>
        </p:nvCxnSpPr>
        <p:spPr bwMode="auto">
          <a:xfrm flipH="1">
            <a:off x="2484438" y="4581525"/>
            <a:ext cx="287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直接连接符 77"/>
          <p:cNvCxnSpPr>
            <a:cxnSpLocks noChangeShapeType="1"/>
          </p:cNvCxnSpPr>
          <p:nvPr/>
        </p:nvCxnSpPr>
        <p:spPr bwMode="auto">
          <a:xfrm>
            <a:off x="2771775" y="45815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复制数组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直接使用赋值语句</a:t>
            </a:r>
            <a:r>
              <a:rPr lang="zh-CN" altLang="en-US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/>
              <a:t>能实现数组的复制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数组变量赋值是两个数组引用变量</a:t>
            </a:r>
            <a:r>
              <a:rPr lang="zh-CN" altLang="en-US" dirty="0" smtClean="0">
                <a:solidFill>
                  <a:srgbClr val="FF0000"/>
                </a:solidFill>
              </a:rPr>
              <a:t>指向同一个数组对象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可以使用循环实现数组的复制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21508" name="Group 19"/>
          <p:cNvGrpSpPr/>
          <p:nvPr/>
        </p:nvGrpSpPr>
        <p:grpSpPr bwMode="auto">
          <a:xfrm>
            <a:off x="952500" y="3487738"/>
            <a:ext cx="2232025" cy="1957387"/>
            <a:chOff x="612" y="2069"/>
            <a:chExt cx="1406" cy="1233"/>
          </a:xfrm>
        </p:grpSpPr>
        <p:sp>
          <p:nvSpPr>
            <p:cNvPr id="21519" name="Rectangle 20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x: 1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0" name="Rectangle 21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y : 1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21" name="AutoShape 22"/>
            <p:cNvCxnSpPr>
              <a:cxnSpLocks noChangeShapeType="1"/>
              <a:stCxn id="21519" idx="3"/>
              <a:endCxn id="21520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2" name="Text Box 23"/>
            <p:cNvSpPr txBox="1">
              <a:spLocks noChangeArrowheads="1"/>
            </p:cNvSpPr>
            <p:nvPr/>
          </p:nvSpPr>
          <p:spPr bwMode="auto">
            <a:xfrm>
              <a:off x="734" y="2356"/>
              <a:ext cx="8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赋值实际值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Text Box 24"/>
            <p:cNvSpPr txBox="1">
              <a:spLocks noChangeArrowheads="1"/>
            </p:cNvSpPr>
            <p:nvPr/>
          </p:nvSpPr>
          <p:spPr bwMode="auto">
            <a:xfrm>
              <a:off x="1156" y="30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基本类型</a:t>
              </a:r>
              <a:endParaRPr lang="zh-CN" altLang="en-US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09" name="Group 25"/>
          <p:cNvGrpSpPr/>
          <p:nvPr/>
        </p:nvGrpSpPr>
        <p:grpSpPr bwMode="auto">
          <a:xfrm>
            <a:off x="4067175" y="3494088"/>
            <a:ext cx="3887788" cy="1951037"/>
            <a:chOff x="2744" y="2069"/>
            <a:chExt cx="2449" cy="1229"/>
          </a:xfrm>
        </p:grpSpPr>
        <p:sp>
          <p:nvSpPr>
            <p:cNvPr id="21511" name="Rectangle 26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x : ref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Rectangle 27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y : ref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13" name="AutoShape 28"/>
            <p:cNvCxnSpPr>
              <a:cxnSpLocks noChangeShapeType="1"/>
              <a:stCxn id="21511" idx="3"/>
              <a:endCxn id="21512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" name="Text Box 29"/>
            <p:cNvSpPr txBox="1">
              <a:spLocks noChangeArrowheads="1"/>
            </p:cNvSpPr>
            <p:nvPr/>
          </p:nvSpPr>
          <p:spPr bwMode="auto">
            <a:xfrm>
              <a:off x="2926" y="2358"/>
              <a:ext cx="8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赋值引用值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Oval 30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array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16" name="AutoShape 31"/>
            <p:cNvCxnSpPr>
              <a:cxnSpLocks noChangeShapeType="1"/>
              <a:stCxn id="21511" idx="3"/>
              <a:endCxn id="21515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32"/>
            <p:cNvCxnSpPr>
              <a:cxnSpLocks noChangeShapeType="1"/>
              <a:stCxn id="21512" idx="3"/>
              <a:endCxn id="21515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8" name="Text Box 33"/>
            <p:cNvSpPr txBox="1">
              <a:spLocks noChangeArrowheads="1"/>
            </p:cNvSpPr>
            <p:nvPr/>
          </p:nvSpPr>
          <p:spPr bwMode="auto">
            <a:xfrm>
              <a:off x="3288" y="306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数组类型</a:t>
              </a:r>
              <a:endParaRPr lang="zh-CN" altLang="en-US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0" name="灯片编号占位符 18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0AC0C8-E802-44F6-A133-A2E9205DE053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给方法传递数组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7375" cy="309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可以将数组变量作为实参传递给方法。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基本数据类型</a:t>
            </a:r>
            <a:r>
              <a:rPr lang="zh-CN" altLang="en-US" dirty="0" smtClean="0"/>
              <a:t>传递的是</a:t>
            </a:r>
            <a:r>
              <a:rPr lang="zh-CN" altLang="en-US" dirty="0" smtClean="0">
                <a:solidFill>
                  <a:srgbClr val="FF0000"/>
                </a:solidFill>
              </a:rPr>
              <a:t>实际值的拷贝</a:t>
            </a:r>
            <a:r>
              <a:rPr lang="zh-CN" altLang="en-US" dirty="0" smtClean="0"/>
              <a:t>，修改形参，不影响实参。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数组</a:t>
            </a:r>
            <a:r>
              <a:rPr lang="zh-CN" altLang="en-US" dirty="0" smtClean="0">
                <a:solidFill>
                  <a:srgbClr val="FF0000"/>
                </a:solidFill>
              </a:rPr>
              <a:t>引用变量</a:t>
            </a:r>
            <a:r>
              <a:rPr lang="zh-CN" altLang="en-US" dirty="0" smtClean="0"/>
              <a:t>传递的是对象的</a:t>
            </a:r>
            <a:r>
              <a:rPr lang="zh-CN" altLang="en-US" dirty="0" smtClean="0">
                <a:solidFill>
                  <a:srgbClr val="FF0000"/>
                </a:solidFill>
              </a:rPr>
              <a:t>引用</a:t>
            </a:r>
            <a:r>
              <a:rPr lang="zh-CN" altLang="en-US" dirty="0" smtClean="0"/>
              <a:t>，修改形参，将改变实参引用的数组对象。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042988" y="4005263"/>
            <a:ext cx="2232025" cy="1709737"/>
            <a:chOff x="1042988" y="4005263"/>
            <a:chExt cx="2232025" cy="1709737"/>
          </a:xfrm>
        </p:grpSpPr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042988" y="4005263"/>
              <a:ext cx="1152525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实参 </a:t>
              </a: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: 1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2122488" y="4941888"/>
              <a:ext cx="1152525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形参 </a:t>
              </a: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: 1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36" name="AutoShape 7"/>
            <p:cNvCxnSpPr>
              <a:cxnSpLocks noChangeShapeType="1"/>
              <a:stCxn id="22534" idx="3"/>
              <a:endCxn id="22535" idx="0"/>
            </p:cNvCxnSpPr>
            <p:nvPr/>
          </p:nvCxnSpPr>
          <p:spPr bwMode="auto">
            <a:xfrm>
              <a:off x="2195513" y="4221163"/>
              <a:ext cx="503237" cy="7207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1392238" y="4505325"/>
              <a:ext cx="13382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传递实际值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2122488" y="5348288"/>
              <a:ext cx="1098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基本类型</a:t>
              </a:r>
              <a:endParaRPr lang="zh-CN" altLang="en-US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46588" y="4005263"/>
            <a:ext cx="3887787" cy="1716087"/>
            <a:chOff x="4446588" y="4005263"/>
            <a:chExt cx="3887787" cy="1716087"/>
          </a:xfrm>
        </p:grpSpPr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4446588" y="4005263"/>
              <a:ext cx="1152525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实参 </a:t>
              </a:r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: ref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5526088" y="4941888"/>
              <a:ext cx="1152525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形参 </a:t>
              </a: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: ref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41" name="AutoShape 13"/>
            <p:cNvCxnSpPr>
              <a:cxnSpLocks noChangeShapeType="1"/>
              <a:stCxn id="22539" idx="3"/>
              <a:endCxn id="22540" idx="0"/>
            </p:cNvCxnSpPr>
            <p:nvPr/>
          </p:nvCxnSpPr>
          <p:spPr bwMode="auto">
            <a:xfrm>
              <a:off x="5599113" y="4221163"/>
              <a:ext cx="503237" cy="7207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4730750" y="4513263"/>
              <a:ext cx="13382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传递引用值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Oval 15"/>
            <p:cNvSpPr>
              <a:spLocks noChangeArrowheads="1"/>
            </p:cNvSpPr>
            <p:nvPr/>
          </p:nvSpPr>
          <p:spPr bwMode="auto">
            <a:xfrm>
              <a:off x="7326313" y="4078288"/>
              <a:ext cx="1008062" cy="6477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array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44" name="AutoShape 16"/>
            <p:cNvCxnSpPr>
              <a:cxnSpLocks noChangeShapeType="1"/>
              <a:stCxn id="22539" idx="3"/>
              <a:endCxn id="22543" idx="2"/>
            </p:cNvCxnSpPr>
            <p:nvPr/>
          </p:nvCxnSpPr>
          <p:spPr bwMode="auto">
            <a:xfrm>
              <a:off x="5599113" y="4221163"/>
              <a:ext cx="1727200" cy="1809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AutoShape 17"/>
            <p:cNvCxnSpPr>
              <a:cxnSpLocks noChangeShapeType="1"/>
              <a:stCxn id="22540" idx="3"/>
              <a:endCxn id="22543" idx="2"/>
            </p:cNvCxnSpPr>
            <p:nvPr/>
          </p:nvCxnSpPr>
          <p:spPr bwMode="auto">
            <a:xfrm flipV="1">
              <a:off x="6678613" y="4402138"/>
              <a:ext cx="647700" cy="75565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5453063" y="5354638"/>
              <a:ext cx="1098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数组类型</a:t>
              </a:r>
              <a:endParaRPr lang="zh-CN" altLang="en-US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3" name="灯片编号占位符 17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9AED74-9FF4-40ED-A164-E6C07D7FD22A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数组的基本知识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数组的复制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给方法传递数组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从方法中返回数组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Array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二维数组</a:t>
            </a:r>
            <a:endParaRPr lang="en-US" altLang="zh-CN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188AF-F11C-4682-8C2D-9CDDBC54C0EC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例：给方法传递数组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public class Example {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lt"/>
              </a:rPr>
              <a:t>    public </a:t>
            </a:r>
            <a:r>
              <a:rPr lang="en-US" altLang="zh-CN" sz="2400" dirty="0">
                <a:latin typeface="+mn-lt"/>
              </a:rPr>
              <a:t>static void main(String[] </a:t>
            </a:r>
            <a:r>
              <a:rPr lang="en-US" altLang="zh-CN" sz="2400" dirty="0" err="1">
                <a:latin typeface="+mn-lt"/>
              </a:rPr>
              <a:t>args</a:t>
            </a:r>
            <a:r>
              <a:rPr lang="en-US" altLang="zh-CN" sz="2400" dirty="0">
                <a:latin typeface="+mn-lt"/>
              </a:rPr>
              <a:t>) {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dirty="0" smtClean="0">
                <a:latin typeface="+mn-lt"/>
              </a:rPr>
              <a:t>    </a:t>
            </a:r>
            <a:r>
              <a:rPr lang="en-US" altLang="zh-CN" sz="2400" dirty="0" err="1" smtClean="0">
                <a:latin typeface="+mn-lt"/>
              </a:rPr>
              <a:t>int</a:t>
            </a:r>
            <a:r>
              <a:rPr lang="en-US" altLang="zh-CN" sz="2400" dirty="0" smtClean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x = 1;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dirty="0" smtClean="0">
                <a:latin typeface="+mn-lt"/>
              </a:rPr>
              <a:t>    </a:t>
            </a:r>
            <a:r>
              <a:rPr lang="en-US" altLang="zh-CN" sz="2400" dirty="0" err="1" smtClean="0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[] y = new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[10]; 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dirty="0" smtClean="0">
                <a:latin typeface="+mn-lt"/>
              </a:rPr>
              <a:t>    m(x</a:t>
            </a:r>
            <a:r>
              <a:rPr lang="en-US" altLang="zh-CN" sz="2400" dirty="0">
                <a:latin typeface="+mn-lt"/>
              </a:rPr>
              <a:t>, y); 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lt"/>
              </a:rPr>
              <a:t>        </a:t>
            </a:r>
            <a:r>
              <a:rPr lang="en-US" altLang="zh-CN" sz="2400" dirty="0" err="1" smtClean="0">
                <a:latin typeface="+mn-lt"/>
              </a:rPr>
              <a:t>System.out.println</a:t>
            </a:r>
            <a:r>
              <a:rPr lang="en-US" altLang="zh-CN" sz="2400" dirty="0" smtClean="0">
                <a:latin typeface="+mn-lt"/>
              </a:rPr>
              <a:t>(x </a:t>
            </a:r>
            <a:r>
              <a:rPr lang="en-US" altLang="zh-CN" sz="2400" dirty="0">
                <a:latin typeface="+mn-lt"/>
              </a:rPr>
              <a:t>+", "  + y[0] +", "+ y[1]);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lt"/>
              </a:rPr>
              <a:t>    }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lt"/>
              </a:rPr>
              <a:t>    public </a:t>
            </a:r>
            <a:r>
              <a:rPr lang="en-US" altLang="zh-CN" sz="2400" dirty="0">
                <a:latin typeface="+mn-lt"/>
              </a:rPr>
              <a:t>static void m(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x,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[] y) {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dirty="0" smtClean="0">
                <a:latin typeface="+mn-lt"/>
              </a:rPr>
              <a:t>    x </a:t>
            </a:r>
            <a:r>
              <a:rPr lang="en-US" altLang="zh-CN" sz="2400" dirty="0">
                <a:latin typeface="+mn-lt"/>
              </a:rPr>
              <a:t>= 1001; 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400" dirty="0" smtClean="0">
                <a:latin typeface="+mn-lt"/>
              </a:rPr>
              <a:t>    y[0</a:t>
            </a:r>
            <a:r>
              <a:rPr lang="en-US" altLang="zh-CN" sz="2400" dirty="0">
                <a:latin typeface="+mn-lt"/>
              </a:rPr>
              <a:t>] = 5555;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lt"/>
              </a:rPr>
              <a:t> </a:t>
            </a:r>
            <a:r>
              <a:rPr lang="zh-CN" altLang="en-US" sz="2400" dirty="0" smtClean="0">
                <a:latin typeface="+mn-lt"/>
              </a:rPr>
              <a:t>   </a:t>
            </a:r>
            <a:r>
              <a:rPr lang="en-US" altLang="zh-CN" sz="2400" dirty="0" smtClean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</a:t>
            </a:r>
            <a:endParaRPr lang="zh-CN" altLang="en-US" sz="2400" dirty="0">
              <a:latin typeface="+mn-lt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34861D-1B17-43EE-BAEF-332BC2DDE0EA}" type="slidenum">
              <a:rPr lang="zh-CN" altLang="en-US" sz="1000">
                <a:latin typeface="Arial" panose="020B0604020202020204" pitchFamily="34" charset="0"/>
              </a:rPr>
            </a:fld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数组的内存管理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87166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JVM</a:t>
            </a:r>
            <a:r>
              <a:rPr lang="zh-CN" altLang="en-US" dirty="0" smtClean="0"/>
              <a:t>将数组存储在一个称为</a:t>
            </a:r>
            <a:r>
              <a:rPr lang="zh-CN" altLang="en-US" b="1" dirty="0" smtClean="0">
                <a:solidFill>
                  <a:srgbClr val="FF0000"/>
                </a:solidFill>
              </a:rPr>
              <a:t>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）的内存区域中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在堆中，内存块可以按</a:t>
            </a:r>
            <a:r>
              <a:rPr lang="zh-CN" altLang="en-US" dirty="0" smtClean="0">
                <a:solidFill>
                  <a:srgbClr val="FF0000"/>
                </a:solidFill>
              </a:rPr>
              <a:t>任意顺序</a:t>
            </a:r>
            <a:r>
              <a:rPr lang="zh-CN" altLang="en-US" dirty="0" smtClean="0"/>
              <a:t>分配和释放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8594DF-F9BA-4101-82F4-4FCF568A0877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0" y="3357563"/>
          <a:ext cx="9144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Picture" r:id="rId1" imgW="4117975" imgH="1370330" progId="Word.Picture.8">
                  <p:embed/>
                </p:oleObj>
              </mc:Choice>
              <mc:Fallback>
                <p:oleObj name="Picture" r:id="rId1" imgW="4117975" imgH="137033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9144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从方法中返回数组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7375" cy="475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可以在方法内创建一个数组并返回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/>
              <a:t>练习</a:t>
            </a:r>
            <a:r>
              <a:rPr lang="zh-CN" altLang="en-US" smtClean="0"/>
              <a:t>：随机字符数组</a:t>
            </a:r>
            <a:endParaRPr lang="en-US" altLang="zh-CN" dirty="0" smtClean="0"/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65466-875F-4B6A-84F7-3D0C290D613C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Array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3749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java.util.Arrays</a:t>
            </a:r>
            <a:r>
              <a:rPr lang="zh-CN" altLang="en-US" dirty="0" smtClean="0"/>
              <a:t>类包括各种各样的</a:t>
            </a:r>
            <a:r>
              <a:rPr lang="zh-CN" altLang="en-US" dirty="0" smtClean="0">
                <a:solidFill>
                  <a:srgbClr val="00B050"/>
                </a:solidFill>
              </a:rPr>
              <a:t>静态方法</a:t>
            </a:r>
            <a:r>
              <a:rPr lang="zh-CN" altLang="en-US" dirty="0" smtClean="0"/>
              <a:t>，对数组进行操作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/>
              <a:t>方法可以对整个数组或部分数组进行排序</a:t>
            </a:r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2C0825-F88A-4B64-A916-6CF5CA2E9F5D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900113" y="3500438"/>
            <a:ext cx="71278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double[] numbers = {6.0, 4.4, 1.8, 2.9}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java.util.Arrays.sort(numbers);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900113" y="4724400"/>
            <a:ext cx="71278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char[] chars = {‘a’, ‘A’, ‘4’, ‘F’}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java.util.Arrays.sort(chars, 1, 3);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971550" y="5805488"/>
            <a:ext cx="561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对数组中从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char[1]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char[3-1]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的部分进行排序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Array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295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</a:t>
            </a:r>
            <a:r>
              <a:rPr lang="en-US" altLang="zh-CN" dirty="0" err="1" smtClean="0">
                <a:solidFill>
                  <a:srgbClr val="FF0000"/>
                </a:solidFill>
              </a:rPr>
              <a:t>binarySearch</a:t>
            </a:r>
            <a:r>
              <a:rPr lang="zh-CN" altLang="en-US" dirty="0" smtClean="0"/>
              <a:t>方法可以在数组中查找关键字</a:t>
            </a:r>
            <a:endParaRPr lang="zh-CN" altLang="en-US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09A22E-3378-4AA9-B0A7-7484866B22FD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971550" y="2492375"/>
            <a:ext cx="7272338" cy="193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int[] list = {2, 4, 7, 10, 11, 45}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index = java.util.Arrays.binarySearch(list, 11);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// //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index = 4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index = java.util.Arrays.binarySearch(list, 12);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// index = -6 (-(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插入点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) - 1)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Array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295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equals</a:t>
            </a:r>
            <a:r>
              <a:rPr lang="zh-CN" altLang="en-US" dirty="0" smtClean="0"/>
              <a:t>方法可以监测两个数组是否相等</a:t>
            </a: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376512-98CD-4B96-A130-3C07494A6409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755650" y="1989138"/>
            <a:ext cx="7488238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int[] list1 = {2, 4, 7, 10}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int[] list2 = {2, 4, 7, 10}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int[] list3 = {4, 2, 7, 10}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boolean isEqual = java.util.Arrays.equals(list1, list2);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//true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isEqual = java.util.Arrays.equals(list1, list3);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//false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971550" y="5373688"/>
            <a:ext cx="73453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isEqual = (list1 == list2); //isEqual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的值是多少？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Array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7905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fill</a:t>
            </a:r>
            <a:r>
              <a:rPr lang="zh-CN" altLang="en-US" dirty="0" smtClean="0"/>
              <a:t>方法可以填充整个数组或部分数组</a:t>
            </a:r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F8A4EB-DA21-46AB-BE57-E71C4F64B74F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971550" y="2492375"/>
            <a:ext cx="7272338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int[] list1 = {2, 4, 7, 10}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int[] list2 = {2, 4, 7, 10}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java.util.Arrays.fill(list1, 5);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//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填充到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list1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java.util.Arrays.fill(list1, 1, 3, 8);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//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填充到元素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list2[1]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list[3-1]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二维数组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声明</a:t>
            </a:r>
            <a:r>
              <a:rPr lang="zh-CN" altLang="en-US" dirty="0" smtClean="0"/>
              <a:t>数组引用变量</a:t>
            </a:r>
            <a:endParaRPr lang="zh-CN" altLang="en-US" dirty="0" smtClean="0"/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[][]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;   //</a:t>
            </a:r>
            <a:r>
              <a:rPr lang="en-US" altLang="zh-CN" sz="2000" dirty="0" err="1" smtClean="0">
                <a:latin typeface="Lucida Sans Unicode" panose="020B0602030504020204" pitchFamily="34" charset="0"/>
                <a:sym typeface="+mn-ea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  <a:sym typeface="+mn-ea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Sans Unicode" panose="020B0602030504020204" pitchFamily="34" charset="0"/>
                <a:sym typeface="+mn-ea"/>
              </a:rPr>
              <a:t>refVar</a:t>
            </a:r>
            <a:r>
              <a:rPr lang="en-US" altLang="zh-CN" sz="2000" dirty="0" smtClean="0">
                <a:solidFill>
                  <a:srgbClr val="FF0000"/>
                </a:solidFill>
                <a:latin typeface="Lucida Sans Unicode" panose="020B0602030504020204" pitchFamily="34" charset="0"/>
                <a:sym typeface="+mn-ea"/>
              </a:rPr>
              <a:t>[][],</a:t>
            </a:r>
            <a:r>
              <a:rPr lang="zh-CN" altLang="en-US" sz="2000" dirty="0" smtClean="0">
                <a:solidFill>
                  <a:srgbClr val="FF0000"/>
                </a:solidFill>
                <a:latin typeface="Lucida Sans Unicode" panose="020B0602030504020204" pitchFamily="34" charset="0"/>
                <a:sym typeface="+mn-ea"/>
              </a:rPr>
              <a:t>允许，但是不推荐</a:t>
            </a:r>
            <a:r>
              <a:rPr lang="en-US" altLang="zh-CN" sz="2000" dirty="0" smtClean="0">
                <a:latin typeface="Lucida Sans Unicode" panose="020B0602030504020204" pitchFamily="34" charset="0"/>
                <a:sym typeface="+mn-ea"/>
              </a:rPr>
              <a:t>;</a:t>
            </a: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创建</a:t>
            </a:r>
            <a:r>
              <a:rPr lang="zh-CN" altLang="en-US" dirty="0" smtClean="0"/>
              <a:t>数组并将引用赋值给变量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 = new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rowSize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][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colSize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]; </a:t>
            </a: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eaLnBrk="1" hangingPunct="1">
              <a:defRPr/>
            </a:pPr>
            <a:r>
              <a:rPr lang="zh-CN" altLang="en-US" dirty="0" smtClean="0"/>
              <a:t>在一条语句中声明和创建数组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Lucida Sans Unicode" panose="020B0602030504020204" pitchFamily="34" charset="0"/>
              </a:rPr>
              <a:t>	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[][]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 = new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rowSize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][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colSize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]; </a:t>
            </a: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Lucida Sans Unicode" panose="020B0602030504020204" pitchFamily="34" charset="0"/>
              </a:rPr>
              <a:t>	</a:t>
            </a:r>
            <a:r>
              <a:rPr lang="zh-CN" altLang="en-US" sz="2000" dirty="0" smtClean="0">
                <a:latin typeface="Lucida Sans Unicode" panose="020B0602030504020204" pitchFamily="34" charset="0"/>
              </a:rPr>
              <a:t>或者</a:t>
            </a:r>
            <a:endParaRPr lang="zh-CN" altLang="en-US" sz="2000" dirty="0" smtClean="0">
              <a:latin typeface="Lucida Sans Unicode" panose="020B0602030504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Lucida Sans Unicode" panose="020B0602030504020204" pitchFamily="34" charset="0"/>
              </a:rPr>
              <a:t>	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[][] = new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rowSize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][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colSize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];</a:t>
            </a: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6E4FC5-9D83-4FCB-ACE8-D08E989D7FB0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二维数组示意图</a:t>
            </a:r>
            <a:endParaRPr lang="zh-CN" altLang="en-US" smtClean="0"/>
          </a:p>
        </p:txBody>
      </p:sp>
      <p:sp>
        <p:nvSpPr>
          <p:cNvPr id="30723" name="Text Box 167"/>
          <p:cNvSpPr txBox="1">
            <a:spLocks noChangeArrowheads="1"/>
          </p:cNvSpPr>
          <p:nvPr/>
        </p:nvSpPr>
        <p:spPr bwMode="auto">
          <a:xfrm>
            <a:off x="325438" y="3913188"/>
            <a:ext cx="3263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int[][] matrix = new int[4][5]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Text Box 168"/>
          <p:cNvSpPr txBox="1">
            <a:spLocks noChangeArrowheads="1"/>
          </p:cNvSpPr>
          <p:nvPr/>
        </p:nvSpPr>
        <p:spPr bwMode="auto">
          <a:xfrm>
            <a:off x="3886200" y="3913188"/>
            <a:ext cx="180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matrix[2][1] = 7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169"/>
          <p:cNvSpPr txBox="1">
            <a:spLocks noChangeArrowheads="1"/>
          </p:cNvSpPr>
          <p:nvPr/>
        </p:nvSpPr>
        <p:spPr bwMode="auto">
          <a:xfrm>
            <a:off x="6188075" y="3895725"/>
            <a:ext cx="2163763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int[][] array = {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 {1, 2, 3},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 {4, 5, 6},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 {7, 8, 9},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 {10, 11, 12}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26" name="Group 187"/>
          <p:cNvGrpSpPr/>
          <p:nvPr/>
        </p:nvGrpSpPr>
        <p:grpSpPr bwMode="auto">
          <a:xfrm>
            <a:off x="747713" y="1898650"/>
            <a:ext cx="2155825" cy="1793875"/>
            <a:chOff x="471" y="1196"/>
            <a:chExt cx="1358" cy="1130"/>
          </a:xfrm>
        </p:grpSpPr>
        <p:sp>
          <p:nvSpPr>
            <p:cNvPr id="30778" name="Rectangle 16"/>
            <p:cNvSpPr>
              <a:spLocks noChangeArrowheads="1"/>
            </p:cNvSpPr>
            <p:nvPr/>
          </p:nvSpPr>
          <p:spPr bwMode="auto">
            <a:xfrm>
              <a:off x="697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[0]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9" name="Rectangle 17"/>
            <p:cNvSpPr>
              <a:spLocks noChangeArrowheads="1"/>
            </p:cNvSpPr>
            <p:nvPr/>
          </p:nvSpPr>
          <p:spPr bwMode="auto">
            <a:xfrm>
              <a:off x="925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[1]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0" name="Rectangle 18"/>
            <p:cNvSpPr>
              <a:spLocks noChangeArrowheads="1"/>
            </p:cNvSpPr>
            <p:nvPr/>
          </p:nvSpPr>
          <p:spPr bwMode="auto">
            <a:xfrm>
              <a:off x="1151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[2]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1" name="Rectangle 19"/>
            <p:cNvSpPr>
              <a:spLocks noChangeArrowheads="1"/>
            </p:cNvSpPr>
            <p:nvPr/>
          </p:nvSpPr>
          <p:spPr bwMode="auto">
            <a:xfrm>
              <a:off x="1377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[3]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2" name="Rectangle 20"/>
            <p:cNvSpPr>
              <a:spLocks noChangeArrowheads="1"/>
            </p:cNvSpPr>
            <p:nvPr/>
          </p:nvSpPr>
          <p:spPr bwMode="auto">
            <a:xfrm>
              <a:off x="1603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[4]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3" name="Rectangle 21"/>
            <p:cNvSpPr>
              <a:spLocks noChangeArrowheads="1"/>
            </p:cNvSpPr>
            <p:nvPr/>
          </p:nvSpPr>
          <p:spPr bwMode="auto">
            <a:xfrm>
              <a:off x="697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4" name="Rectangle 22"/>
            <p:cNvSpPr>
              <a:spLocks noChangeArrowheads="1"/>
            </p:cNvSpPr>
            <p:nvPr/>
          </p:nvSpPr>
          <p:spPr bwMode="auto">
            <a:xfrm>
              <a:off x="925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5" name="Rectangle 23"/>
            <p:cNvSpPr>
              <a:spLocks noChangeArrowheads="1"/>
            </p:cNvSpPr>
            <p:nvPr/>
          </p:nvSpPr>
          <p:spPr bwMode="auto">
            <a:xfrm>
              <a:off x="1151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6" name="Rectangle 24"/>
            <p:cNvSpPr>
              <a:spLocks noChangeArrowheads="1"/>
            </p:cNvSpPr>
            <p:nvPr/>
          </p:nvSpPr>
          <p:spPr bwMode="auto">
            <a:xfrm>
              <a:off x="1377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7" name="Rectangle 25"/>
            <p:cNvSpPr>
              <a:spLocks noChangeArrowheads="1"/>
            </p:cNvSpPr>
            <p:nvPr/>
          </p:nvSpPr>
          <p:spPr bwMode="auto">
            <a:xfrm>
              <a:off x="1603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8" name="Rectangle 65"/>
            <p:cNvSpPr>
              <a:spLocks noChangeArrowheads="1"/>
            </p:cNvSpPr>
            <p:nvPr/>
          </p:nvSpPr>
          <p:spPr bwMode="auto">
            <a:xfrm>
              <a:off x="697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9" name="Rectangle 66"/>
            <p:cNvSpPr>
              <a:spLocks noChangeArrowheads="1"/>
            </p:cNvSpPr>
            <p:nvPr/>
          </p:nvSpPr>
          <p:spPr bwMode="auto">
            <a:xfrm>
              <a:off x="925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0" name="Rectangle 67"/>
            <p:cNvSpPr>
              <a:spLocks noChangeArrowheads="1"/>
            </p:cNvSpPr>
            <p:nvPr/>
          </p:nvSpPr>
          <p:spPr bwMode="auto">
            <a:xfrm>
              <a:off x="1151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1" name="Rectangle 68"/>
            <p:cNvSpPr>
              <a:spLocks noChangeArrowheads="1"/>
            </p:cNvSpPr>
            <p:nvPr/>
          </p:nvSpPr>
          <p:spPr bwMode="auto">
            <a:xfrm>
              <a:off x="1377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2" name="Rectangle 69"/>
            <p:cNvSpPr>
              <a:spLocks noChangeArrowheads="1"/>
            </p:cNvSpPr>
            <p:nvPr/>
          </p:nvSpPr>
          <p:spPr bwMode="auto">
            <a:xfrm>
              <a:off x="1603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3" name="Rectangle 70"/>
            <p:cNvSpPr>
              <a:spLocks noChangeArrowheads="1"/>
            </p:cNvSpPr>
            <p:nvPr/>
          </p:nvSpPr>
          <p:spPr bwMode="auto">
            <a:xfrm>
              <a:off x="697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4" name="Rectangle 71"/>
            <p:cNvSpPr>
              <a:spLocks noChangeArrowheads="1"/>
            </p:cNvSpPr>
            <p:nvPr/>
          </p:nvSpPr>
          <p:spPr bwMode="auto">
            <a:xfrm>
              <a:off x="925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5" name="Rectangle 72"/>
            <p:cNvSpPr>
              <a:spLocks noChangeArrowheads="1"/>
            </p:cNvSpPr>
            <p:nvPr/>
          </p:nvSpPr>
          <p:spPr bwMode="auto">
            <a:xfrm>
              <a:off x="1151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6" name="Rectangle 73"/>
            <p:cNvSpPr>
              <a:spLocks noChangeArrowheads="1"/>
            </p:cNvSpPr>
            <p:nvPr/>
          </p:nvSpPr>
          <p:spPr bwMode="auto">
            <a:xfrm>
              <a:off x="1377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7" name="Rectangle 74"/>
            <p:cNvSpPr>
              <a:spLocks noChangeArrowheads="1"/>
            </p:cNvSpPr>
            <p:nvPr/>
          </p:nvSpPr>
          <p:spPr bwMode="auto">
            <a:xfrm>
              <a:off x="1603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8" name="Rectangle 86"/>
            <p:cNvSpPr>
              <a:spLocks noChangeArrowheads="1"/>
            </p:cNvSpPr>
            <p:nvPr/>
          </p:nvSpPr>
          <p:spPr bwMode="auto">
            <a:xfrm>
              <a:off x="471" y="1422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[0]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9" name="Rectangle 87"/>
            <p:cNvSpPr>
              <a:spLocks noChangeArrowheads="1"/>
            </p:cNvSpPr>
            <p:nvPr/>
          </p:nvSpPr>
          <p:spPr bwMode="auto">
            <a:xfrm>
              <a:off x="471" y="1648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[1]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0" name="Rectangle 88"/>
            <p:cNvSpPr>
              <a:spLocks noChangeArrowheads="1"/>
            </p:cNvSpPr>
            <p:nvPr/>
          </p:nvSpPr>
          <p:spPr bwMode="auto">
            <a:xfrm>
              <a:off x="471" y="1874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[2]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1" name="Rectangle 171"/>
            <p:cNvSpPr>
              <a:spLocks noChangeArrowheads="1"/>
            </p:cNvSpPr>
            <p:nvPr/>
          </p:nvSpPr>
          <p:spPr bwMode="auto">
            <a:xfrm>
              <a:off x="697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2" name="Rectangle 172"/>
            <p:cNvSpPr>
              <a:spLocks noChangeArrowheads="1"/>
            </p:cNvSpPr>
            <p:nvPr/>
          </p:nvSpPr>
          <p:spPr bwMode="auto">
            <a:xfrm>
              <a:off x="925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3" name="Rectangle 173"/>
            <p:cNvSpPr>
              <a:spLocks noChangeArrowheads="1"/>
            </p:cNvSpPr>
            <p:nvPr/>
          </p:nvSpPr>
          <p:spPr bwMode="auto">
            <a:xfrm>
              <a:off x="1151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4" name="Rectangle 174"/>
            <p:cNvSpPr>
              <a:spLocks noChangeArrowheads="1"/>
            </p:cNvSpPr>
            <p:nvPr/>
          </p:nvSpPr>
          <p:spPr bwMode="auto">
            <a:xfrm>
              <a:off x="1377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5" name="Rectangle 175"/>
            <p:cNvSpPr>
              <a:spLocks noChangeArrowheads="1"/>
            </p:cNvSpPr>
            <p:nvPr/>
          </p:nvSpPr>
          <p:spPr bwMode="auto">
            <a:xfrm>
              <a:off x="1603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6" name="Rectangle 176"/>
            <p:cNvSpPr>
              <a:spLocks noChangeArrowheads="1"/>
            </p:cNvSpPr>
            <p:nvPr/>
          </p:nvSpPr>
          <p:spPr bwMode="auto">
            <a:xfrm>
              <a:off x="471" y="2100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[3]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27" name="Group 188"/>
          <p:cNvGrpSpPr/>
          <p:nvPr/>
        </p:nvGrpSpPr>
        <p:grpSpPr bwMode="auto">
          <a:xfrm>
            <a:off x="3581400" y="1898650"/>
            <a:ext cx="2155825" cy="1793875"/>
            <a:chOff x="2256" y="1196"/>
            <a:chExt cx="1358" cy="1130"/>
          </a:xfrm>
        </p:grpSpPr>
        <p:sp>
          <p:nvSpPr>
            <p:cNvPr id="30749" name="Rectangle 93"/>
            <p:cNvSpPr>
              <a:spLocks noChangeArrowheads="1"/>
            </p:cNvSpPr>
            <p:nvPr/>
          </p:nvSpPr>
          <p:spPr bwMode="auto">
            <a:xfrm>
              <a:off x="2482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[0]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0" name="Rectangle 94"/>
            <p:cNvSpPr>
              <a:spLocks noChangeArrowheads="1"/>
            </p:cNvSpPr>
            <p:nvPr/>
          </p:nvSpPr>
          <p:spPr bwMode="auto">
            <a:xfrm>
              <a:off x="2710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[1]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Rectangle 95"/>
            <p:cNvSpPr>
              <a:spLocks noChangeArrowheads="1"/>
            </p:cNvSpPr>
            <p:nvPr/>
          </p:nvSpPr>
          <p:spPr bwMode="auto">
            <a:xfrm>
              <a:off x="2936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[2]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2" name="Rectangle 96"/>
            <p:cNvSpPr>
              <a:spLocks noChangeArrowheads="1"/>
            </p:cNvSpPr>
            <p:nvPr/>
          </p:nvSpPr>
          <p:spPr bwMode="auto">
            <a:xfrm>
              <a:off x="3162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[3]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3" name="Rectangle 97"/>
            <p:cNvSpPr>
              <a:spLocks noChangeArrowheads="1"/>
            </p:cNvSpPr>
            <p:nvPr/>
          </p:nvSpPr>
          <p:spPr bwMode="auto">
            <a:xfrm>
              <a:off x="3388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[4]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Rectangle 98"/>
            <p:cNvSpPr>
              <a:spLocks noChangeArrowheads="1"/>
            </p:cNvSpPr>
            <p:nvPr/>
          </p:nvSpPr>
          <p:spPr bwMode="auto">
            <a:xfrm>
              <a:off x="2482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5" name="Rectangle 99"/>
            <p:cNvSpPr>
              <a:spLocks noChangeArrowheads="1"/>
            </p:cNvSpPr>
            <p:nvPr/>
          </p:nvSpPr>
          <p:spPr bwMode="auto">
            <a:xfrm>
              <a:off x="2710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Rectangle 100"/>
            <p:cNvSpPr>
              <a:spLocks noChangeArrowheads="1"/>
            </p:cNvSpPr>
            <p:nvPr/>
          </p:nvSpPr>
          <p:spPr bwMode="auto">
            <a:xfrm>
              <a:off x="2936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7" name="Rectangle 101"/>
            <p:cNvSpPr>
              <a:spLocks noChangeArrowheads="1"/>
            </p:cNvSpPr>
            <p:nvPr/>
          </p:nvSpPr>
          <p:spPr bwMode="auto">
            <a:xfrm>
              <a:off x="3162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Rectangle 102"/>
            <p:cNvSpPr>
              <a:spLocks noChangeArrowheads="1"/>
            </p:cNvSpPr>
            <p:nvPr/>
          </p:nvSpPr>
          <p:spPr bwMode="auto">
            <a:xfrm>
              <a:off x="3388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9" name="Rectangle 103"/>
            <p:cNvSpPr>
              <a:spLocks noChangeArrowheads="1"/>
            </p:cNvSpPr>
            <p:nvPr/>
          </p:nvSpPr>
          <p:spPr bwMode="auto">
            <a:xfrm>
              <a:off x="2482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0" name="Rectangle 104"/>
            <p:cNvSpPr>
              <a:spLocks noChangeArrowheads="1"/>
            </p:cNvSpPr>
            <p:nvPr/>
          </p:nvSpPr>
          <p:spPr bwMode="auto">
            <a:xfrm>
              <a:off x="2710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1" name="Rectangle 105"/>
            <p:cNvSpPr>
              <a:spLocks noChangeArrowheads="1"/>
            </p:cNvSpPr>
            <p:nvPr/>
          </p:nvSpPr>
          <p:spPr bwMode="auto">
            <a:xfrm>
              <a:off x="2936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2" name="Rectangle 106"/>
            <p:cNvSpPr>
              <a:spLocks noChangeArrowheads="1"/>
            </p:cNvSpPr>
            <p:nvPr/>
          </p:nvSpPr>
          <p:spPr bwMode="auto">
            <a:xfrm>
              <a:off x="3162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3" name="Rectangle 107"/>
            <p:cNvSpPr>
              <a:spLocks noChangeArrowheads="1"/>
            </p:cNvSpPr>
            <p:nvPr/>
          </p:nvSpPr>
          <p:spPr bwMode="auto">
            <a:xfrm>
              <a:off x="3388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4" name="Rectangle 108"/>
            <p:cNvSpPr>
              <a:spLocks noChangeArrowheads="1"/>
            </p:cNvSpPr>
            <p:nvPr/>
          </p:nvSpPr>
          <p:spPr bwMode="auto">
            <a:xfrm>
              <a:off x="2482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5" name="Rectangle 109"/>
            <p:cNvSpPr>
              <a:spLocks noChangeArrowheads="1"/>
            </p:cNvSpPr>
            <p:nvPr/>
          </p:nvSpPr>
          <p:spPr bwMode="auto">
            <a:xfrm>
              <a:off x="2710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6" name="Rectangle 110"/>
            <p:cNvSpPr>
              <a:spLocks noChangeArrowheads="1"/>
            </p:cNvSpPr>
            <p:nvPr/>
          </p:nvSpPr>
          <p:spPr bwMode="auto">
            <a:xfrm>
              <a:off x="2936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Rectangle 111"/>
            <p:cNvSpPr>
              <a:spLocks noChangeArrowheads="1"/>
            </p:cNvSpPr>
            <p:nvPr/>
          </p:nvSpPr>
          <p:spPr bwMode="auto">
            <a:xfrm>
              <a:off x="3162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Rectangle 112"/>
            <p:cNvSpPr>
              <a:spLocks noChangeArrowheads="1"/>
            </p:cNvSpPr>
            <p:nvPr/>
          </p:nvSpPr>
          <p:spPr bwMode="auto">
            <a:xfrm>
              <a:off x="3388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Rectangle 123"/>
            <p:cNvSpPr>
              <a:spLocks noChangeArrowheads="1"/>
            </p:cNvSpPr>
            <p:nvPr/>
          </p:nvSpPr>
          <p:spPr bwMode="auto">
            <a:xfrm>
              <a:off x="2256" y="1422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[0]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Rectangle 124"/>
            <p:cNvSpPr>
              <a:spLocks noChangeArrowheads="1"/>
            </p:cNvSpPr>
            <p:nvPr/>
          </p:nvSpPr>
          <p:spPr bwMode="auto">
            <a:xfrm>
              <a:off x="2256" y="1648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[1]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1" name="Rectangle 125"/>
            <p:cNvSpPr>
              <a:spLocks noChangeArrowheads="1"/>
            </p:cNvSpPr>
            <p:nvPr/>
          </p:nvSpPr>
          <p:spPr bwMode="auto">
            <a:xfrm>
              <a:off x="2256" y="1874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[2]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Rectangle 177"/>
            <p:cNvSpPr>
              <a:spLocks noChangeArrowheads="1"/>
            </p:cNvSpPr>
            <p:nvPr/>
          </p:nvSpPr>
          <p:spPr bwMode="auto">
            <a:xfrm>
              <a:off x="2482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3" name="Rectangle 178"/>
            <p:cNvSpPr>
              <a:spLocks noChangeArrowheads="1"/>
            </p:cNvSpPr>
            <p:nvPr/>
          </p:nvSpPr>
          <p:spPr bwMode="auto">
            <a:xfrm>
              <a:off x="2710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4" name="Rectangle 179"/>
            <p:cNvSpPr>
              <a:spLocks noChangeArrowheads="1"/>
            </p:cNvSpPr>
            <p:nvPr/>
          </p:nvSpPr>
          <p:spPr bwMode="auto">
            <a:xfrm>
              <a:off x="2936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Rectangle 180"/>
            <p:cNvSpPr>
              <a:spLocks noChangeArrowheads="1"/>
            </p:cNvSpPr>
            <p:nvPr/>
          </p:nvSpPr>
          <p:spPr bwMode="auto">
            <a:xfrm>
              <a:off x="3162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Rectangle 181"/>
            <p:cNvSpPr>
              <a:spLocks noChangeArrowheads="1"/>
            </p:cNvSpPr>
            <p:nvPr/>
          </p:nvSpPr>
          <p:spPr bwMode="auto">
            <a:xfrm>
              <a:off x="3388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Rectangle 182"/>
            <p:cNvSpPr>
              <a:spLocks noChangeArrowheads="1"/>
            </p:cNvSpPr>
            <p:nvPr/>
          </p:nvSpPr>
          <p:spPr bwMode="auto">
            <a:xfrm>
              <a:off x="2256" y="2100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[3]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28" name="Group 189"/>
          <p:cNvGrpSpPr/>
          <p:nvPr/>
        </p:nvGrpSpPr>
        <p:grpSpPr bwMode="auto">
          <a:xfrm>
            <a:off x="6372225" y="1898650"/>
            <a:ext cx="1438275" cy="1793875"/>
            <a:chOff x="4014" y="1196"/>
            <a:chExt cx="906" cy="1130"/>
          </a:xfrm>
        </p:grpSpPr>
        <p:sp>
          <p:nvSpPr>
            <p:cNvPr id="30730" name="Rectangle 129"/>
            <p:cNvSpPr>
              <a:spLocks noChangeArrowheads="1"/>
            </p:cNvSpPr>
            <p:nvPr/>
          </p:nvSpPr>
          <p:spPr bwMode="auto">
            <a:xfrm>
              <a:off x="4240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[0]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Rectangle 130"/>
            <p:cNvSpPr>
              <a:spLocks noChangeArrowheads="1"/>
            </p:cNvSpPr>
            <p:nvPr/>
          </p:nvSpPr>
          <p:spPr bwMode="auto">
            <a:xfrm>
              <a:off x="4468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[1]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2" name="Rectangle 131"/>
            <p:cNvSpPr>
              <a:spLocks noChangeArrowheads="1"/>
            </p:cNvSpPr>
            <p:nvPr/>
          </p:nvSpPr>
          <p:spPr bwMode="auto">
            <a:xfrm>
              <a:off x="4694" y="119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[2]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Rectangle 134"/>
            <p:cNvSpPr>
              <a:spLocks noChangeArrowheads="1"/>
            </p:cNvSpPr>
            <p:nvPr/>
          </p:nvSpPr>
          <p:spPr bwMode="auto">
            <a:xfrm>
              <a:off x="4240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4" name="Rectangle 135"/>
            <p:cNvSpPr>
              <a:spLocks noChangeArrowheads="1"/>
            </p:cNvSpPr>
            <p:nvPr/>
          </p:nvSpPr>
          <p:spPr bwMode="auto">
            <a:xfrm>
              <a:off x="4468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Rectangle 136"/>
            <p:cNvSpPr>
              <a:spLocks noChangeArrowheads="1"/>
            </p:cNvSpPr>
            <p:nvPr/>
          </p:nvSpPr>
          <p:spPr bwMode="auto">
            <a:xfrm>
              <a:off x="4694" y="1422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Rectangle 139"/>
            <p:cNvSpPr>
              <a:spLocks noChangeArrowheads="1"/>
            </p:cNvSpPr>
            <p:nvPr/>
          </p:nvSpPr>
          <p:spPr bwMode="auto">
            <a:xfrm>
              <a:off x="4240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Rectangle 140"/>
            <p:cNvSpPr>
              <a:spLocks noChangeArrowheads="1"/>
            </p:cNvSpPr>
            <p:nvPr/>
          </p:nvSpPr>
          <p:spPr bwMode="auto">
            <a:xfrm>
              <a:off x="4468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Rectangle 141"/>
            <p:cNvSpPr>
              <a:spLocks noChangeArrowheads="1"/>
            </p:cNvSpPr>
            <p:nvPr/>
          </p:nvSpPr>
          <p:spPr bwMode="auto">
            <a:xfrm>
              <a:off x="4694" y="1648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Rectangle 144"/>
            <p:cNvSpPr>
              <a:spLocks noChangeArrowheads="1"/>
            </p:cNvSpPr>
            <p:nvPr/>
          </p:nvSpPr>
          <p:spPr bwMode="auto">
            <a:xfrm>
              <a:off x="4240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Rectangle 145"/>
            <p:cNvSpPr>
              <a:spLocks noChangeArrowheads="1"/>
            </p:cNvSpPr>
            <p:nvPr/>
          </p:nvSpPr>
          <p:spPr bwMode="auto">
            <a:xfrm>
              <a:off x="4468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Rectangle 146"/>
            <p:cNvSpPr>
              <a:spLocks noChangeArrowheads="1"/>
            </p:cNvSpPr>
            <p:nvPr/>
          </p:nvSpPr>
          <p:spPr bwMode="auto">
            <a:xfrm>
              <a:off x="4694" y="1874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Rectangle 159"/>
            <p:cNvSpPr>
              <a:spLocks noChangeArrowheads="1"/>
            </p:cNvSpPr>
            <p:nvPr/>
          </p:nvSpPr>
          <p:spPr bwMode="auto">
            <a:xfrm>
              <a:off x="4014" y="1422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[0]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Rectangle 160"/>
            <p:cNvSpPr>
              <a:spLocks noChangeArrowheads="1"/>
            </p:cNvSpPr>
            <p:nvPr/>
          </p:nvSpPr>
          <p:spPr bwMode="auto">
            <a:xfrm>
              <a:off x="4014" y="1648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[1]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Rectangle 161"/>
            <p:cNvSpPr>
              <a:spLocks noChangeArrowheads="1"/>
            </p:cNvSpPr>
            <p:nvPr/>
          </p:nvSpPr>
          <p:spPr bwMode="auto">
            <a:xfrm>
              <a:off x="4014" y="1874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[2]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Rectangle 183"/>
            <p:cNvSpPr>
              <a:spLocks noChangeArrowheads="1"/>
            </p:cNvSpPr>
            <p:nvPr/>
          </p:nvSpPr>
          <p:spPr bwMode="auto">
            <a:xfrm>
              <a:off x="4240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6" name="Rectangle 184"/>
            <p:cNvSpPr>
              <a:spLocks noChangeArrowheads="1"/>
            </p:cNvSpPr>
            <p:nvPr/>
          </p:nvSpPr>
          <p:spPr bwMode="auto">
            <a:xfrm>
              <a:off x="4468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Rectangle 185"/>
            <p:cNvSpPr>
              <a:spLocks noChangeArrowheads="1"/>
            </p:cNvSpPr>
            <p:nvPr/>
          </p:nvSpPr>
          <p:spPr bwMode="auto">
            <a:xfrm>
              <a:off x="4694" y="2100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Rectangle 186"/>
            <p:cNvSpPr>
              <a:spLocks noChangeArrowheads="1"/>
            </p:cNvSpPr>
            <p:nvPr/>
          </p:nvSpPr>
          <p:spPr bwMode="auto">
            <a:xfrm>
              <a:off x="4014" y="2100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[3]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29" name="灯片编号占位符 8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5FC800-63C1-4D32-B4AF-E723D697A7E4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二维数组的长度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91500" cy="2735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二维数组的每个元素是一个一维数组。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数组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的长度是数组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的元素的个数，可由</a:t>
            </a:r>
            <a:r>
              <a:rPr lang="en-US" altLang="zh-CN" dirty="0" err="1" smtClean="0"/>
              <a:t>x.length</a:t>
            </a:r>
            <a:r>
              <a:rPr lang="zh-CN" altLang="en-US" dirty="0" smtClean="0"/>
              <a:t>得到（行数）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元素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是一个一维数组，其长度可由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].length</a:t>
            </a:r>
            <a:r>
              <a:rPr lang="zh-CN" altLang="en-US" dirty="0" smtClean="0"/>
              <a:t>得到（每行的列数）</a:t>
            </a:r>
            <a:endParaRPr lang="zh-CN" altLang="en-US" dirty="0" smtClean="0"/>
          </a:p>
        </p:txBody>
      </p:sp>
      <p:grpSp>
        <p:nvGrpSpPr>
          <p:cNvPr id="31748" name="Group 62"/>
          <p:cNvGrpSpPr/>
          <p:nvPr/>
        </p:nvGrpSpPr>
        <p:grpSpPr bwMode="auto">
          <a:xfrm>
            <a:off x="1403350" y="3933825"/>
            <a:ext cx="6073775" cy="2155825"/>
            <a:chOff x="953" y="2134"/>
            <a:chExt cx="3826" cy="1358"/>
          </a:xfrm>
        </p:grpSpPr>
        <p:sp>
          <p:nvSpPr>
            <p:cNvPr id="31750" name="Rectangle 10"/>
            <p:cNvSpPr>
              <a:spLocks noChangeArrowheads="1"/>
            </p:cNvSpPr>
            <p:nvPr/>
          </p:nvSpPr>
          <p:spPr bwMode="auto">
            <a:xfrm>
              <a:off x="1349" y="2473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Rectangle 15"/>
            <p:cNvSpPr>
              <a:spLocks noChangeArrowheads="1"/>
            </p:cNvSpPr>
            <p:nvPr/>
          </p:nvSpPr>
          <p:spPr bwMode="auto">
            <a:xfrm>
              <a:off x="1349" y="2699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Rectangle 20"/>
            <p:cNvSpPr>
              <a:spLocks noChangeArrowheads="1"/>
            </p:cNvSpPr>
            <p:nvPr/>
          </p:nvSpPr>
          <p:spPr bwMode="auto">
            <a:xfrm>
              <a:off x="1349" y="292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Rectangle 34"/>
            <p:cNvSpPr>
              <a:spLocks noChangeArrowheads="1"/>
            </p:cNvSpPr>
            <p:nvPr/>
          </p:nvSpPr>
          <p:spPr bwMode="auto">
            <a:xfrm>
              <a:off x="1833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x[0][0]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Rectangle 35"/>
            <p:cNvSpPr>
              <a:spLocks noChangeArrowheads="1"/>
            </p:cNvSpPr>
            <p:nvPr/>
          </p:nvSpPr>
          <p:spPr bwMode="auto">
            <a:xfrm>
              <a:off x="1833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x[1][0]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5" name="Rectangle 36"/>
            <p:cNvSpPr>
              <a:spLocks noChangeArrowheads="1"/>
            </p:cNvSpPr>
            <p:nvPr/>
          </p:nvSpPr>
          <p:spPr bwMode="auto">
            <a:xfrm>
              <a:off x="1833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x[2][0]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Rectangle 37"/>
            <p:cNvSpPr>
              <a:spLocks noChangeArrowheads="1"/>
            </p:cNvSpPr>
            <p:nvPr/>
          </p:nvSpPr>
          <p:spPr bwMode="auto">
            <a:xfrm>
              <a:off x="998" y="2452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x[0]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Rectangle 38"/>
            <p:cNvSpPr>
              <a:spLocks noChangeArrowheads="1"/>
            </p:cNvSpPr>
            <p:nvPr/>
          </p:nvSpPr>
          <p:spPr bwMode="auto">
            <a:xfrm>
              <a:off x="998" y="2678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x[1]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Rectangle 39"/>
            <p:cNvSpPr>
              <a:spLocks noChangeArrowheads="1"/>
            </p:cNvSpPr>
            <p:nvPr/>
          </p:nvSpPr>
          <p:spPr bwMode="auto">
            <a:xfrm>
              <a:off x="998" y="2905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x[2]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759" name="AutoShape 41"/>
            <p:cNvCxnSpPr>
              <a:cxnSpLocks noChangeShapeType="1"/>
              <a:stCxn id="31750" idx="3"/>
              <a:endCxn id="31753" idx="1"/>
            </p:cNvCxnSpPr>
            <p:nvPr/>
          </p:nvCxnSpPr>
          <p:spPr bwMode="auto">
            <a:xfrm flipV="1">
              <a:off x="1575" y="2360"/>
              <a:ext cx="25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42"/>
            <p:cNvCxnSpPr>
              <a:cxnSpLocks noChangeShapeType="1"/>
              <a:stCxn id="31751" idx="3"/>
              <a:endCxn id="31754" idx="1"/>
            </p:cNvCxnSpPr>
            <p:nvPr/>
          </p:nvCxnSpPr>
          <p:spPr bwMode="auto">
            <a:xfrm>
              <a:off x="1575" y="2812"/>
              <a:ext cx="2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43"/>
            <p:cNvCxnSpPr>
              <a:cxnSpLocks noChangeShapeType="1"/>
              <a:stCxn id="31752" idx="3"/>
              <a:endCxn id="31755" idx="1"/>
            </p:cNvCxnSpPr>
            <p:nvPr/>
          </p:nvCxnSpPr>
          <p:spPr bwMode="auto">
            <a:xfrm>
              <a:off x="1575" y="3038"/>
              <a:ext cx="258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2" name="Rectangle 44"/>
            <p:cNvSpPr>
              <a:spLocks noChangeArrowheads="1"/>
            </p:cNvSpPr>
            <p:nvPr/>
          </p:nvSpPr>
          <p:spPr bwMode="auto">
            <a:xfrm>
              <a:off x="1010" y="2134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763" name="AutoShape 45"/>
            <p:cNvCxnSpPr>
              <a:cxnSpLocks noChangeShapeType="1"/>
              <a:stCxn id="31762" idx="3"/>
              <a:endCxn id="31750" idx="0"/>
            </p:cNvCxnSpPr>
            <p:nvPr/>
          </p:nvCxnSpPr>
          <p:spPr bwMode="auto">
            <a:xfrm>
              <a:off x="1236" y="2247"/>
              <a:ext cx="226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4" name="Rectangle 49"/>
            <p:cNvSpPr>
              <a:spLocks noChangeArrowheads="1"/>
            </p:cNvSpPr>
            <p:nvPr/>
          </p:nvSpPr>
          <p:spPr bwMode="auto">
            <a:xfrm>
              <a:off x="2285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x[0][1]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5" name="Rectangle 50"/>
            <p:cNvSpPr>
              <a:spLocks noChangeArrowheads="1"/>
            </p:cNvSpPr>
            <p:nvPr/>
          </p:nvSpPr>
          <p:spPr bwMode="auto">
            <a:xfrm>
              <a:off x="2285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x[1][1]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Rectangle 51"/>
            <p:cNvSpPr>
              <a:spLocks noChangeArrowheads="1"/>
            </p:cNvSpPr>
            <p:nvPr/>
          </p:nvSpPr>
          <p:spPr bwMode="auto">
            <a:xfrm>
              <a:off x="2285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x[2][1]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7" name="Rectangle 52"/>
            <p:cNvSpPr>
              <a:spLocks noChangeArrowheads="1"/>
            </p:cNvSpPr>
            <p:nvPr/>
          </p:nvSpPr>
          <p:spPr bwMode="auto">
            <a:xfrm>
              <a:off x="2737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x[0][2]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8" name="Rectangle 53"/>
            <p:cNvSpPr>
              <a:spLocks noChangeArrowheads="1"/>
            </p:cNvSpPr>
            <p:nvPr/>
          </p:nvSpPr>
          <p:spPr bwMode="auto">
            <a:xfrm>
              <a:off x="2737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x[1][2]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9" name="Rectangle 54"/>
            <p:cNvSpPr>
              <a:spLocks noChangeArrowheads="1"/>
            </p:cNvSpPr>
            <p:nvPr/>
          </p:nvSpPr>
          <p:spPr bwMode="auto">
            <a:xfrm>
              <a:off x="2737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x[2][2]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0" name="Rectangle 55"/>
            <p:cNvSpPr>
              <a:spLocks noChangeArrowheads="1"/>
            </p:cNvSpPr>
            <p:nvPr/>
          </p:nvSpPr>
          <p:spPr bwMode="auto">
            <a:xfrm>
              <a:off x="3189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x[0][3]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1" name="Rectangle 56"/>
            <p:cNvSpPr>
              <a:spLocks noChangeArrowheads="1"/>
            </p:cNvSpPr>
            <p:nvPr/>
          </p:nvSpPr>
          <p:spPr bwMode="auto">
            <a:xfrm>
              <a:off x="3189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x[1][3]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2" name="Rectangle 57"/>
            <p:cNvSpPr>
              <a:spLocks noChangeArrowheads="1"/>
            </p:cNvSpPr>
            <p:nvPr/>
          </p:nvSpPr>
          <p:spPr bwMode="auto">
            <a:xfrm>
              <a:off x="3189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x[2][3]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3" name="Rectangle 58"/>
            <p:cNvSpPr>
              <a:spLocks noChangeArrowheads="1"/>
            </p:cNvSpPr>
            <p:nvPr/>
          </p:nvSpPr>
          <p:spPr bwMode="auto">
            <a:xfrm>
              <a:off x="953" y="3266"/>
              <a:ext cx="73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x.length is 3 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4" name="Rectangle 59"/>
            <p:cNvSpPr>
              <a:spLocks noChangeArrowheads="1"/>
            </p:cNvSpPr>
            <p:nvPr/>
          </p:nvSpPr>
          <p:spPr bwMode="auto">
            <a:xfrm>
              <a:off x="3726" y="2247"/>
              <a:ext cx="105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x[0].length is 4 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5" name="Rectangle 60"/>
            <p:cNvSpPr>
              <a:spLocks noChangeArrowheads="1"/>
            </p:cNvSpPr>
            <p:nvPr/>
          </p:nvSpPr>
          <p:spPr bwMode="auto">
            <a:xfrm>
              <a:off x="3726" y="2699"/>
              <a:ext cx="105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x[1].length is 4 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6" name="Rectangle 61"/>
            <p:cNvSpPr>
              <a:spLocks noChangeArrowheads="1"/>
            </p:cNvSpPr>
            <p:nvPr/>
          </p:nvSpPr>
          <p:spPr bwMode="auto">
            <a:xfrm>
              <a:off x="3726" y="3151"/>
              <a:ext cx="105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x[2].length is 4 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49" name="灯片编号占位符 3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B485A8-3332-44E9-AC95-94792E23F52E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声明数组引用变量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7375" cy="5148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en-US" altLang="zh-CN" dirty="0"/>
              <a:t>(array)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相同类型</a:t>
            </a:r>
            <a:r>
              <a:rPr lang="zh-CN" altLang="en-US" dirty="0"/>
              <a:t>变量的集合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语法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[]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arrayRefVar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;</a:t>
            </a: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Lucida Sans Unicode" panose="020B0602030504020204" pitchFamily="34" charset="0"/>
              </a:rPr>
              <a:t>例如：</a:t>
            </a:r>
            <a:endParaRPr lang="zh-CN" altLang="en-US" sz="2000" dirty="0" smtClean="0">
              <a:latin typeface="Lucida Sans Unicode" panose="020B0602030504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double[]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;</a:t>
            </a:r>
            <a:endParaRPr lang="en-US" altLang="zh-CN" sz="2000" dirty="0" smtClean="0">
              <a:solidFill>
                <a:srgbClr val="FFC000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/>
              <a:t>数组变量是</a:t>
            </a:r>
            <a:r>
              <a:rPr lang="zh-CN" altLang="en-US" dirty="0" smtClean="0">
                <a:solidFill>
                  <a:srgbClr val="FF0000"/>
                </a:solidFill>
              </a:rPr>
              <a:t>引用</a:t>
            </a:r>
            <a:r>
              <a:rPr lang="zh-CN" altLang="en-US" dirty="0" smtClean="0"/>
              <a:t>类型的变量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声明数组变量</a:t>
            </a:r>
            <a:r>
              <a:rPr lang="zh-CN" altLang="en-US" dirty="0" smtClean="0">
                <a:solidFill>
                  <a:srgbClr val="FF0000"/>
                </a:solidFill>
              </a:rPr>
              <a:t>并不为数组分配内存空间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为引用变量分配内存空间</a:t>
            </a:r>
            <a:endParaRPr lang="en-US" altLang="zh-CN" dirty="0" smtClean="0"/>
          </a:p>
        </p:txBody>
      </p:sp>
      <p:grpSp>
        <p:nvGrpSpPr>
          <p:cNvPr id="7172" name="组合 1"/>
          <p:cNvGrpSpPr/>
          <p:nvPr/>
        </p:nvGrpSpPr>
        <p:grpSpPr bwMode="auto">
          <a:xfrm>
            <a:off x="2627313" y="5445125"/>
            <a:ext cx="4391025" cy="441325"/>
            <a:chOff x="4284663" y="2205038"/>
            <a:chExt cx="4391025" cy="441325"/>
          </a:xfrm>
        </p:grpSpPr>
        <p:grpSp>
          <p:nvGrpSpPr>
            <p:cNvPr id="7174" name="组合 3"/>
            <p:cNvGrpSpPr/>
            <p:nvPr/>
          </p:nvGrpSpPr>
          <p:grpSpPr bwMode="auto">
            <a:xfrm>
              <a:off x="5076825" y="2205038"/>
              <a:ext cx="3598863" cy="336550"/>
              <a:chOff x="3898900" y="2957513"/>
              <a:chExt cx="3598863" cy="336550"/>
            </a:xfrm>
          </p:grpSpPr>
          <p:sp>
            <p:nvSpPr>
              <p:cNvPr id="7176" name="Rectangle 26"/>
              <p:cNvSpPr>
                <a:spLocks noChangeArrowheads="1"/>
              </p:cNvSpPr>
              <p:nvPr/>
            </p:nvSpPr>
            <p:spPr bwMode="auto">
              <a:xfrm>
                <a:off x="5518150" y="3024188"/>
                <a:ext cx="1169988" cy="26987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Arial" panose="020B0604020202020204" pitchFamily="34" charset="0"/>
                    <a:ea typeface="宋体" panose="02010600030101010101" pitchFamily="2" charset="-122"/>
                  </a:rPr>
                  <a:t>引用</a:t>
                </a: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7" name="Line 27"/>
              <p:cNvSpPr>
                <a:spLocks noChangeShapeType="1"/>
              </p:cNvSpPr>
              <p:nvPr/>
            </p:nvSpPr>
            <p:spPr bwMode="auto">
              <a:xfrm flipH="1">
                <a:off x="3898900" y="3149600"/>
                <a:ext cx="1619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" name="Text Box 28"/>
              <p:cNvSpPr txBox="1">
                <a:spLocks noChangeArrowheads="1"/>
              </p:cNvSpPr>
              <p:nvPr/>
            </p:nvSpPr>
            <p:spPr bwMode="auto">
              <a:xfrm>
                <a:off x="6704013" y="2957513"/>
                <a:ext cx="793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myList</a:t>
                </a:r>
                <a:endParaRPr lang="en-US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75" name="TextBox 7"/>
            <p:cNvSpPr txBox="1">
              <a:spLocks noChangeArrowheads="1"/>
            </p:cNvSpPr>
            <p:nvPr/>
          </p:nvSpPr>
          <p:spPr bwMode="auto">
            <a:xfrm>
              <a:off x="4284663" y="2276475"/>
              <a:ext cx="7921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null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3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EC8CF-8A1E-4512-8F04-53A58DC7F3D4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不规则数组（锯齿数组）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二维数组的每个元素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的长度可以不同。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创建二维数组时，可以只指定第一下标。二维数组的每个元素为空，必须创建每个元素数组。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例如：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</a:rPr>
              <a:t>[][] x = new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</a:rPr>
              <a:t>[5][];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latin typeface="宋体" panose="02010600030101010101" pitchFamily="2" charset="-122"/>
              </a:rPr>
              <a:t>x[0] = new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</a:rPr>
              <a:t>[5];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latin typeface="宋体" panose="02010600030101010101" pitchFamily="2" charset="-122"/>
              </a:rPr>
              <a:t>x[1] = new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</a:rPr>
              <a:t>[4];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latin typeface="宋体" panose="02010600030101010101" pitchFamily="2" charset="-122"/>
              </a:rPr>
              <a:t>x[2] = new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</a:rPr>
              <a:t>[3];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latin typeface="宋体" panose="02010600030101010101" pitchFamily="2" charset="-122"/>
              </a:rPr>
              <a:t>x[3] = new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</a:rPr>
              <a:t>[2];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latin typeface="宋体" panose="02010600030101010101" pitchFamily="2" charset="-122"/>
              </a:rPr>
              <a:t>x[4] = new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</a:rPr>
              <a:t>[1];</a:t>
            </a:r>
            <a:endParaRPr lang="en-US" altLang="zh-CN" sz="1600" dirty="0" smtClean="0">
              <a:latin typeface="宋体" panose="02010600030101010101" pitchFamily="2" charset="-122"/>
            </a:endParaRPr>
          </a:p>
        </p:txBody>
      </p:sp>
      <p:grpSp>
        <p:nvGrpSpPr>
          <p:cNvPr id="32772" name="Group 65"/>
          <p:cNvGrpSpPr/>
          <p:nvPr/>
        </p:nvGrpSpPr>
        <p:grpSpPr bwMode="auto">
          <a:xfrm>
            <a:off x="3779838" y="2709863"/>
            <a:ext cx="4887912" cy="2563812"/>
            <a:chOff x="2629" y="2188"/>
            <a:chExt cx="3079" cy="1615"/>
          </a:xfrm>
        </p:grpSpPr>
        <p:sp>
          <p:nvSpPr>
            <p:cNvPr id="32774" name="Rectangle 33"/>
            <p:cNvSpPr>
              <a:spLocks noChangeArrowheads="1"/>
            </p:cNvSpPr>
            <p:nvPr/>
          </p:nvSpPr>
          <p:spPr bwMode="auto">
            <a:xfrm>
              <a:off x="2964" y="255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Rectangle 34"/>
            <p:cNvSpPr>
              <a:spLocks noChangeArrowheads="1"/>
            </p:cNvSpPr>
            <p:nvPr/>
          </p:nvSpPr>
          <p:spPr bwMode="auto">
            <a:xfrm>
              <a:off x="2964" y="278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Rectangle 35"/>
            <p:cNvSpPr>
              <a:spLocks noChangeArrowheads="1"/>
            </p:cNvSpPr>
            <p:nvPr/>
          </p:nvSpPr>
          <p:spPr bwMode="auto">
            <a:xfrm>
              <a:off x="2964" y="3007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Rectangle 36"/>
            <p:cNvSpPr>
              <a:spLocks noChangeArrowheads="1"/>
            </p:cNvSpPr>
            <p:nvPr/>
          </p:nvSpPr>
          <p:spPr bwMode="auto">
            <a:xfrm>
              <a:off x="3448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x[0][0]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Rectangle 37"/>
            <p:cNvSpPr>
              <a:spLocks noChangeArrowheads="1"/>
            </p:cNvSpPr>
            <p:nvPr/>
          </p:nvSpPr>
          <p:spPr bwMode="auto">
            <a:xfrm>
              <a:off x="3448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x[1][0]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Rectangle 38"/>
            <p:cNvSpPr>
              <a:spLocks noChangeArrowheads="1"/>
            </p:cNvSpPr>
            <p:nvPr/>
          </p:nvSpPr>
          <p:spPr bwMode="auto">
            <a:xfrm>
              <a:off x="3448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x[2][0]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Rectangle 39"/>
            <p:cNvSpPr>
              <a:spLocks noChangeArrowheads="1"/>
            </p:cNvSpPr>
            <p:nvPr/>
          </p:nvSpPr>
          <p:spPr bwMode="auto">
            <a:xfrm>
              <a:off x="2629" y="2550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x[0]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Rectangle 40"/>
            <p:cNvSpPr>
              <a:spLocks noChangeArrowheads="1"/>
            </p:cNvSpPr>
            <p:nvPr/>
          </p:nvSpPr>
          <p:spPr bwMode="auto">
            <a:xfrm>
              <a:off x="2629" y="2776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x[1]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Rectangle 41"/>
            <p:cNvSpPr>
              <a:spLocks noChangeArrowheads="1"/>
            </p:cNvSpPr>
            <p:nvPr/>
          </p:nvSpPr>
          <p:spPr bwMode="auto">
            <a:xfrm>
              <a:off x="2629" y="3002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x[2]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2783" name="AutoShape 42"/>
            <p:cNvCxnSpPr>
              <a:cxnSpLocks noChangeShapeType="1"/>
              <a:stCxn id="32774" idx="3"/>
              <a:endCxn id="32777" idx="1"/>
            </p:cNvCxnSpPr>
            <p:nvPr/>
          </p:nvCxnSpPr>
          <p:spPr bwMode="auto">
            <a:xfrm flipV="1">
              <a:off x="3190" y="2557"/>
              <a:ext cx="258" cy="1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AutoShape 43"/>
            <p:cNvCxnSpPr>
              <a:cxnSpLocks noChangeShapeType="1"/>
              <a:stCxn id="32775" idx="3"/>
              <a:endCxn id="32778" idx="1"/>
            </p:cNvCxnSpPr>
            <p:nvPr/>
          </p:nvCxnSpPr>
          <p:spPr bwMode="auto">
            <a:xfrm flipV="1">
              <a:off x="3190" y="2840"/>
              <a:ext cx="258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AutoShape 44"/>
            <p:cNvCxnSpPr>
              <a:cxnSpLocks noChangeShapeType="1"/>
              <a:stCxn id="32776" idx="3"/>
              <a:endCxn id="32779" idx="1"/>
            </p:cNvCxnSpPr>
            <p:nvPr/>
          </p:nvCxnSpPr>
          <p:spPr bwMode="auto">
            <a:xfrm>
              <a:off x="3190" y="3120"/>
              <a:ext cx="258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6" name="Rectangle 45"/>
            <p:cNvSpPr>
              <a:spLocks noChangeArrowheads="1"/>
            </p:cNvSpPr>
            <p:nvPr/>
          </p:nvSpPr>
          <p:spPr bwMode="auto">
            <a:xfrm>
              <a:off x="2967" y="2188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2787" name="AutoShape 46"/>
            <p:cNvCxnSpPr>
              <a:cxnSpLocks noChangeShapeType="1"/>
              <a:endCxn id="32774" idx="0"/>
            </p:cNvCxnSpPr>
            <p:nvPr/>
          </p:nvCxnSpPr>
          <p:spPr bwMode="auto">
            <a:xfrm flipH="1">
              <a:off x="3077" y="2360"/>
              <a:ext cx="3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8" name="Rectangle 47"/>
            <p:cNvSpPr>
              <a:spLocks noChangeArrowheads="1"/>
            </p:cNvSpPr>
            <p:nvPr/>
          </p:nvSpPr>
          <p:spPr bwMode="auto">
            <a:xfrm>
              <a:off x="3900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x[0][1]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Rectangle 48"/>
            <p:cNvSpPr>
              <a:spLocks noChangeArrowheads="1"/>
            </p:cNvSpPr>
            <p:nvPr/>
          </p:nvSpPr>
          <p:spPr bwMode="auto">
            <a:xfrm>
              <a:off x="3900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x[1][1]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0" name="Rectangle 49"/>
            <p:cNvSpPr>
              <a:spLocks noChangeArrowheads="1"/>
            </p:cNvSpPr>
            <p:nvPr/>
          </p:nvSpPr>
          <p:spPr bwMode="auto">
            <a:xfrm>
              <a:off x="3900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x[2][1]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Rectangle 50"/>
            <p:cNvSpPr>
              <a:spLocks noChangeArrowheads="1"/>
            </p:cNvSpPr>
            <p:nvPr/>
          </p:nvSpPr>
          <p:spPr bwMode="auto">
            <a:xfrm>
              <a:off x="4352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x[0][2]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Rectangle 51"/>
            <p:cNvSpPr>
              <a:spLocks noChangeArrowheads="1"/>
            </p:cNvSpPr>
            <p:nvPr/>
          </p:nvSpPr>
          <p:spPr bwMode="auto">
            <a:xfrm>
              <a:off x="4352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x[1][2]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Rectangle 52"/>
            <p:cNvSpPr>
              <a:spLocks noChangeArrowheads="1"/>
            </p:cNvSpPr>
            <p:nvPr/>
          </p:nvSpPr>
          <p:spPr bwMode="auto">
            <a:xfrm>
              <a:off x="4352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x[2][2]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Rectangle 53"/>
            <p:cNvSpPr>
              <a:spLocks noChangeArrowheads="1"/>
            </p:cNvSpPr>
            <p:nvPr/>
          </p:nvSpPr>
          <p:spPr bwMode="auto">
            <a:xfrm>
              <a:off x="4804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x[0][3]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5" name="Rectangle 54"/>
            <p:cNvSpPr>
              <a:spLocks noChangeArrowheads="1"/>
            </p:cNvSpPr>
            <p:nvPr/>
          </p:nvSpPr>
          <p:spPr bwMode="auto">
            <a:xfrm>
              <a:off x="4804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x[1][3]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Rectangle 55"/>
            <p:cNvSpPr>
              <a:spLocks noChangeArrowheads="1"/>
            </p:cNvSpPr>
            <p:nvPr/>
          </p:nvSpPr>
          <p:spPr bwMode="auto">
            <a:xfrm>
              <a:off x="5256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x[0][4]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Rectangle 56"/>
            <p:cNvSpPr>
              <a:spLocks noChangeArrowheads="1"/>
            </p:cNvSpPr>
            <p:nvPr/>
          </p:nvSpPr>
          <p:spPr bwMode="auto">
            <a:xfrm>
              <a:off x="3448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x[3][0]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8" name="Rectangle 57"/>
            <p:cNvSpPr>
              <a:spLocks noChangeArrowheads="1"/>
            </p:cNvSpPr>
            <p:nvPr/>
          </p:nvSpPr>
          <p:spPr bwMode="auto">
            <a:xfrm>
              <a:off x="3900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x[3][1]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Rectangle 58"/>
            <p:cNvSpPr>
              <a:spLocks noChangeArrowheads="1"/>
            </p:cNvSpPr>
            <p:nvPr/>
          </p:nvSpPr>
          <p:spPr bwMode="auto">
            <a:xfrm>
              <a:off x="3448" y="357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x[4][0]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0" name="Rectangle 59"/>
            <p:cNvSpPr>
              <a:spLocks noChangeArrowheads="1"/>
            </p:cNvSpPr>
            <p:nvPr/>
          </p:nvSpPr>
          <p:spPr bwMode="auto">
            <a:xfrm>
              <a:off x="2964" y="323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Rectangle 60"/>
            <p:cNvSpPr>
              <a:spLocks noChangeArrowheads="1"/>
            </p:cNvSpPr>
            <p:nvPr/>
          </p:nvSpPr>
          <p:spPr bwMode="auto">
            <a:xfrm>
              <a:off x="2964" y="346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Rectangle 61"/>
            <p:cNvSpPr>
              <a:spLocks noChangeArrowheads="1"/>
            </p:cNvSpPr>
            <p:nvPr/>
          </p:nvSpPr>
          <p:spPr bwMode="auto">
            <a:xfrm>
              <a:off x="2629" y="3235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x[3]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Rectangle 62"/>
            <p:cNvSpPr>
              <a:spLocks noChangeArrowheads="1"/>
            </p:cNvSpPr>
            <p:nvPr/>
          </p:nvSpPr>
          <p:spPr bwMode="auto">
            <a:xfrm>
              <a:off x="2629" y="3461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x[4]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2804" name="AutoShape 63"/>
            <p:cNvCxnSpPr>
              <a:cxnSpLocks noChangeShapeType="1"/>
              <a:stCxn id="32800" idx="3"/>
              <a:endCxn id="32797" idx="1"/>
            </p:cNvCxnSpPr>
            <p:nvPr/>
          </p:nvCxnSpPr>
          <p:spPr bwMode="auto">
            <a:xfrm>
              <a:off x="3190" y="3348"/>
              <a:ext cx="258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64"/>
            <p:cNvCxnSpPr>
              <a:cxnSpLocks noChangeShapeType="1"/>
              <a:stCxn id="32801" idx="3"/>
              <a:endCxn id="32799" idx="1"/>
            </p:cNvCxnSpPr>
            <p:nvPr/>
          </p:nvCxnSpPr>
          <p:spPr bwMode="auto">
            <a:xfrm>
              <a:off x="3190" y="3574"/>
              <a:ext cx="258" cy="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3" name="灯片编号占位符 3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7F8D0C-5C1F-4FBF-9806-5F2F6F58BDB3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25855"/>
            <a:ext cx="8207375" cy="145351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处理数组时经常会用到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处理二维数组时，</a:t>
            </a:r>
            <a:r>
              <a:rPr lang="zh-CN" altLang="en-US" dirty="0" smtClean="0">
                <a:solidFill>
                  <a:srgbClr val="FF0000"/>
                </a:solidFill>
              </a:rPr>
              <a:t>嵌套的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ym typeface="+mn-ea"/>
              </a:rPr>
              <a:t>循环</a:t>
            </a:r>
            <a:endParaRPr lang="en-US" altLang="zh-CN" dirty="0" smtClean="0"/>
          </a:p>
          <a:p>
            <a:pPr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31EB1B-6F3D-4BB0-9DD8-69766BB52E9A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处理二维数组举例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使用输入值初始化数组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645DB6-96B1-46CC-B4AE-DEC5B1935E55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4055" y="1773555"/>
            <a:ext cx="7919720" cy="4617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</a:rPr>
              <a:t>int[][] matrix = new int[10][10];</a:t>
            </a:r>
            <a:endParaRPr lang="en-US" altLang="zh-CN" sz="2400" kern="0" dirty="0" err="1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</a:rPr>
              <a:t>java.util.Scanner</a:t>
            </a:r>
            <a:r>
              <a:rPr lang="en-US" altLang="zh-CN" sz="2400" kern="0" dirty="0">
                <a:latin typeface="+mn-lt"/>
              </a:rPr>
              <a:t> input = new </a:t>
            </a:r>
            <a:r>
              <a:rPr lang="en-US" altLang="zh-CN" sz="2400" kern="0" dirty="0" err="1">
                <a:latin typeface="+mn-lt"/>
              </a:rPr>
              <a:t>java.util.Scanner</a:t>
            </a:r>
            <a:r>
              <a:rPr lang="en-US" altLang="zh-CN" sz="2400" kern="0" dirty="0">
                <a:latin typeface="+mn-lt"/>
              </a:rPr>
              <a:t>(</a:t>
            </a:r>
            <a:r>
              <a:rPr lang="en-US" altLang="zh-CN" sz="2400" kern="0" dirty="0" err="1">
                <a:latin typeface="+mn-lt"/>
              </a:rPr>
              <a:t>System.in</a:t>
            </a:r>
            <a:r>
              <a:rPr lang="en-US" altLang="zh-CN" sz="2400" kern="0" dirty="0">
                <a:latin typeface="+mn-lt"/>
              </a:rPr>
              <a:t>);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</a:rPr>
              <a:t>System.out.print</a:t>
            </a:r>
            <a:r>
              <a:rPr lang="en-US" altLang="zh-CN" sz="2400" kern="0" dirty="0">
                <a:latin typeface="+mn-lt"/>
              </a:rPr>
              <a:t>("Enter " + </a:t>
            </a:r>
            <a:r>
              <a:rPr lang="en-US" altLang="zh-CN" sz="2400" kern="0" dirty="0" err="1">
                <a:latin typeface="+mn-lt"/>
              </a:rPr>
              <a:t>matrix.length</a:t>
            </a:r>
            <a:r>
              <a:rPr lang="en-US" altLang="zh-CN" sz="2400" kern="0" dirty="0">
                <a:latin typeface="+mn-lt"/>
              </a:rPr>
              <a:t> + " rows and  "+matrix[0].length + </a:t>
            </a:r>
            <a:r>
              <a:rPr lang="en-US" altLang="zh-CN" sz="2400" kern="0" dirty="0">
                <a:latin typeface="+mn-lt"/>
                <a:sym typeface="+mn-ea"/>
              </a:rPr>
              <a:t>" columns:"</a:t>
            </a:r>
            <a:r>
              <a:rPr lang="en-US" altLang="zh-CN" sz="2400" kern="0" dirty="0">
                <a:latin typeface="+mn-lt"/>
              </a:rPr>
              <a:t>);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for (</a:t>
            </a:r>
            <a:r>
              <a:rPr lang="en-US" altLang="zh-CN" sz="2400" kern="0" dirty="0" err="1">
                <a:latin typeface="+mn-lt"/>
              </a:rPr>
              <a:t>int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en-US" altLang="zh-CN" sz="2400" kern="0" dirty="0" err="1">
                <a:latin typeface="+mn-lt"/>
              </a:rPr>
              <a:t>row</a:t>
            </a:r>
            <a:r>
              <a:rPr lang="en-US" altLang="zh-CN" sz="2400" kern="0" dirty="0">
                <a:latin typeface="+mn-lt"/>
              </a:rPr>
              <a:t>= 0; </a:t>
            </a:r>
            <a:r>
              <a:rPr lang="en-US" altLang="zh-CN" sz="2400" kern="0" dirty="0" err="1">
                <a:latin typeface="+mn-lt"/>
              </a:rPr>
              <a:t>i</a:t>
            </a:r>
            <a:r>
              <a:rPr lang="en-US" altLang="zh-CN" sz="2400" kern="0" dirty="0">
                <a:latin typeface="+mn-lt"/>
              </a:rPr>
              <a:t> &lt; </a:t>
            </a:r>
            <a:r>
              <a:rPr lang="en-US" altLang="zh-CN" sz="2400" kern="0" dirty="0" err="1">
                <a:latin typeface="+mn-lt"/>
                <a:sym typeface="+mn-ea"/>
              </a:rPr>
              <a:t>matrix</a:t>
            </a:r>
            <a:r>
              <a:rPr lang="en-US" altLang="zh-CN" sz="2400" kern="0" dirty="0" err="1">
                <a:latin typeface="+mn-lt"/>
              </a:rPr>
              <a:t>.length</a:t>
            </a:r>
            <a:r>
              <a:rPr lang="en-US" altLang="zh-CN" sz="2400" kern="0" dirty="0">
                <a:latin typeface="+mn-lt"/>
              </a:rPr>
              <a:t>; </a:t>
            </a:r>
            <a:r>
              <a:rPr lang="en-US" altLang="zh-CN" sz="2400" kern="0" dirty="0" err="1">
                <a:latin typeface="+mn-lt"/>
              </a:rPr>
              <a:t>row</a:t>
            </a:r>
            <a:r>
              <a:rPr lang="en-US" altLang="zh-CN" sz="2400" kern="0" dirty="0">
                <a:latin typeface="+mn-lt"/>
              </a:rPr>
              <a:t>++) {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&lt; </a:t>
            </a:r>
            <a:r>
              <a:rPr lang="en-US" altLang="zh-CN" sz="2400" kern="0" dirty="0" err="1">
                <a:latin typeface="+mn-lt"/>
                <a:sym typeface="+mn-ea"/>
              </a:rPr>
              <a:t>matrix[row]</a:t>
            </a:r>
            <a:r>
              <a:rPr lang="en-US" altLang="zh-CN" sz="2400" kern="0" dirty="0" err="1">
                <a:latin typeface="+mn-lt"/>
                <a:sym typeface="+mn-ea"/>
              </a:rPr>
              <a:t>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++)</a:t>
            </a:r>
            <a:r>
              <a:rPr lang="en-US" altLang="zh-CN" sz="2400" kern="0" dirty="0">
                <a:latin typeface="+mn-lt"/>
              </a:rPr>
              <a:t>{</a:t>
            </a:r>
            <a:r>
              <a:rPr lang="en-US" altLang="zh-CN" sz="2400" kern="0" dirty="0">
                <a:latin typeface="+mn-lt"/>
              </a:rPr>
              <a:t> 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		</a:t>
            </a:r>
            <a:r>
              <a:rPr lang="en-US" altLang="zh-CN" sz="2400" kern="0" dirty="0" err="1">
                <a:latin typeface="+mn-lt"/>
                <a:sym typeface="+mn-ea"/>
              </a:rPr>
              <a:t>matrix[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 err="1">
                <a:latin typeface="+mn-lt"/>
                <a:sym typeface="+mn-ea"/>
              </a:rPr>
              <a:t>][column</a:t>
            </a:r>
            <a:r>
              <a:rPr lang="en-US" altLang="zh-CN" sz="2400" kern="0" dirty="0" err="1">
                <a:latin typeface="+mn-lt"/>
                <a:sym typeface="+mn-ea"/>
              </a:rPr>
              <a:t>]</a:t>
            </a:r>
            <a:r>
              <a:rPr lang="en-US" altLang="zh-CN" sz="2400" kern="0" dirty="0">
                <a:latin typeface="+mn-lt"/>
              </a:rPr>
              <a:t>= </a:t>
            </a:r>
            <a:r>
              <a:rPr lang="en-US" altLang="zh-CN" sz="2400" kern="0" dirty="0" err="1">
                <a:latin typeface="+mn-lt"/>
              </a:rPr>
              <a:t>input.nextInt</a:t>
            </a:r>
            <a:r>
              <a:rPr lang="en-US" altLang="zh-CN" sz="2400" kern="0" dirty="0">
                <a:latin typeface="+mn-lt"/>
              </a:rPr>
              <a:t>();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      }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处理二维数组举例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使用随机数初始化数组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58FE43-7ACF-47FF-9C71-6914C318C8DF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530" y="1772920"/>
            <a:ext cx="7919720" cy="2039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i</a:t>
            </a:r>
            <a:r>
              <a:rPr lang="en-US" altLang="zh-CN" sz="2400" kern="0" dirty="0">
                <a:latin typeface="+mn-lt"/>
                <a:sym typeface="+mn-ea"/>
              </a:rPr>
              <a:t> &lt; </a:t>
            </a:r>
            <a:r>
              <a:rPr lang="en-US" altLang="zh-CN" sz="2400" kern="0" dirty="0" err="1">
                <a:latin typeface="+mn-lt"/>
                <a:sym typeface="+mn-ea"/>
              </a:rPr>
              <a:t>matrix</a:t>
            </a:r>
            <a:r>
              <a:rPr lang="en-US" altLang="zh-CN" sz="2400" kern="0" dirty="0" err="1">
                <a:latin typeface="+mn-lt"/>
                <a:sym typeface="+mn-ea"/>
              </a:rPr>
              <a:t>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++) {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&lt; </a:t>
            </a:r>
            <a:r>
              <a:rPr lang="en-US" altLang="zh-CN" sz="2400" kern="0" dirty="0" err="1">
                <a:latin typeface="+mn-lt"/>
                <a:sym typeface="+mn-ea"/>
              </a:rPr>
              <a:t>matrix[row].length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++)</a:t>
            </a:r>
            <a:r>
              <a:rPr lang="en-US" altLang="zh-CN" sz="2400" kern="0" dirty="0">
                <a:latin typeface="+mn-lt"/>
                <a:sym typeface="+mn-ea"/>
              </a:rPr>
              <a:t>{ 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	</a:t>
            </a:r>
            <a:r>
              <a:rPr lang="en-US" altLang="zh-CN" sz="2400" kern="0" dirty="0" err="1">
                <a:latin typeface="+mn-lt"/>
                <a:sym typeface="+mn-ea"/>
              </a:rPr>
              <a:t>matrix[row][column]</a:t>
            </a:r>
            <a:r>
              <a:rPr lang="en-US" altLang="zh-CN" sz="2400" kern="0" dirty="0">
                <a:latin typeface="+mn-lt"/>
                <a:sym typeface="+mn-ea"/>
              </a:rPr>
              <a:t>= (</a:t>
            </a:r>
            <a:r>
              <a:rPr lang="en-US" altLang="zh-CN" sz="2400" kern="0" dirty="0" err="1">
                <a:latin typeface="+mn-lt"/>
                <a:sym typeface="+mn-ea"/>
              </a:rPr>
              <a:t>int)(Math.random*100)</a:t>
            </a:r>
            <a:r>
              <a:rPr lang="en-US" altLang="zh-CN" sz="2400" kern="0" dirty="0">
                <a:latin typeface="+mn-lt"/>
                <a:sym typeface="+mn-ea"/>
              </a:rPr>
              <a:t>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 }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68313" y="3812223"/>
            <a:ext cx="82073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ea"/>
                <a:ea typeface="+mn-ea"/>
              </a:rPr>
              <a:t>打印二维数组</a:t>
            </a:r>
            <a:endParaRPr lang="zh-CN" altLang="en-US" sz="3200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530" y="4437380"/>
            <a:ext cx="7919720" cy="2291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i</a:t>
            </a:r>
            <a:r>
              <a:rPr lang="en-US" altLang="zh-CN" sz="2400" kern="0" dirty="0">
                <a:latin typeface="+mn-lt"/>
                <a:sym typeface="+mn-ea"/>
              </a:rPr>
              <a:t> &lt; </a:t>
            </a:r>
            <a:r>
              <a:rPr lang="en-US" altLang="zh-CN" sz="2400" kern="0" dirty="0" err="1">
                <a:latin typeface="+mn-lt"/>
                <a:sym typeface="+mn-ea"/>
              </a:rPr>
              <a:t>matrix.length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++) {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&lt; </a:t>
            </a:r>
            <a:r>
              <a:rPr lang="en-US" altLang="zh-CN" sz="2400" kern="0" dirty="0" err="1">
                <a:latin typeface="+mn-lt"/>
                <a:sym typeface="+mn-ea"/>
              </a:rPr>
              <a:t>matrix[row].length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++){ 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	System.out.print(</a:t>
            </a:r>
            <a:r>
              <a:rPr lang="en-US" altLang="zh-CN" sz="2400" kern="0" dirty="0" err="1">
                <a:latin typeface="+mn-lt"/>
                <a:sym typeface="+mn-ea"/>
              </a:rPr>
              <a:t>matrix[row][column])</a:t>
            </a:r>
            <a:r>
              <a:rPr lang="en-US" altLang="zh-CN" sz="2400" kern="0" dirty="0">
                <a:latin typeface="+mn-lt"/>
                <a:sym typeface="+mn-ea"/>
              </a:rPr>
              <a:t>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 }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System.out.println(</a:t>
            </a:r>
            <a:r>
              <a:rPr lang="en-US" altLang="zh-CN" sz="2400" kern="0" dirty="0" err="1">
                <a:latin typeface="+mn-lt"/>
                <a:sym typeface="+mn-ea"/>
              </a:rPr>
              <a:t>)</a:t>
            </a:r>
            <a:r>
              <a:rPr lang="en-US" altLang="zh-CN" sz="2400" kern="0" dirty="0">
                <a:latin typeface="+mn-lt"/>
                <a:sym typeface="+mn-ea"/>
              </a:rPr>
              <a:t>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处理二维数组举例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6477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对数组按列求和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58FE43-7ACF-47FF-9C71-6914C318C8DF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530" y="1772920"/>
            <a:ext cx="7919720" cy="2639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int total = 0 ;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i</a:t>
            </a:r>
            <a:r>
              <a:rPr lang="en-US" altLang="zh-CN" sz="2400" kern="0" dirty="0">
                <a:latin typeface="+mn-lt"/>
                <a:sym typeface="+mn-ea"/>
              </a:rPr>
              <a:t> &lt; </a:t>
            </a:r>
            <a:r>
              <a:rPr lang="en-US" altLang="zh-CN" sz="2400" kern="0" dirty="0" err="1">
                <a:latin typeface="+mn-lt"/>
                <a:sym typeface="+mn-ea"/>
              </a:rPr>
              <a:t>matrix.length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++) {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&lt; </a:t>
            </a:r>
            <a:r>
              <a:rPr lang="en-US" altLang="zh-CN" sz="2400" kern="0" dirty="0" err="1">
                <a:latin typeface="+mn-lt"/>
                <a:sym typeface="+mn-ea"/>
              </a:rPr>
              <a:t>matrix[row].length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++){ 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	total +=</a:t>
            </a:r>
            <a:r>
              <a:rPr lang="en-US" altLang="zh-CN" sz="2400" kern="0" dirty="0" err="1">
                <a:latin typeface="+mn-lt"/>
                <a:sym typeface="+mn-ea"/>
              </a:rPr>
              <a:t>matrix[row][column];</a:t>
            </a:r>
            <a:endParaRPr lang="en-US" altLang="zh-CN" sz="2400" kern="0" dirty="0" err="1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 }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40068" y="4192588"/>
            <a:ext cx="82073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3200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处理二维数组举例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对数组按列求和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645DB6-96B1-46CC-B4AE-DEC5B1935E55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4055" y="1773555"/>
            <a:ext cx="7919720" cy="3646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&lt; </a:t>
            </a:r>
            <a:r>
              <a:rPr lang="en-US" altLang="zh-CN" sz="2400" kern="0" dirty="0" err="1">
                <a:latin typeface="+mn-lt"/>
                <a:sym typeface="+mn-ea"/>
              </a:rPr>
              <a:t>matrix[row].length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++) {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int total = 0 ;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i</a:t>
            </a:r>
            <a:r>
              <a:rPr lang="en-US" altLang="zh-CN" sz="2400" kern="0" dirty="0">
                <a:latin typeface="+mn-lt"/>
                <a:sym typeface="+mn-ea"/>
              </a:rPr>
              <a:t> &lt; </a:t>
            </a:r>
            <a:r>
              <a:rPr lang="en-US" altLang="zh-CN" sz="2400" kern="0" dirty="0" err="1">
                <a:latin typeface="+mn-lt"/>
                <a:sym typeface="+mn-ea"/>
              </a:rPr>
              <a:t>matrix.length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++</a:t>
            </a:r>
            <a:r>
              <a:rPr lang="en-US" altLang="zh-CN" sz="2400" kern="0" dirty="0">
                <a:latin typeface="+mn-lt"/>
                <a:sym typeface="+mn-ea"/>
              </a:rPr>
              <a:t>)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	total +=</a:t>
            </a:r>
            <a:r>
              <a:rPr lang="en-US" altLang="zh-CN" sz="2400" kern="0" dirty="0" err="1">
                <a:latin typeface="+mn-lt"/>
                <a:sym typeface="+mn-ea"/>
              </a:rPr>
              <a:t>matrix[row][column];</a:t>
            </a:r>
            <a:endParaRPr lang="en-US" altLang="zh-CN" sz="2400" kern="0" dirty="0" err="1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System.out.print(</a:t>
            </a:r>
            <a:r>
              <a:rPr lang="en-US" altLang="zh-CN" sz="2400" kern="0" dirty="0">
                <a:latin typeface="+mn-lt"/>
                <a:sym typeface="+mn-ea"/>
              </a:rPr>
              <a:t>"Sum for column" + </a:t>
            </a:r>
            <a:r>
              <a:rPr lang="en-US" altLang="zh-CN" sz="2400" kern="0" dirty="0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 + " is "+</a:t>
            </a:r>
            <a:r>
              <a:rPr lang="en-US" altLang="zh-CN" sz="2400" kern="0" dirty="0">
                <a:latin typeface="+mn-lt"/>
                <a:sym typeface="+mn-ea"/>
              </a:rPr>
              <a:t>total  </a:t>
            </a:r>
            <a:r>
              <a:rPr lang="en-US" altLang="zh-CN" sz="2400" kern="0" dirty="0" err="1">
                <a:latin typeface="+mn-lt"/>
                <a:sym typeface="+mn-ea"/>
              </a:rPr>
              <a:t>)</a:t>
            </a:r>
            <a:r>
              <a:rPr lang="en-US" altLang="zh-CN" sz="2400" kern="0" dirty="0">
                <a:latin typeface="+mn-lt"/>
                <a:sym typeface="+mn-ea"/>
              </a:rPr>
              <a:t>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处理二维数组举例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哪一行的和最大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645DB6-96B1-46CC-B4AE-DEC5B1935E55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4055" y="1773555"/>
            <a:ext cx="7919720" cy="4958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int maxRow = 0 ;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int indexOfMaxRow = 0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 &lt; </a:t>
            </a:r>
            <a:r>
              <a:rPr lang="en-US" altLang="zh-CN" sz="2400" kern="0" dirty="0" err="1">
                <a:latin typeface="+mn-lt"/>
                <a:sym typeface="+mn-ea"/>
              </a:rPr>
              <a:t>matrix[0].length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++)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	maxRow </a:t>
            </a:r>
            <a:r>
              <a:rPr lang="en-US" altLang="zh-CN" sz="2400" kern="0" dirty="0">
                <a:latin typeface="+mn-lt"/>
                <a:sym typeface="+mn-ea"/>
              </a:rPr>
              <a:t>+=</a:t>
            </a:r>
            <a:r>
              <a:rPr lang="en-US" altLang="zh-CN" sz="2400" kern="0" dirty="0" err="1">
                <a:latin typeface="+mn-lt"/>
                <a:sym typeface="+mn-ea"/>
              </a:rPr>
              <a:t>matrix[0][column];</a:t>
            </a:r>
            <a:endParaRPr lang="en-US" altLang="zh-CN" sz="2400" kern="0" dirty="0" err="1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= 1; </a:t>
            </a:r>
            <a:r>
              <a:rPr lang="en-US" altLang="zh-CN" sz="2400" kern="0" dirty="0" err="1">
                <a:latin typeface="+mn-lt"/>
                <a:sym typeface="+mn-ea"/>
              </a:rPr>
              <a:t>i</a:t>
            </a:r>
            <a:r>
              <a:rPr lang="en-US" altLang="zh-CN" sz="2400" kern="0" dirty="0">
                <a:latin typeface="+mn-lt"/>
                <a:sym typeface="+mn-ea"/>
              </a:rPr>
              <a:t> &lt; </a:t>
            </a:r>
            <a:r>
              <a:rPr lang="en-US" altLang="zh-CN" sz="2400" kern="0" dirty="0" err="1">
                <a:latin typeface="+mn-lt"/>
                <a:sym typeface="+mn-ea"/>
              </a:rPr>
              <a:t>matrix.length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row</a:t>
            </a:r>
            <a:r>
              <a:rPr lang="en-US" altLang="zh-CN" sz="2400" kern="0" dirty="0">
                <a:latin typeface="+mn-lt"/>
                <a:sym typeface="+mn-ea"/>
              </a:rPr>
              <a:t>++</a:t>
            </a:r>
            <a:r>
              <a:rPr lang="en-US" altLang="zh-CN" sz="2400" kern="0" dirty="0">
                <a:latin typeface="+mn-lt"/>
                <a:sym typeface="+mn-ea"/>
              </a:rPr>
              <a:t>) {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int totalOfThisRow = 0 ;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&lt; </a:t>
            </a:r>
            <a:r>
              <a:rPr lang="en-US" altLang="zh-CN" sz="2400" kern="0" dirty="0" err="1">
                <a:latin typeface="+mn-lt"/>
                <a:sym typeface="+mn-ea"/>
              </a:rPr>
              <a:t>matrix[row].length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column</a:t>
            </a:r>
            <a:r>
              <a:rPr lang="en-US" altLang="zh-CN" sz="2400" kern="0" dirty="0">
                <a:latin typeface="+mn-lt"/>
                <a:sym typeface="+mn-ea"/>
              </a:rPr>
              <a:t>++)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	totalOfThisRow  </a:t>
            </a:r>
            <a:r>
              <a:rPr lang="en-US" altLang="zh-CN" sz="2400" kern="0" dirty="0">
                <a:latin typeface="+mn-lt"/>
                <a:sym typeface="+mn-ea"/>
              </a:rPr>
              <a:t>+=</a:t>
            </a:r>
            <a:r>
              <a:rPr lang="en-US" altLang="zh-CN" sz="2400" kern="0" dirty="0" err="1">
                <a:latin typeface="+mn-lt"/>
                <a:sym typeface="+mn-ea"/>
              </a:rPr>
              <a:t>matrix[row][column];</a:t>
            </a:r>
            <a:endParaRPr lang="en-US" altLang="zh-CN" sz="2400" kern="0" dirty="0" err="1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  <a:sym typeface="+mn-ea"/>
              </a:rPr>
              <a:t>  if(</a:t>
            </a:r>
            <a:r>
              <a:rPr lang="en-US" altLang="zh-CN" sz="2400" kern="0" dirty="0">
                <a:latin typeface="+mn-lt"/>
                <a:sym typeface="+mn-ea"/>
              </a:rPr>
              <a:t>totalOfThisRow &gt; maxRow </a:t>
            </a:r>
            <a:r>
              <a:rPr lang="en-US" altLang="zh-CN" sz="2400" kern="0" dirty="0" err="1">
                <a:latin typeface="+mn-lt"/>
                <a:sym typeface="+mn-ea"/>
              </a:rPr>
              <a:t>){</a:t>
            </a:r>
            <a:endParaRPr lang="en-US" altLang="zh-CN" sz="2400" kern="0" dirty="0" err="1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maxRow = totalOfThisRow 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  indexOfMaxRow  =row</a:t>
            </a:r>
            <a:endParaRPr lang="en-US" altLang="zh-CN" sz="2400" kern="0" dirty="0" err="1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  <a:sym typeface="+mn-ea"/>
              </a:rPr>
              <a:t>  }</a:t>
            </a:r>
            <a:r>
              <a:rPr lang="en-US" altLang="zh-CN" sz="2400" kern="0" dirty="0">
                <a:latin typeface="+mn-lt"/>
                <a:sym typeface="+mn-ea"/>
              </a:rPr>
              <a:t>   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}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System.out.print("Row " + indexOfMaxRow  + " has the maximun sun of  "+maxRow </a:t>
            </a:r>
            <a:r>
              <a:rPr lang="en-US" altLang="zh-CN" sz="2400" kern="0" dirty="0" err="1">
                <a:latin typeface="+mn-lt"/>
                <a:sym typeface="+mn-ea"/>
              </a:rPr>
              <a:t>)</a:t>
            </a:r>
            <a:r>
              <a:rPr lang="en-US" altLang="zh-CN" sz="2400" kern="0" dirty="0">
                <a:latin typeface="+mn-lt"/>
                <a:sym typeface="+mn-ea"/>
              </a:rPr>
              <a:t>;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处理二维数组举例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随意打乱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645DB6-96B1-46CC-B4AE-DEC5B1935E55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4055" y="1773555"/>
            <a:ext cx="791972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i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i</a:t>
            </a:r>
            <a:r>
              <a:rPr lang="en-US" altLang="zh-CN" sz="2400" kern="0" dirty="0">
                <a:latin typeface="+mn-lt"/>
                <a:sym typeface="+mn-ea"/>
              </a:rPr>
              <a:t> &lt; </a:t>
            </a:r>
            <a:r>
              <a:rPr lang="en-US" altLang="zh-CN" sz="2400" kern="0" dirty="0" err="1">
                <a:latin typeface="+mn-lt"/>
                <a:sym typeface="+mn-ea"/>
              </a:rPr>
              <a:t>matrix.length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i</a:t>
            </a:r>
            <a:r>
              <a:rPr lang="en-US" altLang="zh-CN" sz="2400" kern="0" dirty="0">
                <a:latin typeface="+mn-lt"/>
                <a:sym typeface="+mn-ea"/>
              </a:rPr>
              <a:t>++) {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for (</a:t>
            </a:r>
            <a:r>
              <a:rPr lang="en-US" altLang="zh-CN" sz="2400" kern="0" dirty="0" err="1">
                <a:latin typeface="+mn-lt"/>
                <a:sym typeface="+mn-ea"/>
              </a:rPr>
              <a:t>int</a:t>
            </a:r>
            <a:r>
              <a:rPr lang="en-US" altLang="zh-CN" sz="2400" kern="0" dirty="0">
                <a:latin typeface="+mn-lt"/>
                <a:sym typeface="+mn-ea"/>
              </a:rPr>
              <a:t> </a:t>
            </a:r>
            <a:r>
              <a:rPr lang="en-US" altLang="zh-CN" sz="2400" kern="0" dirty="0" err="1">
                <a:latin typeface="+mn-lt"/>
                <a:sym typeface="+mn-ea"/>
              </a:rPr>
              <a:t>j</a:t>
            </a:r>
            <a:r>
              <a:rPr lang="en-US" altLang="zh-CN" sz="2400" kern="0" dirty="0">
                <a:latin typeface="+mn-lt"/>
                <a:sym typeface="+mn-ea"/>
              </a:rPr>
              <a:t>= 0; </a:t>
            </a:r>
            <a:r>
              <a:rPr lang="en-US" altLang="zh-CN" sz="2400" kern="0" dirty="0" err="1">
                <a:latin typeface="+mn-lt"/>
                <a:sym typeface="+mn-ea"/>
              </a:rPr>
              <a:t>j</a:t>
            </a:r>
            <a:r>
              <a:rPr lang="en-US" altLang="zh-CN" sz="2400" kern="0" dirty="0">
                <a:latin typeface="+mn-lt"/>
                <a:sym typeface="+mn-ea"/>
              </a:rPr>
              <a:t>&lt; </a:t>
            </a:r>
            <a:r>
              <a:rPr lang="en-US" altLang="zh-CN" sz="2400" kern="0" dirty="0" err="1">
                <a:latin typeface="+mn-lt"/>
                <a:sym typeface="+mn-ea"/>
              </a:rPr>
              <a:t>matrix[i].length</a:t>
            </a:r>
            <a:r>
              <a:rPr lang="en-US" altLang="zh-CN" sz="2400" kern="0" dirty="0">
                <a:latin typeface="+mn-lt"/>
                <a:sym typeface="+mn-ea"/>
              </a:rPr>
              <a:t>; </a:t>
            </a:r>
            <a:r>
              <a:rPr lang="en-US" altLang="zh-CN" sz="2400" kern="0" dirty="0" err="1">
                <a:latin typeface="+mn-lt"/>
                <a:sym typeface="+mn-ea"/>
              </a:rPr>
              <a:t>j</a:t>
            </a:r>
            <a:r>
              <a:rPr lang="en-US" altLang="zh-CN" sz="2400" kern="0" dirty="0">
                <a:latin typeface="+mn-lt"/>
                <a:sym typeface="+mn-ea"/>
              </a:rPr>
              <a:t>++){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	int i1 = (int)(Math.random()*matrix.length);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  int j1 = (int)(Math.random()*matrix[i].length);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  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  int temp = matrx[i][j];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       matrx[i][j] =  matrx[i1][j1] ;</a:t>
            </a:r>
            <a:endParaRPr lang="en-US" altLang="zh-CN" sz="2400" kern="0" dirty="0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  <a:sym typeface="+mn-ea"/>
              </a:rPr>
              <a:t>	</a:t>
            </a:r>
            <a:r>
              <a:rPr lang="en-US" altLang="zh-CN" sz="2400" kern="0" dirty="0">
                <a:latin typeface="+mn-lt"/>
                <a:sym typeface="+mn-ea"/>
              </a:rPr>
              <a:t>matrx[i1][j1] = temp;</a:t>
            </a:r>
            <a:endParaRPr lang="en-US" altLang="zh-CN" sz="2400" kern="0" dirty="0" err="1">
              <a:latin typeface="+mn-lt"/>
              <a:sym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 err="1">
                <a:latin typeface="+mn-lt"/>
                <a:sym typeface="+mn-ea"/>
              </a:rPr>
              <a:t>  }</a:t>
            </a:r>
            <a:r>
              <a:rPr lang="en-US" altLang="zh-CN" sz="2400" kern="0" dirty="0">
                <a:latin typeface="+mn-lt"/>
                <a:sym typeface="+mn-ea"/>
              </a:rPr>
              <a:t>    </a:t>
            </a:r>
            <a:endParaRPr lang="en-US" altLang="zh-CN" sz="2400" kern="0" dirty="0">
              <a:latin typeface="+mn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pitchFamily="2" charset="2"/>
              <a:buNone/>
              <a:defRPr/>
            </a:pPr>
            <a:r>
              <a:rPr lang="en-US" altLang="zh-CN" sz="2400" kern="0" dirty="0">
                <a:latin typeface="+mn-lt"/>
                <a:sym typeface="+mn-ea"/>
              </a:rPr>
              <a:t>}</a:t>
            </a:r>
            <a:endParaRPr lang="en-US" altLang="zh-CN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传递二维数组给方法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数组的引用传递给了方法</a:t>
            </a:r>
            <a:endParaRPr lang="zh-CN" altLang="en-US"/>
          </a:p>
          <a:p>
            <a:r>
              <a:rPr lang="zh-CN" altLang="en-US"/>
              <a:t>（参考课本</a:t>
            </a:r>
            <a:r>
              <a:rPr lang="en-US" altLang="zh-CN"/>
              <a:t>P247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02DBD616-09EA-49F5-8D43-0EA2AEC003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多选题测验评分。存储各同分正确数</a:t>
            </a:r>
            <a:endParaRPr lang="zh-CN" altLang="en-US"/>
          </a:p>
          <a:p>
            <a:r>
              <a:rPr lang="zh-CN" altLang="en-US"/>
              <a:t>找出举例最近的点对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02DBD616-09EA-49F5-8D43-0EA2AEC003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创建数组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/>
              <a:t>操作符创建数组。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Lucida Sans Unicode" panose="020B0602030504020204" pitchFamily="34" charset="0"/>
              </a:rPr>
              <a:t>arrayRefVar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 = new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arraySize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];</a:t>
            </a: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例如：</a:t>
            </a: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 = new double[10];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/>
              <a:t>声明和创建在一条语句中。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[] </a:t>
            </a:r>
            <a:r>
              <a:rPr lang="en-US" altLang="en-US" sz="2000" dirty="0" err="1" smtClean="0">
                <a:latin typeface="Lucida Sans Unicode" panose="020B0602030504020204" pitchFamily="34" charset="0"/>
              </a:rPr>
              <a:t>arrayRefVar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= new 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datatype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</a:t>
            </a:r>
            <a:r>
              <a:rPr lang="en-US" altLang="zh-CN" sz="2000" dirty="0" err="1" smtClean="0">
                <a:latin typeface="Lucida Sans Unicode" panose="020B0602030504020204" pitchFamily="34" charset="0"/>
              </a:rPr>
              <a:t>arraySize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]</a:t>
            </a:r>
            <a:r>
              <a:rPr lang="zh-CN" altLang="en-US" sz="2000" dirty="0" smtClean="0">
                <a:latin typeface="Lucida Sans Unicode" panose="020B0602030504020204" pitchFamily="34" charset="0"/>
              </a:rPr>
              <a:t>；</a:t>
            </a:r>
            <a:endParaRPr lang="zh-CN" altLang="en-US" sz="2000" dirty="0" smtClean="0">
              <a:latin typeface="Lucida Sans Unicode" panose="020B0602030504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宋体" panose="02010600030101010101" pitchFamily="2" charset="-122"/>
              </a:rPr>
              <a:t>例如：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double[]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 = new double[10];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/>
              <a:t>给数组元素赋值。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err="1" smtClean="0">
                <a:latin typeface="Lucida Sans Unicode" panose="020B0602030504020204" pitchFamily="34" charset="0"/>
              </a:rPr>
              <a:t>arrayRefVar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[index] = value</a:t>
            </a:r>
            <a:r>
              <a:rPr lang="zh-CN" altLang="en-US" sz="2000" dirty="0" smtClean="0">
                <a:latin typeface="Lucida Sans Unicode" panose="020B0602030504020204" pitchFamily="34" charset="0"/>
              </a:rPr>
              <a:t>；</a:t>
            </a:r>
            <a:endParaRPr lang="zh-CN" altLang="en-US" sz="2000" dirty="0" smtClean="0">
              <a:latin typeface="Lucida Sans Unicode" panose="020B0602030504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宋体" panose="02010600030101010101" pitchFamily="2" charset="-122"/>
              </a:rPr>
              <a:t>例如：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[5] = 34.33;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62738" y="394017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662738" y="421005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662738" y="447992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662738" y="474980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662738" y="501967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1" name="Rectangle 9"/>
          <p:cNvSpPr>
            <a:spLocks noChangeArrowheads="1"/>
          </p:cNvSpPr>
          <p:nvPr/>
        </p:nvSpPr>
        <p:spPr bwMode="auto">
          <a:xfrm>
            <a:off x="6662738" y="528955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662738" y="555942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662738" y="582930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662738" y="609917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662738" y="636905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5580063" y="3860800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myList[0]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5580063" y="4141788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myList[1]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5580063" y="4411663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myList[2]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5580063" y="4681538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myList[3]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0" name="Text Box 19"/>
          <p:cNvSpPr txBox="1">
            <a:spLocks noChangeArrowheads="1"/>
          </p:cNvSpPr>
          <p:nvPr/>
        </p:nvSpPr>
        <p:spPr bwMode="auto">
          <a:xfrm>
            <a:off x="5580063" y="4951413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myList[4]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5580063" y="5210175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myList[5]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2" name="Text Box 21"/>
          <p:cNvSpPr txBox="1">
            <a:spLocks noChangeArrowheads="1"/>
          </p:cNvSpPr>
          <p:nvPr/>
        </p:nvSpPr>
        <p:spPr bwMode="auto">
          <a:xfrm>
            <a:off x="5580063" y="5491163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myList[6]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5580063" y="5761038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myList[7]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>
            <a:off x="5580063" y="6030913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myList[8]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5" name="Text Box 24"/>
          <p:cNvSpPr txBox="1">
            <a:spLocks noChangeArrowheads="1"/>
          </p:cNvSpPr>
          <p:nvPr/>
        </p:nvSpPr>
        <p:spPr bwMode="auto">
          <a:xfrm>
            <a:off x="5580063" y="6300788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myList[9]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16" name="组合 24"/>
          <p:cNvGrpSpPr/>
          <p:nvPr/>
        </p:nvGrpSpPr>
        <p:grpSpPr bwMode="auto">
          <a:xfrm>
            <a:off x="6838950" y="2276475"/>
            <a:ext cx="1979613" cy="1657350"/>
            <a:chOff x="5518150" y="2957513"/>
            <a:chExt cx="1979613" cy="1656183"/>
          </a:xfrm>
        </p:grpSpPr>
        <p:sp>
          <p:nvSpPr>
            <p:cNvPr id="8219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引用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Line 27"/>
            <p:cNvSpPr>
              <a:spLocks noChangeShapeType="1"/>
            </p:cNvSpPr>
            <p:nvPr/>
          </p:nvSpPr>
          <p:spPr bwMode="auto">
            <a:xfrm>
              <a:off x="6131148" y="3317553"/>
              <a:ext cx="144016" cy="1296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Text Box 28"/>
            <p:cNvSpPr txBox="1">
              <a:spLocks noChangeArrowheads="1"/>
            </p:cNvSpPr>
            <p:nvPr/>
          </p:nvSpPr>
          <p:spPr bwMode="auto">
            <a:xfrm>
              <a:off x="6704013" y="2957513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myList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17" name="灯片编号占位符 28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3420DB-92AD-4C18-818F-96AC832AE603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657975" y="5251450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34.33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ym typeface="+mn-ea"/>
              </a:rPr>
              <a:t>二维数组示例</a:t>
            </a:r>
            <a:endParaRPr lang="zh-CN" altLang="en-US" smtClean="0"/>
          </a:p>
        </p:txBody>
      </p:sp>
      <p:sp>
        <p:nvSpPr>
          <p:cNvPr id="30729" name="灯片编号占位符 8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5FC800-63C1-4D32-B4AF-E723D697A7E4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135" y="1083945"/>
            <a:ext cx="8207375" cy="1891030"/>
          </a:xfrm>
        </p:spPr>
        <p:txBody>
          <a:bodyPr/>
          <a:p>
            <a:r>
              <a:rPr lang="zh-CN" altLang="en-US"/>
              <a:t>数独</a:t>
            </a:r>
            <a:endParaRPr lang="zh-CN" altLang="en-US"/>
          </a:p>
          <a:p>
            <a:r>
              <a:rPr lang="en-US" altLang="zh-CN"/>
              <a:t>9*9</a:t>
            </a:r>
            <a:r>
              <a:rPr lang="zh-CN" altLang="en-US"/>
              <a:t>网格，</a:t>
            </a:r>
            <a:r>
              <a:rPr lang="en-US" altLang="zh-CN"/>
              <a:t>3*3</a:t>
            </a:r>
            <a:r>
              <a:rPr lang="zh-CN" altLang="en-US"/>
              <a:t>的盒子（区域或者块）</a:t>
            </a:r>
            <a:endParaRPr lang="zh-CN" altLang="en-US"/>
          </a:p>
          <a:p>
            <a:r>
              <a:rPr lang="zh-CN" altLang="en-US"/>
              <a:t>验证数独正确的两种方案</a:t>
            </a:r>
            <a:endParaRPr lang="zh-CN" altLang="en-US"/>
          </a:p>
          <a:p>
            <a:r>
              <a:rPr lang="zh-CN" altLang="en-US"/>
              <a:t>检查每行都有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9</a:t>
            </a:r>
            <a:r>
              <a:rPr lang="zh-CN" altLang="en-US"/>
              <a:t>的数字以及每列都有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9</a:t>
            </a:r>
            <a:r>
              <a:rPr lang="zh-CN" altLang="en-US"/>
              <a:t>的数字，并且每个小方块都有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9</a:t>
            </a:r>
            <a:r>
              <a:rPr lang="zh-CN" altLang="en-US"/>
              <a:t>的数字</a:t>
            </a:r>
            <a:endParaRPr lang="zh-CN" altLang="en-US"/>
          </a:p>
          <a:p>
            <a:r>
              <a:rPr lang="zh-CN" altLang="en-US">
                <a:sym typeface="+mn-ea"/>
              </a:rPr>
              <a:t>检查每个单元格。</a:t>
            </a:r>
            <a:r>
              <a:rPr lang="zh-CN" altLang="en-US">
                <a:sym typeface="+mn-ea"/>
              </a:rPr>
              <a:t>每个单元格必须是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的数字，</a:t>
            </a:r>
            <a:r>
              <a:rPr lang="zh-CN">
                <a:sym typeface="+mn-ea"/>
              </a:rPr>
              <a:t>单元格数字在每行、每列，每个小方盒都是唯一的。</a:t>
            </a:r>
            <a:endParaRPr 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三维数组</a:t>
            </a:r>
            <a:endParaRPr lang="zh-CN" altLang="en-US"/>
          </a:p>
          <a:p>
            <a:r>
              <a:rPr lang="zh-CN" altLang="en-US"/>
              <a:t>考试成绩，</a:t>
            </a:r>
            <a:r>
              <a:rPr lang="en-US" altLang="zh-CN"/>
              <a:t>10</a:t>
            </a:r>
            <a:r>
              <a:rPr lang="zh-CN" altLang="en-US"/>
              <a:t>名</a:t>
            </a:r>
            <a:r>
              <a:rPr lang="zh-CN" altLang="en-US"/>
              <a:t>同学，</a:t>
            </a:r>
            <a:r>
              <a:rPr lang="en-US" altLang="zh-CN"/>
              <a:t>5</a:t>
            </a:r>
            <a:r>
              <a:rPr lang="zh-CN" altLang="en-US"/>
              <a:t>门考试</a:t>
            </a:r>
            <a:endParaRPr lang="zh-CN" altLang="en-US"/>
          </a:p>
          <a:p>
            <a:r>
              <a:rPr lang="zh-CN" altLang="en-US"/>
              <a:t>考试成绩，</a:t>
            </a:r>
            <a:r>
              <a:rPr lang="en-US" altLang="zh-CN"/>
              <a:t>10</a:t>
            </a:r>
            <a:r>
              <a:rPr lang="zh-CN" altLang="en-US"/>
              <a:t>名同学，</a:t>
            </a:r>
            <a:r>
              <a:rPr lang="en-US" altLang="zh-CN"/>
              <a:t>5</a:t>
            </a:r>
            <a:r>
              <a:rPr lang="zh-CN" altLang="en-US"/>
              <a:t>们考试，</a:t>
            </a:r>
            <a:r>
              <a:rPr lang="en-US" altLang="zh-CN"/>
              <a:t>3</a:t>
            </a:r>
            <a:r>
              <a:rPr lang="zh-CN" altLang="en-US"/>
              <a:t>种题型</a:t>
            </a:r>
            <a:endParaRPr lang="zh-CN" altLang="en-US"/>
          </a:p>
          <a:p>
            <a:r>
              <a:rPr lang="zh-CN" altLang="en-US"/>
              <a:t>每日的温度和湿度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02DBD616-09EA-49F5-8D43-0EA2AEC003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数组大小</a:t>
            </a:r>
            <a:endParaRPr lang="zh-CN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001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创建数组时，</a:t>
            </a:r>
            <a:r>
              <a:rPr lang="zh-CN" altLang="en-US" dirty="0" smtClean="0">
                <a:solidFill>
                  <a:srgbClr val="FF0000"/>
                </a:solidFill>
              </a:rPr>
              <a:t>必须指定</a:t>
            </a:r>
            <a:r>
              <a:rPr lang="zh-CN" altLang="en-US" dirty="0" smtClean="0"/>
              <a:t>数组的大小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数组的大小可以为变量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创建数组之后就</a:t>
            </a:r>
            <a:r>
              <a:rPr lang="zh-CN" altLang="en-US" dirty="0" smtClean="0">
                <a:solidFill>
                  <a:srgbClr val="FF0000"/>
                </a:solidFill>
              </a:rPr>
              <a:t>不能再修改</a:t>
            </a:r>
            <a:r>
              <a:rPr lang="zh-CN" altLang="en-US" dirty="0" smtClean="0"/>
              <a:t>它的大小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可以用以下语法求出访问数组的长度：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Lucida Sans Unicode" panose="020B0602030504020204" pitchFamily="34" charset="0"/>
              </a:rPr>
              <a:t>arrayRefVar.length</a:t>
            </a: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例如：</a:t>
            </a: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myList.length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>
                <a:latin typeface="宋体" panose="02010600030101010101" pitchFamily="2" charset="-122"/>
              </a:rPr>
              <a:t>10</a:t>
            </a:r>
            <a:endParaRPr lang="en-US" altLang="zh-CN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B62710-64D4-4C91-A41A-46407DC542F0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数组默认值</a:t>
            </a:r>
            <a:endParaRPr lang="zh-CN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001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新创建的数组对象，其元素根据类型被设置为</a:t>
            </a:r>
            <a:r>
              <a:rPr lang="zh-CN" altLang="en-US" dirty="0" smtClean="0">
                <a:solidFill>
                  <a:srgbClr val="FF0000"/>
                </a:solidFill>
              </a:rPr>
              <a:t>默认的初始值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数值类型为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字符类型为</a:t>
            </a:r>
            <a:r>
              <a:rPr lang="en-US" altLang="zh-CN" dirty="0" smtClean="0"/>
              <a:t>'\u0000'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布尔类型为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引用类型为</a:t>
            </a:r>
            <a:r>
              <a:rPr lang="en-US" altLang="zh-CN" dirty="0" smtClean="0"/>
              <a:t>null</a:t>
            </a:r>
            <a:endParaRPr lang="en-US" altLang="zh-CN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3A64C5-CF36-4DD1-B0B8-A37A680D3085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数组下标变量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数组中的元素可以用</a:t>
            </a:r>
            <a:r>
              <a:rPr lang="zh-CN" altLang="en-US" dirty="0" smtClean="0">
                <a:solidFill>
                  <a:srgbClr val="FF0000"/>
                </a:solidFill>
              </a:rPr>
              <a:t>下标变量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indexed variable</a:t>
            </a:r>
            <a:r>
              <a:rPr lang="zh-CN" altLang="en-US" dirty="0" smtClean="0"/>
              <a:t>）来表示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Lucida Sans Unicode" panose="020B0602030504020204" pitchFamily="34" charset="0"/>
              </a:rPr>
              <a:t>arrayRefVar</a:t>
            </a:r>
            <a:r>
              <a:rPr lang="en-US" altLang="zh-CN" sz="2000" dirty="0" smtClean="0">
                <a:latin typeface="Lucida Sans Unicode" panose="020B0602030504020204" pitchFamily="34" charset="0"/>
              </a:rPr>
              <a:t>[index];</a:t>
            </a:r>
            <a:endParaRPr lang="en-US" altLang="zh-CN" sz="2000" dirty="0" smtClean="0">
              <a:latin typeface="Lucida Sans Unicode" panose="020B0602030504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例如：</a:t>
            </a: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double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myElm</a:t>
            </a:r>
            <a:r>
              <a:rPr lang="en-US" altLang="zh-CN" sz="2000" dirty="0" smtClean="0">
                <a:latin typeface="宋体" panose="02010600030101010101" pitchFamily="2" charset="-122"/>
              </a:rPr>
              <a:t> =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[0];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/>
              <a:t>数组下标的范围是从</a:t>
            </a:r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r>
              <a:rPr lang="zh-CN" altLang="en-US" dirty="0" smtClean="0"/>
              <a:t>开始到</a:t>
            </a:r>
            <a:r>
              <a:rPr lang="en-US" altLang="zh-CN" dirty="0" smtClean="0">
                <a:solidFill>
                  <a:srgbClr val="00B050"/>
                </a:solidFill>
                <a:latin typeface="+mn-lt"/>
              </a:rPr>
              <a:t>arrayRefVar.length-1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数组越界</a:t>
            </a:r>
            <a:r>
              <a:rPr lang="zh-CN" altLang="en-US" dirty="0" smtClean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差</a:t>
            </a:r>
            <a:r>
              <a:rPr lang="zh-CN" altLang="en-US" dirty="0" smtClean="0">
                <a:solidFill>
                  <a:srgbClr val="FF0000"/>
                </a:solidFill>
              </a:rPr>
              <a:t>一错误</a:t>
            </a:r>
            <a:r>
              <a:rPr lang="zh-CN" altLang="en-US" dirty="0" smtClean="0"/>
              <a:t>是数组编程中常常出现的错误</a:t>
            </a:r>
            <a:endParaRPr lang="en-US" altLang="zh-CN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7CA4E-D635-4949-810C-856F936B13B8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数组初始化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001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可以为数组中每个元素</a:t>
            </a:r>
            <a:r>
              <a:rPr lang="zh-CN" altLang="en-US" dirty="0" smtClean="0">
                <a:solidFill>
                  <a:srgbClr val="FF0000"/>
                </a:solidFill>
              </a:rPr>
              <a:t>逐一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 marL="342900" lvl="1" indent="-3429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latin typeface="宋体" panose="02010600030101010101" pitchFamily="2" charset="-122"/>
              </a:rPr>
              <a:t>for (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宋体" panose="02010600030101010101" pitchFamily="2" charset="-122"/>
              </a:rPr>
              <a:t> = 0;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宋体" panose="02010600030101010101" pitchFamily="2" charset="-122"/>
              </a:rPr>
              <a:t> &lt;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myList.length</a:t>
            </a:r>
            <a:r>
              <a:rPr lang="en-US" altLang="zh-CN" sz="2000" dirty="0" smtClean="0">
                <a:latin typeface="宋体" panose="02010600030101010101" pitchFamily="2" charset="-122"/>
              </a:rPr>
              <a:t>;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宋体" panose="02010600030101010101" pitchFamily="2" charset="-122"/>
              </a:rPr>
              <a:t>++){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		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[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宋体" panose="02010600030101010101" pitchFamily="2" charset="-122"/>
              </a:rPr>
              <a:t>] =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宋体" panose="02010600030101010101" pitchFamily="2" charset="-122"/>
              </a:rPr>
              <a:t>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	}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数组可以在声明后的</a:t>
            </a:r>
            <a:r>
              <a:rPr lang="zh-CN" altLang="en-US" dirty="0" smtClean="0">
                <a:solidFill>
                  <a:srgbClr val="FF0000"/>
                </a:solidFill>
              </a:rPr>
              <a:t>花括号</a:t>
            </a:r>
            <a:r>
              <a:rPr lang="zh-CN" altLang="en-US" dirty="0" smtClean="0"/>
              <a:t>中提供初始值。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double[]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 = {1.9, 2.9, 3.4, 3.5}; // one statement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宋体" panose="02010600030101010101" pitchFamily="2" charset="-122"/>
              </a:rPr>
              <a:t>或者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</a:rPr>
              <a:t>double[]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latin typeface="宋体" panose="02010600030101010101" pitchFamily="2" charset="-122"/>
              </a:rPr>
              <a:t>myList</a:t>
            </a:r>
            <a:r>
              <a:rPr lang="en-US" altLang="zh-CN" sz="2000" dirty="0" smtClean="0">
                <a:latin typeface="宋体" panose="02010600030101010101" pitchFamily="2" charset="-122"/>
              </a:rPr>
              <a:t> = new double[] {1.9, 2.9, 3.4, 3.5};</a:t>
            </a:r>
            <a:endParaRPr lang="en-US" altLang="zh-CN" sz="2000" dirty="0" smtClean="0">
              <a:latin typeface="宋体" panose="02010600030101010101" pitchFamily="2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D831CC-3953-4A19-9D19-E797B066751D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匿名数组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匿名数组</a:t>
            </a:r>
            <a:r>
              <a:rPr lang="zh-CN" altLang="en-US" dirty="0" smtClean="0">
                <a:latin typeface="+mn-lt"/>
              </a:rPr>
              <a:t>没有显示地引用变量，只能由下面的语法创建</a:t>
            </a:r>
            <a:endParaRPr lang="en-US" altLang="zh-CN" dirty="0" smtClean="0">
              <a:latin typeface="+mn-lt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+mn-lt"/>
              </a:rPr>
              <a:t>	new </a:t>
            </a:r>
            <a:r>
              <a:rPr lang="en-US" altLang="zh-CN" dirty="0" err="1" smtClean="0">
                <a:latin typeface="+mn-lt"/>
              </a:rPr>
              <a:t>elementType</a:t>
            </a:r>
            <a:r>
              <a:rPr lang="en-US" altLang="zh-CN" dirty="0" smtClean="0">
                <a:latin typeface="+mn-lt"/>
              </a:rPr>
              <a:t>[]{value1, …, </a:t>
            </a:r>
            <a:r>
              <a:rPr lang="en-US" altLang="zh-CN" dirty="0" err="1" smtClean="0">
                <a:latin typeface="+mn-lt"/>
              </a:rPr>
              <a:t>valuek</a:t>
            </a:r>
            <a:r>
              <a:rPr lang="en-US" altLang="zh-CN" dirty="0" smtClean="0">
                <a:latin typeface="+mn-lt"/>
              </a:rPr>
              <a:t>}</a:t>
            </a:r>
            <a:endParaRPr lang="en-US" altLang="zh-CN" dirty="0" smtClean="0">
              <a:latin typeface="+mn-lt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latin typeface="+mn-lt"/>
              </a:rPr>
              <a:t>例如</a:t>
            </a:r>
            <a:endParaRPr lang="zh-CN" altLang="en-US" dirty="0" smtClean="0">
              <a:latin typeface="+mn-lt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+mn-lt"/>
              </a:rPr>
              <a:t>	</a:t>
            </a:r>
            <a:r>
              <a:rPr lang="en-US" altLang="zh-CN" dirty="0" err="1" smtClean="0">
                <a:latin typeface="+mn-lt"/>
              </a:rPr>
              <a:t>printArray</a:t>
            </a:r>
            <a:r>
              <a:rPr lang="en-US" altLang="zh-CN" dirty="0" smtClean="0">
                <a:latin typeface="+mn-lt"/>
              </a:rPr>
              <a:t>(new </a:t>
            </a:r>
            <a:r>
              <a:rPr lang="en-US" altLang="zh-CN" dirty="0" err="1" smtClean="0">
                <a:latin typeface="+mn-lt"/>
              </a:rPr>
              <a:t>int</a:t>
            </a:r>
            <a:r>
              <a:rPr lang="en-US" altLang="zh-CN" dirty="0" smtClean="0">
                <a:latin typeface="+mn-lt"/>
              </a:rPr>
              <a:t>[]{2, 3, 4, 5});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DDB134-9139-463C-84F3-C7A78BAECC20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ppt模板IT</Template>
  <TotalTime>0</TotalTime>
  <Words>7145</Words>
  <Application>WPS 演示</Application>
  <PresentationFormat>全屏显示(4:3)</PresentationFormat>
  <Paragraphs>774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宋体</vt:lpstr>
      <vt:lpstr>Wingdings</vt:lpstr>
      <vt:lpstr>华文细黑</vt:lpstr>
      <vt:lpstr>Comic Sans MS</vt:lpstr>
      <vt:lpstr>Century Gothic</vt:lpstr>
      <vt:lpstr>Lucida Sans Unicode</vt:lpstr>
      <vt:lpstr>微软雅黑</vt:lpstr>
      <vt:lpstr>Arial Unicode MS</vt:lpstr>
      <vt:lpstr>Calibri</vt:lpstr>
      <vt:lpstr>Monotype Sorts</vt:lpstr>
      <vt:lpstr>Verdana</vt:lpstr>
      <vt:lpstr>Wingdings</vt:lpstr>
      <vt:lpstr>演示设计</vt:lpstr>
      <vt:lpstr>Word.Picture.8</vt:lpstr>
      <vt:lpstr>PowerPoint 演示文稿</vt:lpstr>
      <vt:lpstr>本章内容</vt:lpstr>
      <vt:lpstr>声明数组引用变量</vt:lpstr>
      <vt:lpstr>创建数组</vt:lpstr>
      <vt:lpstr>数组大小</vt:lpstr>
      <vt:lpstr>数组默认值</vt:lpstr>
      <vt:lpstr>数组下标变量</vt:lpstr>
      <vt:lpstr>数组初始化</vt:lpstr>
      <vt:lpstr>匿名数组</vt:lpstr>
      <vt:lpstr>处理数组</vt:lpstr>
      <vt:lpstr>处理数组</vt:lpstr>
      <vt:lpstr>处理数组举例</vt:lpstr>
      <vt:lpstr>处理数组举例</vt:lpstr>
      <vt:lpstr>处理数组举例</vt:lpstr>
      <vt:lpstr>处理数组举例</vt:lpstr>
      <vt:lpstr>处理数组举例</vt:lpstr>
      <vt:lpstr>处理数组举例</vt:lpstr>
      <vt:lpstr>复制数组</vt:lpstr>
      <vt:lpstr>给方法传递数组</vt:lpstr>
      <vt:lpstr>例：给方法传递数组</vt:lpstr>
      <vt:lpstr>数组的内存管理</vt:lpstr>
      <vt:lpstr>从方法中返回数组</vt:lpstr>
      <vt:lpstr>Array类</vt:lpstr>
      <vt:lpstr>Array类</vt:lpstr>
      <vt:lpstr>Array类</vt:lpstr>
      <vt:lpstr>Array类</vt:lpstr>
      <vt:lpstr>二维数组</vt:lpstr>
      <vt:lpstr>二维数组示意图</vt:lpstr>
      <vt:lpstr>二维数组的长度</vt:lpstr>
      <vt:lpstr>不规则数组</vt:lpstr>
      <vt:lpstr>处理数组</vt:lpstr>
      <vt:lpstr>处理数组举例</vt:lpstr>
      <vt:lpstr>处理数组举例</vt:lpstr>
      <vt:lpstr>处理二维数组举例</vt:lpstr>
      <vt:lpstr>处理二维数组举例</vt:lpstr>
      <vt:lpstr>处理二维数组举例</vt:lpstr>
      <vt:lpstr>处理二维数组举例</vt:lpstr>
      <vt:lpstr>PowerPoint 演示文稿</vt:lpstr>
      <vt:lpstr>PowerPoint 演示文稿</vt:lpstr>
      <vt:lpstr>二维数组示意图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lenovo</cp:lastModifiedBy>
  <cp:revision>501</cp:revision>
  <dcterms:created xsi:type="dcterms:W3CDTF">2012-09-10T16:37:00Z</dcterms:created>
  <dcterms:modified xsi:type="dcterms:W3CDTF">2018-04-09T07:51:08Z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