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259" r:id="rId3"/>
    <p:sldId id="353" r:id="rId4"/>
    <p:sldId id="355" r:id="rId5"/>
    <p:sldId id="356" r:id="rId6"/>
    <p:sldId id="357" r:id="rId7"/>
    <p:sldId id="394" r:id="rId8"/>
    <p:sldId id="395" r:id="rId9"/>
    <p:sldId id="360" r:id="rId10"/>
    <p:sldId id="361" r:id="rId11"/>
    <p:sldId id="362" r:id="rId12"/>
    <p:sldId id="364" r:id="rId13"/>
    <p:sldId id="363" r:id="rId14"/>
    <p:sldId id="365" r:id="rId15"/>
    <p:sldId id="408" r:id="rId16"/>
    <p:sldId id="410" r:id="rId17"/>
    <p:sldId id="411" r:id="rId18"/>
    <p:sldId id="412" r:id="rId19"/>
    <p:sldId id="367" r:id="rId20"/>
    <p:sldId id="407" r:id="rId21"/>
    <p:sldId id="370" r:id="rId23"/>
    <p:sldId id="372" r:id="rId24"/>
    <p:sldId id="415" r:id="rId25"/>
    <p:sldId id="377" r:id="rId26"/>
    <p:sldId id="378" r:id="rId27"/>
    <p:sldId id="413" r:id="rId28"/>
    <p:sldId id="381" r:id="rId29"/>
    <p:sldId id="414" r:id="rId30"/>
    <p:sldId id="384" r:id="rId31"/>
    <p:sldId id="398" r:id="rId32"/>
    <p:sldId id="386" r:id="rId33"/>
    <p:sldId id="401" r:id="rId34"/>
    <p:sldId id="402" r:id="rId35"/>
    <p:sldId id="388" r:id="rId36"/>
    <p:sldId id="389" r:id="rId37"/>
    <p:sldId id="418" r:id="rId38"/>
    <p:sldId id="419" r:id="rId39"/>
    <p:sldId id="420" r:id="rId40"/>
    <p:sldId id="421" r:id="rId41"/>
    <p:sldId id="422" r:id="rId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11" autoAdjust="0"/>
  </p:normalViewPr>
  <p:slideViewPr>
    <p:cSldViewPr>
      <p:cViewPr varScale="1">
        <p:scale>
          <a:sx n="69" d="100"/>
          <a:sy n="69" d="100"/>
        </p:scale>
        <p:origin x="22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1875408F-9DBF-4AE8-9BF5-3DF99CAE92AB}"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675EF9EE-A174-4CD2-AC93-2CA5E21DCB2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latin typeface="Arial" panose="020B0604020202020204" pitchFamily="34" charset="0"/>
            </a:endParaRPr>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charset="0"/>
                <a:ea typeface="宋体" panose="02010600030101010101" pitchFamily="2" charset="-122"/>
              </a:defRPr>
            </a:lvl1pPr>
            <a:lvl2pPr marL="742950" indent="-285750">
              <a:spcBef>
                <a:spcPct val="30000"/>
              </a:spcBef>
              <a:defRPr sz="1200">
                <a:solidFill>
                  <a:schemeClr val="tx1"/>
                </a:solidFill>
                <a:latin typeface="Calibri" panose="020F0502020204030204" charset="0"/>
                <a:ea typeface="宋体" panose="02010600030101010101" pitchFamily="2" charset="-122"/>
              </a:defRPr>
            </a:lvl2pPr>
            <a:lvl3pPr marL="1143000" indent="-228600">
              <a:spcBef>
                <a:spcPct val="30000"/>
              </a:spcBef>
              <a:defRPr sz="1200">
                <a:solidFill>
                  <a:schemeClr val="tx1"/>
                </a:solidFill>
                <a:latin typeface="Calibri" panose="020F0502020204030204" charset="0"/>
                <a:ea typeface="宋体" panose="02010600030101010101" pitchFamily="2" charset="-122"/>
              </a:defRPr>
            </a:lvl3pPr>
            <a:lvl4pPr marL="1600200" indent="-228600">
              <a:spcBef>
                <a:spcPct val="30000"/>
              </a:spcBef>
              <a:defRPr sz="1200">
                <a:solidFill>
                  <a:schemeClr val="tx1"/>
                </a:solidFill>
                <a:latin typeface="Calibri" panose="020F0502020204030204" charset="0"/>
                <a:ea typeface="宋体" panose="02010600030101010101" pitchFamily="2" charset="-122"/>
              </a:defRPr>
            </a:lvl4pPr>
            <a:lvl5pPr marL="2057400" indent="-228600">
              <a:spcBef>
                <a:spcPct val="30000"/>
              </a:spcBef>
              <a:defRPr sz="1200">
                <a:solidFill>
                  <a:schemeClr val="tx1"/>
                </a:solidFill>
                <a:latin typeface="Calibri" panose="020F05020202040302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9pPr>
          </a:lstStyle>
          <a:p>
            <a:pPr>
              <a:spcBef>
                <a:spcPct val="0"/>
              </a:spcBef>
            </a:pPr>
            <a:fld id="{F2273A35-2482-427F-A6FE-A8B765B751E6}"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latin typeface="Arial" panose="020B0604020202020204" pitchFamily="34" charset="0"/>
            </a:endParaRPr>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charset="0"/>
                <a:ea typeface="宋体" panose="02010600030101010101" pitchFamily="2" charset="-122"/>
              </a:defRPr>
            </a:lvl1pPr>
            <a:lvl2pPr marL="742950" indent="-285750">
              <a:spcBef>
                <a:spcPct val="30000"/>
              </a:spcBef>
              <a:defRPr sz="1200">
                <a:solidFill>
                  <a:schemeClr val="tx1"/>
                </a:solidFill>
                <a:latin typeface="Calibri" panose="020F0502020204030204" charset="0"/>
                <a:ea typeface="宋体" panose="02010600030101010101" pitchFamily="2" charset="-122"/>
              </a:defRPr>
            </a:lvl2pPr>
            <a:lvl3pPr marL="1143000" indent="-228600">
              <a:spcBef>
                <a:spcPct val="30000"/>
              </a:spcBef>
              <a:defRPr sz="1200">
                <a:solidFill>
                  <a:schemeClr val="tx1"/>
                </a:solidFill>
                <a:latin typeface="Calibri" panose="020F0502020204030204" charset="0"/>
                <a:ea typeface="宋体" panose="02010600030101010101" pitchFamily="2" charset="-122"/>
              </a:defRPr>
            </a:lvl3pPr>
            <a:lvl4pPr marL="1600200" indent="-228600">
              <a:spcBef>
                <a:spcPct val="30000"/>
              </a:spcBef>
              <a:defRPr sz="1200">
                <a:solidFill>
                  <a:schemeClr val="tx1"/>
                </a:solidFill>
                <a:latin typeface="Calibri" panose="020F0502020204030204" charset="0"/>
                <a:ea typeface="宋体" panose="02010600030101010101" pitchFamily="2" charset="-122"/>
              </a:defRPr>
            </a:lvl4pPr>
            <a:lvl5pPr marL="2057400" indent="-228600">
              <a:spcBef>
                <a:spcPct val="30000"/>
              </a:spcBef>
              <a:defRPr sz="1200">
                <a:solidFill>
                  <a:schemeClr val="tx1"/>
                </a:solidFill>
                <a:latin typeface="Calibri" panose="020F05020202040302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9pPr>
          </a:lstStyle>
          <a:p>
            <a:pPr>
              <a:spcBef>
                <a:spcPct val="0"/>
              </a:spcBef>
            </a:pPr>
            <a:fld id="{587D190C-7C13-4E8C-BEB6-5EE92FC055FF}"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latin typeface="Arial" panose="020B0604020202020204" pitchFamily="34" charset="0"/>
            </a:endParaRPr>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charset="0"/>
                <a:ea typeface="宋体" panose="02010600030101010101" pitchFamily="2" charset="-122"/>
              </a:defRPr>
            </a:lvl1pPr>
            <a:lvl2pPr marL="742950" indent="-285750">
              <a:spcBef>
                <a:spcPct val="30000"/>
              </a:spcBef>
              <a:defRPr sz="1200">
                <a:solidFill>
                  <a:schemeClr val="tx1"/>
                </a:solidFill>
                <a:latin typeface="Calibri" panose="020F0502020204030204" charset="0"/>
                <a:ea typeface="宋体" panose="02010600030101010101" pitchFamily="2" charset="-122"/>
              </a:defRPr>
            </a:lvl2pPr>
            <a:lvl3pPr marL="1143000" indent="-228600">
              <a:spcBef>
                <a:spcPct val="30000"/>
              </a:spcBef>
              <a:defRPr sz="1200">
                <a:solidFill>
                  <a:schemeClr val="tx1"/>
                </a:solidFill>
                <a:latin typeface="Calibri" panose="020F0502020204030204" charset="0"/>
                <a:ea typeface="宋体" panose="02010600030101010101" pitchFamily="2" charset="-122"/>
              </a:defRPr>
            </a:lvl3pPr>
            <a:lvl4pPr marL="1600200" indent="-228600">
              <a:spcBef>
                <a:spcPct val="30000"/>
              </a:spcBef>
              <a:defRPr sz="1200">
                <a:solidFill>
                  <a:schemeClr val="tx1"/>
                </a:solidFill>
                <a:latin typeface="Calibri" panose="020F0502020204030204" charset="0"/>
                <a:ea typeface="宋体" panose="02010600030101010101" pitchFamily="2" charset="-122"/>
              </a:defRPr>
            </a:lvl4pPr>
            <a:lvl5pPr marL="2057400" indent="-228600">
              <a:spcBef>
                <a:spcPct val="30000"/>
              </a:spcBef>
              <a:defRPr sz="1200">
                <a:solidFill>
                  <a:schemeClr val="tx1"/>
                </a:solidFill>
                <a:latin typeface="Calibri" panose="020F05020202040302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9pPr>
          </a:lstStyle>
          <a:p>
            <a:pPr>
              <a:spcBef>
                <a:spcPct val="0"/>
              </a:spcBef>
            </a:pPr>
            <a:fld id="{1CA75F4A-A8E4-47D7-8854-915E44DD14BE}"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59400"/>
            <a:ext cx="91440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
          <p:cNvGrpSpPr/>
          <p:nvPr/>
        </p:nvGrpSpPr>
        <p:grpSpPr bwMode="auto">
          <a:xfrm>
            <a:off x="0" y="0"/>
            <a:ext cx="9144000" cy="1123950"/>
            <a:chOff x="0" y="0"/>
            <a:chExt cx="5760" cy="708"/>
          </a:xfrm>
        </p:grpSpPr>
        <p:pic>
          <p:nvPicPr>
            <p:cNvPr id="6" name="Picture 3"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5760"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userDrawn="1"/>
          </p:nvSpPr>
          <p:spPr bwMode="auto">
            <a:xfrm>
              <a:off x="0" y="0"/>
              <a:ext cx="5760" cy="255"/>
            </a:xfrm>
            <a:prstGeom prst="rect">
              <a:avLst/>
            </a:prstGeom>
            <a:gradFill rotWithShape="1">
              <a:gsLst>
                <a:gs pos="0">
                  <a:schemeClr val="bg1">
                    <a:alpha val="34000"/>
                  </a:schemeClr>
                </a:gs>
                <a:gs pos="100000">
                  <a:schemeClr val="bg1">
                    <a:alpha val="4999"/>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ea typeface="华文细黑" panose="02010600040101010101" pitchFamily="2" charset="-122"/>
              </a:endParaRPr>
            </a:p>
          </p:txBody>
        </p:sp>
        <p:pic>
          <p:nvPicPr>
            <p:cNvPr id="8" name="Picture 5" descr="投影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56"/>
              <a:ext cx="5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5" name="Rectangle 27"/>
          <p:cNvSpPr>
            <a:spLocks noGrp="1" noChangeArrowheads="1"/>
          </p:cNvSpPr>
          <p:nvPr>
            <p:ph type="ctrTitle"/>
          </p:nvPr>
        </p:nvSpPr>
        <p:spPr>
          <a:xfrm>
            <a:off x="1907704" y="2348880"/>
            <a:ext cx="5399087" cy="1079500"/>
          </a:xfrm>
        </p:spPr>
        <p:txBody>
          <a:bodyPr/>
          <a:lstStyle>
            <a:lvl1pPr algn="ctr">
              <a:defRPr sz="4000">
                <a:solidFill>
                  <a:schemeClr val="tx1"/>
                </a:solidFill>
                <a:latin typeface="Comic Sans MS" panose="030F0702030302020204" pitchFamily="66" charset="0"/>
              </a:defRPr>
            </a:lvl1pPr>
          </a:lstStyle>
          <a:p>
            <a:r>
              <a:rPr lang="zh-CN" altLang="en-US" smtClean="0"/>
              <a:t>单击此处编辑母版标题样式</a:t>
            </a:r>
            <a:endParaRPr lang="zh-CN" dirty="0"/>
          </a:p>
        </p:txBody>
      </p:sp>
      <p:sp>
        <p:nvSpPr>
          <p:cNvPr id="2056" name="Rectangle 31"/>
          <p:cNvSpPr>
            <a:spLocks noGrp="1" noChangeArrowheads="1"/>
          </p:cNvSpPr>
          <p:nvPr>
            <p:ph type="subTitle" idx="1"/>
          </p:nvPr>
        </p:nvSpPr>
        <p:spPr>
          <a:xfrm>
            <a:off x="1907704" y="3717032"/>
            <a:ext cx="5400675" cy="600075"/>
          </a:xfrm>
        </p:spPr>
        <p:txBody>
          <a:bodyPr/>
          <a:lstStyle>
            <a:lvl1pPr marL="0" indent="0" algn="ctr">
              <a:buFont typeface="Wingdings" panose="05000000000000000000" pitchFamily="2" charset="2"/>
              <a:buNone/>
              <a:defRPr sz="2800">
                <a:solidFill>
                  <a:schemeClr val="accent1"/>
                </a:solidFill>
                <a:latin typeface="Comic Sans MS" panose="030F0702030302020204" pitchFamily="66" charset="0"/>
              </a:defRPr>
            </a:lvl1pPr>
          </a:lstStyle>
          <a:p>
            <a:r>
              <a:rPr lang="zh-CN" altLang="en-US" smtClean="0"/>
              <a:t>单击此处编辑母版副标题样式</a:t>
            </a:r>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3563938" y="6381750"/>
            <a:ext cx="2087562"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sz="1400" smtClean="0">
                <a:solidFill>
                  <a:srgbClr val="0070C0"/>
                </a:solidFill>
                <a:latin typeface="Century Gothic" panose="020B0502020202020204" pitchFamily="34" charset="0"/>
              </a:rPr>
              <a:t>信息技术学院</a:t>
            </a:r>
            <a:endParaRPr lang="zh-CN" sz="1400" smtClean="0">
              <a:solidFill>
                <a:srgbClr val="0070C0"/>
              </a:solidFill>
              <a:latin typeface="Century Gothic" panose="020B0502020202020204" pitchFamily="34" charset="0"/>
            </a:endParaRPr>
          </a:p>
        </p:txBody>
      </p:sp>
      <p:sp>
        <p:nvSpPr>
          <p:cNvPr id="2" name="标题 1"/>
          <p:cNvSpPr>
            <a:spLocks noGrp="1"/>
          </p:cNvSpPr>
          <p:nvPr>
            <p:ph type="title"/>
          </p:nvPr>
        </p:nvSpPr>
        <p:spPr/>
        <p:txBody>
          <a:bodyPr/>
          <a:lstStyle>
            <a:lvl1pPr>
              <a:defRPr>
                <a:solidFill>
                  <a:srgbClr val="FFFF00"/>
                </a:solidFill>
                <a:latin typeface="+mj-ea"/>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Rectangle 8"/>
          <p:cNvSpPr>
            <a:spLocks noGrp="1" noChangeArrowheads="1"/>
          </p:cNvSpPr>
          <p:nvPr>
            <p:ph type="sldNum" sz="quarter" idx="10"/>
          </p:nvPr>
        </p:nvSpPr>
        <p:spPr/>
        <p:txBody>
          <a:bodyPr/>
          <a:lstStyle>
            <a:lvl1pPr>
              <a:defRPr/>
            </a:lvl1pPr>
          </a:lstStyle>
          <a:p>
            <a:pPr>
              <a:defRPr/>
            </a:pPr>
            <a:fld id="{DC788E82-820D-44E4-B1A6-1B0AD00C666D}"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p:spPr>
        <p:txBody>
          <a:bodyPr anchor="ctr"/>
          <a:lstStyle>
            <a:lvl1pPr marL="0" indent="0" algn="ctr">
              <a:buNone/>
              <a:defRPr sz="4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8"/>
          <p:cNvSpPr>
            <a:spLocks noGrp="1" noChangeArrowheads="1"/>
          </p:cNvSpPr>
          <p:nvPr>
            <p:ph type="sldNum" sz="quarter" idx="10"/>
          </p:nvPr>
        </p:nvSpPr>
        <p:spPr/>
        <p:txBody>
          <a:bodyPr/>
          <a:lstStyle>
            <a:lvl1pPr>
              <a:defRPr/>
            </a:lvl1pPr>
          </a:lstStyle>
          <a:p>
            <a:pPr>
              <a:defRPr/>
            </a:pPr>
            <a:fld id="{B437DECB-CB23-49E7-9EEC-7AB794168BF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27487"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27488"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8"/>
          <p:cNvSpPr>
            <a:spLocks noGrp="1" noChangeArrowheads="1"/>
          </p:cNvSpPr>
          <p:nvPr>
            <p:ph type="sldNum" sz="quarter" idx="10"/>
          </p:nvPr>
        </p:nvSpPr>
        <p:spPr/>
        <p:txBody>
          <a:bodyPr/>
          <a:lstStyle>
            <a:lvl1pPr>
              <a:defRPr/>
            </a:lvl1pPr>
          </a:lstStyle>
          <a:p>
            <a:pPr>
              <a:defRPr/>
            </a:pPr>
            <a:fld id="{F8820CB1-A6D2-4D2F-984F-EEC01D0DF84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p:txBody>
          <a:bodyPr/>
          <a:lstStyle>
            <a:lvl1pPr>
              <a:defRPr/>
            </a:lvl1pPr>
          </a:lstStyle>
          <a:p>
            <a:pPr>
              <a:defRPr/>
            </a:pPr>
            <a:fld id="{96C6EE84-B87D-4324-AE2D-CDE78F1CE2E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AED8F1DE-81E5-4156-BCB1-73ECCFBE7A8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8235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8"/>
          <p:cNvSpPr>
            <a:spLocks noGrp="1" noChangeArrowheads="1"/>
          </p:cNvSpPr>
          <p:nvPr>
            <p:ph type="sldNum" sz="quarter" idx="10"/>
          </p:nvPr>
        </p:nvSpPr>
        <p:spPr/>
        <p:txBody>
          <a:bodyPr/>
          <a:lstStyle>
            <a:lvl1pPr>
              <a:defRPr/>
            </a:lvl1pPr>
          </a:lstStyle>
          <a:p>
            <a:pPr>
              <a:defRPr/>
            </a:pPr>
            <a:fld id="{2F37AE7F-B4BA-46D0-BA76-85189B233D8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71600" y="315913"/>
            <a:ext cx="6121350" cy="592137"/>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68313" y="1125538"/>
            <a:ext cx="8207375" cy="5162550"/>
          </a:xfrm>
        </p:spPr>
        <p:txBody>
          <a:bodyPr/>
          <a:lstStyle/>
          <a:p>
            <a:pPr lvl="0"/>
            <a:r>
              <a:rPr lang="zh-CN" altLang="en-US" noProof="0" smtClean="0"/>
              <a:t>单击图标添加图表</a:t>
            </a:r>
            <a:endParaRPr lang="zh-CN" altLang="en-US" noProof="0" smtClean="0"/>
          </a:p>
        </p:txBody>
      </p:sp>
      <p:sp>
        <p:nvSpPr>
          <p:cNvPr id="4" name="Rectangle 8"/>
          <p:cNvSpPr>
            <a:spLocks noGrp="1" noChangeArrowheads="1"/>
          </p:cNvSpPr>
          <p:nvPr>
            <p:ph type="sldNum" sz="quarter" idx="10"/>
          </p:nvPr>
        </p:nvSpPr>
        <p:spPr/>
        <p:txBody>
          <a:bodyPr/>
          <a:lstStyle>
            <a:lvl1pPr>
              <a:defRPr/>
            </a:lvl1pPr>
          </a:lstStyle>
          <a:p>
            <a:pPr>
              <a:defRPr/>
            </a:pPr>
            <a:fld id="{41554648-182A-4F1A-A26E-852157632FF4}"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课件">
    <p:spTree>
      <p:nvGrpSpPr>
        <p:cNvPr id="1" name=""/>
        <p:cNvGrpSpPr/>
        <p:nvPr/>
      </p:nvGrpSpPr>
      <p:grpSpPr>
        <a:xfrm>
          <a:off x="0" y="0"/>
          <a:ext cx="0" cy="0"/>
          <a:chOff x="0" y="0"/>
          <a:chExt cx="0" cy="0"/>
        </a:xfrm>
      </p:grpSpPr>
      <p:sp>
        <p:nvSpPr>
          <p:cNvPr id="2" name="标题 1"/>
          <p:cNvSpPr>
            <a:spLocks noGrp="1"/>
          </p:cNvSpPr>
          <p:nvPr>
            <p:ph type="title"/>
          </p:nvPr>
        </p:nvSpPr>
        <p:spPr>
          <a:xfrm>
            <a:off x="971600" y="315913"/>
            <a:ext cx="6121350" cy="592137"/>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hasCustomPrompt="1"/>
          </p:nvPr>
        </p:nvSpPr>
        <p:spPr>
          <a:xfrm>
            <a:off x="468313" y="1125538"/>
            <a:ext cx="8207375" cy="5162550"/>
          </a:xfrm>
        </p:spPr>
        <p:txBody>
          <a:bodyPr/>
          <a:lstStyle/>
          <a:p>
            <a:pPr lvl="0"/>
            <a:r>
              <a:rPr lang="zh-CN" altLang="en-US" noProof="0" smtClean="0"/>
              <a:t>单击图标添加表格</a:t>
            </a:r>
            <a:endParaRPr lang="zh-CN" altLang="en-US" noProof="0" smtClean="0"/>
          </a:p>
        </p:txBody>
      </p:sp>
      <p:sp>
        <p:nvSpPr>
          <p:cNvPr id="4" name="Rectangle 8"/>
          <p:cNvSpPr>
            <a:spLocks noGrp="1" noChangeArrowheads="1"/>
          </p:cNvSpPr>
          <p:nvPr>
            <p:ph type="sldNum" sz="quarter" idx="10"/>
          </p:nvPr>
        </p:nvSpPr>
        <p:spPr/>
        <p:txBody>
          <a:bodyPr/>
          <a:lstStyle>
            <a:lvl1pPr>
              <a:defRPr/>
            </a:lvl1pPr>
          </a:lstStyle>
          <a:p>
            <a:pPr>
              <a:defRPr/>
            </a:pPr>
            <a:fld id="{333D7763-772F-4B44-B337-B3ABAF46BA4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0"/>
            <a:ext cx="9144000" cy="1123950"/>
            <a:chOff x="0" y="0"/>
            <a:chExt cx="5760" cy="708"/>
          </a:xfrm>
        </p:grpSpPr>
        <p:pic>
          <p:nvPicPr>
            <p:cNvPr id="1031" name="Picture 3" descr="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5760"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ChangeArrowheads="1"/>
            </p:cNvSpPr>
            <p:nvPr userDrawn="1"/>
          </p:nvSpPr>
          <p:spPr bwMode="auto">
            <a:xfrm>
              <a:off x="0" y="0"/>
              <a:ext cx="5760" cy="255"/>
            </a:xfrm>
            <a:prstGeom prst="rect">
              <a:avLst/>
            </a:prstGeom>
            <a:gradFill rotWithShape="1">
              <a:gsLst>
                <a:gs pos="0">
                  <a:schemeClr val="bg1">
                    <a:alpha val="34000"/>
                  </a:schemeClr>
                </a:gs>
                <a:gs pos="100000">
                  <a:schemeClr val="bg1">
                    <a:alpha val="4999"/>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ea typeface="华文细黑" panose="02010600040101010101" pitchFamily="2" charset="-122"/>
              </a:endParaRPr>
            </a:p>
          </p:txBody>
        </p:sp>
        <p:pic>
          <p:nvPicPr>
            <p:cNvPr id="1033" name="Picture 5" descr="投影2"/>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456"/>
              <a:ext cx="5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31"/>
          <p:cNvSpPr>
            <a:spLocks noGrp="1" noChangeArrowheads="1"/>
          </p:cNvSpPr>
          <p:nvPr>
            <p:ph type="body" idx="1"/>
          </p:nvPr>
        </p:nvSpPr>
        <p:spPr bwMode="auto">
          <a:xfrm>
            <a:off x="468313" y="1125538"/>
            <a:ext cx="8207375"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First</a:t>
            </a:r>
            <a:endParaRPr lang="zh-CN" altLang="zh-CN" smtClean="0"/>
          </a:p>
          <a:p>
            <a:pPr lvl="1"/>
            <a:r>
              <a:rPr lang="en-US" altLang="zh-CN" smtClean="0"/>
              <a:t>Second</a:t>
            </a:r>
            <a:endParaRPr lang="zh-CN" altLang="zh-CN" smtClean="0"/>
          </a:p>
          <a:p>
            <a:pPr lvl="2"/>
            <a:r>
              <a:rPr lang="en-US" altLang="zh-CN" smtClean="0"/>
              <a:t>Third</a:t>
            </a:r>
            <a:endParaRPr lang="zh-CN" altLang="zh-CN" smtClean="0"/>
          </a:p>
          <a:p>
            <a:pPr lvl="3"/>
            <a:r>
              <a:rPr lang="en-US" altLang="zh-CN" smtClean="0"/>
              <a:t>Fourth</a:t>
            </a:r>
            <a:endParaRPr lang="zh-CN" altLang="zh-CN" smtClean="0"/>
          </a:p>
        </p:txBody>
      </p:sp>
      <p:sp>
        <p:nvSpPr>
          <p:cNvPr id="1032" name="Rectangle 8"/>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fld id="{C2CDA638-F494-427B-BBF4-FAAEAEFD9CCE}" type="slidenum">
              <a:rPr lang="zh-CN" altLang="en-US"/>
            </a:fld>
            <a:endParaRPr lang="zh-CN" altLang="en-US"/>
          </a:p>
        </p:txBody>
      </p:sp>
      <p:sp>
        <p:nvSpPr>
          <p:cNvPr id="1029" name="Rectangle 27"/>
          <p:cNvSpPr>
            <a:spLocks noGrp="1" noChangeArrowheads="1"/>
          </p:cNvSpPr>
          <p:nvPr>
            <p:ph type="title"/>
          </p:nvPr>
        </p:nvSpPr>
        <p:spPr bwMode="auto">
          <a:xfrm>
            <a:off x="971550" y="315913"/>
            <a:ext cx="7704138"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a:t>
            </a:r>
            <a:endParaRPr lang="zh-CN" altLang="zh-CN" smtClean="0"/>
          </a:p>
        </p:txBody>
      </p:sp>
      <p:pic>
        <p:nvPicPr>
          <p:cNvPr id="1030" name="Picture 10" descr="北京师范大学珠海分校标志"/>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715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rtl="0" eaLnBrk="0" fontAlgn="base" hangingPunct="0">
        <a:spcBef>
          <a:spcPct val="0"/>
        </a:spcBef>
        <a:spcAft>
          <a:spcPct val="0"/>
        </a:spcAft>
        <a:defRPr sz="4000">
          <a:solidFill>
            <a:schemeClr val="bg1"/>
          </a:solidFill>
          <a:latin typeface="Comic Sans MS" panose="030F0702030302020204" pitchFamily="66" charset="0"/>
          <a:ea typeface="+mj-ea"/>
          <a:cs typeface="+mj-cs"/>
        </a:defRPr>
      </a:lvl1pPr>
      <a:lvl2pPr algn="l" rtl="0" eaLnBrk="0" fontAlgn="base" hangingPunct="0">
        <a:spcBef>
          <a:spcPct val="0"/>
        </a:spcBef>
        <a:spcAft>
          <a:spcPct val="0"/>
        </a:spcAft>
        <a:defRPr sz="4000">
          <a:solidFill>
            <a:schemeClr val="bg1"/>
          </a:solidFill>
          <a:latin typeface="Comic Sans MS" panose="030F0702030302020204" pitchFamily="66" charset="0"/>
          <a:ea typeface="华文细黑" panose="02010600040101010101" pitchFamily="2" charset="-122"/>
        </a:defRPr>
      </a:lvl2pPr>
      <a:lvl3pPr algn="l" rtl="0" eaLnBrk="0" fontAlgn="base" hangingPunct="0">
        <a:spcBef>
          <a:spcPct val="0"/>
        </a:spcBef>
        <a:spcAft>
          <a:spcPct val="0"/>
        </a:spcAft>
        <a:defRPr sz="4000">
          <a:solidFill>
            <a:schemeClr val="bg1"/>
          </a:solidFill>
          <a:latin typeface="Comic Sans MS" panose="030F0702030302020204" pitchFamily="66" charset="0"/>
          <a:ea typeface="华文细黑" panose="02010600040101010101" pitchFamily="2" charset="-122"/>
        </a:defRPr>
      </a:lvl3pPr>
      <a:lvl4pPr algn="l" rtl="0" eaLnBrk="0" fontAlgn="base" hangingPunct="0">
        <a:spcBef>
          <a:spcPct val="0"/>
        </a:spcBef>
        <a:spcAft>
          <a:spcPct val="0"/>
        </a:spcAft>
        <a:defRPr sz="4000">
          <a:solidFill>
            <a:schemeClr val="bg1"/>
          </a:solidFill>
          <a:latin typeface="Comic Sans MS" panose="030F0702030302020204" pitchFamily="66" charset="0"/>
          <a:ea typeface="华文细黑" panose="02010600040101010101" pitchFamily="2" charset="-122"/>
        </a:defRPr>
      </a:lvl4pPr>
      <a:lvl5pPr algn="l" rtl="0" eaLnBrk="0" fontAlgn="base" hangingPunct="0">
        <a:spcBef>
          <a:spcPct val="0"/>
        </a:spcBef>
        <a:spcAft>
          <a:spcPct val="0"/>
        </a:spcAft>
        <a:defRPr sz="4000">
          <a:solidFill>
            <a:schemeClr val="bg1"/>
          </a:solidFill>
          <a:latin typeface="Comic Sans MS" panose="030F0702030302020204" pitchFamily="66" charset="0"/>
          <a:ea typeface="华文细黑" panose="02010600040101010101" pitchFamily="2" charset="-122"/>
        </a:defRPr>
      </a:lvl5pPr>
      <a:lvl6pPr marL="4572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Comic Sans MS" panose="030F0702030302020204" pitchFamily="66"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Comic Sans MS" panose="030F0702030302020204" pitchFamily="66" charset="0"/>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Comic Sans MS" panose="030F0702030302020204" pitchFamily="66" charset="0"/>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2000">
          <a:solidFill>
            <a:schemeClr val="tx1"/>
          </a:solidFill>
          <a:latin typeface="Comic Sans MS" panose="030F0702030302020204" pitchFamily="66" charset="0"/>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占位符 1"/>
          <p:cNvSpPr>
            <a:spLocks noGrp="1"/>
          </p:cNvSpPr>
          <p:nvPr>
            <p:ph type="body" idx="1"/>
          </p:nvPr>
        </p:nvSpPr>
        <p:spPr/>
        <p:txBody>
          <a:bodyPr/>
          <a:lstStyle/>
          <a:p>
            <a:pPr eaLnBrk="1" hangingPunct="1"/>
            <a:r>
              <a:rPr lang="zh-CN" altLang="en-US" smtClean="0"/>
              <a:t>第七章</a:t>
            </a:r>
            <a:endParaRPr lang="en-US" altLang="zh-CN" smtClean="0"/>
          </a:p>
          <a:p>
            <a:pPr eaLnBrk="1" hangingPunct="1"/>
            <a:r>
              <a:rPr lang="zh-CN" altLang="en-US" smtClean="0"/>
              <a:t>对象和类</a:t>
            </a:r>
            <a:endParaRPr lang="zh-CN" altLang="en-US" smtClean="0"/>
          </a:p>
        </p:txBody>
      </p:sp>
      <p:sp>
        <p:nvSpPr>
          <p:cNvPr id="5123" name="灯片编号占位符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9D27057A-02F0-4D3A-81AC-346D7D4C07F3}"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zh-CN" altLang="en-US" smtClean="0"/>
              <a:t>创建对象</a:t>
            </a:r>
            <a:endParaRPr lang="zh-CN" altLang="en-US" smtClean="0"/>
          </a:p>
        </p:txBody>
      </p:sp>
      <p:sp>
        <p:nvSpPr>
          <p:cNvPr id="5" name="内容占位符 4"/>
          <p:cNvSpPr>
            <a:spLocks noGrp="1"/>
          </p:cNvSpPr>
          <p:nvPr>
            <p:ph idx="1"/>
          </p:nvPr>
        </p:nvSpPr>
        <p:spPr/>
        <p:txBody>
          <a:bodyPr/>
          <a:lstStyle/>
          <a:p>
            <a:pPr eaLnBrk="1" hangingPunct="1">
              <a:defRPr/>
            </a:pPr>
            <a:r>
              <a:rPr lang="zh-CN" altLang="en-US" dirty="0" smtClean="0"/>
              <a:t>使用</a:t>
            </a:r>
            <a:r>
              <a:rPr lang="en-US" altLang="zh-CN" dirty="0" smtClean="0">
                <a:solidFill>
                  <a:srgbClr val="FF0000"/>
                </a:solidFill>
              </a:rPr>
              <a:t>new</a:t>
            </a:r>
            <a:r>
              <a:rPr lang="zh-CN" altLang="en-US" dirty="0" smtClean="0"/>
              <a:t>操作符调用构造函数来创建对象</a:t>
            </a:r>
            <a:endParaRPr lang="zh-CN" altLang="en-US" dirty="0" smtClean="0"/>
          </a:p>
          <a:p>
            <a:pPr lvl="1" eaLnBrk="1" hangingPunct="1">
              <a:buFont typeface="Wingdings" panose="05000000000000000000" pitchFamily="2" charset="2"/>
              <a:buNone/>
              <a:defRPr/>
            </a:pPr>
            <a:r>
              <a:rPr lang="zh-CN" altLang="en-US" dirty="0" smtClean="0"/>
              <a:t>语法：</a:t>
            </a:r>
            <a:endParaRPr lang="zh-CN" altLang="en-US" dirty="0" smtClean="0"/>
          </a:p>
          <a:p>
            <a:pPr lvl="1" eaLnBrk="1" hangingPunct="1">
              <a:buFont typeface="Wingdings" panose="05000000000000000000" pitchFamily="2" charset="2"/>
              <a:buNone/>
              <a:defRPr/>
            </a:pPr>
            <a:r>
              <a:rPr lang="en-US" altLang="zh-CN" sz="2400" dirty="0" smtClean="0">
                <a:solidFill>
                  <a:schemeClr val="accent6"/>
                </a:solidFill>
                <a:latin typeface="Lucida Sans Unicode" panose="020B0602030504020204" pitchFamily="34" charset="0"/>
              </a:rPr>
              <a:t>new </a:t>
            </a:r>
            <a:r>
              <a:rPr lang="en-US" altLang="zh-CN" sz="2400" dirty="0" err="1" smtClean="0">
                <a:solidFill>
                  <a:schemeClr val="accent6"/>
                </a:solidFill>
                <a:latin typeface="Lucida Sans Unicode" panose="020B0602030504020204" pitchFamily="34" charset="0"/>
              </a:rPr>
              <a:t>ClassName</a:t>
            </a:r>
            <a:r>
              <a:rPr lang="en-US" altLang="zh-CN" sz="2400" dirty="0" smtClean="0">
                <a:solidFill>
                  <a:schemeClr val="accent6"/>
                </a:solidFill>
                <a:latin typeface="Lucida Sans Unicode" panose="020B0602030504020204" pitchFamily="34" charset="0"/>
              </a:rPr>
              <a:t>(</a:t>
            </a:r>
            <a:r>
              <a:rPr lang="en-US" altLang="zh-CN" sz="2400" dirty="0" err="1" smtClean="0">
                <a:solidFill>
                  <a:schemeClr val="accent6"/>
                </a:solidFill>
                <a:latin typeface="Lucida Sans Unicode" panose="020B0602030504020204" pitchFamily="34" charset="0"/>
              </a:rPr>
              <a:t>actualParameterList</a:t>
            </a:r>
            <a:r>
              <a:rPr lang="en-US" altLang="zh-CN" sz="2400" baseline="-25000" dirty="0" err="1" smtClean="0">
                <a:solidFill>
                  <a:schemeClr val="accent6"/>
                </a:solidFill>
                <a:latin typeface="Lucida Sans Unicode" panose="020B0602030504020204" pitchFamily="34" charset="0"/>
              </a:rPr>
              <a:t>opt</a:t>
            </a:r>
            <a:r>
              <a:rPr lang="en-US" altLang="zh-CN" sz="2400" dirty="0" smtClean="0">
                <a:solidFill>
                  <a:schemeClr val="accent6"/>
                </a:solidFill>
                <a:latin typeface="Lucida Sans Unicode" panose="020B0602030504020204" pitchFamily="34" charset="0"/>
              </a:rPr>
              <a:t>);</a:t>
            </a:r>
            <a:endParaRPr lang="en-US" altLang="zh-CN" sz="2400" dirty="0" smtClean="0">
              <a:solidFill>
                <a:schemeClr val="accent6"/>
              </a:solidFill>
              <a:latin typeface="Lucida Sans Unicode" panose="020B0602030504020204" pitchFamily="34" charset="0"/>
            </a:endParaRPr>
          </a:p>
          <a:p>
            <a:pPr lvl="1" eaLnBrk="1" hangingPunct="1">
              <a:buFont typeface="Wingdings" panose="05000000000000000000" pitchFamily="2" charset="2"/>
              <a:buNone/>
              <a:defRPr/>
            </a:pPr>
            <a:r>
              <a:rPr lang="zh-CN" altLang="en-US" dirty="0" smtClean="0">
                <a:latin typeface="Lucida Sans Unicode" panose="020B0602030504020204" pitchFamily="34" charset="0"/>
              </a:rPr>
              <a:t>例如：</a:t>
            </a:r>
            <a:endParaRPr lang="zh-CN" altLang="en-US" dirty="0" smtClean="0">
              <a:latin typeface="Lucida Sans Unicode" panose="020B0602030504020204" pitchFamily="34" charset="0"/>
            </a:endParaRPr>
          </a:p>
          <a:p>
            <a:pPr lvl="1" eaLnBrk="1" hangingPunct="1">
              <a:buFont typeface="Wingdings" panose="05000000000000000000" pitchFamily="2" charset="2"/>
              <a:buNone/>
              <a:defRPr/>
            </a:pPr>
            <a:r>
              <a:rPr lang="en-US" altLang="zh-CN" sz="2400" dirty="0" smtClean="0"/>
              <a:t>new Circle();  //</a:t>
            </a:r>
            <a:r>
              <a:rPr lang="zh-CN" altLang="en-US" sz="2400" dirty="0" smtClean="0"/>
              <a:t>调用无参构造函数</a:t>
            </a:r>
            <a:endParaRPr lang="zh-CN" altLang="en-US" sz="2400" dirty="0" smtClean="0"/>
          </a:p>
          <a:p>
            <a:pPr lvl="1" eaLnBrk="1" hangingPunct="1">
              <a:buFont typeface="Wingdings" panose="05000000000000000000" pitchFamily="2" charset="2"/>
              <a:buNone/>
              <a:defRPr/>
            </a:pPr>
            <a:r>
              <a:rPr lang="en-US" altLang="zh-CN" sz="2400" dirty="0" smtClean="0"/>
              <a:t>new Circle(5); //</a:t>
            </a:r>
            <a:r>
              <a:rPr lang="zh-CN" altLang="en-US" sz="2400" dirty="0" smtClean="0"/>
              <a:t>调用带有一个参数的构造函数</a:t>
            </a:r>
            <a:endParaRPr lang="zh-CN" altLang="en-US" sz="2400" dirty="0" smtClean="0"/>
          </a:p>
          <a:p>
            <a:pPr>
              <a:defRPr/>
            </a:pPr>
            <a:endParaRPr lang="zh-CN" altLang="en-US" dirty="0"/>
          </a:p>
        </p:txBody>
      </p:sp>
      <p:sp>
        <p:nvSpPr>
          <p:cNvPr id="14340"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B72E4FAE-4D06-40DD-AB88-67EE120010BE}"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zh-CN" altLang="en-US" dirty="0" smtClean="0"/>
              <a:t>同时声明变量和创建对象</a:t>
            </a:r>
            <a:endParaRPr lang="zh-CN" altLang="en-US" dirty="0" smtClean="0"/>
          </a:p>
        </p:txBody>
      </p:sp>
      <p:sp>
        <p:nvSpPr>
          <p:cNvPr id="12291" name="Rectangle 3"/>
          <p:cNvSpPr>
            <a:spLocks noGrp="1" noChangeArrowheads="1"/>
          </p:cNvSpPr>
          <p:nvPr>
            <p:ph type="body" idx="1"/>
          </p:nvPr>
        </p:nvSpPr>
        <p:spPr>
          <a:xfrm>
            <a:off x="684213" y="1341438"/>
            <a:ext cx="7499350" cy="1447800"/>
          </a:xfrm>
        </p:spPr>
        <p:txBody>
          <a:bodyPr/>
          <a:lstStyle/>
          <a:p>
            <a:pPr lvl="1" eaLnBrk="1" hangingPunct="1">
              <a:buFont typeface="Wingdings" panose="05000000000000000000" pitchFamily="2" charset="2"/>
              <a:buNone/>
              <a:defRPr/>
            </a:pPr>
            <a:r>
              <a:rPr lang="en-US" altLang="zh-CN" sz="2400" dirty="0" err="1" smtClean="0">
                <a:solidFill>
                  <a:schemeClr val="accent6"/>
                </a:solidFill>
                <a:latin typeface="Lucida Sans Unicode" panose="020B0602030504020204" pitchFamily="34" charset="0"/>
              </a:rPr>
              <a:t>ClassName</a:t>
            </a:r>
            <a:r>
              <a:rPr lang="en-US" altLang="zh-CN" sz="2400" dirty="0" smtClean="0">
                <a:solidFill>
                  <a:schemeClr val="accent6"/>
                </a:solidFill>
                <a:latin typeface="Lucida Sans Unicode" panose="020B0602030504020204" pitchFamily="34" charset="0"/>
              </a:rPr>
              <a:t> </a:t>
            </a:r>
            <a:r>
              <a:rPr lang="en-US" altLang="zh-CN" sz="2400" dirty="0" err="1" smtClean="0">
                <a:solidFill>
                  <a:schemeClr val="accent6"/>
                </a:solidFill>
                <a:latin typeface="Lucida Sans Unicode" panose="020B0602030504020204" pitchFamily="34" charset="0"/>
              </a:rPr>
              <a:t>objectReference</a:t>
            </a:r>
            <a:r>
              <a:rPr lang="en-US" altLang="zh-CN" sz="2400" dirty="0" smtClean="0">
                <a:solidFill>
                  <a:schemeClr val="accent6"/>
                </a:solidFill>
                <a:latin typeface="Lucida Sans Unicode" panose="020B0602030504020204" pitchFamily="34" charset="0"/>
              </a:rPr>
              <a:t> = new </a:t>
            </a:r>
            <a:r>
              <a:rPr lang="en-US" altLang="zh-CN" sz="2400" dirty="0" err="1" smtClean="0">
                <a:solidFill>
                  <a:schemeClr val="accent6"/>
                </a:solidFill>
                <a:latin typeface="Lucida Sans Unicode" panose="020B0602030504020204" pitchFamily="34" charset="0"/>
              </a:rPr>
              <a:t>ClassName</a:t>
            </a:r>
            <a:r>
              <a:rPr lang="en-US" altLang="zh-CN" sz="2400" dirty="0" smtClean="0">
                <a:solidFill>
                  <a:schemeClr val="accent6"/>
                </a:solidFill>
                <a:latin typeface="Lucida Sans Unicode" panose="020B0602030504020204" pitchFamily="34" charset="0"/>
              </a:rPr>
              <a:t>();</a:t>
            </a:r>
            <a:endParaRPr lang="en-US" altLang="zh-CN" sz="2400" dirty="0" smtClean="0">
              <a:solidFill>
                <a:schemeClr val="accent6"/>
              </a:solidFill>
              <a:latin typeface="Lucida Sans Unicode" panose="020B0602030504020204" pitchFamily="34" charset="0"/>
            </a:endParaRPr>
          </a:p>
        </p:txBody>
      </p:sp>
      <p:sp>
        <p:nvSpPr>
          <p:cNvPr id="181253" name="Text Box 5"/>
          <p:cNvSpPr txBox="1">
            <a:spLocks noChangeArrowheads="1"/>
          </p:cNvSpPr>
          <p:nvPr/>
        </p:nvSpPr>
        <p:spPr bwMode="auto">
          <a:xfrm>
            <a:off x="1042988" y="2565400"/>
            <a:ext cx="22796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200">
                <a:latin typeface="Arial" panose="020B0604020202020204" pitchFamily="34" charset="0"/>
                <a:ea typeface="宋体" panose="02010600030101010101" pitchFamily="2" charset="-122"/>
              </a:rPr>
              <a:t>Circle myCircle</a:t>
            </a:r>
            <a:endParaRPr lang="en-US" altLang="zh-CN" sz="2200">
              <a:latin typeface="Arial" panose="020B0604020202020204" pitchFamily="34" charset="0"/>
              <a:ea typeface="宋体" panose="02010600030101010101" pitchFamily="2" charset="-122"/>
            </a:endParaRPr>
          </a:p>
        </p:txBody>
      </p:sp>
      <p:sp>
        <p:nvSpPr>
          <p:cNvPr id="181255" name="Text Box 7"/>
          <p:cNvSpPr txBox="1">
            <a:spLocks noChangeArrowheads="1"/>
          </p:cNvSpPr>
          <p:nvPr/>
        </p:nvSpPr>
        <p:spPr bwMode="auto">
          <a:xfrm>
            <a:off x="3548063" y="2565400"/>
            <a:ext cx="20002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200">
                <a:latin typeface="Arial" panose="020B0604020202020204" pitchFamily="34" charset="0"/>
                <a:ea typeface="宋体" panose="02010600030101010101" pitchFamily="2" charset="-122"/>
              </a:rPr>
              <a:t>new Circle();</a:t>
            </a:r>
            <a:endParaRPr lang="en-US" altLang="zh-CN" sz="2200">
              <a:latin typeface="Arial" panose="020B0604020202020204" pitchFamily="34" charset="0"/>
              <a:ea typeface="宋体" panose="02010600030101010101" pitchFamily="2" charset="-122"/>
            </a:endParaRPr>
          </a:p>
        </p:txBody>
      </p:sp>
      <p:sp>
        <p:nvSpPr>
          <p:cNvPr id="181256" name="Text Box 8"/>
          <p:cNvSpPr txBox="1">
            <a:spLocks noChangeArrowheads="1"/>
          </p:cNvSpPr>
          <p:nvPr/>
        </p:nvSpPr>
        <p:spPr bwMode="auto">
          <a:xfrm>
            <a:off x="3278188" y="2565400"/>
            <a:ext cx="3238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200">
                <a:latin typeface="Arial" panose="020B0604020202020204" pitchFamily="34" charset="0"/>
                <a:ea typeface="宋体" panose="02010600030101010101" pitchFamily="2" charset="-122"/>
              </a:rPr>
              <a:t>=</a:t>
            </a:r>
            <a:endParaRPr lang="en-US" altLang="zh-CN" sz="2200">
              <a:latin typeface="Arial" panose="020B0604020202020204" pitchFamily="34" charset="0"/>
              <a:ea typeface="宋体" panose="02010600030101010101" pitchFamily="2" charset="-122"/>
            </a:endParaRPr>
          </a:p>
        </p:txBody>
      </p:sp>
      <p:sp>
        <p:nvSpPr>
          <p:cNvPr id="181257" name="AutoShape 9"/>
          <p:cNvSpPr/>
          <p:nvPr/>
        </p:nvSpPr>
        <p:spPr bwMode="auto">
          <a:xfrm>
            <a:off x="3090863" y="4699000"/>
            <a:ext cx="5318125" cy="627063"/>
          </a:xfrm>
          <a:prstGeom prst="accentCallout2">
            <a:avLst>
              <a:gd name="adj1" fmla="val 38917"/>
              <a:gd name="adj2" fmla="val -1542"/>
              <a:gd name="adj3" fmla="val 38917"/>
              <a:gd name="adj4" fmla="val -3824"/>
              <a:gd name="adj5" fmla="val -267917"/>
              <a:gd name="adj6" fmla="val -20046"/>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solidFill>
                  <a:srgbClr val="0000CC"/>
                </a:solidFill>
                <a:latin typeface="Arial" panose="020B0604020202020204" pitchFamily="34" charset="0"/>
                <a:ea typeface="宋体" panose="02010600030101010101" pitchFamily="2" charset="-122"/>
              </a:rPr>
              <a:t>1.</a:t>
            </a:r>
            <a:r>
              <a:rPr lang="zh-CN" altLang="en-US" sz="1800">
                <a:solidFill>
                  <a:srgbClr val="0000CC"/>
                </a:solidFill>
                <a:latin typeface="Arial" panose="020B0604020202020204" pitchFamily="34" charset="0"/>
                <a:ea typeface="宋体" panose="02010600030101010101" pitchFamily="2" charset="-122"/>
              </a:rPr>
              <a:t>声明一个引用变量</a:t>
            </a:r>
            <a:r>
              <a:rPr lang="en-US" altLang="zh-CN" sz="1800">
                <a:solidFill>
                  <a:srgbClr val="0000CC"/>
                </a:solidFill>
                <a:latin typeface="Arial" panose="020B0604020202020204" pitchFamily="34" charset="0"/>
                <a:ea typeface="宋体" panose="02010600030101010101" pitchFamily="2" charset="-122"/>
              </a:rPr>
              <a:t>,</a:t>
            </a:r>
            <a:r>
              <a:rPr lang="zh-CN" altLang="en-US" sz="1800">
                <a:solidFill>
                  <a:srgbClr val="0000CC"/>
                </a:solidFill>
                <a:latin typeface="Arial" panose="020B0604020202020204" pitchFamily="34" charset="0"/>
                <a:ea typeface="宋体" panose="02010600030101010101" pitchFamily="2" charset="-122"/>
              </a:rPr>
              <a:t>变量类型为</a:t>
            </a:r>
            <a:r>
              <a:rPr lang="en-US" altLang="zh-CN" sz="1800">
                <a:solidFill>
                  <a:srgbClr val="0000CC"/>
                </a:solidFill>
                <a:latin typeface="Arial" panose="020B0604020202020204" pitchFamily="34" charset="0"/>
                <a:ea typeface="宋体" panose="02010600030101010101" pitchFamily="2" charset="-122"/>
              </a:rPr>
              <a:t>Circle,</a:t>
            </a:r>
            <a:r>
              <a:rPr lang="zh-CN" altLang="en-US" sz="1800">
                <a:solidFill>
                  <a:srgbClr val="0000CC"/>
                </a:solidFill>
                <a:latin typeface="Arial" panose="020B0604020202020204" pitchFamily="34" charset="0"/>
                <a:ea typeface="宋体" panose="02010600030101010101" pitchFamily="2" charset="-122"/>
              </a:rPr>
              <a:t>变量名为</a:t>
            </a:r>
            <a:r>
              <a:rPr lang="en-US" altLang="zh-CN" sz="1800">
                <a:solidFill>
                  <a:srgbClr val="0000CC"/>
                </a:solidFill>
                <a:latin typeface="Arial" panose="020B0604020202020204" pitchFamily="34" charset="0"/>
                <a:ea typeface="宋体" panose="02010600030101010101" pitchFamily="2" charset="-122"/>
              </a:rPr>
              <a:t>myCircle</a:t>
            </a:r>
            <a:endParaRPr lang="en-US" altLang="zh-CN" sz="1800">
              <a:solidFill>
                <a:srgbClr val="0000CC"/>
              </a:solidFill>
              <a:latin typeface="Arial" panose="020B0604020202020204" pitchFamily="34" charset="0"/>
              <a:ea typeface="宋体" panose="02010600030101010101" pitchFamily="2" charset="-122"/>
            </a:endParaRPr>
          </a:p>
        </p:txBody>
      </p:sp>
      <p:sp>
        <p:nvSpPr>
          <p:cNvPr id="181258" name="AutoShape 10"/>
          <p:cNvSpPr/>
          <p:nvPr/>
        </p:nvSpPr>
        <p:spPr bwMode="auto">
          <a:xfrm>
            <a:off x="4627563" y="3195638"/>
            <a:ext cx="3644900" cy="665162"/>
          </a:xfrm>
          <a:prstGeom prst="accentCallout2">
            <a:avLst>
              <a:gd name="adj1" fmla="val 38917"/>
              <a:gd name="adj2" fmla="val -2417"/>
              <a:gd name="adj3" fmla="val 38917"/>
              <a:gd name="adj4" fmla="val -5894"/>
              <a:gd name="adj5" fmla="val -36801"/>
              <a:gd name="adj6" fmla="val -7931"/>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solidFill>
                  <a:srgbClr val="0000CC"/>
                </a:solidFill>
                <a:latin typeface="Arial" panose="020B0604020202020204" pitchFamily="34" charset="0"/>
                <a:ea typeface="宋体" panose="02010600030101010101" pitchFamily="2" charset="-122"/>
              </a:rPr>
              <a:t>2.</a:t>
            </a:r>
            <a:r>
              <a:rPr lang="zh-CN" altLang="en-US" sz="1800">
                <a:solidFill>
                  <a:srgbClr val="0000CC"/>
                </a:solidFill>
                <a:latin typeface="Arial" panose="020B0604020202020204" pitchFamily="34" charset="0"/>
                <a:ea typeface="宋体" panose="02010600030101010101" pitchFamily="2" charset="-122"/>
              </a:rPr>
              <a:t>调用无参的构造函数创建对象</a:t>
            </a:r>
            <a:r>
              <a:rPr lang="en-US" altLang="zh-CN" sz="1800">
                <a:solidFill>
                  <a:srgbClr val="0000CC"/>
                </a:solidFill>
                <a:latin typeface="Arial" panose="020B0604020202020204" pitchFamily="34" charset="0"/>
                <a:ea typeface="宋体" panose="02010600030101010101" pitchFamily="2" charset="-122"/>
              </a:rPr>
              <a:t>,</a:t>
            </a:r>
            <a:r>
              <a:rPr lang="zh-CN" altLang="en-US" sz="1800">
                <a:solidFill>
                  <a:srgbClr val="0000CC"/>
                </a:solidFill>
                <a:latin typeface="Arial" panose="020B0604020202020204" pitchFamily="34" charset="0"/>
                <a:ea typeface="宋体" panose="02010600030101010101" pitchFamily="2" charset="-122"/>
              </a:rPr>
              <a:t>返回对象的引用</a:t>
            </a:r>
            <a:endParaRPr lang="zh-CN" altLang="en-US" sz="1800">
              <a:solidFill>
                <a:srgbClr val="0000CC"/>
              </a:solidFill>
              <a:latin typeface="Arial" panose="020B0604020202020204" pitchFamily="34" charset="0"/>
              <a:ea typeface="宋体" panose="02010600030101010101" pitchFamily="2" charset="-122"/>
            </a:endParaRPr>
          </a:p>
        </p:txBody>
      </p:sp>
      <p:sp>
        <p:nvSpPr>
          <p:cNvPr id="181259" name="AutoShape 11"/>
          <p:cNvSpPr/>
          <p:nvPr/>
        </p:nvSpPr>
        <p:spPr bwMode="auto">
          <a:xfrm>
            <a:off x="3776663" y="3937000"/>
            <a:ext cx="3279775" cy="728663"/>
          </a:xfrm>
          <a:prstGeom prst="accentCallout2">
            <a:avLst>
              <a:gd name="adj1" fmla="val 38917"/>
              <a:gd name="adj2" fmla="val -2130"/>
              <a:gd name="adj3" fmla="val 38917"/>
              <a:gd name="adj4" fmla="val -5551"/>
              <a:gd name="adj5" fmla="val -135718"/>
              <a:gd name="adj6" fmla="val -9546"/>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solidFill>
                  <a:srgbClr val="0000CC"/>
                </a:solidFill>
                <a:latin typeface="Arial" panose="020B0604020202020204" pitchFamily="34" charset="0"/>
                <a:ea typeface="宋体" panose="02010600030101010101" pitchFamily="2" charset="-122"/>
              </a:rPr>
              <a:t>3.</a:t>
            </a:r>
            <a:r>
              <a:rPr lang="zh-CN" altLang="en-US" sz="1800">
                <a:solidFill>
                  <a:srgbClr val="0000CC"/>
                </a:solidFill>
                <a:latin typeface="Arial" panose="020B0604020202020204" pitchFamily="34" charset="0"/>
                <a:ea typeface="宋体" panose="02010600030101010101" pitchFamily="2" charset="-122"/>
              </a:rPr>
              <a:t>将对象的引用赋值给变量</a:t>
            </a:r>
            <a:r>
              <a:rPr lang="en-US" altLang="zh-CN" sz="1800">
                <a:solidFill>
                  <a:srgbClr val="0000CC"/>
                </a:solidFill>
                <a:latin typeface="Arial" panose="020B0604020202020204" pitchFamily="34" charset="0"/>
                <a:ea typeface="宋体" panose="02010600030101010101" pitchFamily="2" charset="-122"/>
              </a:rPr>
              <a:t>myCircle</a:t>
            </a:r>
            <a:endParaRPr lang="en-US" altLang="zh-CN" sz="1800">
              <a:solidFill>
                <a:srgbClr val="0000CC"/>
              </a:solidFill>
              <a:latin typeface="Arial" panose="020B0604020202020204" pitchFamily="34" charset="0"/>
              <a:ea typeface="宋体" panose="02010600030101010101" pitchFamily="2" charset="-122"/>
            </a:endParaRPr>
          </a:p>
        </p:txBody>
      </p:sp>
      <p:sp>
        <p:nvSpPr>
          <p:cNvPr id="15370" name="灯片编号占位符 10"/>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AA976208-5F7B-4B70-8A20-50C668DBDF27}"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81253"/>
                                        </p:tgtEl>
                                        <p:attrNameLst>
                                          <p:attrName>style.textDecorationUnderline</p:attrName>
                                        </p:attrNameLst>
                                      </p:cBhvr>
                                      <p:to>
                                        <p:strVal val="true"/>
                                      </p:to>
                                    </p:set>
                                  </p:childTnLst>
                                </p:cTn>
                              </p:par>
                              <p:par>
                                <p:cTn id="7" presetID="10" presetClass="entr" presetSubtype="0" fill="hold" grpId="0" nodeType="withEffect">
                                  <p:stCondLst>
                                    <p:cond delay="0"/>
                                  </p:stCondLst>
                                  <p:childTnLst>
                                    <p:set>
                                      <p:cBhvr>
                                        <p:cTn id="8" dur="1" fill="hold">
                                          <p:stCondLst>
                                            <p:cond delay="0"/>
                                          </p:stCondLst>
                                        </p:cTn>
                                        <p:tgtEl>
                                          <p:spTgt spid="181257"/>
                                        </p:tgtEl>
                                        <p:attrNameLst>
                                          <p:attrName>style.visibility</p:attrName>
                                        </p:attrNameLst>
                                      </p:cBhvr>
                                      <p:to>
                                        <p:strVal val="visible"/>
                                      </p:to>
                                    </p:set>
                                    <p:animEffect transition="in" filter="fade">
                                      <p:cBhvr>
                                        <p:cTn id="9" dur="500"/>
                                        <p:tgtEl>
                                          <p:spTgt spid="18125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81257"/>
                                        </p:tgtEl>
                                        <p:attrNameLst>
                                          <p:attrName>style.visibility</p:attrName>
                                        </p:attrNameLst>
                                      </p:cBhvr>
                                      <p:to>
                                        <p:strVal val="hidden"/>
                                      </p:to>
                                    </p:set>
                                  </p:childTnLst>
                                </p:cTn>
                              </p:par>
                              <p:par>
                                <p:cTn id="14" presetID="5" presetClass="emph" presetSubtype="0" grpId="1" nodeType="withEffect">
                                  <p:stCondLst>
                                    <p:cond delay="0"/>
                                  </p:stCondLst>
                                  <p:iterate type="lt">
                                    <p:tmAbs val="0"/>
                                  </p:iterate>
                                  <p:childTnLst>
                                    <p:set>
                                      <p:cBhvr override="childStyle">
                                        <p:cTn id="15" dur="indefinite"/>
                                        <p:tgtEl>
                                          <p:spTgt spid="181253"/>
                                        </p:tgtEl>
                                        <p:attrNameLst>
                                          <p:attrName>style.fontStyle</p:attrName>
                                        </p:attrNameLst>
                                      </p:cBhvr>
                                      <p:to>
                                        <p:strVal val="normal"/>
                                      </p:to>
                                    </p:set>
                                    <p:set>
                                      <p:cBhvr override="childStyle">
                                        <p:cTn id="16" dur="indefinite"/>
                                        <p:tgtEl>
                                          <p:spTgt spid="181253"/>
                                        </p:tgtEl>
                                        <p:attrNameLst>
                                          <p:attrName>style.fontWeight</p:attrName>
                                        </p:attrNameLst>
                                      </p:cBhvr>
                                      <p:to>
                                        <p:strVal val="normal"/>
                                      </p:to>
                                    </p:set>
                                    <p:set>
                                      <p:cBhvr override="childStyle">
                                        <p:cTn id="17" dur="indefinite"/>
                                        <p:tgtEl>
                                          <p:spTgt spid="181253"/>
                                        </p:tgtEl>
                                        <p:attrNameLst>
                                          <p:attrName>style.textDecorationUnderline</p:attrName>
                                        </p:attrNameLst>
                                      </p:cBhvr>
                                      <p:to>
                                        <p:strVal val="false"/>
                                      </p:to>
                                    </p:set>
                                  </p:childTnLst>
                                </p:cTn>
                              </p:par>
                              <p:par>
                                <p:cTn id="18" presetID="18" presetClass="emph" presetSubtype="0" fill="hold" grpId="0" nodeType="withEffect">
                                  <p:stCondLst>
                                    <p:cond delay="0"/>
                                  </p:stCondLst>
                                  <p:iterate type="lt">
                                    <p:tmPct val="4000"/>
                                  </p:iterate>
                                  <p:childTnLst>
                                    <p:set>
                                      <p:cBhvr override="childStyle">
                                        <p:cTn id="19" dur="500" fill="hold"/>
                                        <p:tgtEl>
                                          <p:spTgt spid="181255"/>
                                        </p:tgtEl>
                                        <p:attrNameLst>
                                          <p:attrName>style.textDecorationUnderline</p:attrName>
                                        </p:attrNameLst>
                                      </p:cBhvr>
                                      <p:to>
                                        <p:strVal val="true"/>
                                      </p:to>
                                    </p:set>
                                  </p:childTnLst>
                                </p:cTn>
                              </p:par>
                              <p:par>
                                <p:cTn id="20" presetID="10" presetClass="entr" presetSubtype="0" fill="hold" grpId="0" nodeType="withEffect">
                                  <p:stCondLst>
                                    <p:cond delay="0"/>
                                  </p:stCondLst>
                                  <p:childTnLst>
                                    <p:set>
                                      <p:cBhvr>
                                        <p:cTn id="21" dur="1" fill="hold">
                                          <p:stCondLst>
                                            <p:cond delay="0"/>
                                          </p:stCondLst>
                                        </p:cTn>
                                        <p:tgtEl>
                                          <p:spTgt spid="181258"/>
                                        </p:tgtEl>
                                        <p:attrNameLst>
                                          <p:attrName>style.visibility</p:attrName>
                                        </p:attrNameLst>
                                      </p:cBhvr>
                                      <p:to>
                                        <p:strVal val="visible"/>
                                      </p:to>
                                    </p:set>
                                    <p:animEffect transition="in" filter="fade">
                                      <p:cBhvr>
                                        <p:cTn id="22" dur="500"/>
                                        <p:tgtEl>
                                          <p:spTgt spid="18125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81258"/>
                                        </p:tgtEl>
                                        <p:attrNameLst>
                                          <p:attrName>style.visibility</p:attrName>
                                        </p:attrNameLst>
                                      </p:cBhvr>
                                      <p:to>
                                        <p:strVal val="hidden"/>
                                      </p:to>
                                    </p:set>
                                  </p:childTnLst>
                                </p:cTn>
                              </p:par>
                              <p:par>
                                <p:cTn id="27" presetID="5" presetClass="emph" presetSubtype="0" grpId="1" nodeType="withEffect">
                                  <p:stCondLst>
                                    <p:cond delay="0"/>
                                  </p:stCondLst>
                                  <p:iterate type="lt">
                                    <p:tmAbs val="0"/>
                                  </p:iterate>
                                  <p:childTnLst>
                                    <p:set>
                                      <p:cBhvr override="childStyle">
                                        <p:cTn id="28" dur="indefinite"/>
                                        <p:tgtEl>
                                          <p:spTgt spid="181255"/>
                                        </p:tgtEl>
                                        <p:attrNameLst>
                                          <p:attrName>style.fontStyle</p:attrName>
                                        </p:attrNameLst>
                                      </p:cBhvr>
                                      <p:to>
                                        <p:strVal val="normal"/>
                                      </p:to>
                                    </p:set>
                                    <p:set>
                                      <p:cBhvr override="childStyle">
                                        <p:cTn id="29" dur="indefinite"/>
                                        <p:tgtEl>
                                          <p:spTgt spid="181255"/>
                                        </p:tgtEl>
                                        <p:attrNameLst>
                                          <p:attrName>style.fontWeight</p:attrName>
                                        </p:attrNameLst>
                                      </p:cBhvr>
                                      <p:to>
                                        <p:strVal val="normal"/>
                                      </p:to>
                                    </p:set>
                                    <p:set>
                                      <p:cBhvr override="childStyle">
                                        <p:cTn id="30" dur="indefinite"/>
                                        <p:tgtEl>
                                          <p:spTgt spid="181255"/>
                                        </p:tgtEl>
                                        <p:attrNameLst>
                                          <p:attrName>style.textDecorationUnderline</p:attrName>
                                        </p:attrNameLst>
                                      </p:cBhvr>
                                      <p:to>
                                        <p:strVal val="false"/>
                                      </p:to>
                                    </p:set>
                                  </p:childTnLst>
                                </p:cTn>
                              </p:par>
                              <p:par>
                                <p:cTn id="31" presetID="18" presetClass="emph" presetSubtype="0" fill="hold" grpId="0" nodeType="withEffect">
                                  <p:stCondLst>
                                    <p:cond delay="0"/>
                                  </p:stCondLst>
                                  <p:iterate type="lt">
                                    <p:tmPct val="4000"/>
                                  </p:iterate>
                                  <p:childTnLst>
                                    <p:set>
                                      <p:cBhvr override="childStyle">
                                        <p:cTn id="32" dur="500" fill="hold"/>
                                        <p:tgtEl>
                                          <p:spTgt spid="181256"/>
                                        </p:tgtEl>
                                        <p:attrNameLst>
                                          <p:attrName>style.textDecorationUnderline</p:attrName>
                                        </p:attrNameLst>
                                      </p:cBhvr>
                                      <p:to>
                                        <p:strVal val="true"/>
                                      </p:to>
                                    </p:set>
                                  </p:childTnLst>
                                </p:cTn>
                              </p:par>
                              <p:par>
                                <p:cTn id="33" presetID="10" presetClass="entr" presetSubtype="0" fill="hold" grpId="0" nodeType="withEffect">
                                  <p:stCondLst>
                                    <p:cond delay="0"/>
                                  </p:stCondLst>
                                  <p:childTnLst>
                                    <p:set>
                                      <p:cBhvr>
                                        <p:cTn id="34" dur="1" fill="hold">
                                          <p:stCondLst>
                                            <p:cond delay="0"/>
                                          </p:stCondLst>
                                        </p:cTn>
                                        <p:tgtEl>
                                          <p:spTgt spid="181259"/>
                                        </p:tgtEl>
                                        <p:attrNameLst>
                                          <p:attrName>style.visibility</p:attrName>
                                        </p:attrNameLst>
                                      </p:cBhvr>
                                      <p:to>
                                        <p:strVal val="visible"/>
                                      </p:to>
                                    </p:set>
                                    <p:animEffect transition="in" filter="fade">
                                      <p:cBhvr>
                                        <p:cTn id="35" dur="500"/>
                                        <p:tgtEl>
                                          <p:spTgt spid="18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181253" grpId="1"/>
      <p:bldP spid="181255" grpId="0"/>
      <p:bldP spid="181255" grpId="1"/>
      <p:bldP spid="181256" grpId="0"/>
      <p:bldP spid="181257" grpId="0" animBg="1"/>
      <p:bldP spid="181257" grpId="1" animBg="1"/>
      <p:bldP spid="181258" grpId="0" animBg="1"/>
      <p:bldP spid="181258" grpId="1" animBg="1"/>
      <p:bldP spid="1812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zh-CN" altLang="en-US" dirty="0" smtClean="0"/>
              <a:t>对象的引用变量</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对象创建后被储存在</a:t>
            </a:r>
            <a:r>
              <a:rPr lang="zh-CN" altLang="en-US" b="1" dirty="0" smtClean="0">
                <a:solidFill>
                  <a:srgbClr val="FF0000"/>
                </a:solidFill>
              </a:rPr>
              <a:t>堆</a:t>
            </a:r>
            <a:r>
              <a:rPr lang="en-US" altLang="zh-CN" dirty="0" smtClean="0"/>
              <a:t>(heap)</a:t>
            </a:r>
            <a:endParaRPr lang="en-US" altLang="zh-CN" dirty="0" smtClean="0">
              <a:solidFill>
                <a:srgbClr val="FF0000"/>
              </a:solidFill>
            </a:endParaRPr>
          </a:p>
          <a:p>
            <a:pPr eaLnBrk="1" hangingPunct="1">
              <a:defRPr/>
            </a:pPr>
            <a:r>
              <a:rPr lang="zh-CN" altLang="en-US" dirty="0" smtClean="0"/>
              <a:t>对象通过</a:t>
            </a:r>
            <a:r>
              <a:rPr lang="zh-CN" altLang="en-US" dirty="0" smtClean="0">
                <a:solidFill>
                  <a:srgbClr val="FF0000"/>
                </a:solidFill>
              </a:rPr>
              <a:t>引用变量</a:t>
            </a:r>
            <a:r>
              <a:rPr lang="en-US" altLang="zh-CN" dirty="0" smtClean="0"/>
              <a:t>(reference variable)</a:t>
            </a:r>
            <a:r>
              <a:rPr lang="zh-CN" altLang="en-US" dirty="0" smtClean="0"/>
              <a:t>进行访问</a:t>
            </a:r>
            <a:endParaRPr lang="zh-CN" altLang="en-US" dirty="0" smtClean="0"/>
          </a:p>
          <a:p>
            <a:pPr eaLnBrk="1" hangingPunct="1">
              <a:defRPr/>
            </a:pPr>
            <a:r>
              <a:rPr lang="zh-CN" altLang="en-US" dirty="0" smtClean="0"/>
              <a:t>声明引用变量</a:t>
            </a:r>
            <a:endParaRPr lang="zh-CN" altLang="en-US" dirty="0" smtClean="0"/>
          </a:p>
          <a:p>
            <a:pPr lvl="1" eaLnBrk="1" hangingPunct="1">
              <a:buFont typeface="Wingdings" panose="05000000000000000000" pitchFamily="2" charset="2"/>
              <a:buNone/>
              <a:defRPr/>
            </a:pPr>
            <a:r>
              <a:rPr lang="en-US" altLang="zh-CN" sz="2400" dirty="0" err="1" smtClean="0">
                <a:solidFill>
                  <a:schemeClr val="accent6"/>
                </a:solidFill>
                <a:latin typeface="Lucida Sans Unicode" panose="020B0602030504020204" pitchFamily="34" charset="0"/>
              </a:rPr>
              <a:t>ClassName</a:t>
            </a:r>
            <a:r>
              <a:rPr lang="en-US" altLang="zh-CN" sz="2400" dirty="0" smtClean="0">
                <a:solidFill>
                  <a:schemeClr val="accent6"/>
                </a:solidFill>
                <a:latin typeface="Lucida Sans Unicode" panose="020B0602030504020204" pitchFamily="34" charset="0"/>
              </a:rPr>
              <a:t> </a:t>
            </a:r>
            <a:r>
              <a:rPr lang="en-US" altLang="zh-CN" sz="2400" dirty="0" err="1" smtClean="0">
                <a:solidFill>
                  <a:schemeClr val="accent6"/>
                </a:solidFill>
                <a:latin typeface="Lucida Sans Unicode" panose="020B0602030504020204" pitchFamily="34" charset="0"/>
              </a:rPr>
              <a:t>objectRefVar</a:t>
            </a:r>
            <a:r>
              <a:rPr lang="en-US" altLang="zh-CN" sz="2400" dirty="0" smtClean="0">
                <a:solidFill>
                  <a:schemeClr val="accent6"/>
                </a:solidFill>
                <a:latin typeface="Lucida Sans Unicode" panose="020B0602030504020204" pitchFamily="34" charset="0"/>
              </a:rPr>
              <a:t>;</a:t>
            </a:r>
            <a:endParaRPr lang="en-US" altLang="zh-CN" sz="2400" dirty="0" smtClean="0">
              <a:solidFill>
                <a:schemeClr val="accent6"/>
              </a:solidFill>
              <a:latin typeface="Lucida Sans Unicode" panose="020B0602030504020204" pitchFamily="34" charset="0"/>
            </a:endParaRPr>
          </a:p>
          <a:p>
            <a:pPr lvl="1" eaLnBrk="1" hangingPunct="1">
              <a:buFont typeface="Wingdings" panose="05000000000000000000" pitchFamily="2" charset="2"/>
              <a:buNone/>
              <a:defRPr/>
            </a:pPr>
            <a:r>
              <a:rPr lang="zh-CN" altLang="en-US" dirty="0" smtClean="0"/>
              <a:t>例如：</a:t>
            </a:r>
            <a:r>
              <a:rPr lang="en-US" altLang="zh-CN" sz="2400" dirty="0" smtClean="0"/>
              <a:t>Circle </a:t>
            </a:r>
            <a:r>
              <a:rPr lang="en-US" altLang="zh-CN" sz="2400" dirty="0" err="1" smtClean="0"/>
              <a:t>myCircle</a:t>
            </a:r>
            <a:r>
              <a:rPr lang="en-US" altLang="zh-CN" sz="2400" dirty="0" smtClean="0"/>
              <a:t>;</a:t>
            </a:r>
            <a:endParaRPr lang="en-US" altLang="zh-CN" sz="2400" dirty="0" smtClean="0"/>
          </a:p>
          <a:p>
            <a:pPr eaLnBrk="1" hangingPunct="1">
              <a:defRPr/>
            </a:pPr>
            <a:r>
              <a:rPr lang="zh-CN" altLang="en-US" dirty="0" smtClean="0"/>
              <a:t>引用变量赋值</a:t>
            </a:r>
            <a:endParaRPr lang="zh-CN" altLang="en-US" dirty="0" smtClean="0"/>
          </a:p>
          <a:p>
            <a:pPr lvl="1" eaLnBrk="1" hangingPunct="1">
              <a:buFont typeface="Wingdings" panose="05000000000000000000" pitchFamily="2" charset="2"/>
              <a:buNone/>
              <a:defRPr/>
            </a:pPr>
            <a:r>
              <a:rPr lang="en-US" altLang="zh-CN" sz="2400" dirty="0" err="1" smtClean="0">
                <a:solidFill>
                  <a:schemeClr val="accent6"/>
                </a:solidFill>
                <a:latin typeface="Lucida Sans Unicode" panose="020B0602030504020204" pitchFamily="34" charset="0"/>
              </a:rPr>
              <a:t>objectRefVar</a:t>
            </a:r>
            <a:r>
              <a:rPr lang="en-US" altLang="zh-CN" sz="2400" dirty="0" smtClean="0">
                <a:solidFill>
                  <a:schemeClr val="accent6"/>
                </a:solidFill>
                <a:latin typeface="Lucida Sans Unicode" panose="020B0602030504020204" pitchFamily="34" charset="0"/>
              </a:rPr>
              <a:t> = new </a:t>
            </a:r>
            <a:r>
              <a:rPr lang="en-US" altLang="zh-CN" sz="2400" dirty="0" err="1" smtClean="0">
                <a:solidFill>
                  <a:schemeClr val="accent6"/>
                </a:solidFill>
                <a:latin typeface="Lucida Sans Unicode" panose="020B0602030504020204" pitchFamily="34" charset="0"/>
              </a:rPr>
              <a:t>ClassName</a:t>
            </a:r>
            <a:r>
              <a:rPr lang="en-US" altLang="zh-CN" sz="2400" dirty="0" smtClean="0">
                <a:solidFill>
                  <a:schemeClr val="accent6"/>
                </a:solidFill>
                <a:latin typeface="Lucida Sans Unicode" panose="020B0602030504020204" pitchFamily="34" charset="0"/>
              </a:rPr>
              <a:t>();</a:t>
            </a:r>
            <a:endParaRPr lang="en-US" altLang="zh-CN" sz="2400" dirty="0" smtClean="0">
              <a:solidFill>
                <a:schemeClr val="accent6"/>
              </a:solidFill>
              <a:latin typeface="Lucida Sans Unicode" panose="020B0602030504020204" pitchFamily="34" charset="0"/>
            </a:endParaRPr>
          </a:p>
          <a:p>
            <a:pPr lvl="1" eaLnBrk="1" hangingPunct="1">
              <a:buFont typeface="Wingdings" panose="05000000000000000000" pitchFamily="2" charset="2"/>
              <a:buNone/>
              <a:defRPr/>
            </a:pPr>
            <a:r>
              <a:rPr lang="zh-CN" altLang="en-US" dirty="0" smtClean="0"/>
              <a:t>例如：</a:t>
            </a:r>
            <a:r>
              <a:rPr lang="en-US" altLang="zh-CN" sz="2400" dirty="0" err="1" smtClean="0"/>
              <a:t>myCircle</a:t>
            </a:r>
            <a:r>
              <a:rPr lang="en-US" altLang="zh-CN" sz="2400" dirty="0" smtClean="0"/>
              <a:t> = new Circle();</a:t>
            </a:r>
            <a:endParaRPr lang="en-US" altLang="zh-CN" sz="2400" dirty="0" smtClean="0"/>
          </a:p>
          <a:p>
            <a:pPr>
              <a:defRPr/>
            </a:pPr>
            <a:endParaRPr lang="zh-CN" altLang="en-US" dirty="0"/>
          </a:p>
        </p:txBody>
      </p:sp>
      <p:sp>
        <p:nvSpPr>
          <p:cNvPr id="16388"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F7CD9E3D-C150-4247-A57A-93A473FACEFB}"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dirty="0" smtClean="0"/>
              <a:t>访问对象的数据域和方法</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在创建对象之后，它们的数据域和方法可以用圆点运算符</a:t>
            </a:r>
            <a:r>
              <a:rPr lang="en-US" altLang="zh-CN" dirty="0" smtClean="0"/>
              <a:t>(.)</a:t>
            </a:r>
            <a:r>
              <a:rPr lang="zh-CN" altLang="en-US" dirty="0" smtClean="0"/>
              <a:t>来访问和调用</a:t>
            </a:r>
            <a:endParaRPr lang="en-US" altLang="zh-CN" dirty="0" smtClean="0"/>
          </a:p>
          <a:p>
            <a:pPr eaLnBrk="1" hangingPunct="1">
              <a:defRPr/>
            </a:pPr>
            <a:r>
              <a:rPr lang="zh-CN" altLang="en-US" dirty="0" smtClean="0"/>
              <a:t>访问对象的变量</a:t>
            </a:r>
            <a:endParaRPr lang="zh-CN" altLang="en-US" dirty="0" smtClean="0"/>
          </a:p>
          <a:p>
            <a:pPr lvl="1" eaLnBrk="1" hangingPunct="1">
              <a:buFont typeface="Wingdings" panose="05000000000000000000" pitchFamily="2" charset="2"/>
              <a:buNone/>
              <a:defRPr/>
            </a:pPr>
            <a:r>
              <a:rPr lang="en-US" altLang="zh-CN" sz="2400" dirty="0" err="1" smtClean="0">
                <a:solidFill>
                  <a:schemeClr val="accent6"/>
                </a:solidFill>
                <a:latin typeface="Lucida Sans Unicode" panose="020B0602030504020204" pitchFamily="34" charset="0"/>
              </a:rPr>
              <a:t>objectRefVar.data</a:t>
            </a:r>
            <a:endParaRPr lang="en-US" altLang="zh-CN" sz="2400" dirty="0" smtClean="0">
              <a:solidFill>
                <a:schemeClr val="accent6"/>
              </a:solidFill>
              <a:latin typeface="Lucida Sans Unicode" panose="020B0602030504020204" pitchFamily="34" charset="0"/>
            </a:endParaRPr>
          </a:p>
          <a:p>
            <a:pPr lvl="1" eaLnBrk="1" hangingPunct="1">
              <a:buFont typeface="Wingdings" panose="05000000000000000000" pitchFamily="2" charset="2"/>
              <a:buNone/>
              <a:defRPr/>
            </a:pPr>
            <a:r>
              <a:rPr lang="zh-CN" altLang="en-US" dirty="0" smtClean="0"/>
              <a:t>例如：</a:t>
            </a:r>
            <a:r>
              <a:rPr lang="en-US" altLang="zh-CN" dirty="0" err="1" smtClean="0"/>
              <a:t>myCircle.radius</a:t>
            </a:r>
            <a:r>
              <a:rPr lang="zh-CN" altLang="en-US" dirty="0" smtClean="0"/>
              <a:t>访问对象的</a:t>
            </a:r>
            <a:r>
              <a:rPr lang="en-US" altLang="zh-CN" dirty="0" smtClean="0"/>
              <a:t>radius</a:t>
            </a:r>
            <a:r>
              <a:rPr lang="zh-CN" altLang="en-US" dirty="0" smtClean="0"/>
              <a:t>数据域 </a:t>
            </a:r>
            <a:endParaRPr lang="zh-CN" altLang="en-US" dirty="0" smtClean="0"/>
          </a:p>
          <a:p>
            <a:pPr eaLnBrk="1" hangingPunct="1">
              <a:defRPr/>
            </a:pPr>
            <a:r>
              <a:rPr lang="zh-CN" altLang="en-US" dirty="0" smtClean="0"/>
              <a:t>调用对象的方法</a:t>
            </a:r>
            <a:endParaRPr lang="zh-CN" altLang="en-US" dirty="0" smtClean="0"/>
          </a:p>
          <a:p>
            <a:pPr lvl="1" eaLnBrk="1" hangingPunct="1">
              <a:buFont typeface="Verdana" panose="020B0604030504040204" pitchFamily="34" charset="0"/>
              <a:buNone/>
              <a:defRPr/>
            </a:pPr>
            <a:r>
              <a:rPr lang="en-US" altLang="zh-CN" sz="2400" dirty="0" err="1" smtClean="0">
                <a:solidFill>
                  <a:schemeClr val="accent6"/>
                </a:solidFill>
                <a:latin typeface="Lucida Sans Unicode" panose="020B0602030504020204" pitchFamily="34" charset="0"/>
              </a:rPr>
              <a:t>objectRefVar.method</a:t>
            </a:r>
            <a:r>
              <a:rPr lang="en-US" altLang="zh-CN" sz="2400" dirty="0" smtClean="0">
                <a:solidFill>
                  <a:schemeClr val="accent6"/>
                </a:solidFill>
                <a:latin typeface="Lucida Sans Unicode" panose="020B0602030504020204" pitchFamily="34" charset="0"/>
              </a:rPr>
              <a:t>(arguments) </a:t>
            </a:r>
            <a:endParaRPr lang="en-US" altLang="zh-CN" sz="2400" dirty="0" smtClean="0">
              <a:solidFill>
                <a:schemeClr val="accent6"/>
              </a:solidFill>
              <a:latin typeface="Lucida Sans Unicode" panose="020B0602030504020204" pitchFamily="34" charset="0"/>
            </a:endParaRPr>
          </a:p>
          <a:p>
            <a:pPr lvl="1" eaLnBrk="1" hangingPunct="1">
              <a:buFont typeface="Wingdings" panose="05000000000000000000" pitchFamily="2" charset="2"/>
              <a:buNone/>
              <a:defRPr/>
            </a:pPr>
            <a:r>
              <a:rPr lang="zh-CN" altLang="en-US" dirty="0" smtClean="0"/>
              <a:t>例如：</a:t>
            </a:r>
            <a:r>
              <a:rPr lang="en-US" altLang="zh-CN" dirty="0" err="1" smtClean="0"/>
              <a:t>myCircle.findArea</a:t>
            </a:r>
            <a:r>
              <a:rPr lang="en-US" altLang="zh-CN" dirty="0" smtClean="0"/>
              <a:t>()</a:t>
            </a:r>
            <a:r>
              <a:rPr lang="zh-CN" altLang="en-US" dirty="0" smtClean="0"/>
              <a:t>调用对象的</a:t>
            </a:r>
            <a:r>
              <a:rPr lang="en-US" altLang="zh-CN" dirty="0" err="1" smtClean="0"/>
              <a:t>findArea</a:t>
            </a:r>
            <a:r>
              <a:rPr lang="zh-CN" altLang="en-US" dirty="0" smtClean="0"/>
              <a:t>方法</a:t>
            </a:r>
            <a:endParaRPr lang="zh-CN" altLang="en-US" dirty="0" smtClean="0"/>
          </a:p>
        </p:txBody>
      </p:sp>
      <p:sp>
        <p:nvSpPr>
          <p:cNvPr id="17412"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A77A0093-52D0-4D52-8697-346D13F078A2}"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dirty="0" smtClean="0"/>
              <a:t>引用数据域和</a:t>
            </a:r>
            <a:r>
              <a:rPr lang="en-US" altLang="zh-CN" dirty="0" smtClean="0"/>
              <a:t>null</a:t>
            </a:r>
            <a:r>
              <a:rPr lang="zh-CN" altLang="en-US" dirty="0" smtClean="0"/>
              <a:t>值</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数据域可以是引用型的</a:t>
            </a:r>
            <a:endParaRPr lang="en-US" altLang="zh-CN" dirty="0" smtClean="0"/>
          </a:p>
          <a:p>
            <a:pPr eaLnBrk="1" hangingPunct="1">
              <a:defRPr/>
            </a:pPr>
            <a:r>
              <a:rPr lang="zh-CN" altLang="en-US" dirty="0" smtClean="0"/>
              <a:t>引用型的数据域的默认值是</a:t>
            </a:r>
            <a:r>
              <a:rPr lang="en-US" altLang="zh-CN" dirty="0" smtClean="0"/>
              <a:t>null</a:t>
            </a:r>
            <a:endParaRPr lang="en-US" altLang="zh-CN" dirty="0" smtClean="0"/>
          </a:p>
          <a:p>
            <a:pPr eaLnBrk="1" hangingPunct="1">
              <a:defRPr/>
            </a:pPr>
            <a:r>
              <a:rPr lang="en-US" altLang="zh-CN" dirty="0" smtClean="0"/>
              <a:t>null</a:t>
            </a:r>
            <a:r>
              <a:rPr lang="zh-CN" altLang="en-US" dirty="0" smtClean="0"/>
              <a:t>是一个直接量（和</a:t>
            </a:r>
            <a:r>
              <a:rPr lang="en-US" altLang="zh-CN" dirty="0" smtClean="0"/>
              <a:t>true</a:t>
            </a:r>
            <a:r>
              <a:rPr lang="zh-CN" altLang="en-US" dirty="0" smtClean="0"/>
              <a:t>类似）</a:t>
            </a:r>
            <a:endParaRPr lang="en-US" altLang="zh-CN" dirty="0" smtClean="0"/>
          </a:p>
          <a:p>
            <a:pPr eaLnBrk="1" hangingPunct="1">
              <a:defRPr/>
            </a:pPr>
            <a:r>
              <a:rPr lang="zh-CN" altLang="en-US" dirty="0" smtClean="0"/>
              <a:t>基本数据类型的数据域的默认值：</a:t>
            </a:r>
            <a:endParaRPr lang="en-US" altLang="zh-CN" dirty="0" smtClean="0"/>
          </a:p>
          <a:p>
            <a:pPr lvl="1" eaLnBrk="1" hangingPunct="1">
              <a:defRPr/>
            </a:pPr>
            <a:r>
              <a:rPr lang="zh-CN" altLang="en-US" dirty="0" smtClean="0"/>
              <a:t>数值型：</a:t>
            </a:r>
            <a:r>
              <a:rPr lang="en-US" altLang="zh-CN" dirty="0" smtClean="0"/>
              <a:t>0</a:t>
            </a:r>
            <a:endParaRPr lang="en-US" altLang="zh-CN" dirty="0" smtClean="0"/>
          </a:p>
          <a:p>
            <a:pPr lvl="1" eaLnBrk="1" hangingPunct="1">
              <a:defRPr/>
            </a:pPr>
            <a:r>
              <a:rPr lang="en-US" altLang="zh-CN" dirty="0" err="1" smtClean="0"/>
              <a:t>boolean</a:t>
            </a:r>
            <a:r>
              <a:rPr lang="zh-CN" altLang="en-US" dirty="0" smtClean="0"/>
              <a:t>：</a:t>
            </a:r>
            <a:r>
              <a:rPr lang="en-US" altLang="zh-CN" dirty="0" smtClean="0"/>
              <a:t>false</a:t>
            </a:r>
            <a:endParaRPr lang="en-US" altLang="zh-CN" dirty="0" smtClean="0"/>
          </a:p>
          <a:p>
            <a:pPr lvl="1" eaLnBrk="1" hangingPunct="1">
              <a:defRPr/>
            </a:pPr>
            <a:r>
              <a:rPr lang="en-US" altLang="zh-CN" dirty="0" smtClean="0"/>
              <a:t>char</a:t>
            </a:r>
            <a:r>
              <a:rPr lang="zh-CN" altLang="en-US" dirty="0" smtClean="0"/>
              <a:t>：</a:t>
            </a:r>
            <a:r>
              <a:rPr lang="en-US" altLang="zh-CN" dirty="0" smtClean="0">
                <a:latin typeface="Arial" panose="020B0604020202020204" pitchFamily="34" charset="0"/>
                <a:cs typeface="Arial" panose="020B0604020202020204" pitchFamily="34" charset="0"/>
              </a:rPr>
              <a:t>’</a:t>
            </a:r>
            <a:r>
              <a:rPr lang="en-US" altLang="zh-CN" dirty="0" smtClean="0"/>
              <a:t>\u0000</a:t>
            </a:r>
            <a:r>
              <a:rPr lang="en-US" altLang="zh-CN" dirty="0" smtClean="0">
                <a:latin typeface="Arial" panose="020B0604020202020204" pitchFamily="34" charset="0"/>
                <a:cs typeface="Arial" panose="020B0604020202020204" pitchFamily="34" charset="0"/>
              </a:rPr>
              <a:t>’</a:t>
            </a:r>
            <a:endParaRPr lang="en-US" altLang="zh-CN" dirty="0" smtClean="0"/>
          </a:p>
          <a:p>
            <a:pPr eaLnBrk="1" hangingPunct="1">
              <a:defRPr/>
            </a:pPr>
            <a:r>
              <a:rPr lang="zh-CN" altLang="en-US" dirty="0" smtClean="0"/>
              <a:t>方法中的局部变量没有默认值</a:t>
            </a:r>
            <a:endParaRPr lang="en-US" altLang="zh-CN" dirty="0" smtClean="0"/>
          </a:p>
          <a:p>
            <a:pPr eaLnBrk="1" hangingPunct="1">
              <a:defRPr/>
            </a:pPr>
            <a:r>
              <a:rPr lang="zh-CN" altLang="en-US" dirty="0" smtClean="0"/>
              <a:t>举例</a:t>
            </a:r>
            <a:endParaRPr lang="en-US" altLang="zh-CN" dirty="0" smtClean="0"/>
          </a:p>
          <a:p>
            <a:pPr eaLnBrk="1" hangingPunct="1">
              <a:defRPr/>
            </a:pPr>
            <a:endParaRPr lang="zh-CN" altLang="en-US" dirty="0" smtClean="0"/>
          </a:p>
          <a:p>
            <a:pPr>
              <a:defRPr/>
            </a:pPr>
            <a:endParaRPr lang="zh-CN" altLang="en-US" dirty="0"/>
          </a:p>
        </p:txBody>
      </p:sp>
      <p:sp>
        <p:nvSpPr>
          <p:cNvPr id="1843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28A2F3B3-D748-49A6-A233-D5B2AE706C83}"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defRPr/>
            </a:pPr>
            <a:r>
              <a:rPr lang="zh-CN" altLang="en-US" dirty="0" smtClean="0"/>
              <a:t>基本类型变量</a:t>
            </a:r>
            <a:r>
              <a:rPr lang="en-US" altLang="zh-CN" dirty="0" smtClean="0"/>
              <a:t>Vs</a:t>
            </a:r>
            <a:r>
              <a:rPr lang="zh-CN" altLang="en-US" dirty="0" smtClean="0"/>
              <a:t>引用类型变量</a:t>
            </a:r>
            <a:endParaRPr lang="zh-CN" altLang="en-US" dirty="0" smtClean="0"/>
          </a:p>
        </p:txBody>
      </p:sp>
      <p:grpSp>
        <p:nvGrpSpPr>
          <p:cNvPr id="20483" name="组合 1"/>
          <p:cNvGrpSpPr/>
          <p:nvPr/>
        </p:nvGrpSpPr>
        <p:grpSpPr bwMode="auto">
          <a:xfrm>
            <a:off x="1306513" y="4067175"/>
            <a:ext cx="1485900" cy="906463"/>
            <a:chOff x="1181100" y="3249613"/>
            <a:chExt cx="1485900" cy="906462"/>
          </a:xfrm>
        </p:grpSpPr>
        <p:sp>
          <p:nvSpPr>
            <p:cNvPr id="15364" name="Rectangle 4"/>
            <p:cNvSpPr>
              <a:spLocks noChangeArrowheads="1"/>
            </p:cNvSpPr>
            <p:nvPr/>
          </p:nvSpPr>
          <p:spPr bwMode="auto">
            <a:xfrm>
              <a:off x="1557337" y="3881437"/>
              <a:ext cx="1079500" cy="25241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mtClean="0">
                  <a:solidFill>
                    <a:srgbClr val="000000"/>
                  </a:solidFill>
                  <a:ea typeface="华文细黑" panose="02010600040101010101" pitchFamily="2" charset="-122"/>
                </a:rPr>
                <a:t>1</a:t>
              </a:r>
              <a:endParaRPr lang="en-US" altLang="zh-CN" smtClean="0">
                <a:solidFill>
                  <a:srgbClr val="000000"/>
                </a:solidFill>
                <a:ea typeface="华文细黑" panose="02010600040101010101" pitchFamily="2" charset="-122"/>
              </a:endParaRPr>
            </a:p>
          </p:txBody>
        </p:sp>
        <p:sp>
          <p:nvSpPr>
            <p:cNvPr id="19477" name="Text Box 5"/>
            <p:cNvSpPr txBox="1">
              <a:spLocks noChangeArrowheads="1"/>
            </p:cNvSpPr>
            <p:nvPr/>
          </p:nvSpPr>
          <p:spPr bwMode="auto">
            <a:xfrm>
              <a:off x="1466850" y="3249613"/>
              <a:ext cx="1200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基本类型 </a:t>
              </a:r>
              <a:endParaRPr lang="zh-CN" altLang="en-US"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int i = 1;</a:t>
              </a:r>
              <a:endParaRPr lang="en-US" altLang="zh-CN" sz="1800">
                <a:latin typeface="Arial" panose="020B0604020202020204" pitchFamily="34" charset="0"/>
                <a:ea typeface="宋体" panose="02010600030101010101" pitchFamily="2" charset="-122"/>
              </a:endParaRPr>
            </a:p>
          </p:txBody>
        </p:sp>
        <p:sp>
          <p:nvSpPr>
            <p:cNvPr id="19478" name="Text Box 11"/>
            <p:cNvSpPr txBox="1">
              <a:spLocks noChangeArrowheads="1"/>
            </p:cNvSpPr>
            <p:nvPr/>
          </p:nvSpPr>
          <p:spPr bwMode="auto">
            <a:xfrm>
              <a:off x="1181100" y="3819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i</a:t>
              </a:r>
              <a:endParaRPr lang="en-US" altLang="zh-CN" sz="1800">
                <a:latin typeface="Arial" panose="020B0604020202020204" pitchFamily="34" charset="0"/>
                <a:ea typeface="宋体" panose="02010600030101010101" pitchFamily="2" charset="-122"/>
              </a:endParaRPr>
            </a:p>
          </p:txBody>
        </p:sp>
      </p:grpSp>
      <p:sp>
        <p:nvSpPr>
          <p:cNvPr id="15366" name="Rectangle 6"/>
          <p:cNvSpPr>
            <a:spLocks noChangeArrowheads="1"/>
          </p:cNvSpPr>
          <p:nvPr/>
        </p:nvSpPr>
        <p:spPr bwMode="auto">
          <a:xfrm>
            <a:off x="4587875" y="4629150"/>
            <a:ext cx="1079500" cy="25241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en-US" altLang="zh-CN" dirty="0"/>
              <a:t>null</a:t>
            </a:r>
            <a:endParaRPr lang="zh-CN" altLang="en-US" dirty="0"/>
          </a:p>
        </p:txBody>
      </p:sp>
      <p:sp>
        <p:nvSpPr>
          <p:cNvPr id="20488" name="Text Box 7"/>
          <p:cNvSpPr txBox="1">
            <a:spLocks noChangeArrowheads="1"/>
          </p:cNvSpPr>
          <p:nvPr/>
        </p:nvSpPr>
        <p:spPr bwMode="auto">
          <a:xfrm>
            <a:off x="4498975" y="3933825"/>
            <a:ext cx="1108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引用类型 </a:t>
            </a:r>
            <a:endParaRPr lang="zh-CN" altLang="en-US"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Circle c;</a:t>
            </a:r>
            <a:endParaRPr lang="en-US" altLang="zh-CN" sz="1800">
              <a:latin typeface="Arial" panose="020B0604020202020204" pitchFamily="34" charset="0"/>
              <a:ea typeface="宋体" panose="02010600030101010101" pitchFamily="2" charset="-122"/>
            </a:endParaRPr>
          </a:p>
        </p:txBody>
      </p:sp>
      <p:sp>
        <p:nvSpPr>
          <p:cNvPr id="20489" name="Text Box 12"/>
          <p:cNvSpPr txBox="1">
            <a:spLocks noChangeArrowheads="1"/>
          </p:cNvSpPr>
          <p:nvPr/>
        </p:nvSpPr>
        <p:spPr bwMode="auto">
          <a:xfrm>
            <a:off x="4213225" y="45608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a:t>
            </a:r>
            <a:endParaRPr lang="en-US" altLang="zh-CN" sz="1800">
              <a:latin typeface="Arial" panose="020B0604020202020204" pitchFamily="34" charset="0"/>
              <a:ea typeface="宋体" panose="02010600030101010101" pitchFamily="2" charset="-122"/>
            </a:endParaRPr>
          </a:p>
        </p:txBody>
      </p:sp>
      <p:sp>
        <p:nvSpPr>
          <p:cNvPr id="14" name="Rectangle 6"/>
          <p:cNvSpPr>
            <a:spLocks noChangeArrowheads="1"/>
          </p:cNvSpPr>
          <p:nvPr/>
        </p:nvSpPr>
        <p:spPr bwMode="auto">
          <a:xfrm>
            <a:off x="4586288" y="5499100"/>
            <a:ext cx="1301750" cy="26352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zh-CN" altLang="en-US" dirty="0"/>
              <a:t>对象的引用</a:t>
            </a:r>
            <a:endParaRPr lang="zh-CN" altLang="en-US" dirty="0"/>
          </a:p>
        </p:txBody>
      </p:sp>
      <p:sp>
        <p:nvSpPr>
          <p:cNvPr id="20491" name="Text Box 7"/>
          <p:cNvSpPr txBox="1">
            <a:spLocks noChangeArrowheads="1"/>
          </p:cNvSpPr>
          <p:nvPr/>
        </p:nvSpPr>
        <p:spPr bwMode="auto">
          <a:xfrm>
            <a:off x="4497388" y="5048250"/>
            <a:ext cx="2647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Circle c = new Circle();</a:t>
            </a:r>
            <a:endParaRPr lang="en-US" altLang="zh-CN" sz="1800">
              <a:latin typeface="Arial" panose="020B0604020202020204" pitchFamily="34" charset="0"/>
              <a:ea typeface="宋体" panose="02010600030101010101" pitchFamily="2" charset="-122"/>
            </a:endParaRPr>
          </a:p>
        </p:txBody>
      </p:sp>
      <p:cxnSp>
        <p:nvCxnSpPr>
          <p:cNvPr id="20493" name="AutoShape 10"/>
          <p:cNvCxnSpPr>
            <a:cxnSpLocks noChangeShapeType="1"/>
          </p:cNvCxnSpPr>
          <p:nvPr/>
        </p:nvCxnSpPr>
        <p:spPr bwMode="auto">
          <a:xfrm>
            <a:off x="5888038" y="5629275"/>
            <a:ext cx="642937" cy="176213"/>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0494" name="Text Box 12"/>
          <p:cNvSpPr txBox="1">
            <a:spLocks noChangeArrowheads="1"/>
          </p:cNvSpPr>
          <p:nvPr/>
        </p:nvSpPr>
        <p:spPr bwMode="auto">
          <a:xfrm>
            <a:off x="4211638" y="54308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a:t>
            </a:r>
            <a:endParaRPr lang="en-US" altLang="zh-CN" sz="1800">
              <a:latin typeface="Arial" panose="020B0604020202020204" pitchFamily="34" charset="0"/>
              <a:ea typeface="宋体" panose="02010600030101010101" pitchFamily="2" charset="-122"/>
            </a:endParaRPr>
          </a:p>
        </p:txBody>
      </p:sp>
      <p:sp>
        <p:nvSpPr>
          <p:cNvPr id="18" name="内容占位符 17"/>
          <p:cNvSpPr>
            <a:spLocks noGrp="1"/>
          </p:cNvSpPr>
          <p:nvPr>
            <p:ph idx="1"/>
          </p:nvPr>
        </p:nvSpPr>
        <p:spPr>
          <a:xfrm>
            <a:off x="468313" y="1125538"/>
            <a:ext cx="8207375" cy="2663825"/>
          </a:xfrm>
        </p:spPr>
        <p:txBody>
          <a:bodyPr/>
          <a:lstStyle/>
          <a:p>
            <a:pPr eaLnBrk="1" hangingPunct="1">
              <a:defRPr/>
            </a:pPr>
            <a:r>
              <a:rPr lang="zh-CN" altLang="en-US" dirty="0" smtClean="0"/>
              <a:t>变量表示存储数据的</a:t>
            </a:r>
            <a:r>
              <a:rPr lang="zh-CN" altLang="en-US" dirty="0" smtClean="0">
                <a:solidFill>
                  <a:srgbClr val="FF0000"/>
                </a:solidFill>
              </a:rPr>
              <a:t>内存单元</a:t>
            </a:r>
            <a:endParaRPr lang="en-US" altLang="zh-CN" dirty="0" smtClean="0">
              <a:solidFill>
                <a:srgbClr val="FF0000"/>
              </a:solidFill>
            </a:endParaRPr>
          </a:p>
          <a:p>
            <a:pPr eaLnBrk="1" hangingPunct="1">
              <a:defRPr/>
            </a:pPr>
            <a:r>
              <a:rPr lang="zh-CN" altLang="en-US" dirty="0" smtClean="0"/>
              <a:t>编译器根据变量的声明来分配内存空间</a:t>
            </a:r>
            <a:endParaRPr lang="zh-CN" altLang="en-US" dirty="0" smtClean="0"/>
          </a:p>
          <a:p>
            <a:pPr eaLnBrk="1" hangingPunct="1">
              <a:defRPr/>
            </a:pPr>
            <a:r>
              <a:rPr lang="zh-CN" altLang="en-US" dirty="0" smtClean="0"/>
              <a:t>基本类型变量存储的是基本类型的值</a:t>
            </a:r>
            <a:endParaRPr lang="zh-CN" altLang="en-US" dirty="0" smtClean="0"/>
          </a:p>
          <a:p>
            <a:pPr eaLnBrk="1" hangingPunct="1">
              <a:defRPr/>
            </a:pPr>
            <a:r>
              <a:rPr lang="zh-CN" altLang="en-US" dirty="0" smtClean="0"/>
              <a:t>引用类型变量存储的是对象的引用</a:t>
            </a:r>
            <a:endParaRPr lang="zh-CN" altLang="en-US" dirty="0" smtClean="0"/>
          </a:p>
        </p:txBody>
      </p:sp>
      <p:sp>
        <p:nvSpPr>
          <p:cNvPr id="19468" name="灯片编号占位符 18"/>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B4558BE8-756D-423D-93F5-6B926EA24A39}"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pSp>
        <p:nvGrpSpPr>
          <p:cNvPr id="2" name="Group 20"/>
          <p:cNvGrpSpPr>
            <a:grpSpLocks noChangeAspect="1"/>
          </p:cNvGrpSpPr>
          <p:nvPr/>
        </p:nvGrpSpPr>
        <p:grpSpPr bwMode="auto">
          <a:xfrm>
            <a:off x="6564313" y="5554663"/>
            <a:ext cx="1162050" cy="644525"/>
            <a:chOff x="4135" y="3499"/>
            <a:chExt cx="732" cy="406"/>
          </a:xfrm>
        </p:grpSpPr>
        <p:sp>
          <p:nvSpPr>
            <p:cNvPr id="19470" name="AutoShape 19"/>
            <p:cNvSpPr>
              <a:spLocks noChangeAspect="1" noChangeArrowheads="1" noTextEdit="1"/>
            </p:cNvSpPr>
            <p:nvPr/>
          </p:nvSpPr>
          <p:spPr bwMode="auto">
            <a:xfrm>
              <a:off x="4135" y="3499"/>
              <a:ext cx="73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71" name="Rectangle 21"/>
            <p:cNvSpPr>
              <a:spLocks noChangeArrowheads="1"/>
            </p:cNvSpPr>
            <p:nvPr/>
          </p:nvSpPr>
          <p:spPr bwMode="auto">
            <a:xfrm>
              <a:off x="4135" y="3499"/>
              <a:ext cx="721" cy="395"/>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19472" name="Rectangle 22"/>
            <p:cNvSpPr>
              <a:spLocks noChangeArrowheads="1"/>
            </p:cNvSpPr>
            <p:nvPr/>
          </p:nvSpPr>
          <p:spPr bwMode="auto">
            <a:xfrm>
              <a:off x="4177" y="3531"/>
              <a:ext cx="41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en-US" altLang="zh-CN" sz="1300" u="sng">
                  <a:solidFill>
                    <a:srgbClr val="000000"/>
                  </a:solidFill>
                  <a:latin typeface="Microsoft Sans Serif" panose="020B0604020202020204" pitchFamily="34" charset="0"/>
                  <a:ea typeface="宋体" panose="02010600030101010101" pitchFamily="2" charset="-122"/>
                </a:rPr>
                <a:t>c</a:t>
              </a:r>
              <a:r>
                <a:rPr lang="zh-CN" altLang="zh-CN" sz="1300" u="sng">
                  <a:solidFill>
                    <a:srgbClr val="000000"/>
                  </a:solidFill>
                  <a:latin typeface="Microsoft Sans Serif" panose="020B0604020202020204" pitchFamily="34" charset="0"/>
                  <a:ea typeface="宋体" panose="02010600030101010101" pitchFamily="2" charset="-122"/>
                </a:rPr>
                <a:t>1:Circle</a:t>
              </a:r>
              <a:endParaRPr lang="zh-CN" altLang="zh-CN" sz="1800">
                <a:latin typeface="Arial" panose="020B0604020202020204" pitchFamily="34" charset="0"/>
                <a:ea typeface="宋体" panose="02010600030101010101" pitchFamily="2" charset="-122"/>
              </a:endParaRPr>
            </a:p>
          </p:txBody>
        </p:sp>
        <p:sp>
          <p:nvSpPr>
            <p:cNvPr id="19473" name="Line 23"/>
            <p:cNvSpPr>
              <a:spLocks noChangeShapeType="1"/>
            </p:cNvSpPr>
            <p:nvPr/>
          </p:nvSpPr>
          <p:spPr bwMode="auto">
            <a:xfrm>
              <a:off x="4135" y="3713"/>
              <a:ext cx="721"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4" name="Rectangle 24"/>
            <p:cNvSpPr>
              <a:spLocks noChangeArrowheads="1"/>
            </p:cNvSpPr>
            <p:nvPr/>
          </p:nvSpPr>
          <p:spPr bwMode="auto">
            <a:xfrm>
              <a:off x="4177" y="3734"/>
              <a:ext cx="33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19475" name="Rectangle 25"/>
            <p:cNvSpPr>
              <a:spLocks noChangeArrowheads="1"/>
            </p:cNvSpPr>
            <p:nvPr/>
          </p:nvSpPr>
          <p:spPr bwMode="auto">
            <a:xfrm>
              <a:off x="4468" y="3734"/>
              <a:ext cx="17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 = </a:t>
              </a:r>
              <a:r>
                <a:rPr lang="en-US" altLang="zh-CN" sz="1300">
                  <a:solidFill>
                    <a:srgbClr val="000000"/>
                  </a:solidFill>
                  <a:latin typeface="Microsoft Sans Serif" panose="020B0604020202020204" pitchFamily="34" charset="0"/>
                  <a:ea typeface="宋体" panose="02010600030101010101" pitchFamily="2" charset="-122"/>
                </a:rPr>
                <a:t>1</a:t>
              </a:r>
              <a:endParaRPr lang="zh-CN" altLang="zh-CN" sz="180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9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P spid="20488" grpId="0"/>
      <p:bldP spid="20489" grpId="0"/>
      <p:bldP spid="14" grpId="0" animBg="1"/>
      <p:bldP spid="20491" grpId="0"/>
      <p:bldP spid="204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zh-CN" altLang="en-US" dirty="0" smtClean="0"/>
              <a:t>赋值的区别</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solidFill>
                  <a:srgbClr val="254D75"/>
                </a:solidFill>
              </a:rPr>
              <a:t>基本类型</a:t>
            </a:r>
            <a:r>
              <a:rPr lang="zh-CN" altLang="en-US" dirty="0" smtClean="0"/>
              <a:t>变量赋值时，变量的</a:t>
            </a:r>
            <a:r>
              <a:rPr lang="zh-CN" altLang="en-US" dirty="0" smtClean="0">
                <a:solidFill>
                  <a:srgbClr val="254D75"/>
                </a:solidFill>
              </a:rPr>
              <a:t>实际值</a:t>
            </a:r>
            <a:r>
              <a:rPr lang="zh-CN" altLang="en-US" dirty="0" smtClean="0"/>
              <a:t>赋值给另一个变量</a:t>
            </a:r>
            <a:endParaRPr lang="en-US" altLang="zh-CN" dirty="0" smtClean="0"/>
          </a:p>
          <a:p>
            <a:pPr eaLnBrk="1" hangingPunct="1">
              <a:defRPr/>
            </a:pPr>
            <a:endParaRPr lang="zh-CN" altLang="en-US" dirty="0" smtClean="0"/>
          </a:p>
          <a:p>
            <a:pPr eaLnBrk="1" hangingPunct="1">
              <a:defRPr/>
            </a:pPr>
            <a:r>
              <a:rPr lang="zh-CN" altLang="en-US" dirty="0" smtClean="0">
                <a:solidFill>
                  <a:srgbClr val="FF0000"/>
                </a:solidFill>
              </a:rPr>
              <a:t>引用类型</a:t>
            </a:r>
            <a:r>
              <a:rPr lang="zh-CN" altLang="en-US" dirty="0" smtClean="0"/>
              <a:t>变量赋值时，对象的</a:t>
            </a:r>
            <a:r>
              <a:rPr lang="zh-CN" altLang="en-US" dirty="0" smtClean="0">
                <a:solidFill>
                  <a:srgbClr val="FF0000"/>
                </a:solidFill>
              </a:rPr>
              <a:t>引用</a:t>
            </a:r>
            <a:r>
              <a:rPr lang="zh-CN" altLang="en-US" dirty="0" smtClean="0"/>
              <a:t>赋值给另一个变量。</a:t>
            </a:r>
            <a:endParaRPr lang="zh-CN" altLang="en-US" dirty="0" smtClean="0"/>
          </a:p>
          <a:p>
            <a:pPr>
              <a:defRPr/>
            </a:pPr>
            <a:endParaRPr lang="zh-CN" altLang="en-US" dirty="0" smtClean="0"/>
          </a:p>
        </p:txBody>
      </p:sp>
      <p:sp>
        <p:nvSpPr>
          <p:cNvPr id="20484"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6611D8A4-98F8-4B1D-8D13-7ACA62F18BA8}"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zh-CN" altLang="en-US" smtClean="0"/>
              <a:t>赋值的区别</a:t>
            </a:r>
            <a:endParaRPr lang="zh-CN" altLang="en-US" smtClean="0"/>
          </a:p>
        </p:txBody>
      </p:sp>
      <p:sp>
        <p:nvSpPr>
          <p:cNvPr id="22562" name="Rectangle 25"/>
          <p:cNvSpPr>
            <a:spLocks noChangeArrowheads="1"/>
          </p:cNvSpPr>
          <p:nvPr/>
        </p:nvSpPr>
        <p:spPr bwMode="auto">
          <a:xfrm>
            <a:off x="4276725" y="3724275"/>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c1 = c2;</a:t>
            </a:r>
            <a:endParaRPr lang="en-US" altLang="zh-CN" sz="1800">
              <a:latin typeface="Arial" panose="020B0604020202020204" pitchFamily="34" charset="0"/>
              <a:ea typeface="宋体" panose="02010600030101010101" pitchFamily="2" charset="-122"/>
            </a:endParaRPr>
          </a:p>
        </p:txBody>
      </p:sp>
      <p:sp>
        <p:nvSpPr>
          <p:cNvPr id="4" name="Rectangle 26"/>
          <p:cNvSpPr>
            <a:spLocks noChangeArrowheads="1"/>
          </p:cNvSpPr>
          <p:nvPr/>
        </p:nvSpPr>
        <p:spPr bwMode="auto">
          <a:xfrm>
            <a:off x="4232275" y="4083050"/>
            <a:ext cx="1219200" cy="2841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zh-CN" altLang="en-US" dirty="0"/>
              <a:t>对象的引用</a:t>
            </a:r>
            <a:endParaRPr lang="zh-CN" altLang="en-US" dirty="0"/>
          </a:p>
        </p:txBody>
      </p:sp>
      <p:cxnSp>
        <p:nvCxnSpPr>
          <p:cNvPr id="22565" name="AutoShape 28"/>
          <p:cNvCxnSpPr>
            <a:cxnSpLocks noChangeShapeType="1"/>
          </p:cNvCxnSpPr>
          <p:nvPr/>
        </p:nvCxnSpPr>
        <p:spPr bwMode="auto">
          <a:xfrm>
            <a:off x="5356225" y="4210050"/>
            <a:ext cx="1090613" cy="5159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2566" name="Text Box 29"/>
          <p:cNvSpPr txBox="1">
            <a:spLocks noChangeArrowheads="1"/>
          </p:cNvSpPr>
          <p:nvPr/>
        </p:nvSpPr>
        <p:spPr bwMode="auto">
          <a:xfrm>
            <a:off x="3851275" y="4016375"/>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c1</a:t>
            </a:r>
            <a:endParaRPr lang="en-US" altLang="zh-CN" sz="1800">
              <a:latin typeface="Arial" panose="020B0604020202020204" pitchFamily="34" charset="0"/>
              <a:ea typeface="宋体" panose="02010600030101010101" pitchFamily="2" charset="-122"/>
            </a:endParaRPr>
          </a:p>
        </p:txBody>
      </p:sp>
      <p:sp>
        <p:nvSpPr>
          <p:cNvPr id="16412" name="Rectangle 30"/>
          <p:cNvSpPr>
            <a:spLocks noChangeArrowheads="1"/>
          </p:cNvSpPr>
          <p:nvPr/>
        </p:nvSpPr>
        <p:spPr bwMode="auto">
          <a:xfrm>
            <a:off x="4232275" y="4429125"/>
            <a:ext cx="1219200" cy="242888"/>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zh-CN" altLang="en-US" dirty="0"/>
              <a:t>对象的引用</a:t>
            </a:r>
            <a:endParaRPr lang="zh-CN" altLang="en-US" dirty="0"/>
          </a:p>
        </p:txBody>
      </p:sp>
      <p:sp>
        <p:nvSpPr>
          <p:cNvPr id="22568" name="Text Box 31"/>
          <p:cNvSpPr txBox="1">
            <a:spLocks noChangeArrowheads="1"/>
          </p:cNvSpPr>
          <p:nvPr/>
        </p:nvSpPr>
        <p:spPr bwMode="auto">
          <a:xfrm>
            <a:off x="3851275" y="436245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c2</a:t>
            </a:r>
            <a:endParaRPr lang="en-US" altLang="zh-CN" sz="1800">
              <a:latin typeface="Arial" panose="020B0604020202020204" pitchFamily="34" charset="0"/>
              <a:ea typeface="宋体" panose="02010600030101010101" pitchFamily="2" charset="-122"/>
            </a:endParaRPr>
          </a:p>
        </p:txBody>
      </p:sp>
      <p:cxnSp>
        <p:nvCxnSpPr>
          <p:cNvPr id="22570" name="AutoShape 33"/>
          <p:cNvCxnSpPr>
            <a:cxnSpLocks noChangeShapeType="1"/>
          </p:cNvCxnSpPr>
          <p:nvPr/>
        </p:nvCxnSpPr>
        <p:spPr bwMode="auto">
          <a:xfrm>
            <a:off x="5451475" y="4551363"/>
            <a:ext cx="995363" cy="17462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grpSp>
        <p:nvGrpSpPr>
          <p:cNvPr id="22532" name="组合 2"/>
          <p:cNvGrpSpPr/>
          <p:nvPr/>
        </p:nvGrpSpPr>
        <p:grpSpPr bwMode="auto">
          <a:xfrm>
            <a:off x="836613" y="3724275"/>
            <a:ext cx="2265362" cy="1012825"/>
            <a:chOff x="1062038" y="4530725"/>
            <a:chExt cx="2265362" cy="1012825"/>
          </a:xfrm>
        </p:grpSpPr>
        <p:sp>
          <p:nvSpPr>
            <p:cNvPr id="16398" name="Rectangle 14"/>
            <p:cNvSpPr>
              <a:spLocks noChangeArrowheads="1"/>
            </p:cNvSpPr>
            <p:nvPr/>
          </p:nvSpPr>
          <p:spPr bwMode="auto">
            <a:xfrm>
              <a:off x="2247900" y="4887913"/>
              <a:ext cx="1079500" cy="25241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mtClean="0">
                  <a:solidFill>
                    <a:srgbClr val="000000"/>
                  </a:solidFill>
                  <a:ea typeface="华文细黑" panose="02010600040101010101" pitchFamily="2" charset="-122"/>
                </a:rPr>
                <a:t>2</a:t>
              </a:r>
              <a:endParaRPr lang="en-US" altLang="zh-CN" smtClean="0">
                <a:solidFill>
                  <a:srgbClr val="000000"/>
                </a:solidFill>
                <a:ea typeface="华文细黑" panose="02010600040101010101" pitchFamily="2" charset="-122"/>
              </a:endParaRPr>
            </a:p>
          </p:txBody>
        </p:sp>
        <p:sp>
          <p:nvSpPr>
            <p:cNvPr id="21564" name="Text Box 15"/>
            <p:cNvSpPr txBox="1">
              <a:spLocks noChangeArrowheads="1"/>
            </p:cNvSpPr>
            <p:nvPr/>
          </p:nvSpPr>
          <p:spPr bwMode="auto">
            <a:xfrm>
              <a:off x="1871663" y="4826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i</a:t>
              </a:r>
              <a:endParaRPr lang="en-US" altLang="zh-CN" sz="1800">
                <a:latin typeface="Arial" panose="020B0604020202020204" pitchFamily="34" charset="0"/>
                <a:ea typeface="宋体" panose="02010600030101010101" pitchFamily="2" charset="-122"/>
              </a:endParaRPr>
            </a:p>
          </p:txBody>
        </p:sp>
        <p:sp>
          <p:nvSpPr>
            <p:cNvPr id="5" name="Rectangle 16"/>
            <p:cNvSpPr>
              <a:spLocks noChangeArrowheads="1"/>
            </p:cNvSpPr>
            <p:nvPr/>
          </p:nvSpPr>
          <p:spPr bwMode="auto">
            <a:xfrm>
              <a:off x="2247900" y="5268913"/>
              <a:ext cx="1079500" cy="25241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mtClean="0">
                  <a:solidFill>
                    <a:srgbClr val="000000"/>
                  </a:solidFill>
                  <a:ea typeface="华文细黑" panose="02010600040101010101" pitchFamily="2" charset="-122"/>
                </a:rPr>
                <a:t>2</a:t>
              </a:r>
              <a:endParaRPr lang="en-US" altLang="zh-CN" smtClean="0">
                <a:solidFill>
                  <a:srgbClr val="000000"/>
                </a:solidFill>
                <a:ea typeface="华文细黑" panose="02010600040101010101" pitchFamily="2" charset="-122"/>
              </a:endParaRPr>
            </a:p>
          </p:txBody>
        </p:sp>
        <p:sp>
          <p:nvSpPr>
            <p:cNvPr id="21566" name="Text Box 17"/>
            <p:cNvSpPr txBox="1">
              <a:spLocks noChangeArrowheads="1"/>
            </p:cNvSpPr>
            <p:nvPr/>
          </p:nvSpPr>
          <p:spPr bwMode="auto">
            <a:xfrm>
              <a:off x="1871663" y="5207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j</a:t>
              </a:r>
              <a:endParaRPr lang="en-US" altLang="zh-CN" sz="1800">
                <a:latin typeface="Arial" panose="020B0604020202020204" pitchFamily="34" charset="0"/>
                <a:ea typeface="宋体" panose="02010600030101010101" pitchFamily="2" charset="-122"/>
              </a:endParaRPr>
            </a:p>
          </p:txBody>
        </p:sp>
        <p:sp>
          <p:nvSpPr>
            <p:cNvPr id="21567" name="Rectangle 20"/>
            <p:cNvSpPr>
              <a:spLocks noChangeArrowheads="1"/>
            </p:cNvSpPr>
            <p:nvPr/>
          </p:nvSpPr>
          <p:spPr bwMode="auto">
            <a:xfrm>
              <a:off x="2247900" y="4530725"/>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i = j;</a:t>
              </a:r>
              <a:endParaRPr lang="en-US" altLang="zh-CN" sz="1800">
                <a:latin typeface="Arial" panose="020B0604020202020204" pitchFamily="34" charset="0"/>
                <a:ea typeface="宋体" panose="02010600030101010101" pitchFamily="2" charset="-122"/>
              </a:endParaRPr>
            </a:p>
          </p:txBody>
        </p:sp>
        <p:sp>
          <p:nvSpPr>
            <p:cNvPr id="21568" name="Text Box 35"/>
            <p:cNvSpPr txBox="1">
              <a:spLocks noChangeArrowheads="1"/>
            </p:cNvSpPr>
            <p:nvPr/>
          </p:nvSpPr>
          <p:spPr bwMode="auto">
            <a:xfrm>
              <a:off x="1062038" y="4972050"/>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赋值后</a:t>
              </a:r>
              <a:endParaRPr lang="zh-CN" altLang="en-US" sz="1800">
                <a:latin typeface="Arial" panose="020B0604020202020204" pitchFamily="34" charset="0"/>
                <a:ea typeface="宋体" panose="02010600030101010101" pitchFamily="2" charset="-122"/>
              </a:endParaRPr>
            </a:p>
          </p:txBody>
        </p:sp>
      </p:grpSp>
      <p:sp>
        <p:nvSpPr>
          <p:cNvPr id="22533" name="Text Box 36"/>
          <p:cNvSpPr txBox="1">
            <a:spLocks noChangeArrowheads="1"/>
          </p:cNvSpPr>
          <p:nvPr/>
        </p:nvSpPr>
        <p:spPr bwMode="auto">
          <a:xfrm>
            <a:off x="4308475" y="5357813"/>
            <a:ext cx="2971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不再被引用的对象，将被运行时系统自动回收</a:t>
            </a:r>
            <a:endParaRPr lang="zh-CN" altLang="en-US" sz="1800">
              <a:latin typeface="Arial" panose="020B0604020202020204" pitchFamily="34" charset="0"/>
              <a:ea typeface="宋体" panose="02010600030101010101" pitchFamily="2" charset="-122"/>
            </a:endParaRPr>
          </a:p>
        </p:txBody>
      </p:sp>
      <p:grpSp>
        <p:nvGrpSpPr>
          <p:cNvPr id="21516" name="组合 11"/>
          <p:cNvGrpSpPr/>
          <p:nvPr/>
        </p:nvGrpSpPr>
        <p:grpSpPr bwMode="auto">
          <a:xfrm>
            <a:off x="836613" y="1720850"/>
            <a:ext cx="2428875" cy="1598613"/>
            <a:chOff x="791580" y="2708920"/>
            <a:chExt cx="2429842" cy="1597238"/>
          </a:xfrm>
        </p:grpSpPr>
        <p:sp>
          <p:nvSpPr>
            <p:cNvPr id="16388" name="Rectangle 4"/>
            <p:cNvSpPr>
              <a:spLocks noChangeArrowheads="1"/>
            </p:cNvSpPr>
            <p:nvPr/>
          </p:nvSpPr>
          <p:spPr bwMode="auto">
            <a:xfrm>
              <a:off x="1977914" y="3314823"/>
              <a:ext cx="1078342" cy="252196"/>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mtClean="0">
                  <a:solidFill>
                    <a:srgbClr val="000000"/>
                  </a:solidFill>
                  <a:ea typeface="华文细黑" panose="02010600040101010101" pitchFamily="2" charset="-122"/>
                </a:rPr>
                <a:t>1</a:t>
              </a:r>
              <a:endParaRPr lang="en-US" altLang="zh-CN" smtClean="0">
                <a:solidFill>
                  <a:srgbClr val="000000"/>
                </a:solidFill>
                <a:ea typeface="华文细黑" panose="02010600040101010101" pitchFamily="2" charset="-122"/>
              </a:endParaRPr>
            </a:p>
          </p:txBody>
        </p:sp>
        <p:sp>
          <p:nvSpPr>
            <p:cNvPr id="21556" name="Text Box 5"/>
            <p:cNvSpPr txBox="1">
              <a:spLocks noChangeArrowheads="1"/>
            </p:cNvSpPr>
            <p:nvPr/>
          </p:nvSpPr>
          <p:spPr bwMode="auto">
            <a:xfrm>
              <a:off x="1961710" y="2708920"/>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基本类型</a:t>
              </a:r>
              <a:endParaRPr lang="zh-CN" altLang="en-US" sz="1800">
                <a:latin typeface="Arial" panose="020B0604020202020204" pitchFamily="34" charset="0"/>
                <a:ea typeface="宋体" panose="02010600030101010101" pitchFamily="2" charset="-122"/>
              </a:endParaRPr>
            </a:p>
          </p:txBody>
        </p:sp>
        <p:sp>
          <p:nvSpPr>
            <p:cNvPr id="21557" name="Text Box 10"/>
            <p:cNvSpPr txBox="1">
              <a:spLocks noChangeArrowheads="1"/>
            </p:cNvSpPr>
            <p:nvPr/>
          </p:nvSpPr>
          <p:spPr bwMode="auto">
            <a:xfrm>
              <a:off x="1601205" y="327247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i</a:t>
              </a:r>
              <a:endParaRPr lang="en-US" altLang="zh-CN" sz="1800">
                <a:latin typeface="Arial" panose="020B0604020202020204" pitchFamily="34" charset="0"/>
                <a:ea typeface="宋体" panose="02010600030101010101" pitchFamily="2" charset="-122"/>
              </a:endParaRPr>
            </a:p>
          </p:txBody>
        </p:sp>
        <p:sp>
          <p:nvSpPr>
            <p:cNvPr id="6" name="Rectangle 12"/>
            <p:cNvSpPr>
              <a:spLocks noChangeArrowheads="1"/>
            </p:cNvSpPr>
            <p:nvPr/>
          </p:nvSpPr>
          <p:spPr bwMode="auto">
            <a:xfrm>
              <a:off x="1977914" y="4011137"/>
              <a:ext cx="1078342" cy="25219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mtClean="0">
                  <a:solidFill>
                    <a:srgbClr val="000000"/>
                  </a:solidFill>
                  <a:ea typeface="华文细黑" panose="02010600040101010101" pitchFamily="2" charset="-122"/>
                </a:rPr>
                <a:t>2</a:t>
              </a:r>
              <a:endParaRPr lang="en-US" altLang="zh-CN" smtClean="0">
                <a:solidFill>
                  <a:srgbClr val="000000"/>
                </a:solidFill>
                <a:ea typeface="华文细黑" panose="02010600040101010101" pitchFamily="2" charset="-122"/>
              </a:endParaRPr>
            </a:p>
          </p:txBody>
        </p:sp>
        <p:sp>
          <p:nvSpPr>
            <p:cNvPr id="21559" name="Text Box 13"/>
            <p:cNvSpPr txBox="1">
              <a:spLocks noChangeArrowheads="1"/>
            </p:cNvSpPr>
            <p:nvPr/>
          </p:nvSpPr>
          <p:spPr bwMode="auto">
            <a:xfrm>
              <a:off x="1601205" y="396960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j</a:t>
              </a:r>
              <a:endParaRPr lang="en-US" altLang="zh-CN" sz="1800">
                <a:latin typeface="Arial" panose="020B0604020202020204" pitchFamily="34" charset="0"/>
                <a:ea typeface="宋体" panose="02010600030101010101" pitchFamily="2" charset="-122"/>
              </a:endParaRPr>
            </a:p>
          </p:txBody>
        </p:sp>
        <p:sp>
          <p:nvSpPr>
            <p:cNvPr id="21560" name="Text Box 34"/>
            <p:cNvSpPr txBox="1">
              <a:spLocks noChangeArrowheads="1"/>
            </p:cNvSpPr>
            <p:nvPr/>
          </p:nvSpPr>
          <p:spPr bwMode="auto">
            <a:xfrm>
              <a:off x="791580" y="3416300"/>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赋值前</a:t>
              </a:r>
              <a:endParaRPr lang="zh-CN" altLang="en-US" sz="1800">
                <a:latin typeface="Arial" panose="020B0604020202020204" pitchFamily="34" charset="0"/>
                <a:ea typeface="宋体" panose="02010600030101010101" pitchFamily="2" charset="-122"/>
              </a:endParaRPr>
            </a:p>
          </p:txBody>
        </p:sp>
        <p:sp>
          <p:nvSpPr>
            <p:cNvPr id="21561" name="Rectangle 20"/>
            <p:cNvSpPr>
              <a:spLocks noChangeArrowheads="1"/>
            </p:cNvSpPr>
            <p:nvPr/>
          </p:nvSpPr>
          <p:spPr bwMode="auto">
            <a:xfrm>
              <a:off x="1977442" y="2944019"/>
              <a:ext cx="12439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int i = 1;</a:t>
              </a:r>
              <a:endParaRPr lang="en-US" altLang="zh-CN" sz="1800">
                <a:latin typeface="Arial" panose="020B0604020202020204" pitchFamily="34" charset="0"/>
                <a:ea typeface="宋体" panose="02010600030101010101" pitchFamily="2" charset="-122"/>
              </a:endParaRPr>
            </a:p>
          </p:txBody>
        </p:sp>
        <p:sp>
          <p:nvSpPr>
            <p:cNvPr id="21562" name="Rectangle 20"/>
            <p:cNvSpPr>
              <a:spLocks noChangeArrowheads="1"/>
            </p:cNvSpPr>
            <p:nvPr/>
          </p:nvSpPr>
          <p:spPr bwMode="auto">
            <a:xfrm>
              <a:off x="1977442" y="3675511"/>
              <a:ext cx="12439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int j = 2;</a:t>
              </a:r>
              <a:endParaRPr lang="en-US" altLang="zh-CN" sz="1800">
                <a:latin typeface="Arial" panose="020B0604020202020204" pitchFamily="34" charset="0"/>
                <a:ea typeface="宋体" panose="02010600030101010101" pitchFamily="2" charset="-122"/>
              </a:endParaRPr>
            </a:p>
          </p:txBody>
        </p:sp>
      </p:grpSp>
      <p:sp>
        <p:nvSpPr>
          <p:cNvPr id="16390" name="Rectangle 6"/>
          <p:cNvSpPr>
            <a:spLocks noChangeArrowheads="1"/>
          </p:cNvSpPr>
          <p:nvPr/>
        </p:nvSpPr>
        <p:spPr bwMode="auto">
          <a:xfrm>
            <a:off x="4156075" y="2322513"/>
            <a:ext cx="1200150" cy="2921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zh-CN" altLang="en-US" dirty="0"/>
              <a:t>对象的引用</a:t>
            </a:r>
            <a:endParaRPr lang="zh-CN" altLang="en-US" dirty="0"/>
          </a:p>
        </p:txBody>
      </p:sp>
      <p:sp>
        <p:nvSpPr>
          <p:cNvPr id="22538" name="Text Box 7"/>
          <p:cNvSpPr txBox="1">
            <a:spLocks noChangeArrowheads="1"/>
          </p:cNvSpPr>
          <p:nvPr/>
        </p:nvSpPr>
        <p:spPr bwMode="auto">
          <a:xfrm>
            <a:off x="4298950" y="1700213"/>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引用类型</a:t>
            </a:r>
            <a:endParaRPr lang="zh-CN" altLang="en-US" sz="1800">
              <a:latin typeface="Arial" panose="020B0604020202020204" pitchFamily="34" charset="0"/>
              <a:ea typeface="宋体" panose="02010600030101010101" pitchFamily="2" charset="-122"/>
            </a:endParaRPr>
          </a:p>
        </p:txBody>
      </p:sp>
      <p:cxnSp>
        <p:nvCxnSpPr>
          <p:cNvPr id="22540" name="AutoShape 9"/>
          <p:cNvCxnSpPr>
            <a:cxnSpLocks noChangeShapeType="1"/>
          </p:cNvCxnSpPr>
          <p:nvPr/>
        </p:nvCxnSpPr>
        <p:spPr bwMode="auto">
          <a:xfrm>
            <a:off x="5356225" y="2449513"/>
            <a:ext cx="1090613"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2541" name="Text Box 11"/>
          <p:cNvSpPr txBox="1">
            <a:spLocks noChangeArrowheads="1"/>
          </p:cNvSpPr>
          <p:nvPr/>
        </p:nvSpPr>
        <p:spPr bwMode="auto">
          <a:xfrm>
            <a:off x="3851275" y="2284413"/>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c1</a:t>
            </a:r>
            <a:endParaRPr lang="en-US" altLang="zh-CN" sz="1800">
              <a:latin typeface="Arial" panose="020B0604020202020204" pitchFamily="34" charset="0"/>
              <a:ea typeface="宋体" panose="02010600030101010101" pitchFamily="2" charset="-122"/>
            </a:endParaRPr>
          </a:p>
        </p:txBody>
      </p:sp>
      <p:sp>
        <p:nvSpPr>
          <p:cNvPr id="16403" name="Rectangle 21"/>
          <p:cNvSpPr>
            <a:spLocks noChangeArrowheads="1"/>
          </p:cNvSpPr>
          <p:nvPr/>
        </p:nvSpPr>
        <p:spPr bwMode="auto">
          <a:xfrm>
            <a:off x="4156075" y="3024188"/>
            <a:ext cx="1200150" cy="27622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zh-CN" altLang="en-US" dirty="0"/>
              <a:t>对象的引用</a:t>
            </a:r>
            <a:endParaRPr lang="zh-CN" altLang="en-US" dirty="0"/>
          </a:p>
        </p:txBody>
      </p:sp>
      <p:sp>
        <p:nvSpPr>
          <p:cNvPr id="22543" name="Text Box 22"/>
          <p:cNvSpPr txBox="1">
            <a:spLocks noChangeArrowheads="1"/>
          </p:cNvSpPr>
          <p:nvPr/>
        </p:nvSpPr>
        <p:spPr bwMode="auto">
          <a:xfrm>
            <a:off x="3851275" y="2982913"/>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c2</a:t>
            </a:r>
            <a:endParaRPr lang="en-US" altLang="zh-CN" sz="1800">
              <a:latin typeface="Arial" panose="020B0604020202020204" pitchFamily="34" charset="0"/>
              <a:ea typeface="宋体" panose="02010600030101010101" pitchFamily="2" charset="-122"/>
            </a:endParaRPr>
          </a:p>
        </p:txBody>
      </p:sp>
      <p:cxnSp>
        <p:nvCxnSpPr>
          <p:cNvPr id="22545" name="AutoShape 24"/>
          <p:cNvCxnSpPr>
            <a:cxnSpLocks noChangeShapeType="1"/>
          </p:cNvCxnSpPr>
          <p:nvPr/>
        </p:nvCxnSpPr>
        <p:spPr bwMode="auto">
          <a:xfrm>
            <a:off x="5356225" y="3151188"/>
            <a:ext cx="1090613"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2546" name="Rectangle 20"/>
          <p:cNvSpPr>
            <a:spLocks noChangeArrowheads="1"/>
          </p:cNvSpPr>
          <p:nvPr/>
        </p:nvSpPr>
        <p:spPr bwMode="auto">
          <a:xfrm>
            <a:off x="3851275" y="1957388"/>
            <a:ext cx="2994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Circle c1 = new Circle();</a:t>
            </a:r>
            <a:endParaRPr lang="en-US" altLang="zh-CN" sz="1800">
              <a:latin typeface="Arial" panose="020B0604020202020204" pitchFamily="34" charset="0"/>
              <a:ea typeface="宋体" panose="02010600030101010101" pitchFamily="2" charset="-122"/>
            </a:endParaRPr>
          </a:p>
        </p:txBody>
      </p:sp>
      <p:sp>
        <p:nvSpPr>
          <p:cNvPr id="22547" name="Rectangle 20"/>
          <p:cNvSpPr>
            <a:spLocks noChangeArrowheads="1"/>
          </p:cNvSpPr>
          <p:nvPr/>
        </p:nvSpPr>
        <p:spPr bwMode="auto">
          <a:xfrm>
            <a:off x="3851275" y="2687638"/>
            <a:ext cx="299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Circle c2 = new Circle(5);</a:t>
            </a:r>
            <a:endParaRPr lang="en-US" altLang="zh-CN" sz="1800">
              <a:latin typeface="Arial" panose="020B0604020202020204" pitchFamily="34" charset="0"/>
              <a:ea typeface="宋体" panose="02010600030101010101" pitchFamily="2" charset="-122"/>
            </a:endParaRPr>
          </a:p>
        </p:txBody>
      </p:sp>
      <p:sp>
        <p:nvSpPr>
          <p:cNvPr id="21526" name="灯片编号占位符 4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D7EFA836-C382-45F3-AF85-F338F978CE5A}"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pSp>
        <p:nvGrpSpPr>
          <p:cNvPr id="2" name="Group 45"/>
          <p:cNvGrpSpPr>
            <a:grpSpLocks noChangeAspect="1"/>
          </p:cNvGrpSpPr>
          <p:nvPr/>
        </p:nvGrpSpPr>
        <p:grpSpPr bwMode="auto">
          <a:xfrm>
            <a:off x="6446838" y="2127250"/>
            <a:ext cx="1162050" cy="644525"/>
            <a:chOff x="4061" y="1340"/>
            <a:chExt cx="732" cy="406"/>
          </a:xfrm>
        </p:grpSpPr>
        <p:sp>
          <p:nvSpPr>
            <p:cNvPr id="21549" name="AutoShape 44"/>
            <p:cNvSpPr>
              <a:spLocks noChangeAspect="1" noChangeArrowheads="1" noTextEdit="1"/>
            </p:cNvSpPr>
            <p:nvPr/>
          </p:nvSpPr>
          <p:spPr bwMode="auto">
            <a:xfrm>
              <a:off x="4061" y="1340"/>
              <a:ext cx="73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50" name="Rectangle 46"/>
            <p:cNvSpPr>
              <a:spLocks noChangeArrowheads="1"/>
            </p:cNvSpPr>
            <p:nvPr/>
          </p:nvSpPr>
          <p:spPr bwMode="auto">
            <a:xfrm>
              <a:off x="4061" y="1340"/>
              <a:ext cx="721" cy="395"/>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21551" name="Rectangle 47"/>
            <p:cNvSpPr>
              <a:spLocks noChangeArrowheads="1"/>
            </p:cNvSpPr>
            <p:nvPr/>
          </p:nvSpPr>
          <p:spPr bwMode="auto">
            <a:xfrm>
              <a:off x="4103" y="1372"/>
              <a:ext cx="41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u="sng">
                  <a:solidFill>
                    <a:srgbClr val="000000"/>
                  </a:solidFill>
                  <a:latin typeface="Microsoft Sans Serif" panose="020B0604020202020204" pitchFamily="34" charset="0"/>
                  <a:ea typeface="宋体" panose="02010600030101010101" pitchFamily="2" charset="-122"/>
                </a:rPr>
                <a:t>c1:Circle</a:t>
              </a:r>
              <a:endParaRPr lang="zh-CN" altLang="zh-CN" sz="1800">
                <a:latin typeface="Arial" panose="020B0604020202020204" pitchFamily="34" charset="0"/>
                <a:ea typeface="宋体" panose="02010600030101010101" pitchFamily="2" charset="-122"/>
              </a:endParaRPr>
            </a:p>
          </p:txBody>
        </p:sp>
        <p:sp>
          <p:nvSpPr>
            <p:cNvPr id="21552" name="Line 48"/>
            <p:cNvSpPr>
              <a:spLocks noChangeShapeType="1"/>
            </p:cNvSpPr>
            <p:nvPr/>
          </p:nvSpPr>
          <p:spPr bwMode="auto">
            <a:xfrm>
              <a:off x="4061" y="1554"/>
              <a:ext cx="721"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3" name="Rectangle 49"/>
            <p:cNvSpPr>
              <a:spLocks noChangeArrowheads="1"/>
            </p:cNvSpPr>
            <p:nvPr/>
          </p:nvSpPr>
          <p:spPr bwMode="auto">
            <a:xfrm>
              <a:off x="4103" y="1575"/>
              <a:ext cx="33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21554" name="Rectangle 50"/>
            <p:cNvSpPr>
              <a:spLocks noChangeArrowheads="1"/>
            </p:cNvSpPr>
            <p:nvPr/>
          </p:nvSpPr>
          <p:spPr bwMode="auto">
            <a:xfrm>
              <a:off x="4485" y="1575"/>
              <a:ext cx="17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 = </a:t>
              </a:r>
              <a:r>
                <a:rPr lang="en-US" altLang="zh-CN" sz="1300">
                  <a:solidFill>
                    <a:srgbClr val="000000"/>
                  </a:solidFill>
                  <a:latin typeface="Microsoft Sans Serif" panose="020B0604020202020204" pitchFamily="34" charset="0"/>
                  <a:ea typeface="宋体" panose="02010600030101010101" pitchFamily="2" charset="-122"/>
                </a:rPr>
                <a:t>1</a:t>
              </a:r>
              <a:endParaRPr lang="zh-CN" altLang="zh-CN" sz="1800">
                <a:latin typeface="Arial" panose="020B0604020202020204" pitchFamily="34" charset="0"/>
                <a:ea typeface="宋体" panose="02010600030101010101" pitchFamily="2" charset="-122"/>
              </a:endParaRPr>
            </a:p>
          </p:txBody>
        </p:sp>
      </p:grpSp>
      <p:grpSp>
        <p:nvGrpSpPr>
          <p:cNvPr id="12" name="Group 53"/>
          <p:cNvGrpSpPr>
            <a:grpSpLocks noChangeAspect="1"/>
          </p:cNvGrpSpPr>
          <p:nvPr/>
        </p:nvGrpSpPr>
        <p:grpSpPr bwMode="auto">
          <a:xfrm>
            <a:off x="6446838" y="2824163"/>
            <a:ext cx="1162050" cy="652462"/>
            <a:chOff x="4061" y="1779"/>
            <a:chExt cx="732" cy="411"/>
          </a:xfrm>
        </p:grpSpPr>
        <p:sp>
          <p:nvSpPr>
            <p:cNvPr id="21543" name="AutoShape 52"/>
            <p:cNvSpPr>
              <a:spLocks noChangeAspect="1" noChangeArrowheads="1" noTextEdit="1"/>
            </p:cNvSpPr>
            <p:nvPr/>
          </p:nvSpPr>
          <p:spPr bwMode="auto">
            <a:xfrm>
              <a:off x="4061" y="1779"/>
              <a:ext cx="73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44" name="Rectangle 54"/>
            <p:cNvSpPr>
              <a:spLocks noChangeArrowheads="1"/>
            </p:cNvSpPr>
            <p:nvPr/>
          </p:nvSpPr>
          <p:spPr bwMode="auto">
            <a:xfrm>
              <a:off x="4061" y="1779"/>
              <a:ext cx="721" cy="411"/>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21545" name="Rectangle 55"/>
            <p:cNvSpPr>
              <a:spLocks noChangeArrowheads="1"/>
            </p:cNvSpPr>
            <p:nvPr/>
          </p:nvSpPr>
          <p:spPr bwMode="auto">
            <a:xfrm>
              <a:off x="4103" y="1811"/>
              <a:ext cx="4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en-US" altLang="zh-CN" sz="1400" u="sng">
                  <a:solidFill>
                    <a:srgbClr val="000000"/>
                  </a:solidFill>
                  <a:latin typeface="Microsoft Sans Serif" panose="020B0604020202020204" pitchFamily="34" charset="0"/>
                  <a:ea typeface="宋体" panose="02010600030101010101" pitchFamily="2" charset="-122"/>
                </a:rPr>
                <a:t>c</a:t>
              </a:r>
              <a:r>
                <a:rPr lang="zh-CN" altLang="zh-CN" sz="1400" u="sng">
                  <a:solidFill>
                    <a:srgbClr val="000000"/>
                  </a:solidFill>
                  <a:latin typeface="Microsoft Sans Serif" panose="020B0604020202020204" pitchFamily="34" charset="0"/>
                  <a:ea typeface="宋体" panose="02010600030101010101" pitchFamily="2" charset="-122"/>
                </a:rPr>
                <a:t>2:Circle</a:t>
              </a:r>
              <a:endParaRPr lang="zh-CN" altLang="zh-CN" sz="1800">
                <a:latin typeface="Arial" panose="020B0604020202020204" pitchFamily="34" charset="0"/>
                <a:ea typeface="宋体" panose="02010600030101010101" pitchFamily="2" charset="-122"/>
              </a:endParaRPr>
            </a:p>
          </p:txBody>
        </p:sp>
        <p:sp>
          <p:nvSpPr>
            <p:cNvPr id="21546" name="Line 56"/>
            <p:cNvSpPr>
              <a:spLocks noChangeShapeType="1"/>
            </p:cNvSpPr>
            <p:nvPr/>
          </p:nvSpPr>
          <p:spPr bwMode="auto">
            <a:xfrm>
              <a:off x="4061" y="1995"/>
              <a:ext cx="721"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7" name="Rectangle 57"/>
            <p:cNvSpPr>
              <a:spLocks noChangeArrowheads="1"/>
            </p:cNvSpPr>
            <p:nvPr/>
          </p:nvSpPr>
          <p:spPr bwMode="auto">
            <a:xfrm>
              <a:off x="4103" y="2017"/>
              <a:ext cx="33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4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21548" name="Rectangle 58"/>
            <p:cNvSpPr>
              <a:spLocks noChangeArrowheads="1"/>
            </p:cNvSpPr>
            <p:nvPr/>
          </p:nvSpPr>
          <p:spPr bwMode="auto">
            <a:xfrm>
              <a:off x="4485" y="2017"/>
              <a:ext cx="23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400">
                  <a:solidFill>
                    <a:srgbClr val="000000"/>
                  </a:solidFill>
                  <a:latin typeface="Microsoft Sans Serif" panose="020B0604020202020204" pitchFamily="34" charset="0"/>
                  <a:ea typeface="宋体" panose="02010600030101010101" pitchFamily="2" charset="-122"/>
                </a:rPr>
                <a:t> = 5</a:t>
              </a:r>
              <a:endParaRPr lang="zh-CN" altLang="zh-CN" sz="1800">
                <a:latin typeface="Arial" panose="020B0604020202020204" pitchFamily="34" charset="0"/>
                <a:ea typeface="宋体" panose="02010600030101010101" pitchFamily="2" charset="-122"/>
              </a:endParaRPr>
            </a:p>
          </p:txBody>
        </p:sp>
      </p:grpSp>
      <p:grpSp>
        <p:nvGrpSpPr>
          <p:cNvPr id="19" name="Group 61"/>
          <p:cNvGrpSpPr>
            <a:grpSpLocks noChangeAspect="1"/>
          </p:cNvGrpSpPr>
          <p:nvPr/>
        </p:nvGrpSpPr>
        <p:grpSpPr bwMode="auto">
          <a:xfrm>
            <a:off x="6446838" y="3657600"/>
            <a:ext cx="1162050" cy="644525"/>
            <a:chOff x="4061" y="2304"/>
            <a:chExt cx="732" cy="406"/>
          </a:xfrm>
        </p:grpSpPr>
        <p:sp>
          <p:nvSpPr>
            <p:cNvPr id="21537" name="AutoShape 60"/>
            <p:cNvSpPr>
              <a:spLocks noChangeAspect="1" noChangeArrowheads="1" noTextEdit="1"/>
            </p:cNvSpPr>
            <p:nvPr/>
          </p:nvSpPr>
          <p:spPr bwMode="auto">
            <a:xfrm>
              <a:off x="4061" y="2304"/>
              <a:ext cx="73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38" name="Rectangle 62"/>
            <p:cNvSpPr>
              <a:spLocks noChangeArrowheads="1"/>
            </p:cNvSpPr>
            <p:nvPr/>
          </p:nvSpPr>
          <p:spPr bwMode="auto">
            <a:xfrm>
              <a:off x="4061" y="2304"/>
              <a:ext cx="721" cy="395"/>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21539" name="Rectangle 63"/>
            <p:cNvSpPr>
              <a:spLocks noChangeArrowheads="1"/>
            </p:cNvSpPr>
            <p:nvPr/>
          </p:nvSpPr>
          <p:spPr bwMode="auto">
            <a:xfrm>
              <a:off x="4103" y="2336"/>
              <a:ext cx="41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en-US" altLang="zh-CN" sz="1300" u="sng">
                  <a:solidFill>
                    <a:srgbClr val="000000"/>
                  </a:solidFill>
                  <a:latin typeface="Microsoft Sans Serif" panose="020B0604020202020204" pitchFamily="34" charset="0"/>
                  <a:ea typeface="宋体" panose="02010600030101010101" pitchFamily="2" charset="-122"/>
                </a:rPr>
                <a:t>c</a:t>
              </a:r>
              <a:r>
                <a:rPr lang="zh-CN" altLang="zh-CN" sz="1300" u="sng">
                  <a:solidFill>
                    <a:srgbClr val="000000"/>
                  </a:solidFill>
                  <a:latin typeface="Microsoft Sans Serif" panose="020B0604020202020204" pitchFamily="34" charset="0"/>
                  <a:ea typeface="宋体" panose="02010600030101010101" pitchFamily="2" charset="-122"/>
                </a:rPr>
                <a:t>1:Circle</a:t>
              </a:r>
              <a:endParaRPr lang="zh-CN" altLang="zh-CN" sz="1800">
                <a:latin typeface="Arial" panose="020B0604020202020204" pitchFamily="34" charset="0"/>
                <a:ea typeface="宋体" panose="02010600030101010101" pitchFamily="2" charset="-122"/>
              </a:endParaRPr>
            </a:p>
          </p:txBody>
        </p:sp>
        <p:sp>
          <p:nvSpPr>
            <p:cNvPr id="21540" name="Line 64"/>
            <p:cNvSpPr>
              <a:spLocks noChangeShapeType="1"/>
            </p:cNvSpPr>
            <p:nvPr/>
          </p:nvSpPr>
          <p:spPr bwMode="auto">
            <a:xfrm>
              <a:off x="4061" y="2518"/>
              <a:ext cx="721"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1" name="Rectangle 65"/>
            <p:cNvSpPr>
              <a:spLocks noChangeArrowheads="1"/>
            </p:cNvSpPr>
            <p:nvPr/>
          </p:nvSpPr>
          <p:spPr bwMode="auto">
            <a:xfrm>
              <a:off x="4103" y="2539"/>
              <a:ext cx="33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21542" name="Rectangle 66"/>
            <p:cNvSpPr>
              <a:spLocks noChangeArrowheads="1"/>
            </p:cNvSpPr>
            <p:nvPr/>
          </p:nvSpPr>
          <p:spPr bwMode="auto">
            <a:xfrm>
              <a:off x="4485" y="2539"/>
              <a:ext cx="17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 = </a:t>
              </a:r>
              <a:r>
                <a:rPr lang="en-US" altLang="zh-CN" sz="1300">
                  <a:solidFill>
                    <a:srgbClr val="000000"/>
                  </a:solidFill>
                  <a:latin typeface="Microsoft Sans Serif" panose="020B0604020202020204" pitchFamily="34" charset="0"/>
                  <a:ea typeface="宋体" panose="02010600030101010101" pitchFamily="2" charset="-122"/>
                </a:rPr>
                <a:t>1</a:t>
              </a:r>
              <a:endParaRPr lang="zh-CN" altLang="zh-CN" sz="1800">
                <a:latin typeface="Arial" panose="020B0604020202020204" pitchFamily="34" charset="0"/>
                <a:ea typeface="宋体" panose="02010600030101010101" pitchFamily="2" charset="-122"/>
              </a:endParaRPr>
            </a:p>
          </p:txBody>
        </p:sp>
      </p:grpSp>
      <p:grpSp>
        <p:nvGrpSpPr>
          <p:cNvPr id="26" name="Group 69"/>
          <p:cNvGrpSpPr>
            <a:grpSpLocks noChangeAspect="1"/>
          </p:cNvGrpSpPr>
          <p:nvPr/>
        </p:nvGrpSpPr>
        <p:grpSpPr bwMode="auto">
          <a:xfrm>
            <a:off x="6446838" y="4398963"/>
            <a:ext cx="1162050" cy="652462"/>
            <a:chOff x="4061" y="2771"/>
            <a:chExt cx="732" cy="411"/>
          </a:xfrm>
        </p:grpSpPr>
        <p:sp>
          <p:nvSpPr>
            <p:cNvPr id="21531" name="AutoShape 68"/>
            <p:cNvSpPr>
              <a:spLocks noChangeAspect="1" noChangeArrowheads="1" noTextEdit="1"/>
            </p:cNvSpPr>
            <p:nvPr/>
          </p:nvSpPr>
          <p:spPr bwMode="auto">
            <a:xfrm>
              <a:off x="4061" y="2771"/>
              <a:ext cx="73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32" name="Rectangle 70"/>
            <p:cNvSpPr>
              <a:spLocks noChangeArrowheads="1"/>
            </p:cNvSpPr>
            <p:nvPr/>
          </p:nvSpPr>
          <p:spPr bwMode="auto">
            <a:xfrm>
              <a:off x="4061" y="2771"/>
              <a:ext cx="721" cy="411"/>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21533" name="Rectangle 71"/>
            <p:cNvSpPr>
              <a:spLocks noChangeArrowheads="1"/>
            </p:cNvSpPr>
            <p:nvPr/>
          </p:nvSpPr>
          <p:spPr bwMode="auto">
            <a:xfrm>
              <a:off x="4103" y="2803"/>
              <a:ext cx="4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en-US" altLang="zh-CN" sz="1400" u="sng">
                  <a:solidFill>
                    <a:srgbClr val="000000"/>
                  </a:solidFill>
                  <a:latin typeface="Microsoft Sans Serif" panose="020B0604020202020204" pitchFamily="34" charset="0"/>
                  <a:ea typeface="宋体" panose="02010600030101010101" pitchFamily="2" charset="-122"/>
                </a:rPr>
                <a:t>c</a:t>
              </a:r>
              <a:r>
                <a:rPr lang="zh-CN" altLang="zh-CN" sz="1400" u="sng">
                  <a:solidFill>
                    <a:srgbClr val="000000"/>
                  </a:solidFill>
                  <a:latin typeface="Microsoft Sans Serif" panose="020B0604020202020204" pitchFamily="34" charset="0"/>
                  <a:ea typeface="宋体" panose="02010600030101010101" pitchFamily="2" charset="-122"/>
                </a:rPr>
                <a:t>2:Circle</a:t>
              </a:r>
              <a:endParaRPr lang="zh-CN" altLang="zh-CN" sz="1800">
                <a:latin typeface="Arial" panose="020B0604020202020204" pitchFamily="34" charset="0"/>
                <a:ea typeface="宋体" panose="02010600030101010101" pitchFamily="2" charset="-122"/>
              </a:endParaRPr>
            </a:p>
          </p:txBody>
        </p:sp>
        <p:sp>
          <p:nvSpPr>
            <p:cNvPr id="21534" name="Line 72"/>
            <p:cNvSpPr>
              <a:spLocks noChangeShapeType="1"/>
            </p:cNvSpPr>
            <p:nvPr/>
          </p:nvSpPr>
          <p:spPr bwMode="auto">
            <a:xfrm>
              <a:off x="4061" y="2987"/>
              <a:ext cx="721"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5" name="Rectangle 73"/>
            <p:cNvSpPr>
              <a:spLocks noChangeArrowheads="1"/>
            </p:cNvSpPr>
            <p:nvPr/>
          </p:nvSpPr>
          <p:spPr bwMode="auto">
            <a:xfrm>
              <a:off x="4103" y="3009"/>
              <a:ext cx="33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4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21536" name="Rectangle 74"/>
            <p:cNvSpPr>
              <a:spLocks noChangeArrowheads="1"/>
            </p:cNvSpPr>
            <p:nvPr/>
          </p:nvSpPr>
          <p:spPr bwMode="auto">
            <a:xfrm>
              <a:off x="4485" y="3009"/>
              <a:ext cx="23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400">
                  <a:solidFill>
                    <a:srgbClr val="000000"/>
                  </a:solidFill>
                  <a:latin typeface="Microsoft Sans Serif" panose="020B0604020202020204" pitchFamily="34" charset="0"/>
                  <a:ea typeface="宋体" panose="02010600030101010101" pitchFamily="2" charset="-122"/>
                </a:rPr>
                <a:t> = 5</a:t>
              </a:r>
              <a:endParaRPr lang="zh-CN" altLang="zh-CN" sz="180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5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5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4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56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57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p:bldP spid="4" grpId="0" animBg="1"/>
      <p:bldP spid="22566" grpId="0"/>
      <p:bldP spid="16412" grpId="0" animBg="1"/>
      <p:bldP spid="22568" grpId="0"/>
      <p:bldP spid="22533" grpId="0"/>
      <p:bldP spid="16390" grpId="0" animBg="1"/>
      <p:bldP spid="22538" grpId="0"/>
      <p:bldP spid="22541" grpId="0"/>
      <p:bldP spid="16403" grpId="0" animBg="1"/>
      <p:bldP spid="22543" grpId="0"/>
      <p:bldP spid="22546" grpId="0"/>
      <p:bldP spid="225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dirty="0" smtClean="0"/>
              <a:t>实例变量和实例方法</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solidFill>
                  <a:srgbClr val="FF0000"/>
                </a:solidFill>
              </a:rPr>
              <a:t>实例变量</a:t>
            </a:r>
            <a:r>
              <a:rPr lang="en-US" altLang="zh-CN" dirty="0" smtClean="0"/>
              <a:t>(instance variable)</a:t>
            </a:r>
            <a:r>
              <a:rPr lang="zh-CN" altLang="en-US" dirty="0" smtClean="0"/>
              <a:t>和</a:t>
            </a:r>
            <a:r>
              <a:rPr lang="zh-CN" altLang="en-US" dirty="0" smtClean="0">
                <a:solidFill>
                  <a:srgbClr val="FF0000"/>
                </a:solidFill>
              </a:rPr>
              <a:t>实例方法</a:t>
            </a:r>
            <a:r>
              <a:rPr lang="en-US" altLang="zh-CN" dirty="0" smtClean="0"/>
              <a:t>(instance method)</a:t>
            </a:r>
            <a:r>
              <a:rPr lang="zh-CN" altLang="en-US" dirty="0" smtClean="0"/>
              <a:t>依赖于某个具体实例</a:t>
            </a:r>
            <a:endParaRPr lang="en-US" altLang="zh-CN" dirty="0" smtClean="0"/>
          </a:p>
          <a:p>
            <a:pPr lvl="1" eaLnBrk="1" hangingPunct="1">
              <a:defRPr/>
            </a:pPr>
            <a:r>
              <a:rPr lang="zh-CN" altLang="en-US" dirty="0" smtClean="0"/>
              <a:t>称为调用对象（</a:t>
            </a:r>
            <a:r>
              <a:rPr lang="en-US" altLang="zh-CN" dirty="0" smtClean="0"/>
              <a:t>calling Object</a:t>
            </a:r>
            <a:r>
              <a:rPr lang="zh-CN" altLang="en-US" dirty="0" smtClean="0"/>
              <a:t>）</a:t>
            </a:r>
            <a:endParaRPr lang="en-US" altLang="zh-CN" dirty="0" smtClean="0"/>
          </a:p>
          <a:p>
            <a:pPr eaLnBrk="1" hangingPunct="1">
              <a:defRPr/>
            </a:pPr>
            <a:r>
              <a:rPr lang="zh-CN" altLang="en-US" dirty="0" smtClean="0"/>
              <a:t>实例变量和实例方法属于类的具体实例</a:t>
            </a:r>
            <a:r>
              <a:rPr lang="en-US" altLang="zh-CN" dirty="0" smtClean="0"/>
              <a:t>(</a:t>
            </a:r>
            <a:r>
              <a:rPr lang="zh-CN" altLang="en-US" dirty="0" smtClean="0"/>
              <a:t>对象</a:t>
            </a:r>
            <a:r>
              <a:rPr lang="en-US" altLang="zh-CN" dirty="0" smtClean="0"/>
              <a:t>)</a:t>
            </a:r>
            <a:r>
              <a:rPr lang="zh-CN" altLang="en-US" dirty="0" smtClean="0"/>
              <a:t>，只能通过引用变量或匿名对象访问</a:t>
            </a:r>
            <a:endParaRPr lang="en-US" altLang="zh-CN" dirty="0" smtClean="0"/>
          </a:p>
          <a:p>
            <a:pPr lvl="1" eaLnBrk="1" hangingPunct="1">
              <a:defRPr/>
            </a:pPr>
            <a:r>
              <a:rPr lang="en-US" altLang="zh-CN" dirty="0" err="1" smtClean="0"/>
              <a:t>myCircle.radius</a:t>
            </a:r>
            <a:r>
              <a:rPr lang="en-US" altLang="zh-CN" dirty="0" smtClean="0"/>
              <a:t>, </a:t>
            </a:r>
            <a:r>
              <a:rPr lang="en-US" altLang="zh-CN" dirty="0" err="1" smtClean="0"/>
              <a:t>myCircle.findArea</a:t>
            </a:r>
            <a:r>
              <a:rPr lang="en-US" altLang="zh-CN" dirty="0" smtClean="0"/>
              <a:t>()</a:t>
            </a:r>
            <a:endParaRPr lang="en-US" altLang="zh-CN" dirty="0" smtClean="0"/>
          </a:p>
          <a:p>
            <a:pPr eaLnBrk="1" hangingPunct="1">
              <a:defRPr/>
            </a:pPr>
            <a:r>
              <a:rPr lang="zh-CN" altLang="en-US" dirty="0" smtClean="0"/>
              <a:t>一个实例变量的改变不影响其他实例的同一个变量</a:t>
            </a:r>
            <a:endParaRPr lang="zh-CN" altLang="en-US" dirty="0" smtClean="0"/>
          </a:p>
        </p:txBody>
      </p:sp>
      <p:sp>
        <p:nvSpPr>
          <p:cNvPr id="22532"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C211351-836A-4926-BDD0-4962B3226CF4}"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zh-CN" altLang="en-US" dirty="0" smtClean="0"/>
              <a:t>静态变量和静态常量</a:t>
            </a:r>
            <a:endParaRPr lang="zh-CN" altLang="en-US" dirty="0" smtClean="0"/>
          </a:p>
        </p:txBody>
      </p:sp>
      <p:sp>
        <p:nvSpPr>
          <p:cNvPr id="27" name="内容占位符 26"/>
          <p:cNvSpPr>
            <a:spLocks noGrp="1"/>
          </p:cNvSpPr>
          <p:nvPr>
            <p:ph idx="1"/>
          </p:nvPr>
        </p:nvSpPr>
        <p:spPr>
          <a:xfrm>
            <a:off x="468313" y="1125538"/>
            <a:ext cx="8207375" cy="5040312"/>
          </a:xfrm>
        </p:spPr>
        <p:txBody>
          <a:bodyPr/>
          <a:lstStyle/>
          <a:p>
            <a:pPr eaLnBrk="1" hangingPunct="1">
              <a:defRPr/>
            </a:pPr>
            <a:r>
              <a:rPr lang="zh-CN" altLang="en-US" dirty="0" smtClean="0">
                <a:solidFill>
                  <a:srgbClr val="FF0000"/>
                </a:solidFill>
              </a:rPr>
              <a:t>静态变量</a:t>
            </a:r>
            <a:r>
              <a:rPr lang="en-US" altLang="zh-CN" dirty="0" smtClean="0"/>
              <a:t>(static variable)</a:t>
            </a:r>
            <a:r>
              <a:rPr lang="zh-CN" altLang="en-US" dirty="0" smtClean="0"/>
              <a:t>将变量值存储在一个公共的内存地址</a:t>
            </a:r>
            <a:endParaRPr lang="en-US" altLang="zh-CN" dirty="0" smtClean="0"/>
          </a:p>
          <a:p>
            <a:pPr eaLnBrk="1" hangingPunct="1">
              <a:defRPr/>
            </a:pPr>
            <a:endParaRPr lang="en-US" altLang="zh-CN" dirty="0" smtClean="0"/>
          </a:p>
          <a:p>
            <a:pPr eaLnBrk="1" hangingPunct="1">
              <a:defRPr/>
            </a:pPr>
            <a:r>
              <a:rPr lang="zh-CN" altLang="en-US" dirty="0" smtClean="0"/>
              <a:t>静态变量可以通过类名访问</a:t>
            </a:r>
            <a:endParaRPr lang="en-US" altLang="zh-CN" dirty="0" smtClean="0"/>
          </a:p>
          <a:p>
            <a:pPr eaLnBrk="1" hangingPunct="1">
              <a:defRPr/>
            </a:pPr>
            <a:endParaRPr lang="en-US" altLang="zh-CN" dirty="0"/>
          </a:p>
          <a:p>
            <a:pPr eaLnBrk="1" hangingPunct="1">
              <a:defRPr/>
            </a:pPr>
            <a:r>
              <a:rPr lang="zh-CN" altLang="en-US" dirty="0"/>
              <a:t>静态常量是用</a:t>
            </a:r>
            <a:r>
              <a:rPr lang="en-US" altLang="zh-CN" dirty="0"/>
              <a:t>static final</a:t>
            </a:r>
            <a:r>
              <a:rPr lang="zh-CN" altLang="en-US" dirty="0"/>
              <a:t>修饰的变量</a:t>
            </a:r>
            <a:endParaRPr lang="en-US" altLang="zh-CN" dirty="0"/>
          </a:p>
          <a:p>
            <a:pPr lvl="1" eaLnBrk="1" hangingPunct="1">
              <a:defRPr/>
            </a:pPr>
            <a:r>
              <a:rPr lang="zh-CN" altLang="en-US" dirty="0"/>
              <a:t>例如，</a:t>
            </a:r>
            <a:r>
              <a:rPr lang="en-US" altLang="zh-CN" dirty="0"/>
              <a:t>Math</a:t>
            </a:r>
            <a:r>
              <a:rPr lang="zh-CN" altLang="en-US" dirty="0"/>
              <a:t>类中的常量</a:t>
            </a:r>
            <a:r>
              <a:rPr lang="en-US" altLang="zh-CN" dirty="0"/>
              <a:t>PI</a:t>
            </a:r>
            <a:r>
              <a:rPr lang="zh-CN" altLang="en-US" dirty="0"/>
              <a:t>定义为：</a:t>
            </a:r>
            <a:endParaRPr lang="zh-CN" altLang="en-US" dirty="0"/>
          </a:p>
          <a:p>
            <a:pPr lvl="1" eaLnBrk="1" hangingPunct="1">
              <a:buFont typeface="Wingdings" panose="05000000000000000000" pitchFamily="2" charset="2"/>
              <a:buNone/>
              <a:defRPr/>
            </a:pPr>
            <a:r>
              <a:rPr lang="en-US" altLang="zh-CN" sz="2000" dirty="0"/>
              <a:t>public static final double PI = 3.14159265358979323846;</a:t>
            </a:r>
            <a:endParaRPr lang="en-US" altLang="zh-CN" sz="2000" dirty="0"/>
          </a:p>
          <a:p>
            <a:pPr>
              <a:defRPr/>
            </a:pPr>
            <a:endParaRPr lang="zh-CN" altLang="en-US" dirty="0"/>
          </a:p>
          <a:p>
            <a:pPr eaLnBrk="1" hangingPunct="1">
              <a:defRPr/>
            </a:pPr>
            <a:endParaRPr lang="zh-CN" altLang="en-US" dirty="0" smtClean="0"/>
          </a:p>
        </p:txBody>
      </p:sp>
      <p:sp>
        <p:nvSpPr>
          <p:cNvPr id="23556" name="灯片编号占位符 2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BE5C54DD-C619-4EF7-87F5-CD533E79EF86}"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本章内容</a:t>
            </a:r>
            <a:endParaRPr lang="zh-CN" altLang="en-US" dirty="0"/>
          </a:p>
        </p:txBody>
      </p:sp>
      <p:sp>
        <p:nvSpPr>
          <p:cNvPr id="3" name="内容占位符 2"/>
          <p:cNvSpPr>
            <a:spLocks noGrp="1"/>
          </p:cNvSpPr>
          <p:nvPr>
            <p:ph idx="1"/>
          </p:nvPr>
        </p:nvSpPr>
        <p:spPr/>
        <p:txBody>
          <a:bodyPr/>
          <a:lstStyle/>
          <a:p>
            <a:pPr eaLnBrk="1" hangingPunct="1">
              <a:defRPr/>
            </a:pPr>
            <a:r>
              <a:rPr lang="zh-CN" altLang="en-US" dirty="0" smtClean="0"/>
              <a:t>定义对象和类</a:t>
            </a:r>
            <a:endParaRPr lang="en-US" altLang="zh-CN" dirty="0" smtClean="0"/>
          </a:p>
          <a:p>
            <a:pPr eaLnBrk="1" hangingPunct="1">
              <a:defRPr/>
            </a:pPr>
            <a:r>
              <a:rPr lang="zh-CN" altLang="en-US" dirty="0" smtClean="0"/>
              <a:t>对象的构造和访问</a:t>
            </a:r>
            <a:endParaRPr lang="en-US" altLang="zh-CN" dirty="0" smtClean="0"/>
          </a:p>
          <a:p>
            <a:pPr eaLnBrk="1" hangingPunct="1">
              <a:defRPr/>
            </a:pPr>
            <a:r>
              <a:rPr lang="zh-CN" altLang="en-US" dirty="0" smtClean="0"/>
              <a:t>实例</a:t>
            </a:r>
            <a:r>
              <a:rPr lang="en-US" altLang="zh-CN" dirty="0" smtClean="0"/>
              <a:t>vs</a:t>
            </a:r>
            <a:r>
              <a:rPr lang="zh-CN" altLang="en-US" dirty="0" smtClean="0"/>
              <a:t>静态</a:t>
            </a:r>
            <a:endParaRPr lang="en-US" altLang="zh-CN" dirty="0" smtClean="0"/>
          </a:p>
          <a:p>
            <a:pPr eaLnBrk="1" hangingPunct="1">
              <a:defRPr/>
            </a:pPr>
            <a:r>
              <a:rPr lang="zh-CN" altLang="en-US" dirty="0" smtClean="0"/>
              <a:t>使用</a:t>
            </a:r>
            <a:r>
              <a:rPr lang="en-US" altLang="zh-CN" dirty="0" smtClean="0"/>
              <a:t>Java</a:t>
            </a:r>
            <a:r>
              <a:rPr lang="zh-CN" altLang="en-US" dirty="0" smtClean="0"/>
              <a:t>库中的类</a:t>
            </a:r>
            <a:endParaRPr lang="en-US" altLang="zh-CN" dirty="0" smtClean="0"/>
          </a:p>
          <a:p>
            <a:pPr eaLnBrk="1" hangingPunct="1">
              <a:defRPr/>
            </a:pPr>
            <a:r>
              <a:rPr lang="zh-CN" altLang="en-US" dirty="0" smtClean="0"/>
              <a:t>可见性修饰符</a:t>
            </a:r>
            <a:r>
              <a:rPr lang="zh-CN" altLang="en-US" dirty="0"/>
              <a:t>和</a:t>
            </a:r>
            <a:r>
              <a:rPr lang="zh-CN" altLang="en-US" dirty="0" smtClean="0"/>
              <a:t>数据域封装</a:t>
            </a:r>
            <a:endParaRPr lang="en-US" altLang="zh-CN" dirty="0" smtClean="0"/>
          </a:p>
          <a:p>
            <a:pPr eaLnBrk="1" hangingPunct="1">
              <a:defRPr/>
            </a:pPr>
            <a:r>
              <a:rPr lang="zh-CN" altLang="en-US" dirty="0" smtClean="0"/>
              <a:t>给方法传递对象参数</a:t>
            </a:r>
            <a:endParaRPr lang="en-US" altLang="zh-CN" dirty="0" smtClean="0"/>
          </a:p>
          <a:p>
            <a:pPr eaLnBrk="1" hangingPunct="1">
              <a:defRPr/>
            </a:pPr>
            <a:r>
              <a:rPr lang="zh-CN" altLang="en-US" dirty="0" smtClean="0"/>
              <a:t>对象数组</a:t>
            </a:r>
            <a:endParaRPr lang="en-US" altLang="zh-CN" dirty="0" smtClean="0"/>
          </a:p>
          <a:p>
            <a:pPr eaLnBrk="1" hangingPunct="1">
              <a:defRPr/>
            </a:pPr>
            <a:r>
              <a:rPr lang="zh-CN" altLang="en-US" dirty="0" smtClean="0"/>
              <a:t>变量的作用域</a:t>
            </a:r>
            <a:endParaRPr lang="en-US" altLang="zh-CN" dirty="0" smtClean="0"/>
          </a:p>
          <a:p>
            <a:pPr eaLnBrk="1" hangingPunct="1">
              <a:defRPr/>
            </a:pPr>
            <a:r>
              <a:rPr lang="en-US" altLang="zh-CN" dirty="0" smtClean="0"/>
              <a:t>this</a:t>
            </a:r>
            <a:r>
              <a:rPr lang="zh-CN" altLang="en-US" dirty="0" smtClean="0"/>
              <a:t>引用</a:t>
            </a:r>
            <a:endParaRPr lang="en-US" altLang="zh-CN" dirty="0" smtClean="0"/>
          </a:p>
        </p:txBody>
      </p:sp>
      <p:sp>
        <p:nvSpPr>
          <p:cNvPr id="614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D62C99BC-84BC-45A0-A175-81B38914BAB2}"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zh-CN" altLang="en-US" smtClean="0"/>
              <a:t>静态方法</a:t>
            </a:r>
            <a:endParaRPr lang="zh-CN" altLang="en-US" smtClean="0"/>
          </a:p>
        </p:txBody>
      </p:sp>
      <p:sp>
        <p:nvSpPr>
          <p:cNvPr id="5" name="内容占位符 4"/>
          <p:cNvSpPr>
            <a:spLocks noGrp="1"/>
          </p:cNvSpPr>
          <p:nvPr>
            <p:ph idx="1"/>
          </p:nvPr>
        </p:nvSpPr>
        <p:spPr/>
        <p:txBody>
          <a:bodyPr/>
          <a:lstStyle/>
          <a:p>
            <a:pPr eaLnBrk="1" hangingPunct="1">
              <a:defRPr/>
            </a:pPr>
            <a:r>
              <a:rPr lang="zh-CN" altLang="en-US" dirty="0" smtClean="0">
                <a:solidFill>
                  <a:srgbClr val="FF0000"/>
                </a:solidFill>
              </a:rPr>
              <a:t>静态方法</a:t>
            </a:r>
            <a:r>
              <a:rPr lang="en-US" altLang="zh-CN" dirty="0" smtClean="0"/>
              <a:t>(static method)</a:t>
            </a:r>
            <a:r>
              <a:rPr lang="zh-CN" altLang="en-US" dirty="0" smtClean="0"/>
              <a:t>被类中所有的对象共享</a:t>
            </a:r>
            <a:endParaRPr lang="en-US" altLang="zh-CN" dirty="0" smtClean="0"/>
          </a:p>
          <a:p>
            <a:pPr eaLnBrk="1" hangingPunct="1">
              <a:defRPr/>
            </a:pPr>
            <a:r>
              <a:rPr lang="zh-CN" altLang="en-US" dirty="0" smtClean="0"/>
              <a:t>用</a:t>
            </a:r>
            <a:r>
              <a:rPr lang="en-US" altLang="zh-CN" dirty="0" smtClean="0"/>
              <a:t>static</a:t>
            </a:r>
            <a:r>
              <a:rPr lang="zh-CN" altLang="en-US" dirty="0" smtClean="0"/>
              <a:t>修饰静态方法</a:t>
            </a:r>
            <a:endParaRPr lang="en-US" altLang="zh-CN" dirty="0" smtClean="0"/>
          </a:p>
          <a:p>
            <a:pPr lvl="1" eaLnBrk="1" hangingPunct="1">
              <a:defRPr/>
            </a:pPr>
            <a:r>
              <a:rPr lang="en-US" altLang="zh-CN" dirty="0" smtClean="0"/>
              <a:t>main</a:t>
            </a:r>
            <a:endParaRPr lang="en-US" altLang="zh-CN" dirty="0" smtClean="0"/>
          </a:p>
          <a:p>
            <a:pPr lvl="1" eaLnBrk="1" hangingPunct="1">
              <a:defRPr/>
            </a:pPr>
            <a:r>
              <a:rPr lang="en-US" altLang="zh-CN" dirty="0" err="1" smtClean="0"/>
              <a:t>Math.random</a:t>
            </a:r>
            <a:endParaRPr lang="en-US" altLang="zh-CN" dirty="0" smtClean="0"/>
          </a:p>
          <a:p>
            <a:pPr eaLnBrk="1" hangingPunct="1">
              <a:defRPr/>
            </a:pPr>
            <a:r>
              <a:rPr lang="zh-CN" altLang="en-US" dirty="0" smtClean="0"/>
              <a:t>静态方法可以通过</a:t>
            </a:r>
            <a:r>
              <a:rPr lang="zh-CN" altLang="en-US" dirty="0" smtClean="0">
                <a:solidFill>
                  <a:srgbClr val="FF0000"/>
                </a:solidFill>
              </a:rPr>
              <a:t>类名</a:t>
            </a:r>
            <a:r>
              <a:rPr lang="zh-CN" altLang="en-US" dirty="0" smtClean="0"/>
              <a:t>调用</a:t>
            </a:r>
            <a:endParaRPr lang="zh-CN" altLang="en-US" dirty="0" smtClean="0"/>
          </a:p>
          <a:p>
            <a:pPr eaLnBrk="1" hangingPunct="1">
              <a:defRPr/>
            </a:pPr>
            <a:r>
              <a:rPr lang="zh-CN" altLang="en-US" dirty="0" smtClean="0"/>
              <a:t>静态方法</a:t>
            </a:r>
            <a:r>
              <a:rPr lang="zh-CN" altLang="en-US" u="wavy" dirty="0" smtClean="0">
                <a:uFill>
                  <a:solidFill>
                    <a:srgbClr val="FF0000"/>
                  </a:solidFill>
                </a:uFill>
              </a:rPr>
              <a:t>只能访问类的静态成员</a:t>
            </a:r>
            <a:r>
              <a:rPr lang="zh-CN" altLang="en-US" dirty="0" smtClean="0"/>
              <a:t>，</a:t>
            </a:r>
            <a:r>
              <a:rPr lang="zh-CN" altLang="en-US" dirty="0" smtClean="0">
                <a:solidFill>
                  <a:srgbClr val="FF0000"/>
                </a:solidFill>
              </a:rPr>
              <a:t>不能访问类中的实例成员</a:t>
            </a:r>
            <a:endParaRPr lang="zh-CN" altLang="en-US" dirty="0" smtClean="0">
              <a:solidFill>
                <a:srgbClr val="FF0000"/>
              </a:solidFill>
            </a:endParaRPr>
          </a:p>
        </p:txBody>
      </p:sp>
      <p:sp>
        <p:nvSpPr>
          <p:cNvPr id="25604"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CFF2A466-8D22-4D63-BD07-30C3AE1530F6}"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zh-CN" altLang="en-US" dirty="0" smtClean="0"/>
              <a:t>静态</a:t>
            </a:r>
            <a:r>
              <a:rPr lang="en-US" altLang="zh-CN" dirty="0" smtClean="0"/>
              <a:t>Vs</a:t>
            </a:r>
            <a:r>
              <a:rPr lang="zh-CN" altLang="en-US" dirty="0" smtClean="0"/>
              <a:t>实例</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如果一个变量或方法依赖于类的某个具体实例，那就应该将它定义为实例变量或方法，否则就是静态的</a:t>
            </a:r>
            <a:endParaRPr lang="en-US" altLang="zh-CN" dirty="0" smtClean="0"/>
          </a:p>
          <a:p>
            <a:pPr eaLnBrk="1" hangingPunct="1">
              <a:defRPr/>
            </a:pPr>
            <a:endParaRPr lang="zh-CN" altLang="en-US" dirty="0" smtClean="0"/>
          </a:p>
          <a:p>
            <a:pPr eaLnBrk="1" hangingPunct="1">
              <a:defRPr/>
            </a:pPr>
            <a:r>
              <a:rPr lang="zh-CN" altLang="en-US" dirty="0" smtClean="0"/>
              <a:t>一个常见的设计错误就是将本该声明为静态的方法声明为实例的</a:t>
            </a:r>
            <a:endParaRPr lang="en-US" altLang="zh-CN" dirty="0" smtClean="0"/>
          </a:p>
          <a:p>
            <a:pPr eaLnBrk="1" hangingPunct="1">
              <a:defRPr/>
            </a:pPr>
            <a:endParaRPr lang="en-US" altLang="zh-CN" dirty="0"/>
          </a:p>
          <a:p>
            <a:pPr eaLnBrk="1" hangingPunct="1">
              <a:defRPr/>
            </a:pPr>
            <a:endParaRPr lang="zh-CN" altLang="en-US" dirty="0"/>
          </a:p>
        </p:txBody>
      </p:sp>
      <p:sp>
        <p:nvSpPr>
          <p:cNvPr id="26628"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E62585D2-1706-4B60-AE78-75EF75B34F64}"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zh-CN" altLang="en-US" dirty="0"/>
              <a:t>例</a:t>
            </a:r>
            <a:endParaRPr lang="zh-CN" altLang="en-US" dirty="0" smtClean="0"/>
          </a:p>
        </p:txBody>
      </p:sp>
      <p:sp>
        <p:nvSpPr>
          <p:cNvPr id="2" name="Rectangle 14"/>
          <p:cNvSpPr>
            <a:spLocks noChangeArrowheads="1"/>
          </p:cNvSpPr>
          <p:nvPr/>
        </p:nvSpPr>
        <p:spPr bwMode="auto">
          <a:xfrm>
            <a:off x="4413250" y="4060825"/>
            <a:ext cx="765175" cy="31432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mtClean="0">
                <a:solidFill>
                  <a:srgbClr val="000000"/>
                </a:solidFill>
                <a:ea typeface="华文细黑" panose="02010600040101010101" pitchFamily="2" charset="-122"/>
              </a:rPr>
              <a:t>5</a:t>
            </a:r>
            <a:endParaRPr lang="en-US" altLang="zh-CN" smtClean="0">
              <a:solidFill>
                <a:srgbClr val="000000"/>
              </a:solidFill>
              <a:ea typeface="华文细黑" panose="02010600040101010101" pitchFamily="2" charset="-122"/>
            </a:endParaRPr>
          </a:p>
        </p:txBody>
      </p:sp>
      <p:sp>
        <p:nvSpPr>
          <p:cNvPr id="4" name="Rectangle 15"/>
          <p:cNvSpPr>
            <a:spLocks noChangeArrowheads="1"/>
          </p:cNvSpPr>
          <p:nvPr/>
        </p:nvSpPr>
        <p:spPr bwMode="auto">
          <a:xfrm>
            <a:off x="4413250" y="2755900"/>
            <a:ext cx="765175" cy="31432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mtClean="0">
                <a:solidFill>
                  <a:srgbClr val="000000"/>
                </a:solidFill>
                <a:ea typeface="华文细黑" panose="02010600040101010101" pitchFamily="2" charset="-122"/>
              </a:rPr>
              <a:t>1</a:t>
            </a:r>
            <a:endParaRPr lang="en-US" altLang="zh-CN" smtClean="0">
              <a:solidFill>
                <a:srgbClr val="000000"/>
              </a:solidFill>
              <a:ea typeface="华文细黑" panose="02010600040101010101" pitchFamily="2" charset="-122"/>
            </a:endParaRPr>
          </a:p>
        </p:txBody>
      </p:sp>
      <p:sp>
        <p:nvSpPr>
          <p:cNvPr id="27653" name="Line 20"/>
          <p:cNvSpPr>
            <a:spLocks noChangeShapeType="1"/>
          </p:cNvSpPr>
          <p:nvPr/>
        </p:nvSpPr>
        <p:spPr bwMode="auto">
          <a:xfrm flipH="1" flipV="1">
            <a:off x="5178425" y="2935288"/>
            <a:ext cx="25717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Rectangle 22"/>
          <p:cNvSpPr>
            <a:spLocks noChangeArrowheads="1"/>
          </p:cNvSpPr>
          <p:nvPr/>
        </p:nvSpPr>
        <p:spPr bwMode="auto">
          <a:xfrm>
            <a:off x="7489825" y="3521075"/>
            <a:ext cx="765175" cy="31432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mtClean="0">
                <a:solidFill>
                  <a:srgbClr val="000000"/>
                </a:solidFill>
                <a:ea typeface="华文细黑" panose="02010600040101010101" pitchFamily="2" charset="-122"/>
              </a:rPr>
              <a:t>2</a:t>
            </a:r>
            <a:endParaRPr lang="en-US" altLang="zh-CN" smtClean="0">
              <a:solidFill>
                <a:srgbClr val="000000"/>
              </a:solidFill>
              <a:ea typeface="华文细黑" panose="02010600040101010101" pitchFamily="2" charset="-122"/>
            </a:endParaRPr>
          </a:p>
        </p:txBody>
      </p:sp>
      <p:sp>
        <p:nvSpPr>
          <p:cNvPr id="27655" name="Line 36"/>
          <p:cNvSpPr>
            <a:spLocks noChangeShapeType="1"/>
          </p:cNvSpPr>
          <p:nvPr/>
        </p:nvSpPr>
        <p:spPr bwMode="auto">
          <a:xfrm flipH="1" flipV="1">
            <a:off x="5178425" y="4240213"/>
            <a:ext cx="25717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 name="Line 37"/>
          <p:cNvSpPr>
            <a:spLocks noChangeShapeType="1"/>
          </p:cNvSpPr>
          <p:nvPr/>
        </p:nvSpPr>
        <p:spPr bwMode="auto">
          <a:xfrm flipV="1">
            <a:off x="6950075" y="3114675"/>
            <a:ext cx="1349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7" name="Line 38"/>
          <p:cNvSpPr>
            <a:spLocks noChangeShapeType="1"/>
          </p:cNvSpPr>
          <p:nvPr/>
        </p:nvSpPr>
        <p:spPr bwMode="auto">
          <a:xfrm flipV="1">
            <a:off x="6950075" y="4375150"/>
            <a:ext cx="1349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Line 39"/>
          <p:cNvSpPr>
            <a:spLocks noChangeShapeType="1"/>
          </p:cNvSpPr>
          <p:nvPr/>
        </p:nvSpPr>
        <p:spPr bwMode="auto">
          <a:xfrm>
            <a:off x="7085013" y="3114675"/>
            <a:ext cx="0" cy="12604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40"/>
          <p:cNvSpPr>
            <a:spLocks noChangeShapeType="1"/>
          </p:cNvSpPr>
          <p:nvPr/>
        </p:nvSpPr>
        <p:spPr bwMode="auto">
          <a:xfrm>
            <a:off x="7085013" y="3698875"/>
            <a:ext cx="4048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Text Box 41"/>
          <p:cNvSpPr txBox="1">
            <a:spLocks noChangeArrowheads="1"/>
          </p:cNvSpPr>
          <p:nvPr/>
        </p:nvSpPr>
        <p:spPr bwMode="auto">
          <a:xfrm>
            <a:off x="4356100" y="242093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radius</a:t>
            </a:r>
            <a:endParaRPr lang="en-US" altLang="zh-CN" sz="1800">
              <a:latin typeface="Arial" panose="020B0604020202020204" pitchFamily="34" charset="0"/>
              <a:ea typeface="宋体" panose="02010600030101010101" pitchFamily="2" charset="-122"/>
            </a:endParaRPr>
          </a:p>
        </p:txBody>
      </p:sp>
      <p:sp>
        <p:nvSpPr>
          <p:cNvPr id="27661" name="Text Box 42"/>
          <p:cNvSpPr txBox="1">
            <a:spLocks noChangeArrowheads="1"/>
          </p:cNvSpPr>
          <p:nvPr/>
        </p:nvSpPr>
        <p:spPr bwMode="auto">
          <a:xfrm>
            <a:off x="4384675" y="3667125"/>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radius</a:t>
            </a:r>
            <a:endParaRPr lang="en-US" altLang="zh-CN" sz="1800">
              <a:latin typeface="Arial" panose="020B0604020202020204" pitchFamily="34" charset="0"/>
              <a:ea typeface="宋体" panose="02010600030101010101" pitchFamily="2" charset="-122"/>
            </a:endParaRPr>
          </a:p>
        </p:txBody>
      </p:sp>
      <p:sp>
        <p:nvSpPr>
          <p:cNvPr id="27662" name="Text Box 43"/>
          <p:cNvSpPr txBox="1">
            <a:spLocks noChangeArrowheads="1"/>
          </p:cNvSpPr>
          <p:nvPr/>
        </p:nvSpPr>
        <p:spPr bwMode="auto">
          <a:xfrm>
            <a:off x="7053263" y="3125788"/>
            <a:ext cx="1606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numberOfObject</a:t>
            </a:r>
            <a:endParaRPr lang="en-US" altLang="zh-CN" sz="1800">
              <a:latin typeface="Arial" panose="020B0604020202020204" pitchFamily="34" charset="0"/>
              <a:ea typeface="宋体" panose="02010600030101010101" pitchFamily="2" charset="-122"/>
            </a:endParaRPr>
          </a:p>
        </p:txBody>
      </p:sp>
      <p:sp>
        <p:nvSpPr>
          <p:cNvPr id="27663" name="Line 5"/>
          <p:cNvSpPr>
            <a:spLocks noChangeShapeType="1"/>
          </p:cNvSpPr>
          <p:nvPr/>
        </p:nvSpPr>
        <p:spPr bwMode="auto">
          <a:xfrm>
            <a:off x="1279525" y="3038475"/>
            <a:ext cx="9890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AutoShape 24"/>
          <p:cNvSpPr>
            <a:spLocks noChangeAspect="1" noChangeArrowheads="1"/>
          </p:cNvSpPr>
          <p:nvPr/>
        </p:nvSpPr>
        <p:spPr bwMode="auto">
          <a:xfrm>
            <a:off x="1054100" y="2420938"/>
            <a:ext cx="2576513"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cxnSp>
        <p:nvCxnSpPr>
          <p:cNvPr id="27665" name="直接连接符 25"/>
          <p:cNvCxnSpPr>
            <a:cxnSpLocks noChangeShapeType="1"/>
          </p:cNvCxnSpPr>
          <p:nvPr/>
        </p:nvCxnSpPr>
        <p:spPr bwMode="auto">
          <a:xfrm>
            <a:off x="1290638" y="3617913"/>
            <a:ext cx="142875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7666" name="灯片编号占位符 2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B34F79EF-4096-4ABF-990D-8A3A352C7711}"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pSp>
        <p:nvGrpSpPr>
          <p:cNvPr id="27667" name="Group 29"/>
          <p:cNvGrpSpPr>
            <a:grpSpLocks noChangeAspect="1"/>
          </p:cNvGrpSpPr>
          <p:nvPr/>
        </p:nvGrpSpPr>
        <p:grpSpPr bwMode="auto">
          <a:xfrm>
            <a:off x="5435600" y="2528888"/>
            <a:ext cx="1514475" cy="719137"/>
            <a:chOff x="3424" y="2183"/>
            <a:chExt cx="954" cy="453"/>
          </a:xfrm>
        </p:grpSpPr>
        <p:sp>
          <p:nvSpPr>
            <p:cNvPr id="27703" name="AutoShape 28"/>
            <p:cNvSpPr>
              <a:spLocks noChangeAspect="1" noChangeArrowheads="1" noTextEdit="1"/>
            </p:cNvSpPr>
            <p:nvPr/>
          </p:nvSpPr>
          <p:spPr bwMode="auto">
            <a:xfrm>
              <a:off x="3424" y="2183"/>
              <a:ext cx="95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704" name="Rectangle 30"/>
            <p:cNvSpPr>
              <a:spLocks noChangeArrowheads="1"/>
            </p:cNvSpPr>
            <p:nvPr/>
          </p:nvSpPr>
          <p:spPr bwMode="auto">
            <a:xfrm>
              <a:off x="3424" y="2183"/>
              <a:ext cx="954" cy="453"/>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27705" name="Rectangle 31"/>
            <p:cNvSpPr>
              <a:spLocks noChangeArrowheads="1"/>
            </p:cNvSpPr>
            <p:nvPr/>
          </p:nvSpPr>
          <p:spPr bwMode="auto">
            <a:xfrm>
              <a:off x="3645" y="2209"/>
              <a:ext cx="34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en-US" altLang="zh-CN" sz="1100" u="sng">
                  <a:solidFill>
                    <a:srgbClr val="000000"/>
                  </a:solidFill>
                  <a:latin typeface="Microsoft Sans Serif" panose="020B0604020202020204" pitchFamily="34" charset="0"/>
                  <a:ea typeface="宋体" panose="02010600030101010101" pitchFamily="2" charset="-122"/>
                </a:rPr>
                <a:t>c</a:t>
              </a:r>
              <a:r>
                <a:rPr lang="zh-CN" altLang="zh-CN" sz="1100" u="sng">
                  <a:solidFill>
                    <a:srgbClr val="000000"/>
                  </a:solidFill>
                  <a:latin typeface="Microsoft Sans Serif" panose="020B0604020202020204" pitchFamily="34" charset="0"/>
                  <a:ea typeface="宋体" panose="02010600030101010101" pitchFamily="2" charset="-122"/>
                </a:rPr>
                <a:t>1:Circle</a:t>
              </a:r>
              <a:endParaRPr lang="zh-CN" altLang="zh-CN" sz="1800">
                <a:latin typeface="Arial" panose="020B0604020202020204" pitchFamily="34" charset="0"/>
                <a:ea typeface="宋体" panose="02010600030101010101" pitchFamily="2" charset="-122"/>
              </a:endParaRPr>
            </a:p>
          </p:txBody>
        </p:sp>
        <p:sp>
          <p:nvSpPr>
            <p:cNvPr id="27706" name="Line 32"/>
            <p:cNvSpPr>
              <a:spLocks noChangeShapeType="1"/>
            </p:cNvSpPr>
            <p:nvPr/>
          </p:nvSpPr>
          <p:spPr bwMode="auto">
            <a:xfrm>
              <a:off x="3424" y="2354"/>
              <a:ext cx="954"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07" name="Rectangle 33"/>
            <p:cNvSpPr>
              <a:spLocks noChangeArrowheads="1"/>
            </p:cNvSpPr>
            <p:nvPr/>
          </p:nvSpPr>
          <p:spPr bwMode="auto">
            <a:xfrm>
              <a:off x="3458" y="2371"/>
              <a:ext cx="27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27708" name="Rectangle 34"/>
            <p:cNvSpPr>
              <a:spLocks noChangeArrowheads="1"/>
            </p:cNvSpPr>
            <p:nvPr/>
          </p:nvSpPr>
          <p:spPr bwMode="auto">
            <a:xfrm>
              <a:off x="3458" y="2482"/>
              <a:ext cx="68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numberOfObject</a:t>
              </a:r>
              <a:endParaRPr lang="zh-CN" altLang="zh-CN" sz="1800">
                <a:latin typeface="Arial" panose="020B0604020202020204" pitchFamily="34" charset="0"/>
                <a:ea typeface="宋体" panose="02010600030101010101" pitchFamily="2" charset="-122"/>
              </a:endParaRPr>
            </a:p>
          </p:txBody>
        </p:sp>
        <p:sp>
          <p:nvSpPr>
            <p:cNvPr id="27709" name="Rectangle 35"/>
            <p:cNvSpPr>
              <a:spLocks noChangeArrowheads="1"/>
            </p:cNvSpPr>
            <p:nvPr/>
          </p:nvSpPr>
          <p:spPr bwMode="auto">
            <a:xfrm>
              <a:off x="4174" y="2371"/>
              <a:ext cx="18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 1</a:t>
              </a:r>
              <a:endParaRPr lang="zh-CN" altLang="zh-CN" sz="1800">
                <a:latin typeface="Arial" panose="020B0604020202020204" pitchFamily="34" charset="0"/>
                <a:ea typeface="宋体" panose="02010600030101010101" pitchFamily="2" charset="-122"/>
              </a:endParaRPr>
            </a:p>
          </p:txBody>
        </p:sp>
        <p:sp>
          <p:nvSpPr>
            <p:cNvPr id="27710" name="Rectangle 36"/>
            <p:cNvSpPr>
              <a:spLocks noChangeArrowheads="1"/>
            </p:cNvSpPr>
            <p:nvPr/>
          </p:nvSpPr>
          <p:spPr bwMode="auto">
            <a:xfrm>
              <a:off x="4174" y="2482"/>
              <a:ext cx="18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 2</a:t>
              </a:r>
              <a:endParaRPr lang="zh-CN" altLang="zh-CN" sz="1800">
                <a:latin typeface="Arial" panose="020B0604020202020204" pitchFamily="34" charset="0"/>
                <a:ea typeface="宋体" panose="02010600030101010101" pitchFamily="2" charset="-122"/>
              </a:endParaRPr>
            </a:p>
          </p:txBody>
        </p:sp>
      </p:grpSp>
      <p:grpSp>
        <p:nvGrpSpPr>
          <p:cNvPr id="27668" name="Group 39"/>
          <p:cNvGrpSpPr>
            <a:grpSpLocks noChangeAspect="1"/>
          </p:cNvGrpSpPr>
          <p:nvPr/>
        </p:nvGrpSpPr>
        <p:grpSpPr bwMode="auto">
          <a:xfrm>
            <a:off x="5435600" y="3835400"/>
            <a:ext cx="1514475" cy="719138"/>
            <a:chOff x="3424" y="3006"/>
            <a:chExt cx="954" cy="453"/>
          </a:xfrm>
        </p:grpSpPr>
        <p:sp>
          <p:nvSpPr>
            <p:cNvPr id="27695" name="AutoShape 38"/>
            <p:cNvSpPr>
              <a:spLocks noChangeAspect="1" noChangeArrowheads="1" noTextEdit="1"/>
            </p:cNvSpPr>
            <p:nvPr/>
          </p:nvSpPr>
          <p:spPr bwMode="auto">
            <a:xfrm>
              <a:off x="3424" y="3006"/>
              <a:ext cx="95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96" name="Rectangle 40"/>
            <p:cNvSpPr>
              <a:spLocks noChangeArrowheads="1"/>
            </p:cNvSpPr>
            <p:nvPr/>
          </p:nvSpPr>
          <p:spPr bwMode="auto">
            <a:xfrm>
              <a:off x="3424" y="3006"/>
              <a:ext cx="954" cy="453"/>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27697" name="Rectangle 41"/>
            <p:cNvSpPr>
              <a:spLocks noChangeArrowheads="1"/>
            </p:cNvSpPr>
            <p:nvPr/>
          </p:nvSpPr>
          <p:spPr bwMode="auto">
            <a:xfrm>
              <a:off x="3645" y="3032"/>
              <a:ext cx="34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en-US" altLang="zh-CN" sz="1100" u="sng">
                  <a:solidFill>
                    <a:srgbClr val="000000"/>
                  </a:solidFill>
                  <a:latin typeface="Microsoft Sans Serif" panose="020B0604020202020204" pitchFamily="34" charset="0"/>
                  <a:ea typeface="宋体" panose="02010600030101010101" pitchFamily="2" charset="-122"/>
                </a:rPr>
                <a:t>c</a:t>
              </a:r>
              <a:r>
                <a:rPr lang="zh-CN" altLang="zh-CN" sz="1100" u="sng">
                  <a:solidFill>
                    <a:srgbClr val="000000"/>
                  </a:solidFill>
                  <a:latin typeface="Microsoft Sans Serif" panose="020B0604020202020204" pitchFamily="34" charset="0"/>
                  <a:ea typeface="宋体" panose="02010600030101010101" pitchFamily="2" charset="-122"/>
                </a:rPr>
                <a:t>2:Circle</a:t>
              </a:r>
              <a:endParaRPr lang="zh-CN" altLang="zh-CN" sz="1800">
                <a:latin typeface="Arial" panose="020B0604020202020204" pitchFamily="34" charset="0"/>
                <a:ea typeface="宋体" panose="02010600030101010101" pitchFamily="2" charset="-122"/>
              </a:endParaRPr>
            </a:p>
          </p:txBody>
        </p:sp>
        <p:sp>
          <p:nvSpPr>
            <p:cNvPr id="27698" name="Line 42"/>
            <p:cNvSpPr>
              <a:spLocks noChangeShapeType="1"/>
            </p:cNvSpPr>
            <p:nvPr/>
          </p:nvSpPr>
          <p:spPr bwMode="auto">
            <a:xfrm>
              <a:off x="3424" y="3177"/>
              <a:ext cx="954"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99" name="Rectangle 43"/>
            <p:cNvSpPr>
              <a:spLocks noChangeArrowheads="1"/>
            </p:cNvSpPr>
            <p:nvPr/>
          </p:nvSpPr>
          <p:spPr bwMode="auto">
            <a:xfrm>
              <a:off x="3458" y="3194"/>
              <a:ext cx="27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27700" name="Rectangle 44"/>
            <p:cNvSpPr>
              <a:spLocks noChangeArrowheads="1"/>
            </p:cNvSpPr>
            <p:nvPr/>
          </p:nvSpPr>
          <p:spPr bwMode="auto">
            <a:xfrm>
              <a:off x="3458" y="3305"/>
              <a:ext cx="68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numberOfObject</a:t>
              </a:r>
              <a:endParaRPr lang="zh-CN" altLang="zh-CN" sz="1800">
                <a:latin typeface="Arial" panose="020B0604020202020204" pitchFamily="34" charset="0"/>
                <a:ea typeface="宋体" panose="02010600030101010101" pitchFamily="2" charset="-122"/>
              </a:endParaRPr>
            </a:p>
          </p:txBody>
        </p:sp>
        <p:sp>
          <p:nvSpPr>
            <p:cNvPr id="27701" name="Rectangle 45"/>
            <p:cNvSpPr>
              <a:spLocks noChangeArrowheads="1"/>
            </p:cNvSpPr>
            <p:nvPr/>
          </p:nvSpPr>
          <p:spPr bwMode="auto">
            <a:xfrm>
              <a:off x="4174" y="3194"/>
              <a:ext cx="18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 5</a:t>
              </a:r>
              <a:endParaRPr lang="zh-CN" altLang="zh-CN" sz="1800">
                <a:latin typeface="Arial" panose="020B0604020202020204" pitchFamily="34" charset="0"/>
                <a:ea typeface="宋体" panose="02010600030101010101" pitchFamily="2" charset="-122"/>
              </a:endParaRPr>
            </a:p>
          </p:txBody>
        </p:sp>
        <p:sp>
          <p:nvSpPr>
            <p:cNvPr id="27702" name="Rectangle 46"/>
            <p:cNvSpPr>
              <a:spLocks noChangeArrowheads="1"/>
            </p:cNvSpPr>
            <p:nvPr/>
          </p:nvSpPr>
          <p:spPr bwMode="auto">
            <a:xfrm>
              <a:off x="4174" y="3305"/>
              <a:ext cx="18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 2</a:t>
              </a:r>
              <a:endParaRPr lang="zh-CN" altLang="zh-CN" sz="1800">
                <a:latin typeface="Arial" panose="020B0604020202020204" pitchFamily="34" charset="0"/>
                <a:ea typeface="宋体" panose="02010600030101010101" pitchFamily="2" charset="-122"/>
              </a:endParaRPr>
            </a:p>
          </p:txBody>
        </p:sp>
      </p:grpSp>
      <p:grpSp>
        <p:nvGrpSpPr>
          <p:cNvPr id="27669" name="Group 4"/>
          <p:cNvGrpSpPr>
            <a:grpSpLocks noChangeAspect="1"/>
          </p:cNvGrpSpPr>
          <p:nvPr/>
        </p:nvGrpSpPr>
        <p:grpSpPr bwMode="auto">
          <a:xfrm>
            <a:off x="1054100" y="2420938"/>
            <a:ext cx="2576513" cy="1489075"/>
            <a:chOff x="664" y="1525"/>
            <a:chExt cx="1623" cy="938"/>
          </a:xfrm>
        </p:grpSpPr>
        <p:sp>
          <p:nvSpPr>
            <p:cNvPr id="27672" name="AutoShape 3"/>
            <p:cNvSpPr>
              <a:spLocks noChangeAspect="1" noChangeArrowheads="1" noTextEdit="1"/>
            </p:cNvSpPr>
            <p:nvPr/>
          </p:nvSpPr>
          <p:spPr bwMode="auto">
            <a:xfrm>
              <a:off x="664" y="1525"/>
              <a:ext cx="1623" cy="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73" name="Rectangle 5"/>
            <p:cNvSpPr>
              <a:spLocks noChangeArrowheads="1"/>
            </p:cNvSpPr>
            <p:nvPr/>
          </p:nvSpPr>
          <p:spPr bwMode="auto">
            <a:xfrm>
              <a:off x="664" y="1525"/>
              <a:ext cx="1623" cy="917"/>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27674" name="Rectangle 6"/>
            <p:cNvSpPr>
              <a:spLocks noChangeArrowheads="1"/>
            </p:cNvSpPr>
            <p:nvPr/>
          </p:nvSpPr>
          <p:spPr bwMode="auto">
            <a:xfrm>
              <a:off x="1364" y="1542"/>
              <a:ext cx="24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Circle</a:t>
              </a:r>
              <a:endParaRPr lang="zh-CN" altLang="zh-CN" sz="1800">
                <a:latin typeface="Arial" panose="020B0604020202020204" pitchFamily="34" charset="0"/>
                <a:ea typeface="宋体" panose="02010600030101010101" pitchFamily="2" charset="-122"/>
              </a:endParaRPr>
            </a:p>
          </p:txBody>
        </p:sp>
        <p:sp>
          <p:nvSpPr>
            <p:cNvPr id="27675" name="Line 7"/>
            <p:cNvSpPr>
              <a:spLocks noChangeShapeType="1"/>
            </p:cNvSpPr>
            <p:nvPr/>
          </p:nvSpPr>
          <p:spPr bwMode="auto">
            <a:xfrm>
              <a:off x="664" y="1686"/>
              <a:ext cx="1623"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6" name="Rectangle 8"/>
            <p:cNvSpPr>
              <a:spLocks noChangeArrowheads="1"/>
            </p:cNvSpPr>
            <p:nvPr/>
          </p:nvSpPr>
          <p:spPr bwMode="auto">
            <a:xfrm>
              <a:off x="698" y="17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27677" name="Rectangle 9"/>
            <p:cNvSpPr>
              <a:spLocks noChangeArrowheads="1"/>
            </p:cNvSpPr>
            <p:nvPr/>
          </p:nvSpPr>
          <p:spPr bwMode="auto">
            <a:xfrm>
              <a:off x="698" y="18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27678" name="Rectangle 10"/>
            <p:cNvSpPr>
              <a:spLocks noChangeArrowheads="1"/>
            </p:cNvSpPr>
            <p:nvPr/>
          </p:nvSpPr>
          <p:spPr bwMode="auto">
            <a:xfrm>
              <a:off x="792" y="1703"/>
              <a:ext cx="27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27679" name="Rectangle 11"/>
            <p:cNvSpPr>
              <a:spLocks noChangeArrowheads="1"/>
            </p:cNvSpPr>
            <p:nvPr/>
          </p:nvSpPr>
          <p:spPr bwMode="auto">
            <a:xfrm>
              <a:off x="792" y="1814"/>
              <a:ext cx="6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u="sng">
                  <a:solidFill>
                    <a:srgbClr val="000000"/>
                  </a:solidFill>
                  <a:latin typeface="Microsoft Sans Serif" panose="020B0604020202020204" pitchFamily="34" charset="0"/>
                  <a:ea typeface="宋体" panose="02010600030101010101" pitchFamily="2" charset="-122"/>
                </a:rPr>
                <a:t>numberOfObject</a:t>
              </a:r>
              <a:endParaRPr lang="zh-CN" altLang="zh-CN" sz="1800" u="sng">
                <a:latin typeface="Arial" panose="020B0604020202020204" pitchFamily="34" charset="0"/>
                <a:ea typeface="宋体" panose="02010600030101010101" pitchFamily="2" charset="-122"/>
              </a:endParaRPr>
            </a:p>
          </p:txBody>
        </p:sp>
        <p:sp>
          <p:nvSpPr>
            <p:cNvPr id="27680" name="Rectangle 12"/>
            <p:cNvSpPr>
              <a:spLocks noChangeArrowheads="1"/>
            </p:cNvSpPr>
            <p:nvPr/>
          </p:nvSpPr>
          <p:spPr bwMode="auto">
            <a:xfrm>
              <a:off x="1510" y="1703"/>
              <a:ext cx="35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double</a:t>
              </a:r>
              <a:endParaRPr lang="zh-CN" altLang="zh-CN" sz="1800">
                <a:latin typeface="Arial" panose="020B0604020202020204" pitchFamily="34" charset="0"/>
                <a:ea typeface="宋体" panose="02010600030101010101" pitchFamily="2" charset="-122"/>
              </a:endParaRPr>
            </a:p>
          </p:txBody>
        </p:sp>
        <p:sp>
          <p:nvSpPr>
            <p:cNvPr id="27681" name="Rectangle 13"/>
            <p:cNvSpPr>
              <a:spLocks noChangeArrowheads="1"/>
            </p:cNvSpPr>
            <p:nvPr/>
          </p:nvSpPr>
          <p:spPr bwMode="auto">
            <a:xfrm>
              <a:off x="1510" y="1814"/>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int</a:t>
              </a:r>
              <a:endParaRPr lang="zh-CN" altLang="zh-CN" sz="1800">
                <a:latin typeface="Arial" panose="020B0604020202020204" pitchFamily="34" charset="0"/>
                <a:ea typeface="宋体" panose="02010600030101010101" pitchFamily="2" charset="-122"/>
              </a:endParaRPr>
            </a:p>
          </p:txBody>
        </p:sp>
        <p:sp>
          <p:nvSpPr>
            <p:cNvPr id="27682" name="Line 14"/>
            <p:cNvSpPr>
              <a:spLocks noChangeShapeType="1"/>
            </p:cNvSpPr>
            <p:nvPr/>
          </p:nvSpPr>
          <p:spPr bwMode="auto">
            <a:xfrm>
              <a:off x="664" y="1941"/>
              <a:ext cx="1623"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3" name="Rectangle 15"/>
            <p:cNvSpPr>
              <a:spLocks noChangeArrowheads="1"/>
            </p:cNvSpPr>
            <p:nvPr/>
          </p:nvSpPr>
          <p:spPr bwMode="auto">
            <a:xfrm>
              <a:off x="698" y="195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27684" name="Rectangle 16"/>
            <p:cNvSpPr>
              <a:spLocks noChangeArrowheads="1"/>
            </p:cNvSpPr>
            <p:nvPr/>
          </p:nvSpPr>
          <p:spPr bwMode="auto">
            <a:xfrm>
              <a:off x="698" y="206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27685" name="Rectangle 17"/>
            <p:cNvSpPr>
              <a:spLocks noChangeArrowheads="1"/>
            </p:cNvSpPr>
            <p:nvPr/>
          </p:nvSpPr>
          <p:spPr bwMode="auto">
            <a:xfrm>
              <a:off x="698" y="217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27686" name="Rectangle 18"/>
            <p:cNvSpPr>
              <a:spLocks noChangeArrowheads="1"/>
            </p:cNvSpPr>
            <p:nvPr/>
          </p:nvSpPr>
          <p:spPr bwMode="auto">
            <a:xfrm>
              <a:off x="698" y="228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27687" name="Rectangle 19"/>
            <p:cNvSpPr>
              <a:spLocks noChangeArrowheads="1"/>
            </p:cNvSpPr>
            <p:nvPr/>
          </p:nvSpPr>
          <p:spPr bwMode="auto">
            <a:xfrm>
              <a:off x="818" y="1958"/>
              <a:ext cx="51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getRadius ()</a:t>
              </a:r>
              <a:endParaRPr lang="zh-CN" altLang="zh-CN" sz="1800">
                <a:latin typeface="Arial" panose="020B0604020202020204" pitchFamily="34" charset="0"/>
                <a:ea typeface="宋体" panose="02010600030101010101" pitchFamily="2" charset="-122"/>
              </a:endParaRPr>
            </a:p>
          </p:txBody>
        </p:sp>
        <p:sp>
          <p:nvSpPr>
            <p:cNvPr id="27688" name="Rectangle 20"/>
            <p:cNvSpPr>
              <a:spLocks noChangeArrowheads="1"/>
            </p:cNvSpPr>
            <p:nvPr/>
          </p:nvSpPr>
          <p:spPr bwMode="auto">
            <a:xfrm>
              <a:off x="818" y="2068"/>
              <a:ext cx="10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dirty="0">
                  <a:solidFill>
                    <a:srgbClr val="000000"/>
                  </a:solidFill>
                  <a:latin typeface="Microsoft Sans Serif" panose="020B0604020202020204" pitchFamily="34" charset="0"/>
                  <a:ea typeface="宋体" panose="02010600030101010101" pitchFamily="2" charset="-122"/>
                </a:rPr>
                <a:t>setRadius (</a:t>
              </a:r>
              <a:r>
                <a:rPr lang="zh-CN" altLang="zh-CN" sz="1100" dirty="0" smtClean="0">
                  <a:solidFill>
                    <a:srgbClr val="000000"/>
                  </a:solidFill>
                  <a:latin typeface="Microsoft Sans Serif" panose="020B0604020202020204" pitchFamily="34" charset="0"/>
                  <a:ea typeface="宋体" panose="02010600030101010101" pitchFamily="2" charset="-122"/>
                </a:rPr>
                <a:t>radius</a:t>
              </a:r>
              <a:r>
                <a:rPr lang="en-US" altLang="zh-CN" sz="1100" dirty="0" smtClean="0">
                  <a:solidFill>
                    <a:srgbClr val="000000"/>
                  </a:solidFill>
                  <a:latin typeface="Microsoft Sans Serif" panose="020B0604020202020204" pitchFamily="34" charset="0"/>
                  <a:ea typeface="宋体" panose="02010600030101010101" pitchFamily="2" charset="-122"/>
                </a:rPr>
                <a:t>:</a:t>
              </a:r>
              <a:r>
                <a:rPr lang="zh-CN" altLang="zh-CN" sz="1100" dirty="0" smtClean="0">
                  <a:solidFill>
                    <a:srgbClr val="000000"/>
                  </a:solidFill>
                  <a:latin typeface="Microsoft Sans Serif" panose="020B0604020202020204" pitchFamily="34" charset="0"/>
                  <a:ea typeface="宋体" panose="02010600030101010101" pitchFamily="2" charset="-122"/>
                </a:rPr>
                <a:t> </a:t>
              </a:r>
              <a:r>
                <a:rPr lang="zh-CN" altLang="zh-CN" sz="1100" dirty="0">
                  <a:solidFill>
                    <a:srgbClr val="000000"/>
                  </a:solidFill>
                  <a:latin typeface="Microsoft Sans Serif" panose="020B0604020202020204" pitchFamily="34" charset="0"/>
                  <a:ea typeface="宋体" panose="02010600030101010101" pitchFamily="2" charset="-122"/>
                </a:rPr>
                <a:t>double)</a:t>
              </a:r>
              <a:endParaRPr lang="zh-CN" altLang="zh-CN" sz="1800" dirty="0">
                <a:latin typeface="Arial" panose="020B0604020202020204" pitchFamily="34" charset="0"/>
                <a:ea typeface="宋体" panose="02010600030101010101" pitchFamily="2" charset="-122"/>
              </a:endParaRPr>
            </a:p>
          </p:txBody>
        </p:sp>
        <p:sp>
          <p:nvSpPr>
            <p:cNvPr id="27689" name="Rectangle 21"/>
            <p:cNvSpPr>
              <a:spLocks noChangeArrowheads="1"/>
            </p:cNvSpPr>
            <p:nvPr/>
          </p:nvSpPr>
          <p:spPr bwMode="auto">
            <a:xfrm>
              <a:off x="818" y="2178"/>
              <a:ext cx="89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getNumberOfObject ()</a:t>
              </a:r>
              <a:endParaRPr lang="zh-CN" altLang="zh-CN" sz="1800">
                <a:latin typeface="Arial" panose="020B0604020202020204" pitchFamily="34" charset="0"/>
                <a:ea typeface="宋体" panose="02010600030101010101" pitchFamily="2" charset="-122"/>
              </a:endParaRPr>
            </a:p>
          </p:txBody>
        </p:sp>
        <p:sp>
          <p:nvSpPr>
            <p:cNvPr id="27690" name="Rectangle 22"/>
            <p:cNvSpPr>
              <a:spLocks noChangeArrowheads="1"/>
            </p:cNvSpPr>
            <p:nvPr/>
          </p:nvSpPr>
          <p:spPr bwMode="auto">
            <a:xfrm>
              <a:off x="818" y="2289"/>
              <a:ext cx="495"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findArea() ()</a:t>
              </a:r>
              <a:endParaRPr lang="zh-CN" altLang="zh-CN" sz="1800">
                <a:latin typeface="Arial" panose="020B0604020202020204" pitchFamily="34" charset="0"/>
                <a:ea typeface="宋体" panose="02010600030101010101" pitchFamily="2" charset="-122"/>
              </a:endParaRPr>
            </a:p>
          </p:txBody>
        </p:sp>
        <p:sp>
          <p:nvSpPr>
            <p:cNvPr id="27691" name="Rectangle 23"/>
            <p:cNvSpPr>
              <a:spLocks noChangeArrowheads="1"/>
            </p:cNvSpPr>
            <p:nvPr/>
          </p:nvSpPr>
          <p:spPr bwMode="auto">
            <a:xfrm>
              <a:off x="1894" y="1958"/>
              <a:ext cx="35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double</a:t>
              </a:r>
              <a:endParaRPr lang="zh-CN" altLang="zh-CN" sz="1800">
                <a:latin typeface="Arial" panose="020B0604020202020204" pitchFamily="34" charset="0"/>
                <a:ea typeface="宋体" panose="02010600030101010101" pitchFamily="2" charset="-122"/>
              </a:endParaRPr>
            </a:p>
          </p:txBody>
        </p:sp>
        <p:sp>
          <p:nvSpPr>
            <p:cNvPr id="27692" name="Rectangle 24"/>
            <p:cNvSpPr>
              <a:spLocks noChangeArrowheads="1"/>
            </p:cNvSpPr>
            <p:nvPr/>
          </p:nvSpPr>
          <p:spPr bwMode="auto">
            <a:xfrm>
              <a:off x="1894" y="2068"/>
              <a:ext cx="25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void</a:t>
              </a:r>
              <a:endParaRPr lang="zh-CN" altLang="zh-CN" sz="1800">
                <a:latin typeface="Arial" panose="020B0604020202020204" pitchFamily="34" charset="0"/>
                <a:ea typeface="宋体" panose="02010600030101010101" pitchFamily="2" charset="-122"/>
              </a:endParaRPr>
            </a:p>
          </p:txBody>
        </p:sp>
        <p:sp>
          <p:nvSpPr>
            <p:cNvPr id="27693" name="Rectangle 25"/>
            <p:cNvSpPr>
              <a:spLocks noChangeArrowheads="1"/>
            </p:cNvSpPr>
            <p:nvPr/>
          </p:nvSpPr>
          <p:spPr bwMode="auto">
            <a:xfrm>
              <a:off x="1894" y="2178"/>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int</a:t>
              </a:r>
              <a:endParaRPr lang="zh-CN" altLang="zh-CN" sz="1800">
                <a:latin typeface="Arial" panose="020B0604020202020204" pitchFamily="34" charset="0"/>
                <a:ea typeface="宋体" panose="02010600030101010101" pitchFamily="2" charset="-122"/>
              </a:endParaRPr>
            </a:p>
          </p:txBody>
        </p:sp>
        <p:sp>
          <p:nvSpPr>
            <p:cNvPr id="27694" name="Rectangle 26"/>
            <p:cNvSpPr>
              <a:spLocks noChangeArrowheads="1"/>
            </p:cNvSpPr>
            <p:nvPr/>
          </p:nvSpPr>
          <p:spPr bwMode="auto">
            <a:xfrm>
              <a:off x="1894" y="2289"/>
              <a:ext cx="35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100">
                  <a:solidFill>
                    <a:srgbClr val="000000"/>
                  </a:solidFill>
                  <a:latin typeface="Microsoft Sans Serif" panose="020B0604020202020204" pitchFamily="34" charset="0"/>
                  <a:ea typeface="宋体" panose="02010600030101010101" pitchFamily="2" charset="-122"/>
                </a:rPr>
                <a:t>: double</a:t>
              </a:r>
              <a:endParaRPr lang="zh-CN" altLang="zh-CN" sz="1800">
                <a:latin typeface="Arial" panose="020B0604020202020204" pitchFamily="34" charset="0"/>
                <a:ea typeface="宋体" panose="02010600030101010101" pitchFamily="2" charset="-122"/>
              </a:endParaRPr>
            </a:p>
          </p:txBody>
        </p:sp>
      </p:grpSp>
      <p:sp>
        <p:nvSpPr>
          <p:cNvPr id="27670" name="Text Box 45"/>
          <p:cNvSpPr txBox="1">
            <a:spLocks noChangeArrowheads="1"/>
          </p:cNvSpPr>
          <p:nvPr/>
        </p:nvSpPr>
        <p:spPr bwMode="auto">
          <a:xfrm>
            <a:off x="1568450" y="1711325"/>
            <a:ext cx="1941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下划线 表示</a:t>
            </a:r>
            <a:r>
              <a:rPr lang="en-US" altLang="zh-CN" sz="1800">
                <a:latin typeface="Arial" panose="020B0604020202020204" pitchFamily="34" charset="0"/>
                <a:ea typeface="宋体" panose="02010600030101010101" pitchFamily="2" charset="-122"/>
              </a:rPr>
              <a:t>static</a:t>
            </a:r>
            <a:endParaRPr lang="en-US" altLang="zh-CN" sz="1800">
              <a:latin typeface="Arial" panose="020B0604020202020204" pitchFamily="34" charset="0"/>
              <a:ea typeface="宋体" panose="02010600030101010101" pitchFamily="2" charset="-122"/>
            </a:endParaRPr>
          </a:p>
        </p:txBody>
      </p:sp>
      <p:cxnSp>
        <p:nvCxnSpPr>
          <p:cNvPr id="27671" name="直接箭头连接符 21520"/>
          <p:cNvCxnSpPr>
            <a:cxnSpLocks noChangeShapeType="1"/>
            <a:stCxn id="27670" idx="2"/>
          </p:cNvCxnSpPr>
          <p:nvPr/>
        </p:nvCxnSpPr>
        <p:spPr bwMode="auto">
          <a:xfrm flipH="1">
            <a:off x="1908175" y="2079625"/>
            <a:ext cx="630238" cy="800100"/>
          </a:xfrm>
          <a:prstGeom prst="straightConnector1">
            <a:avLst/>
          </a:prstGeom>
          <a:noFill/>
          <a:ln w="9525" algn="ctr">
            <a:solidFill>
              <a:srgbClr val="FF0000"/>
            </a:solidFill>
            <a:rou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zh-CN" altLang="en-US" dirty="0" smtClean="0"/>
              <a:t>使用</a:t>
            </a:r>
            <a:r>
              <a:rPr lang="en-US" altLang="zh-CN" dirty="0" smtClean="0"/>
              <a:t>Java</a:t>
            </a:r>
            <a:r>
              <a:rPr lang="zh-CN" altLang="en-US" dirty="0" smtClean="0"/>
              <a:t>类库中的</a:t>
            </a:r>
            <a:r>
              <a:rPr lang="en-US" altLang="zh-CN" dirty="0" smtClean="0"/>
              <a:t>Date</a:t>
            </a:r>
            <a:r>
              <a:rPr lang="zh-CN" altLang="en-US" dirty="0" smtClean="0"/>
              <a:t>类</a:t>
            </a:r>
            <a:endParaRPr lang="zh-CN" altLang="en-US" dirty="0" smtClean="0"/>
          </a:p>
        </p:txBody>
      </p:sp>
      <p:graphicFrame>
        <p:nvGraphicFramePr>
          <p:cNvPr id="10" name="Table 9"/>
          <p:cNvGraphicFramePr>
            <a:graphicFrameLocks noGrp="1"/>
          </p:cNvGraphicFramePr>
          <p:nvPr/>
        </p:nvGraphicFramePr>
        <p:xfrm>
          <a:off x="684213" y="2276475"/>
          <a:ext cx="7467600" cy="3040076"/>
        </p:xfrm>
        <a:graphic>
          <a:graphicData uri="http://schemas.openxmlformats.org/drawingml/2006/table">
            <a:tbl>
              <a:tblPr/>
              <a:tblGrid>
                <a:gridCol w="3962400"/>
                <a:gridCol w="3505200"/>
              </a:tblGrid>
              <a:tr h="37140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java.util.Date</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Gill Sans MT" panose="020B0502020104020203" pitchFamily="34" charset="0"/>
                        <a:ea typeface="华文细黑" panose="0201060004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7140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+Date()</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以当前时间构造一个</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Date</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对象</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914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+Date(</a:t>
                      </a:r>
                      <a:r>
                        <a:rPr kumimoji="0" lang="en-US" altLang="zh-CN" sz="1800" b="0" i="0" u="none" strike="noStrike" cap="none" normalizeH="0" baseline="0" dirty="0" err="1"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elapseTime</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 long)</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以从</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GMT</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时间</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1970</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年</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月</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日开始算起的毫秒数为给定的时间构造一个</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Date</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对象</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7140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+toString(): String</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返回日期和时间的字符串表达式</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64005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+getTime(): long</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返回从</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GMT</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时间</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1970</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年</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月</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日开始算起的毫秒数</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7140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+setTime(elapseTime: long): void</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在对象中设置</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18" name="TextBox 10"/>
          <p:cNvSpPr txBox="1">
            <a:spLocks noChangeArrowheads="1"/>
          </p:cNvSpPr>
          <p:nvPr/>
        </p:nvSpPr>
        <p:spPr bwMode="auto">
          <a:xfrm>
            <a:off x="5103813" y="1895475"/>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a:t>
            </a:r>
            <a:r>
              <a:rPr lang="zh-CN" altLang="en-US" sz="1800">
                <a:latin typeface="Arial" panose="020B0604020202020204" pitchFamily="34" charset="0"/>
                <a:ea typeface="宋体" panose="02010600030101010101" pitchFamily="2" charset="-122"/>
              </a:rPr>
              <a:t>表示公共修饰符</a:t>
            </a:r>
            <a:endParaRPr lang="zh-CN" altLang="en-US" sz="1800">
              <a:latin typeface="Arial" panose="020B0604020202020204" pitchFamily="34" charset="0"/>
              <a:ea typeface="宋体" panose="02010600030101010101" pitchFamily="2" charset="-122"/>
            </a:endParaRPr>
          </a:p>
        </p:txBody>
      </p:sp>
      <p:cxnSp>
        <p:nvCxnSpPr>
          <p:cNvPr id="13" name="Straight Arrow Connector 12"/>
          <p:cNvCxnSpPr>
            <a:stCxn id="29718" idx="1"/>
          </p:cNvCxnSpPr>
          <p:nvPr/>
        </p:nvCxnSpPr>
        <p:spPr>
          <a:xfrm flipH="1">
            <a:off x="912813" y="2081213"/>
            <a:ext cx="4191000" cy="10334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内容占位符 8"/>
          <p:cNvSpPr>
            <a:spLocks noGrp="1"/>
          </p:cNvSpPr>
          <p:nvPr>
            <p:ph idx="1"/>
          </p:nvPr>
        </p:nvSpPr>
        <p:spPr>
          <a:xfrm>
            <a:off x="468313" y="1125538"/>
            <a:ext cx="8207375" cy="1150937"/>
          </a:xfrm>
        </p:spPr>
        <p:txBody>
          <a:bodyPr/>
          <a:lstStyle/>
          <a:p>
            <a:pPr>
              <a:defRPr/>
            </a:pPr>
            <a:r>
              <a:rPr lang="en-US" altLang="zh-CN" dirty="0" err="1" smtClean="0"/>
              <a:t>java.util.Date</a:t>
            </a:r>
            <a:r>
              <a:rPr lang="zh-CN" altLang="en-US" dirty="0" smtClean="0"/>
              <a:t>类提供了与系统无关的对日期和时间的封装</a:t>
            </a:r>
            <a:endParaRPr lang="zh-CN" altLang="en-US" dirty="0" smtClean="0"/>
          </a:p>
          <a:p>
            <a:pPr>
              <a:defRPr/>
            </a:pPr>
            <a:endParaRPr lang="zh-CN" altLang="en-US" dirty="0"/>
          </a:p>
        </p:txBody>
      </p:sp>
      <p:sp>
        <p:nvSpPr>
          <p:cNvPr id="29721" name="灯片编号占位符 10"/>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1D77A649-9C73-45DE-B146-8651915F7C5E}"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zh-CN" altLang="en-US" dirty="0" smtClean="0"/>
              <a:t>使用</a:t>
            </a:r>
            <a:r>
              <a:rPr lang="en-US" altLang="zh-CN" dirty="0" smtClean="0"/>
              <a:t>Java</a:t>
            </a:r>
            <a:r>
              <a:rPr lang="zh-CN" altLang="en-US" dirty="0" smtClean="0"/>
              <a:t>类库中的</a:t>
            </a:r>
            <a:r>
              <a:rPr lang="en-US" altLang="zh-CN" dirty="0" smtClean="0"/>
              <a:t>Random</a:t>
            </a:r>
            <a:r>
              <a:rPr lang="zh-CN" altLang="en-US" dirty="0" smtClean="0"/>
              <a:t>类</a:t>
            </a:r>
            <a:endParaRPr lang="zh-CN" altLang="en-US" dirty="0" smtClean="0"/>
          </a:p>
        </p:txBody>
      </p:sp>
      <p:graphicFrame>
        <p:nvGraphicFramePr>
          <p:cNvPr id="8" name="Table 7"/>
          <p:cNvGraphicFramePr>
            <a:graphicFrameLocks noGrp="1"/>
          </p:cNvGraphicFramePr>
          <p:nvPr/>
        </p:nvGraphicFramePr>
        <p:xfrm>
          <a:off x="971550" y="1341438"/>
          <a:ext cx="7162800" cy="4149726"/>
        </p:xfrm>
        <a:graphic>
          <a:graphicData uri="http://schemas.openxmlformats.org/drawingml/2006/table">
            <a:tbl>
              <a:tblPr/>
              <a:tblGrid>
                <a:gridCol w="2971800"/>
                <a:gridCol w="4191000"/>
              </a:tblGrid>
              <a:tr h="37153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java.util.Random</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Gill Sans MT" panose="020B0502020104020203" pitchFamily="34" charset="0"/>
                        <a:ea typeface="华文细黑" panose="0201060004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7153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+Random()</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以当前时间作种子构造</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Random</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对象</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7153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+Random(seed: long)</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以特定种子构造</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Random</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对象</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7153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+nextInt(): int</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返回一个随机整型值</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64017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+nextInt(n: int): int</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返回一个在</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0</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到</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n</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之间（不包括</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0</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和</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n</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）的随机整型值</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7153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+nextLong(): long</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返回一个随机的</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long</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型值</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64017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+nextDouble(): double</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返回一个在</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0.0</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到</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1.0</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之间（不包括</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0.0</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和</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1.0</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）的随机</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double</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型值</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64017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+nextFloat(): float</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返回一个在</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0.0F</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到</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1.0F</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之间（不包括</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0.0F</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和</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1.0F</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）的随机</a:t>
                      </a:r>
                      <a:r>
                        <a:rPr kumimoji="0" lang="en-US" altLang="zh-CN"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float</a:t>
                      </a: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型值</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7153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+nextBoolean(): boolean</a:t>
                      </a:r>
                      <a:endParaRPr kumimoji="0" lang="en-US" altLang="zh-CN" sz="1800" b="0" i="0" u="none" strike="noStrike" cap="none" normalizeH="0" baseline="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返回一个随机布尔值</a:t>
                      </a:r>
                      <a:endParaRPr kumimoji="0" lang="zh-CN" altLang="en-US" sz="1800" b="0" i="0" u="none" strike="noStrike" cap="none" normalizeH="0" baseline="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48"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4C2519B0-F2BF-4307-9F41-F4BFBD3C3FA0}"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zh-CN" altLang="en-US" dirty="0" smtClean="0"/>
              <a:t>使用</a:t>
            </a:r>
            <a:r>
              <a:rPr lang="en-US" altLang="zh-CN" dirty="0" smtClean="0"/>
              <a:t>Java</a:t>
            </a:r>
            <a:r>
              <a:rPr lang="zh-CN" altLang="en-US" dirty="0" smtClean="0"/>
              <a:t>类库中的</a:t>
            </a:r>
            <a:r>
              <a:rPr lang="en-US" altLang="zh-CN" dirty="0" smtClean="0"/>
              <a:t>Point2D</a:t>
            </a:r>
            <a:r>
              <a:rPr lang="zh-CN" altLang="en-US" dirty="0" smtClean="0"/>
              <a:t>类</a:t>
            </a:r>
            <a:endParaRPr lang="zh-CN" altLang="en-US" dirty="0" smtClean="0"/>
          </a:p>
        </p:txBody>
      </p:sp>
      <p:graphicFrame>
        <p:nvGraphicFramePr>
          <p:cNvPr id="8" name="Table 7"/>
          <p:cNvGraphicFramePr>
            <a:graphicFrameLocks noGrp="1"/>
          </p:cNvGraphicFramePr>
          <p:nvPr/>
        </p:nvGraphicFramePr>
        <p:xfrm>
          <a:off x="955675" y="1628775"/>
          <a:ext cx="7775575" cy="4211804"/>
        </p:xfrm>
        <a:graphic>
          <a:graphicData uri="http://schemas.openxmlformats.org/drawingml/2006/table">
            <a:tbl>
              <a:tblPr/>
              <a:tblGrid>
                <a:gridCol w="3758195"/>
                <a:gridCol w="4017380"/>
              </a:tblGrid>
              <a:tr h="37144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Javafx.geometry.Point2D</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Gill Sans MT" panose="020B0502020104020203" pitchFamily="34" charset="0"/>
                        <a:ea typeface="华文细黑" panose="0201060004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4003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+Point2D(x: double, y: double)</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用给定的</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x</a:t>
                      </a: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和</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y</a:t>
                      </a: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坐标来创建一个</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Point2D</a:t>
                      </a: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对象</a:t>
                      </a:r>
                      <a:endPar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64003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+distance(x: double, y: double):  double</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返回该点到给定点</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(x, y)</a:t>
                      </a: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之间的距离</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64003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+distance(p: Point2D): double</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返回该点到给定点</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p</a:t>
                      </a: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之间的距离</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64003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a:t>
                      </a:r>
                      <a:r>
                        <a:rPr kumimoji="0" lang="en-US" altLang="zh-CN" sz="1800" b="0" i="0" u="none" strike="noStrike" cap="none" normalizeH="0" baseline="0" dirty="0" err="1"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getX</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 double</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返回该点的</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x</a:t>
                      </a: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坐标</a:t>
                      </a:r>
                      <a:endPar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64003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a:t>
                      </a:r>
                      <a:r>
                        <a:rPr kumimoji="0" lang="en-US" altLang="zh-CN" sz="1800" b="0" i="0" u="none" strike="noStrike" cap="none" normalizeH="0" baseline="0" dirty="0" err="1"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getY</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 double</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返回该点的</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y</a:t>
                      </a: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坐标</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64003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a:t>
                      </a:r>
                      <a:r>
                        <a:rPr kumimoji="0" lang="en-US" altLang="zh-CN" sz="1800" b="0" i="0" u="none" strike="noStrike" cap="none" normalizeH="0" baseline="0" dirty="0" err="1"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toString</a:t>
                      </a:r>
                      <a:r>
                        <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rPr>
                        <a:t>(): String</a:t>
                      </a:r>
                      <a:endParaRPr kumimoji="0" lang="en-US" altLang="zh-CN" sz="1800" b="0" i="0" u="none" strike="noStrike" cap="none" normalizeH="0" baseline="0" dirty="0" smtClean="0">
                        <a:ln>
                          <a:noFill/>
                        </a:ln>
                        <a:solidFill>
                          <a:schemeClr val="tx1"/>
                        </a:solidFill>
                        <a:effectLst/>
                        <a:latin typeface="Gill Sans MT" panose="020B0502020104020203" pitchFamily="34" charset="0"/>
                        <a:ea typeface="宋体" panose="0201060003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rPr>
                        <a:t>返回该点的字符串表示</a:t>
                      </a:r>
                      <a:endParaRPr kumimoji="0" lang="zh-CN" altLang="en-US" sz="1800" b="0" i="0" u="none" strike="noStrike" cap="none" normalizeH="0" baseline="0" dirty="0" smtClean="0">
                        <a:ln>
                          <a:noFill/>
                        </a:ln>
                        <a:solidFill>
                          <a:schemeClr val="tx1"/>
                        </a:solidFill>
                        <a:effectLst/>
                        <a:latin typeface="Gill Sans MT" panose="020B0502020104020203" pitchFamily="34" charset="0"/>
                        <a:ea typeface="华文中宋" panose="02010600040101010101" pitchFamily="2" charset="-122"/>
                        <a:cs typeface="Arial" panose="020B0604020202020204" pitchFamily="34" charset="0"/>
                      </a:endParaRPr>
                    </a:p>
                  </a:txBody>
                  <a:tcPr marL="91425" marR="91425"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68"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32844623-B7BE-4E11-8494-DD500E47D0B9}"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zh-CN" altLang="en-US" dirty="0" smtClean="0"/>
              <a:t>可见性修饰符</a:t>
            </a:r>
            <a:endParaRPr lang="zh-CN" altLang="en-US" dirty="0" smtClean="0"/>
          </a:p>
        </p:txBody>
      </p:sp>
      <p:sp>
        <p:nvSpPr>
          <p:cNvPr id="5" name="内容占位符 4"/>
          <p:cNvSpPr>
            <a:spLocks noGrp="1"/>
          </p:cNvSpPr>
          <p:nvPr>
            <p:ph idx="1"/>
          </p:nvPr>
        </p:nvSpPr>
        <p:spPr/>
        <p:txBody>
          <a:bodyPr/>
          <a:lstStyle/>
          <a:p>
            <a:pPr eaLnBrk="1" hangingPunct="1">
              <a:lnSpc>
                <a:spcPct val="90000"/>
              </a:lnSpc>
              <a:defRPr/>
            </a:pPr>
            <a:r>
              <a:rPr lang="zh-CN" altLang="en-US" dirty="0" smtClean="0"/>
              <a:t>类中代码可以访问自身的所有成员。</a:t>
            </a:r>
            <a:endParaRPr lang="zh-CN" altLang="en-US" dirty="0" smtClean="0"/>
          </a:p>
          <a:p>
            <a:pPr eaLnBrk="1" hangingPunct="1">
              <a:lnSpc>
                <a:spcPct val="90000"/>
              </a:lnSpc>
              <a:defRPr/>
            </a:pPr>
            <a:r>
              <a:rPr lang="zh-CN" altLang="en-US" dirty="0" smtClean="0"/>
              <a:t>其它类中的代码访问成员，受访问控制符的限制：</a:t>
            </a:r>
            <a:endParaRPr lang="zh-CN" altLang="en-US" dirty="0" smtClean="0"/>
          </a:p>
          <a:p>
            <a:pPr lvl="1" eaLnBrk="1" hangingPunct="1">
              <a:lnSpc>
                <a:spcPct val="90000"/>
              </a:lnSpc>
              <a:defRPr/>
            </a:pPr>
            <a:r>
              <a:rPr lang="en-US" altLang="zh-CN" sz="2000" dirty="0" smtClean="0"/>
              <a:t>private </a:t>
            </a:r>
            <a:r>
              <a:rPr lang="zh-CN" altLang="en-US" sz="2000" dirty="0" smtClean="0"/>
              <a:t>只能当前类自身可以访问。</a:t>
            </a:r>
            <a:endParaRPr lang="zh-CN" altLang="en-US" sz="2000" dirty="0" smtClean="0"/>
          </a:p>
          <a:p>
            <a:pPr lvl="1" eaLnBrk="1" hangingPunct="1">
              <a:lnSpc>
                <a:spcPct val="90000"/>
              </a:lnSpc>
              <a:defRPr/>
            </a:pPr>
            <a:r>
              <a:rPr lang="en-US" altLang="zh-CN" sz="2000" dirty="0" smtClean="0">
                <a:solidFill>
                  <a:schemeClr val="bg1">
                    <a:lumMod val="65000"/>
                  </a:schemeClr>
                </a:solidFill>
              </a:rPr>
              <a:t>package</a:t>
            </a:r>
            <a:r>
              <a:rPr lang="en-US" altLang="zh-CN" sz="2000" dirty="0" smtClean="0"/>
              <a:t> </a:t>
            </a:r>
            <a:r>
              <a:rPr lang="zh-CN" altLang="en-US" sz="2000" dirty="0" smtClean="0"/>
              <a:t>无访问修饰符的成员，只有相同包中的代码可以访问。</a:t>
            </a:r>
            <a:endParaRPr lang="zh-CN" altLang="en-US" sz="2000" dirty="0" smtClean="0"/>
          </a:p>
          <a:p>
            <a:pPr lvl="1" eaLnBrk="1" hangingPunct="1">
              <a:lnSpc>
                <a:spcPct val="90000"/>
              </a:lnSpc>
              <a:defRPr/>
            </a:pPr>
            <a:r>
              <a:rPr lang="en-US" altLang="zh-CN" sz="2000" dirty="0" smtClean="0"/>
              <a:t>protected </a:t>
            </a:r>
            <a:r>
              <a:rPr lang="zh-CN" altLang="en-US" sz="1800" dirty="0" smtClean="0"/>
              <a:t>子类、同一包中的类可以访问。</a:t>
            </a:r>
            <a:endParaRPr lang="zh-CN" altLang="en-US" sz="1800" dirty="0" smtClean="0"/>
          </a:p>
          <a:p>
            <a:pPr lvl="1" eaLnBrk="1" hangingPunct="1">
              <a:lnSpc>
                <a:spcPct val="90000"/>
              </a:lnSpc>
              <a:defRPr/>
            </a:pPr>
            <a:r>
              <a:rPr lang="en-US" altLang="zh-CN" sz="2000" dirty="0" smtClean="0"/>
              <a:t>public  </a:t>
            </a:r>
            <a:r>
              <a:rPr lang="zh-CN" altLang="en-US" sz="1800" dirty="0" smtClean="0"/>
              <a:t>所有其它类都可以访问。</a:t>
            </a:r>
            <a:endParaRPr lang="zh-CN" altLang="en-US" sz="1800" dirty="0" smtClean="0"/>
          </a:p>
          <a:p>
            <a:pPr eaLnBrk="1" hangingPunct="1">
              <a:lnSpc>
                <a:spcPct val="90000"/>
              </a:lnSpc>
              <a:defRPr/>
            </a:pPr>
            <a:r>
              <a:rPr lang="zh-CN" altLang="en-US" dirty="0" smtClean="0"/>
              <a:t>访问控制是在类的层次上进行的，而不是在每个对象上。</a:t>
            </a:r>
            <a:endParaRPr lang="zh-CN" altLang="en-US" dirty="0" smtClean="0"/>
          </a:p>
          <a:p>
            <a:pPr>
              <a:defRPr/>
            </a:pPr>
            <a:endParaRPr lang="zh-CN" altLang="en-US" dirty="0"/>
          </a:p>
        </p:txBody>
      </p:sp>
      <p:sp>
        <p:nvSpPr>
          <p:cNvPr id="32772"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CA7BFE92-3064-437D-82EE-A5C8CB957DF7}"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ltLang="zh-CN" dirty="0" smtClean="0"/>
              <a:t>UML</a:t>
            </a:r>
            <a:r>
              <a:rPr lang="zh-CN" altLang="en-US" dirty="0" smtClean="0"/>
              <a:t>中的可见性</a:t>
            </a:r>
            <a:endParaRPr lang="zh-CN" altLang="en-US" dirty="0" smtClean="0"/>
          </a:p>
        </p:txBody>
      </p:sp>
      <p:grpSp>
        <p:nvGrpSpPr>
          <p:cNvPr id="33795" name="组合 2"/>
          <p:cNvGrpSpPr/>
          <p:nvPr/>
        </p:nvGrpSpPr>
        <p:grpSpPr bwMode="auto">
          <a:xfrm>
            <a:off x="1445270" y="1124744"/>
            <a:ext cx="5614570" cy="4697963"/>
            <a:chOff x="971600" y="3905767"/>
            <a:chExt cx="2576512" cy="2203781"/>
          </a:xfrm>
        </p:grpSpPr>
        <p:sp>
          <p:nvSpPr>
            <p:cNvPr id="33797" name="Text Box 45"/>
            <p:cNvSpPr txBox="1">
              <a:spLocks noChangeArrowheads="1"/>
            </p:cNvSpPr>
            <p:nvPr/>
          </p:nvSpPr>
          <p:spPr bwMode="auto">
            <a:xfrm>
              <a:off x="1070077" y="5399727"/>
              <a:ext cx="1259612" cy="70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Char char="-"/>
              </a:pPr>
              <a:r>
                <a:rPr lang="en-US" altLang="zh-CN" sz="2000" dirty="0">
                  <a:solidFill>
                    <a:srgbClr val="FF0000"/>
                  </a:solidFill>
                  <a:latin typeface="Arial" panose="020B0604020202020204" pitchFamily="34" charset="0"/>
                  <a:ea typeface="宋体" panose="02010600030101010101" pitchFamily="2" charset="-122"/>
                </a:rPr>
                <a:t> </a:t>
              </a:r>
              <a:r>
                <a:rPr lang="zh-CN" altLang="en-US" sz="2000" dirty="0">
                  <a:solidFill>
                    <a:srgbClr val="FF0000"/>
                  </a:solidFill>
                  <a:latin typeface="Arial" panose="020B0604020202020204" pitchFamily="34" charset="0"/>
                  <a:ea typeface="宋体" panose="02010600030101010101" pitchFamily="2" charset="-122"/>
                </a:rPr>
                <a:t>表示</a:t>
              </a:r>
              <a:r>
                <a:rPr lang="en-US" altLang="zh-CN" sz="2000" dirty="0">
                  <a:solidFill>
                    <a:srgbClr val="FF0000"/>
                  </a:solidFill>
                  <a:latin typeface="Arial" panose="020B0604020202020204" pitchFamily="34" charset="0"/>
                  <a:ea typeface="宋体" panose="02010600030101010101" pitchFamily="2" charset="-122"/>
                </a:rPr>
                <a:t>private</a:t>
              </a:r>
              <a:endParaRPr lang="en-US" altLang="zh-CN" sz="2000" dirty="0">
                <a:solidFill>
                  <a:srgbClr val="FF0000"/>
                </a:solidFill>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2000" dirty="0">
                  <a:solidFill>
                    <a:srgbClr val="00B0F0"/>
                  </a:solidFill>
                  <a:latin typeface="Arial" panose="020B0604020202020204" pitchFamily="34" charset="0"/>
                  <a:ea typeface="宋体" panose="02010600030101010101" pitchFamily="2" charset="-122"/>
                </a:rPr>
                <a:t>+ </a:t>
              </a:r>
              <a:r>
                <a:rPr lang="zh-CN" altLang="en-US" sz="2000" dirty="0">
                  <a:solidFill>
                    <a:srgbClr val="00B0F0"/>
                  </a:solidFill>
                  <a:latin typeface="Arial" panose="020B0604020202020204" pitchFamily="34" charset="0"/>
                  <a:ea typeface="宋体" panose="02010600030101010101" pitchFamily="2" charset="-122"/>
                </a:rPr>
                <a:t>表示</a:t>
              </a:r>
              <a:r>
                <a:rPr lang="en-US" altLang="zh-CN" sz="2000" dirty="0">
                  <a:solidFill>
                    <a:srgbClr val="00B0F0"/>
                  </a:solidFill>
                  <a:latin typeface="Arial" panose="020B0604020202020204" pitchFamily="34" charset="0"/>
                  <a:ea typeface="宋体" panose="02010600030101010101" pitchFamily="2" charset="-122"/>
                </a:rPr>
                <a:t>public</a:t>
              </a:r>
              <a:endParaRPr lang="en-US" altLang="zh-CN" sz="2000" dirty="0">
                <a:solidFill>
                  <a:srgbClr val="00B0F0"/>
                </a:solidFill>
                <a:latin typeface="Arial" panose="020B0604020202020204" pitchFamily="34" charset="0"/>
                <a:ea typeface="宋体" panose="02010600030101010101" pitchFamily="2" charset="-122"/>
              </a:endParaRPr>
            </a:p>
            <a:p>
              <a:pPr eaLnBrk="1" hangingPunct="1">
                <a:spcBef>
                  <a:spcPct val="0"/>
                </a:spcBef>
                <a:buClrTx/>
                <a:buFontTx/>
                <a:buNone/>
              </a:pPr>
              <a:r>
                <a:rPr lang="zh-CN" altLang="en-US" sz="2000" dirty="0">
                  <a:solidFill>
                    <a:srgbClr val="FF0000"/>
                  </a:solidFill>
                  <a:latin typeface="Arial" panose="020B0604020202020204" pitchFamily="34" charset="0"/>
                  <a:ea typeface="宋体" panose="02010600030101010101" pitchFamily="2" charset="-122"/>
                </a:rPr>
                <a:t>下划线 表示</a:t>
              </a:r>
              <a:r>
                <a:rPr lang="en-US" altLang="zh-CN" sz="2000" dirty="0" smtClean="0">
                  <a:solidFill>
                    <a:srgbClr val="FF0000"/>
                  </a:solidFill>
                  <a:latin typeface="Arial" panose="020B0604020202020204" pitchFamily="34" charset="0"/>
                  <a:ea typeface="宋体" panose="02010600030101010101" pitchFamily="2" charset="-122"/>
                </a:rPr>
                <a:t>static</a:t>
              </a:r>
              <a:endParaRPr lang="en-US" altLang="zh-CN" sz="2000" dirty="0" smtClean="0">
                <a:solidFill>
                  <a:srgbClr val="FF0000"/>
                </a:solidFill>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2000" dirty="0" smtClean="0">
                  <a:latin typeface="Arial" panose="020B0604020202020204" pitchFamily="34" charset="0"/>
                  <a:ea typeface="宋体" panose="02010600030101010101" pitchFamily="2" charset="-122"/>
                </a:rPr>
                <a:t># </a:t>
              </a:r>
              <a:r>
                <a:rPr lang="zh-CN" altLang="en-US" sz="2000" dirty="0" smtClean="0">
                  <a:latin typeface="Arial" panose="020B0604020202020204" pitchFamily="34" charset="0"/>
                  <a:ea typeface="宋体" panose="02010600030101010101" pitchFamily="2" charset="-122"/>
                </a:rPr>
                <a:t>表示</a:t>
              </a:r>
              <a:r>
                <a:rPr lang="en-US" altLang="zh-CN" sz="2000" dirty="0" smtClean="0">
                  <a:latin typeface="Arial" panose="020B0604020202020204" pitchFamily="34" charset="0"/>
                  <a:ea typeface="宋体" panose="02010600030101010101" pitchFamily="2" charset="-122"/>
                </a:rPr>
                <a:t>protected</a:t>
              </a:r>
              <a:endParaRPr lang="en-US" altLang="zh-CN" sz="2000" dirty="0">
                <a:latin typeface="Arial" panose="020B0604020202020204" pitchFamily="34" charset="0"/>
                <a:ea typeface="宋体" panose="02010600030101010101" pitchFamily="2" charset="-122"/>
              </a:endParaRPr>
            </a:p>
          </p:txBody>
        </p:sp>
        <p:sp>
          <p:nvSpPr>
            <p:cNvPr id="33801" name="AutoShape 24"/>
            <p:cNvSpPr>
              <a:spLocks noChangeAspect="1" noChangeArrowheads="1"/>
            </p:cNvSpPr>
            <p:nvPr/>
          </p:nvSpPr>
          <p:spPr bwMode="auto">
            <a:xfrm>
              <a:off x="971600" y="3905767"/>
              <a:ext cx="2576512"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2000">
                <a:latin typeface="Arial" panose="020B0604020202020204" pitchFamily="34" charset="0"/>
                <a:ea typeface="宋体" panose="02010600030101010101" pitchFamily="2" charset="-122"/>
              </a:endParaRPr>
            </a:p>
          </p:txBody>
        </p:sp>
      </p:grpSp>
      <p:sp>
        <p:nvSpPr>
          <p:cNvPr id="33796" name="灯片编号占位符 2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2A179600-0079-4F17-AC98-43E69F1FEDE2}"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pSp>
        <p:nvGrpSpPr>
          <p:cNvPr id="11" name="Group 4"/>
          <p:cNvGrpSpPr>
            <a:grpSpLocks noChangeAspect="1"/>
          </p:cNvGrpSpPr>
          <p:nvPr/>
        </p:nvGrpSpPr>
        <p:grpSpPr bwMode="auto">
          <a:xfrm>
            <a:off x="1659864" y="1721986"/>
            <a:ext cx="4856352" cy="2540848"/>
            <a:chOff x="664" y="1525"/>
            <a:chExt cx="1623" cy="925"/>
          </a:xfrm>
        </p:grpSpPr>
        <p:sp>
          <p:nvSpPr>
            <p:cNvPr id="12" name="AutoShape 3"/>
            <p:cNvSpPr>
              <a:spLocks noChangeAspect="1" noChangeArrowheads="1" noTextEdit="1"/>
            </p:cNvSpPr>
            <p:nvPr/>
          </p:nvSpPr>
          <p:spPr bwMode="auto">
            <a:xfrm>
              <a:off x="664" y="1525"/>
              <a:ext cx="1623" cy="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000"/>
            </a:p>
          </p:txBody>
        </p:sp>
        <p:sp>
          <p:nvSpPr>
            <p:cNvPr id="13" name="Rectangle 5"/>
            <p:cNvSpPr>
              <a:spLocks noChangeArrowheads="1"/>
            </p:cNvSpPr>
            <p:nvPr/>
          </p:nvSpPr>
          <p:spPr bwMode="auto">
            <a:xfrm>
              <a:off x="664" y="1525"/>
              <a:ext cx="1623" cy="917"/>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2000">
                <a:latin typeface="Arial" panose="020B0604020202020204" pitchFamily="34" charset="0"/>
                <a:ea typeface="宋体" panose="02010600030101010101" pitchFamily="2" charset="-122"/>
              </a:endParaRPr>
            </a:p>
          </p:txBody>
        </p:sp>
        <p:sp>
          <p:nvSpPr>
            <p:cNvPr id="14" name="Rectangle 6"/>
            <p:cNvSpPr>
              <a:spLocks noChangeArrowheads="1"/>
            </p:cNvSpPr>
            <p:nvPr/>
          </p:nvSpPr>
          <p:spPr bwMode="auto">
            <a:xfrm>
              <a:off x="1364" y="1542"/>
              <a:ext cx="28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dirty="0">
                  <a:solidFill>
                    <a:srgbClr val="000000"/>
                  </a:solidFill>
                  <a:latin typeface="Microsoft Sans Serif" panose="020B0604020202020204" pitchFamily="34" charset="0"/>
                  <a:ea typeface="宋体" panose="02010600030101010101" pitchFamily="2" charset="-122"/>
                </a:rPr>
                <a:t>Circle</a:t>
              </a:r>
              <a:endParaRPr lang="zh-CN" altLang="zh-CN" sz="2000" dirty="0">
                <a:latin typeface="Arial" panose="020B0604020202020204" pitchFamily="34" charset="0"/>
                <a:ea typeface="宋体" panose="02010600030101010101" pitchFamily="2" charset="-122"/>
              </a:endParaRPr>
            </a:p>
          </p:txBody>
        </p:sp>
        <p:sp>
          <p:nvSpPr>
            <p:cNvPr id="15" name="Line 7"/>
            <p:cNvSpPr>
              <a:spLocks noChangeShapeType="1"/>
            </p:cNvSpPr>
            <p:nvPr/>
          </p:nvSpPr>
          <p:spPr bwMode="auto">
            <a:xfrm>
              <a:off x="664" y="1686"/>
              <a:ext cx="1623"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6" name="Rectangle 8"/>
            <p:cNvSpPr>
              <a:spLocks noChangeArrowheads="1"/>
            </p:cNvSpPr>
            <p:nvPr/>
          </p:nvSpPr>
          <p:spPr bwMode="auto">
            <a:xfrm>
              <a:off x="698" y="1703"/>
              <a:ext cx="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2000">
                <a:latin typeface="Arial" panose="020B0604020202020204" pitchFamily="34" charset="0"/>
                <a:ea typeface="宋体" panose="02010600030101010101" pitchFamily="2" charset="-122"/>
              </a:endParaRPr>
            </a:p>
          </p:txBody>
        </p:sp>
        <p:sp>
          <p:nvSpPr>
            <p:cNvPr id="17" name="Rectangle 9"/>
            <p:cNvSpPr>
              <a:spLocks noChangeArrowheads="1"/>
            </p:cNvSpPr>
            <p:nvPr/>
          </p:nvSpPr>
          <p:spPr bwMode="auto">
            <a:xfrm>
              <a:off x="698" y="1814"/>
              <a:ext cx="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2000">
                <a:latin typeface="Arial" panose="020B0604020202020204" pitchFamily="34" charset="0"/>
                <a:ea typeface="宋体" panose="02010600030101010101" pitchFamily="2" charset="-122"/>
              </a:endParaRPr>
            </a:p>
          </p:txBody>
        </p:sp>
        <p:sp>
          <p:nvSpPr>
            <p:cNvPr id="18" name="Rectangle 10"/>
            <p:cNvSpPr>
              <a:spLocks noChangeArrowheads="1"/>
            </p:cNvSpPr>
            <p:nvPr/>
          </p:nvSpPr>
          <p:spPr bwMode="auto">
            <a:xfrm>
              <a:off x="792" y="1703"/>
              <a:ext cx="3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a:solidFill>
                    <a:srgbClr val="000000"/>
                  </a:solidFill>
                  <a:latin typeface="Microsoft Sans Serif" panose="020B0604020202020204" pitchFamily="34" charset="0"/>
                  <a:ea typeface="宋体" panose="02010600030101010101" pitchFamily="2" charset="-122"/>
                </a:rPr>
                <a:t>radius</a:t>
              </a:r>
              <a:endParaRPr lang="zh-CN" altLang="zh-CN" sz="2000">
                <a:latin typeface="Arial" panose="020B0604020202020204" pitchFamily="34" charset="0"/>
                <a:ea typeface="宋体" panose="02010600030101010101" pitchFamily="2" charset="-122"/>
              </a:endParaRPr>
            </a:p>
          </p:txBody>
        </p:sp>
        <p:sp>
          <p:nvSpPr>
            <p:cNvPr id="19" name="Rectangle 11"/>
            <p:cNvSpPr>
              <a:spLocks noChangeArrowheads="1"/>
            </p:cNvSpPr>
            <p:nvPr/>
          </p:nvSpPr>
          <p:spPr bwMode="auto">
            <a:xfrm>
              <a:off x="792" y="1814"/>
              <a:ext cx="80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u="sng">
                  <a:solidFill>
                    <a:srgbClr val="000000"/>
                  </a:solidFill>
                  <a:latin typeface="Microsoft Sans Serif" panose="020B0604020202020204" pitchFamily="34" charset="0"/>
                  <a:ea typeface="宋体" panose="02010600030101010101" pitchFamily="2" charset="-122"/>
                </a:rPr>
                <a:t>numberOfObject</a:t>
              </a:r>
              <a:endParaRPr lang="zh-CN" altLang="zh-CN" sz="2000" u="sng">
                <a:latin typeface="Arial" panose="020B0604020202020204" pitchFamily="34" charset="0"/>
                <a:ea typeface="宋体" panose="02010600030101010101" pitchFamily="2" charset="-122"/>
              </a:endParaRPr>
            </a:p>
          </p:txBody>
        </p:sp>
        <p:sp>
          <p:nvSpPr>
            <p:cNvPr id="20" name="Rectangle 12"/>
            <p:cNvSpPr>
              <a:spLocks noChangeArrowheads="1"/>
            </p:cNvSpPr>
            <p:nvPr/>
          </p:nvSpPr>
          <p:spPr bwMode="auto">
            <a:xfrm>
              <a:off x="1896" y="1703"/>
              <a:ext cx="39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dirty="0">
                  <a:solidFill>
                    <a:srgbClr val="000000"/>
                  </a:solidFill>
                  <a:latin typeface="Microsoft Sans Serif" panose="020B0604020202020204" pitchFamily="34" charset="0"/>
                  <a:ea typeface="宋体" panose="02010600030101010101" pitchFamily="2" charset="-122"/>
                </a:rPr>
                <a:t>: double</a:t>
              </a:r>
              <a:endParaRPr lang="zh-CN" altLang="zh-CN" sz="2000" dirty="0">
                <a:latin typeface="Arial" panose="020B0604020202020204" pitchFamily="34" charset="0"/>
                <a:ea typeface="宋体" panose="02010600030101010101" pitchFamily="2" charset="-122"/>
              </a:endParaRPr>
            </a:p>
          </p:txBody>
        </p:sp>
        <p:sp>
          <p:nvSpPr>
            <p:cNvPr id="21" name="Rectangle 13"/>
            <p:cNvSpPr>
              <a:spLocks noChangeArrowheads="1"/>
            </p:cNvSpPr>
            <p:nvPr/>
          </p:nvSpPr>
          <p:spPr bwMode="auto">
            <a:xfrm>
              <a:off x="1896" y="1814"/>
              <a:ext cx="17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a:solidFill>
                    <a:srgbClr val="000000"/>
                  </a:solidFill>
                  <a:latin typeface="Microsoft Sans Serif" panose="020B0604020202020204" pitchFamily="34" charset="0"/>
                  <a:ea typeface="宋体" panose="02010600030101010101" pitchFamily="2" charset="-122"/>
                </a:rPr>
                <a:t>: int</a:t>
              </a:r>
              <a:endParaRPr lang="zh-CN" altLang="zh-CN" sz="2000">
                <a:latin typeface="Arial" panose="020B0604020202020204" pitchFamily="34" charset="0"/>
                <a:ea typeface="宋体" panose="02010600030101010101" pitchFamily="2" charset="-122"/>
              </a:endParaRPr>
            </a:p>
          </p:txBody>
        </p:sp>
        <p:sp>
          <p:nvSpPr>
            <p:cNvPr id="22" name="Line 14"/>
            <p:cNvSpPr>
              <a:spLocks noChangeShapeType="1"/>
            </p:cNvSpPr>
            <p:nvPr/>
          </p:nvSpPr>
          <p:spPr bwMode="auto">
            <a:xfrm>
              <a:off x="664" y="1941"/>
              <a:ext cx="1623"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3" name="Rectangle 15"/>
            <p:cNvSpPr>
              <a:spLocks noChangeArrowheads="1"/>
            </p:cNvSpPr>
            <p:nvPr/>
          </p:nvSpPr>
          <p:spPr bwMode="auto">
            <a:xfrm>
              <a:off x="698" y="1958"/>
              <a:ext cx="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2000">
                <a:latin typeface="Arial" panose="020B0604020202020204" pitchFamily="34" charset="0"/>
                <a:ea typeface="宋体" panose="02010600030101010101" pitchFamily="2" charset="-122"/>
              </a:endParaRPr>
            </a:p>
          </p:txBody>
        </p:sp>
        <p:sp>
          <p:nvSpPr>
            <p:cNvPr id="24" name="Rectangle 16"/>
            <p:cNvSpPr>
              <a:spLocks noChangeArrowheads="1"/>
            </p:cNvSpPr>
            <p:nvPr/>
          </p:nvSpPr>
          <p:spPr bwMode="auto">
            <a:xfrm>
              <a:off x="698" y="2068"/>
              <a:ext cx="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2000">
                <a:latin typeface="Arial" panose="020B0604020202020204" pitchFamily="34" charset="0"/>
                <a:ea typeface="宋体" panose="02010600030101010101" pitchFamily="2" charset="-122"/>
              </a:endParaRPr>
            </a:p>
          </p:txBody>
        </p:sp>
        <p:sp>
          <p:nvSpPr>
            <p:cNvPr id="25" name="Rectangle 17"/>
            <p:cNvSpPr>
              <a:spLocks noChangeArrowheads="1"/>
            </p:cNvSpPr>
            <p:nvPr/>
          </p:nvSpPr>
          <p:spPr bwMode="auto">
            <a:xfrm>
              <a:off x="698" y="2178"/>
              <a:ext cx="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2000">
                <a:latin typeface="Arial" panose="020B0604020202020204" pitchFamily="34" charset="0"/>
                <a:ea typeface="宋体" panose="02010600030101010101" pitchFamily="2" charset="-122"/>
              </a:endParaRPr>
            </a:p>
          </p:txBody>
        </p:sp>
        <p:sp>
          <p:nvSpPr>
            <p:cNvPr id="26" name="Rectangle 18"/>
            <p:cNvSpPr>
              <a:spLocks noChangeArrowheads="1"/>
            </p:cNvSpPr>
            <p:nvPr/>
          </p:nvSpPr>
          <p:spPr bwMode="auto">
            <a:xfrm>
              <a:off x="698" y="2289"/>
              <a:ext cx="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2000">
                <a:latin typeface="Arial" panose="020B0604020202020204" pitchFamily="34" charset="0"/>
                <a:ea typeface="宋体" panose="02010600030101010101" pitchFamily="2" charset="-122"/>
              </a:endParaRPr>
            </a:p>
          </p:txBody>
        </p:sp>
        <p:sp>
          <p:nvSpPr>
            <p:cNvPr id="27" name="Rectangle 19"/>
            <p:cNvSpPr>
              <a:spLocks noChangeArrowheads="1"/>
            </p:cNvSpPr>
            <p:nvPr/>
          </p:nvSpPr>
          <p:spPr bwMode="auto">
            <a:xfrm>
              <a:off x="818" y="1958"/>
              <a:ext cx="59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a:solidFill>
                    <a:srgbClr val="000000"/>
                  </a:solidFill>
                  <a:latin typeface="Microsoft Sans Serif" panose="020B0604020202020204" pitchFamily="34" charset="0"/>
                  <a:ea typeface="宋体" panose="02010600030101010101" pitchFamily="2" charset="-122"/>
                </a:rPr>
                <a:t>getRadius ()</a:t>
              </a:r>
              <a:endParaRPr lang="zh-CN" altLang="zh-CN" sz="2000">
                <a:latin typeface="Arial" panose="020B0604020202020204" pitchFamily="34" charset="0"/>
                <a:ea typeface="宋体" panose="02010600030101010101" pitchFamily="2" charset="-122"/>
              </a:endParaRPr>
            </a:p>
          </p:txBody>
        </p:sp>
        <p:sp>
          <p:nvSpPr>
            <p:cNvPr id="28" name="Rectangle 20"/>
            <p:cNvSpPr>
              <a:spLocks noChangeArrowheads="1"/>
            </p:cNvSpPr>
            <p:nvPr/>
          </p:nvSpPr>
          <p:spPr bwMode="auto">
            <a:xfrm>
              <a:off x="818" y="2068"/>
              <a:ext cx="128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dirty="0">
                  <a:solidFill>
                    <a:srgbClr val="000000"/>
                  </a:solidFill>
                  <a:latin typeface="Microsoft Sans Serif" panose="020B0604020202020204" pitchFamily="34" charset="0"/>
                  <a:ea typeface="宋体" panose="02010600030101010101" pitchFamily="2" charset="-122"/>
                </a:rPr>
                <a:t>setRadius (</a:t>
              </a:r>
              <a:r>
                <a:rPr lang="zh-CN" altLang="zh-CN" sz="2000" dirty="0" smtClean="0">
                  <a:solidFill>
                    <a:srgbClr val="000000"/>
                  </a:solidFill>
                  <a:latin typeface="Microsoft Sans Serif" panose="020B0604020202020204" pitchFamily="34" charset="0"/>
                  <a:ea typeface="宋体" panose="02010600030101010101" pitchFamily="2" charset="-122"/>
                </a:rPr>
                <a:t>radius</a:t>
              </a:r>
              <a:r>
                <a:rPr lang="en-US" altLang="zh-CN" sz="2000" dirty="0" smtClean="0">
                  <a:solidFill>
                    <a:srgbClr val="000000"/>
                  </a:solidFill>
                  <a:latin typeface="Microsoft Sans Serif" panose="020B0604020202020204" pitchFamily="34" charset="0"/>
                  <a:ea typeface="宋体" panose="02010600030101010101" pitchFamily="2" charset="-122"/>
                </a:rPr>
                <a:t>:</a:t>
              </a:r>
              <a:r>
                <a:rPr lang="zh-CN" altLang="zh-CN" sz="2000" dirty="0" smtClean="0">
                  <a:solidFill>
                    <a:srgbClr val="000000"/>
                  </a:solidFill>
                  <a:latin typeface="Microsoft Sans Serif" panose="020B0604020202020204" pitchFamily="34" charset="0"/>
                  <a:ea typeface="宋体" panose="02010600030101010101" pitchFamily="2" charset="-122"/>
                </a:rPr>
                <a:t> </a:t>
              </a:r>
              <a:r>
                <a:rPr lang="zh-CN" altLang="zh-CN" sz="2000" dirty="0">
                  <a:solidFill>
                    <a:srgbClr val="000000"/>
                  </a:solidFill>
                  <a:latin typeface="Microsoft Sans Serif" panose="020B0604020202020204" pitchFamily="34" charset="0"/>
                  <a:ea typeface="宋体" panose="02010600030101010101" pitchFamily="2" charset="-122"/>
                </a:rPr>
                <a:t>double)</a:t>
              </a:r>
              <a:endParaRPr lang="zh-CN" altLang="zh-CN" sz="2000" dirty="0">
                <a:latin typeface="Arial" panose="020B0604020202020204" pitchFamily="34" charset="0"/>
                <a:ea typeface="宋体" panose="02010600030101010101" pitchFamily="2" charset="-122"/>
              </a:endParaRPr>
            </a:p>
          </p:txBody>
        </p:sp>
        <p:sp>
          <p:nvSpPr>
            <p:cNvPr id="29" name="Rectangle 21"/>
            <p:cNvSpPr>
              <a:spLocks noChangeArrowheads="1"/>
            </p:cNvSpPr>
            <p:nvPr/>
          </p:nvSpPr>
          <p:spPr bwMode="auto">
            <a:xfrm>
              <a:off x="818" y="2178"/>
              <a:ext cx="108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u="sng" dirty="0">
                  <a:solidFill>
                    <a:srgbClr val="000000"/>
                  </a:solidFill>
                  <a:latin typeface="Microsoft Sans Serif" panose="020B0604020202020204" pitchFamily="34" charset="0"/>
                  <a:ea typeface="宋体" panose="02010600030101010101" pitchFamily="2" charset="-122"/>
                </a:rPr>
                <a:t>getNumberOfObject ()</a:t>
              </a:r>
              <a:endParaRPr lang="zh-CN" altLang="zh-CN" sz="2000" u="sng" dirty="0">
                <a:latin typeface="Arial" panose="020B0604020202020204" pitchFamily="34" charset="0"/>
                <a:ea typeface="宋体" panose="02010600030101010101" pitchFamily="2" charset="-122"/>
              </a:endParaRPr>
            </a:p>
          </p:txBody>
        </p:sp>
        <p:sp>
          <p:nvSpPr>
            <p:cNvPr id="30" name="Rectangle 22"/>
            <p:cNvSpPr>
              <a:spLocks noChangeArrowheads="1"/>
            </p:cNvSpPr>
            <p:nvPr/>
          </p:nvSpPr>
          <p:spPr bwMode="auto">
            <a:xfrm>
              <a:off x="818" y="2289"/>
              <a:ext cx="5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a:solidFill>
                    <a:srgbClr val="000000"/>
                  </a:solidFill>
                  <a:latin typeface="Microsoft Sans Serif" panose="020B0604020202020204" pitchFamily="34" charset="0"/>
                  <a:ea typeface="宋体" panose="02010600030101010101" pitchFamily="2" charset="-122"/>
                </a:rPr>
                <a:t>findArea() ()</a:t>
              </a:r>
              <a:endParaRPr lang="zh-CN" altLang="zh-CN" sz="2000">
                <a:latin typeface="Arial" panose="020B0604020202020204" pitchFamily="34" charset="0"/>
                <a:ea typeface="宋体" panose="02010600030101010101" pitchFamily="2" charset="-122"/>
              </a:endParaRPr>
            </a:p>
          </p:txBody>
        </p:sp>
        <p:sp>
          <p:nvSpPr>
            <p:cNvPr id="31" name="Rectangle 23"/>
            <p:cNvSpPr>
              <a:spLocks noChangeArrowheads="1"/>
            </p:cNvSpPr>
            <p:nvPr/>
          </p:nvSpPr>
          <p:spPr bwMode="auto">
            <a:xfrm>
              <a:off x="1894" y="1958"/>
              <a:ext cx="39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a:solidFill>
                    <a:srgbClr val="000000"/>
                  </a:solidFill>
                  <a:latin typeface="Microsoft Sans Serif" panose="020B0604020202020204" pitchFamily="34" charset="0"/>
                  <a:ea typeface="宋体" panose="02010600030101010101" pitchFamily="2" charset="-122"/>
                </a:rPr>
                <a:t>: double</a:t>
              </a:r>
              <a:endParaRPr lang="zh-CN" altLang="zh-CN" sz="2000">
                <a:latin typeface="Arial" panose="020B0604020202020204" pitchFamily="34" charset="0"/>
                <a:ea typeface="宋体" panose="02010600030101010101" pitchFamily="2" charset="-122"/>
              </a:endParaRPr>
            </a:p>
          </p:txBody>
        </p:sp>
        <p:sp>
          <p:nvSpPr>
            <p:cNvPr id="32" name="Rectangle 24"/>
            <p:cNvSpPr>
              <a:spLocks noChangeArrowheads="1"/>
            </p:cNvSpPr>
            <p:nvPr/>
          </p:nvSpPr>
          <p:spPr bwMode="auto">
            <a:xfrm>
              <a:off x="1894" y="2068"/>
              <a:ext cx="26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a:solidFill>
                    <a:srgbClr val="000000"/>
                  </a:solidFill>
                  <a:latin typeface="Microsoft Sans Serif" panose="020B0604020202020204" pitchFamily="34" charset="0"/>
                  <a:ea typeface="宋体" panose="02010600030101010101" pitchFamily="2" charset="-122"/>
                </a:rPr>
                <a:t>: void</a:t>
              </a:r>
              <a:endParaRPr lang="zh-CN" altLang="zh-CN" sz="2000">
                <a:latin typeface="Arial" panose="020B0604020202020204" pitchFamily="34" charset="0"/>
                <a:ea typeface="宋体" panose="02010600030101010101" pitchFamily="2" charset="-122"/>
              </a:endParaRPr>
            </a:p>
          </p:txBody>
        </p:sp>
        <p:sp>
          <p:nvSpPr>
            <p:cNvPr id="33" name="Rectangle 25"/>
            <p:cNvSpPr>
              <a:spLocks noChangeArrowheads="1"/>
            </p:cNvSpPr>
            <p:nvPr/>
          </p:nvSpPr>
          <p:spPr bwMode="auto">
            <a:xfrm>
              <a:off x="1894" y="2178"/>
              <a:ext cx="17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a:solidFill>
                    <a:srgbClr val="000000"/>
                  </a:solidFill>
                  <a:latin typeface="Microsoft Sans Serif" panose="020B0604020202020204" pitchFamily="34" charset="0"/>
                  <a:ea typeface="宋体" panose="02010600030101010101" pitchFamily="2" charset="-122"/>
                </a:rPr>
                <a:t>: int</a:t>
              </a:r>
              <a:endParaRPr lang="zh-CN" altLang="zh-CN" sz="2000">
                <a:latin typeface="Arial" panose="020B0604020202020204" pitchFamily="34" charset="0"/>
                <a:ea typeface="宋体" panose="02010600030101010101" pitchFamily="2" charset="-122"/>
              </a:endParaRPr>
            </a:p>
          </p:txBody>
        </p:sp>
        <p:sp>
          <p:nvSpPr>
            <p:cNvPr id="34" name="Rectangle 26"/>
            <p:cNvSpPr>
              <a:spLocks noChangeArrowheads="1"/>
            </p:cNvSpPr>
            <p:nvPr/>
          </p:nvSpPr>
          <p:spPr bwMode="auto">
            <a:xfrm>
              <a:off x="1894" y="2289"/>
              <a:ext cx="39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2000">
                  <a:solidFill>
                    <a:srgbClr val="000000"/>
                  </a:solidFill>
                  <a:latin typeface="Microsoft Sans Serif" panose="020B0604020202020204" pitchFamily="34" charset="0"/>
                  <a:ea typeface="宋体" panose="02010600030101010101" pitchFamily="2" charset="-122"/>
                </a:rPr>
                <a:t>: double</a:t>
              </a:r>
              <a:endParaRPr lang="zh-CN" altLang="zh-CN" sz="200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zh-CN" altLang="en-US" dirty="0" smtClean="0"/>
              <a:t>数据域封装</a:t>
            </a:r>
            <a:endParaRPr lang="zh-CN" altLang="en-US" dirty="0" smtClean="0"/>
          </a:p>
        </p:txBody>
      </p:sp>
      <p:sp>
        <p:nvSpPr>
          <p:cNvPr id="6" name="内容占位符 5"/>
          <p:cNvSpPr>
            <a:spLocks noGrp="1"/>
          </p:cNvSpPr>
          <p:nvPr>
            <p:ph idx="1"/>
          </p:nvPr>
        </p:nvSpPr>
        <p:spPr/>
        <p:txBody>
          <a:bodyPr/>
          <a:lstStyle/>
          <a:p>
            <a:pPr>
              <a:defRPr/>
            </a:pPr>
            <a:r>
              <a:rPr lang="zh-CN" altLang="en-US" dirty="0" smtClean="0"/>
              <a:t>为了避免对数据域的直接改动，应该使用</a:t>
            </a:r>
            <a:r>
              <a:rPr lang="en-US" altLang="zh-CN" dirty="0" smtClean="0">
                <a:solidFill>
                  <a:srgbClr val="FF0000"/>
                </a:solidFill>
              </a:rPr>
              <a:t>private</a:t>
            </a:r>
            <a:r>
              <a:rPr lang="zh-CN" altLang="en-US" dirty="0" smtClean="0"/>
              <a:t>修饰符将数据域声明为私有，这就称为数据域的</a:t>
            </a:r>
            <a:r>
              <a:rPr lang="zh-CN" altLang="en-US" dirty="0" smtClean="0">
                <a:solidFill>
                  <a:srgbClr val="FF0000"/>
                </a:solidFill>
              </a:rPr>
              <a:t>封装</a:t>
            </a:r>
            <a:endParaRPr lang="en-US" altLang="zh-CN" dirty="0" smtClean="0">
              <a:solidFill>
                <a:srgbClr val="FF0000"/>
              </a:solidFill>
            </a:endParaRPr>
          </a:p>
          <a:p>
            <a:pPr lvl="1">
              <a:defRPr/>
            </a:pPr>
            <a:r>
              <a:rPr lang="zh-CN" altLang="en-US" dirty="0" smtClean="0"/>
              <a:t>数据不能被篡改</a:t>
            </a:r>
            <a:endParaRPr lang="en-US" altLang="zh-CN" dirty="0" smtClean="0"/>
          </a:p>
          <a:p>
            <a:pPr lvl="1">
              <a:defRPr/>
            </a:pPr>
            <a:r>
              <a:rPr lang="zh-CN" altLang="en-US" dirty="0" smtClean="0"/>
              <a:t>易于维护</a:t>
            </a:r>
            <a:endParaRPr lang="en-US" altLang="zh-CN" dirty="0" smtClean="0"/>
          </a:p>
          <a:p>
            <a:pPr>
              <a:defRPr/>
            </a:pPr>
            <a:r>
              <a:rPr lang="zh-CN" altLang="en-US" dirty="0" smtClean="0"/>
              <a:t>可以为私有</a:t>
            </a:r>
            <a:r>
              <a:rPr lang="en-US" altLang="zh-CN" dirty="0" smtClean="0"/>
              <a:t>(private)</a:t>
            </a:r>
            <a:r>
              <a:rPr lang="zh-CN" altLang="en-US" dirty="0" smtClean="0"/>
              <a:t>成员变量提供</a:t>
            </a:r>
            <a:r>
              <a:rPr lang="en-US" altLang="zh-CN" dirty="0" smtClean="0"/>
              <a:t>get</a:t>
            </a:r>
            <a:r>
              <a:rPr lang="zh-CN" altLang="en-US" dirty="0" smtClean="0"/>
              <a:t>和</a:t>
            </a:r>
            <a:r>
              <a:rPr lang="en-US" altLang="zh-CN" dirty="0" smtClean="0"/>
              <a:t>set</a:t>
            </a:r>
            <a:r>
              <a:rPr lang="zh-CN" altLang="en-US" dirty="0" smtClean="0"/>
              <a:t>方法</a:t>
            </a:r>
            <a:endParaRPr lang="en-US" altLang="zh-CN" dirty="0" smtClean="0"/>
          </a:p>
        </p:txBody>
      </p:sp>
      <p:sp>
        <p:nvSpPr>
          <p:cNvPr id="36868"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51D06600-2674-40A5-B53E-3958EE18C140}"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zh-CN" altLang="en-US" dirty="0" smtClean="0"/>
              <a:t>数据域封装</a:t>
            </a:r>
            <a:endParaRPr lang="zh-CN" altLang="en-US" dirty="0" smtClean="0"/>
          </a:p>
        </p:txBody>
      </p:sp>
      <p:sp>
        <p:nvSpPr>
          <p:cNvPr id="6" name="内容占位符 5"/>
          <p:cNvSpPr>
            <a:spLocks noGrp="1"/>
          </p:cNvSpPr>
          <p:nvPr>
            <p:ph idx="1"/>
          </p:nvPr>
        </p:nvSpPr>
        <p:spPr/>
        <p:txBody>
          <a:bodyPr/>
          <a:lstStyle/>
          <a:p>
            <a:pPr eaLnBrk="1" hangingPunct="1">
              <a:defRPr/>
            </a:pPr>
            <a:r>
              <a:rPr lang="zh-CN" altLang="en-US" dirty="0" smtClean="0"/>
              <a:t>如果成员变量为</a:t>
            </a:r>
            <a:r>
              <a:rPr lang="en-US" altLang="zh-CN" sz="2400" dirty="0" err="1" smtClean="0"/>
              <a:t>DateType</a:t>
            </a:r>
            <a:r>
              <a:rPr lang="en-US" altLang="zh-CN" sz="2400" dirty="0" smtClean="0"/>
              <a:t> </a:t>
            </a:r>
            <a:r>
              <a:rPr lang="en-US" altLang="zh-CN" sz="2400" dirty="0" err="1" smtClean="0"/>
              <a:t>propertyName</a:t>
            </a:r>
            <a:endParaRPr lang="en-US" altLang="zh-CN" sz="2400" dirty="0" smtClean="0"/>
          </a:p>
          <a:p>
            <a:pPr lvl="1" eaLnBrk="1" hangingPunct="1">
              <a:defRPr/>
            </a:pPr>
            <a:r>
              <a:rPr lang="en-US" altLang="zh-CN" sz="2400" dirty="0" smtClean="0"/>
              <a:t>get</a:t>
            </a:r>
            <a:r>
              <a:rPr lang="zh-CN" altLang="en-US" sz="2400" dirty="0" smtClean="0"/>
              <a:t>方法用于获取成员变量的值</a:t>
            </a:r>
            <a:endParaRPr lang="zh-CN" altLang="en-US" sz="2400" dirty="0" smtClean="0"/>
          </a:p>
          <a:p>
            <a:pPr lvl="1" eaLnBrk="1" hangingPunct="1">
              <a:buFont typeface="Wingdings" panose="05000000000000000000" pitchFamily="2" charset="2"/>
              <a:buNone/>
              <a:defRPr/>
            </a:pPr>
            <a:r>
              <a:rPr lang="en-US" altLang="zh-CN" sz="2400" dirty="0" smtClean="0"/>
              <a:t>	</a:t>
            </a:r>
            <a:r>
              <a:rPr lang="zh-CN" altLang="en-US" sz="2400" dirty="0" smtClean="0"/>
              <a:t>签名： </a:t>
            </a:r>
            <a:r>
              <a:rPr lang="en-US" altLang="zh-CN" sz="2400" dirty="0" smtClean="0">
                <a:solidFill>
                  <a:srgbClr val="475A8D"/>
                </a:solidFill>
              </a:rPr>
              <a:t>public </a:t>
            </a:r>
            <a:r>
              <a:rPr lang="en-US" altLang="zh-CN" sz="2400" dirty="0" err="1" smtClean="0">
                <a:solidFill>
                  <a:srgbClr val="475A8D"/>
                </a:solidFill>
              </a:rPr>
              <a:t>DateType</a:t>
            </a:r>
            <a:r>
              <a:rPr lang="en-US" altLang="zh-CN" sz="2400" dirty="0" smtClean="0">
                <a:solidFill>
                  <a:srgbClr val="475A8D"/>
                </a:solidFill>
              </a:rPr>
              <a:t> </a:t>
            </a:r>
            <a:r>
              <a:rPr lang="en-US" altLang="zh-CN" sz="2400" dirty="0" err="1" smtClean="0">
                <a:solidFill>
                  <a:srgbClr val="475A8D"/>
                </a:solidFill>
              </a:rPr>
              <a:t>getPropertyName</a:t>
            </a:r>
            <a:r>
              <a:rPr lang="en-US" altLang="zh-CN" sz="2400" dirty="0" smtClean="0">
                <a:solidFill>
                  <a:srgbClr val="475A8D"/>
                </a:solidFill>
              </a:rPr>
              <a:t>()</a:t>
            </a:r>
            <a:endParaRPr lang="en-US" altLang="zh-CN" sz="2400" dirty="0" smtClean="0">
              <a:solidFill>
                <a:srgbClr val="475A8D"/>
              </a:solidFill>
            </a:endParaRPr>
          </a:p>
          <a:p>
            <a:pPr lvl="1" eaLnBrk="1" hangingPunct="1">
              <a:defRPr/>
            </a:pPr>
            <a:r>
              <a:rPr lang="zh-CN" altLang="en-US" sz="2400" dirty="0" smtClean="0"/>
              <a:t>如果返回类型是</a:t>
            </a:r>
            <a:r>
              <a:rPr lang="en-US" altLang="zh-CN" sz="2400" dirty="0" err="1" smtClean="0"/>
              <a:t>boolean</a:t>
            </a:r>
            <a:r>
              <a:rPr lang="zh-CN" altLang="en-US" sz="2400" dirty="0" smtClean="0"/>
              <a:t>型，习惯是如下定义</a:t>
            </a:r>
            <a:r>
              <a:rPr lang="en-US" altLang="zh-CN" sz="2400" dirty="0" smtClean="0"/>
              <a:t>get</a:t>
            </a:r>
            <a:r>
              <a:rPr lang="zh-CN" altLang="en-US" sz="2400" dirty="0" smtClean="0"/>
              <a:t>方法：</a:t>
            </a:r>
            <a:r>
              <a:rPr lang="en-US" altLang="zh-CN" sz="2400" dirty="0" smtClean="0">
                <a:solidFill>
                  <a:srgbClr val="475A8D"/>
                </a:solidFill>
              </a:rPr>
              <a:t>public </a:t>
            </a:r>
            <a:r>
              <a:rPr lang="en-US" altLang="zh-CN" sz="2400" dirty="0" err="1" smtClean="0">
                <a:solidFill>
                  <a:srgbClr val="475A8D"/>
                </a:solidFill>
              </a:rPr>
              <a:t>boolean</a:t>
            </a:r>
            <a:r>
              <a:rPr lang="en-US" altLang="zh-CN" sz="2400" dirty="0" smtClean="0">
                <a:solidFill>
                  <a:srgbClr val="475A8D"/>
                </a:solidFill>
              </a:rPr>
              <a:t> </a:t>
            </a:r>
            <a:r>
              <a:rPr lang="en-US" altLang="zh-CN" sz="2400" dirty="0" err="1" smtClean="0">
                <a:solidFill>
                  <a:srgbClr val="475A8D"/>
                </a:solidFill>
              </a:rPr>
              <a:t>isPropertyName</a:t>
            </a:r>
            <a:r>
              <a:rPr lang="en-US" altLang="zh-CN" sz="2400" dirty="0" smtClean="0">
                <a:solidFill>
                  <a:srgbClr val="475A8D"/>
                </a:solidFill>
              </a:rPr>
              <a:t>()</a:t>
            </a:r>
            <a:endParaRPr lang="en-US" altLang="zh-CN" sz="2400" dirty="0" smtClean="0"/>
          </a:p>
          <a:p>
            <a:pPr lvl="1" eaLnBrk="1" hangingPunct="1">
              <a:defRPr/>
            </a:pPr>
            <a:r>
              <a:rPr lang="en-US" altLang="zh-CN" sz="2400" dirty="0" smtClean="0"/>
              <a:t>set</a:t>
            </a:r>
            <a:r>
              <a:rPr lang="zh-CN" altLang="en-US" sz="2400" dirty="0" smtClean="0"/>
              <a:t>方法用于设置成员变量的值</a:t>
            </a:r>
            <a:endParaRPr lang="zh-CN" altLang="en-US" sz="2400" dirty="0" smtClean="0"/>
          </a:p>
          <a:p>
            <a:pPr lvl="1" eaLnBrk="1" hangingPunct="1">
              <a:buFont typeface="Wingdings" panose="05000000000000000000" pitchFamily="2" charset="2"/>
              <a:buNone/>
              <a:defRPr/>
            </a:pPr>
            <a:r>
              <a:rPr lang="en-US" altLang="zh-CN" sz="2400" dirty="0" smtClean="0"/>
              <a:t>	</a:t>
            </a:r>
            <a:r>
              <a:rPr lang="zh-CN" altLang="en-US" sz="2400" dirty="0" smtClean="0"/>
              <a:t>签名： </a:t>
            </a:r>
            <a:r>
              <a:rPr lang="en-US" altLang="zh-CN" sz="2400" dirty="0" smtClean="0">
                <a:solidFill>
                  <a:srgbClr val="475A8D"/>
                </a:solidFill>
              </a:rPr>
              <a:t>public void </a:t>
            </a:r>
            <a:r>
              <a:rPr lang="en-US" altLang="zh-CN" sz="2400" dirty="0" err="1" smtClean="0">
                <a:solidFill>
                  <a:srgbClr val="475A8D"/>
                </a:solidFill>
              </a:rPr>
              <a:t>setPropertyName</a:t>
            </a:r>
            <a:r>
              <a:rPr lang="en-US" altLang="zh-CN" sz="2400" dirty="0" smtClean="0">
                <a:solidFill>
                  <a:srgbClr val="475A8D"/>
                </a:solidFill>
              </a:rPr>
              <a:t>(</a:t>
            </a:r>
            <a:r>
              <a:rPr lang="en-US" altLang="zh-CN" sz="2400" dirty="0" err="1" smtClean="0">
                <a:solidFill>
                  <a:srgbClr val="475A8D"/>
                </a:solidFill>
              </a:rPr>
              <a:t>DateType</a:t>
            </a:r>
            <a:r>
              <a:rPr lang="en-US" altLang="zh-CN" sz="2400" dirty="0" smtClean="0">
                <a:solidFill>
                  <a:srgbClr val="475A8D"/>
                </a:solidFill>
              </a:rPr>
              <a:t> value)</a:t>
            </a:r>
            <a:endParaRPr lang="en-US" altLang="zh-CN" sz="2400" dirty="0" smtClean="0">
              <a:solidFill>
                <a:srgbClr val="475A8D"/>
              </a:solidFill>
            </a:endParaRPr>
          </a:p>
          <a:p>
            <a:pPr>
              <a:defRPr/>
            </a:pPr>
            <a:r>
              <a:rPr lang="zh-CN" altLang="en-US" dirty="0" smtClean="0">
                <a:ea typeface="宋体" panose="02010600030101010101" pitchFamily="2" charset="-122"/>
              </a:rPr>
              <a:t>例</a:t>
            </a:r>
            <a:endParaRPr lang="en-US" altLang="zh-CN" dirty="0" smtClean="0">
              <a:ea typeface="宋体" panose="02010600030101010101" pitchFamily="2" charset="-122"/>
            </a:endParaRPr>
          </a:p>
          <a:p>
            <a:pPr>
              <a:defRPr/>
            </a:pPr>
            <a:endParaRPr lang="zh-CN" altLang="en-US" dirty="0"/>
          </a:p>
        </p:txBody>
      </p:sp>
      <p:sp>
        <p:nvSpPr>
          <p:cNvPr id="3789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F49F63F3-F526-4181-A791-6317A39F424E}"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pPr eaLnBrk="1" hangingPunct="1">
              <a:defRPr/>
            </a:pPr>
            <a:r>
              <a:rPr lang="en-US" altLang="zh-CN" dirty="0" smtClean="0"/>
              <a:t>C</a:t>
            </a:r>
            <a:r>
              <a:rPr lang="zh-CN" altLang="en-US" dirty="0" smtClean="0"/>
              <a:t>：面向过程</a:t>
            </a:r>
            <a:endParaRPr lang="zh-CN" altLang="en-US" dirty="0" smtClean="0"/>
          </a:p>
          <a:p>
            <a:pPr lvl="1" eaLnBrk="1" hangingPunct="1">
              <a:defRPr/>
            </a:pPr>
            <a:r>
              <a:rPr lang="zh-CN" altLang="en-US" dirty="0" smtClean="0"/>
              <a:t>数据结构</a:t>
            </a:r>
            <a:endParaRPr lang="zh-CN" altLang="en-US" dirty="0" smtClean="0"/>
          </a:p>
          <a:p>
            <a:pPr lvl="1" eaLnBrk="1" hangingPunct="1">
              <a:defRPr/>
            </a:pPr>
            <a:r>
              <a:rPr lang="zh-CN" altLang="en-US" dirty="0" smtClean="0"/>
              <a:t>算法</a:t>
            </a:r>
            <a:endParaRPr lang="zh-CN" altLang="en-US" dirty="0" smtClean="0"/>
          </a:p>
          <a:p>
            <a:pPr lvl="1" eaLnBrk="1" hangingPunct="1">
              <a:defRPr/>
            </a:pPr>
            <a:r>
              <a:rPr lang="zh-CN" altLang="en-US" dirty="0" smtClean="0"/>
              <a:t>数据加工</a:t>
            </a:r>
            <a:endParaRPr lang="zh-CN" altLang="en-US" dirty="0" smtClean="0"/>
          </a:p>
          <a:p>
            <a:pPr eaLnBrk="1" hangingPunct="1">
              <a:defRPr/>
            </a:pPr>
            <a:r>
              <a:rPr lang="en-US" altLang="zh-CN" dirty="0" smtClean="0"/>
              <a:t>Java</a:t>
            </a:r>
            <a:r>
              <a:rPr lang="zh-CN" altLang="en-US" dirty="0" smtClean="0"/>
              <a:t>：面向对象</a:t>
            </a:r>
            <a:endParaRPr lang="zh-CN" altLang="en-US" dirty="0" smtClean="0"/>
          </a:p>
          <a:p>
            <a:pPr lvl="1" eaLnBrk="1" hangingPunct="1">
              <a:defRPr/>
            </a:pPr>
            <a:r>
              <a:rPr lang="zh-CN" altLang="en-US" dirty="0" smtClean="0"/>
              <a:t>对象和类</a:t>
            </a:r>
            <a:endParaRPr lang="en-US" altLang="zh-CN" dirty="0" smtClean="0"/>
          </a:p>
          <a:p>
            <a:pPr lvl="1" eaLnBrk="1" hangingPunct="1">
              <a:defRPr/>
            </a:pPr>
            <a:r>
              <a:rPr lang="zh-CN" altLang="en-US" dirty="0" smtClean="0"/>
              <a:t>对象协作</a:t>
            </a:r>
            <a:endParaRPr lang="en-US" altLang="zh-CN" dirty="0" smtClean="0"/>
          </a:p>
          <a:p>
            <a:pPr lvl="1" eaLnBrk="1" hangingPunct="1">
              <a:defRPr/>
            </a:pPr>
            <a:r>
              <a:rPr lang="zh-CN" altLang="en-US" dirty="0" smtClean="0"/>
              <a:t>封装、继承、多态</a:t>
            </a:r>
            <a:endParaRPr lang="zh-CN" altLang="en-US" dirty="0" smtClean="0"/>
          </a:p>
        </p:txBody>
      </p:sp>
      <p:sp>
        <p:nvSpPr>
          <p:cNvPr id="5" name="标题 4"/>
          <p:cNvSpPr>
            <a:spLocks noGrp="1"/>
          </p:cNvSpPr>
          <p:nvPr>
            <p:ph type="title"/>
          </p:nvPr>
        </p:nvSpPr>
        <p:spPr/>
        <p:txBody>
          <a:bodyPr/>
          <a:lstStyle/>
          <a:p>
            <a:pPr>
              <a:defRPr/>
            </a:pPr>
            <a:r>
              <a:rPr lang="zh-CN" altLang="en-US" dirty="0" smtClean="0"/>
              <a:t>面向对象的程序</a:t>
            </a:r>
            <a:endParaRPr lang="zh-CN" altLang="en-US" dirty="0"/>
          </a:p>
        </p:txBody>
      </p:sp>
      <p:sp>
        <p:nvSpPr>
          <p:cNvPr id="7172"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C9788630-E5DF-4555-8033-B5AE34C5147E}"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zh-CN" altLang="en-US" smtClean="0"/>
              <a:t>将对象传递给方法</a:t>
            </a:r>
            <a:endParaRPr lang="zh-CN" altLang="en-US" smtClean="0"/>
          </a:p>
        </p:txBody>
      </p:sp>
      <p:grpSp>
        <p:nvGrpSpPr>
          <p:cNvPr id="38915" name="Group 4"/>
          <p:cNvGrpSpPr/>
          <p:nvPr/>
        </p:nvGrpSpPr>
        <p:grpSpPr bwMode="auto">
          <a:xfrm>
            <a:off x="1295400" y="4419600"/>
            <a:ext cx="2232025" cy="1957388"/>
            <a:chOff x="612" y="2069"/>
            <a:chExt cx="1406" cy="1233"/>
          </a:xfrm>
        </p:grpSpPr>
        <p:sp>
          <p:nvSpPr>
            <p:cNvPr id="38927" name="Rectangle 5"/>
            <p:cNvSpPr>
              <a:spLocks noChangeArrowheads="1"/>
            </p:cNvSpPr>
            <p:nvPr/>
          </p:nvSpPr>
          <p:spPr bwMode="auto">
            <a:xfrm>
              <a:off x="612" y="2069"/>
              <a:ext cx="726" cy="272"/>
            </a:xfrm>
            <a:prstGeom prst="rect">
              <a:avLst/>
            </a:prstGeom>
            <a:solidFill>
              <a:srgbClr val="FF9900"/>
            </a:solidFill>
            <a:ln w="9525">
              <a:solidFill>
                <a:schemeClr val="accent1"/>
              </a:solidFill>
              <a:miter lim="800000"/>
            </a:ln>
            <a:effectLst>
              <a:outerShdw dist="35921" dir="2700000" algn="ctr" rotWithShape="0">
                <a:schemeClr val="bg2"/>
              </a:outerShdw>
            </a:effec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Verdana" panose="020B0604030504040204" pitchFamily="34" charset="0"/>
                  <a:ea typeface="宋体" panose="02010600030101010101" pitchFamily="2" charset="-122"/>
                </a:rPr>
                <a:t>实参 </a:t>
              </a:r>
              <a:r>
                <a:rPr lang="en-US" altLang="zh-CN" sz="1800">
                  <a:latin typeface="Verdana" panose="020B0604030504040204" pitchFamily="34" charset="0"/>
                  <a:ea typeface="宋体" panose="02010600030101010101" pitchFamily="2" charset="-122"/>
                </a:rPr>
                <a:t>: 1</a:t>
              </a:r>
              <a:endParaRPr lang="en-US" altLang="zh-CN" sz="1800">
                <a:latin typeface="Verdana" panose="020B0604030504040204" pitchFamily="34" charset="0"/>
                <a:ea typeface="宋体" panose="02010600030101010101" pitchFamily="2" charset="-122"/>
              </a:endParaRPr>
            </a:p>
          </p:txBody>
        </p:sp>
        <p:sp>
          <p:nvSpPr>
            <p:cNvPr id="38928" name="Rectangle 6"/>
            <p:cNvSpPr>
              <a:spLocks noChangeArrowheads="1"/>
            </p:cNvSpPr>
            <p:nvPr/>
          </p:nvSpPr>
          <p:spPr bwMode="auto">
            <a:xfrm>
              <a:off x="1292" y="2659"/>
              <a:ext cx="726" cy="272"/>
            </a:xfrm>
            <a:prstGeom prst="rect">
              <a:avLst/>
            </a:prstGeom>
            <a:solidFill>
              <a:srgbClr val="66FF66"/>
            </a:solidFill>
            <a:ln w="9525">
              <a:solidFill>
                <a:schemeClr val="accent1"/>
              </a:solidFill>
              <a:miter lim="800000"/>
            </a:ln>
            <a:effectLst>
              <a:outerShdw dist="35921" dir="2700000" algn="ctr" rotWithShape="0">
                <a:schemeClr val="bg2"/>
              </a:outerShdw>
            </a:effec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Verdana" panose="020B0604030504040204" pitchFamily="34" charset="0"/>
                  <a:ea typeface="宋体" panose="02010600030101010101" pitchFamily="2" charset="-122"/>
                </a:rPr>
                <a:t>形参 </a:t>
              </a:r>
              <a:r>
                <a:rPr lang="en-US" altLang="zh-CN" sz="1800">
                  <a:latin typeface="Verdana" panose="020B0604030504040204" pitchFamily="34" charset="0"/>
                  <a:ea typeface="宋体" panose="02010600030101010101" pitchFamily="2" charset="-122"/>
                </a:rPr>
                <a:t>: 1</a:t>
              </a:r>
              <a:endParaRPr lang="en-US" altLang="zh-CN" sz="1800">
                <a:latin typeface="Verdana" panose="020B0604030504040204" pitchFamily="34" charset="0"/>
                <a:ea typeface="宋体" panose="02010600030101010101" pitchFamily="2" charset="-122"/>
              </a:endParaRPr>
            </a:p>
          </p:txBody>
        </p:sp>
        <p:cxnSp>
          <p:nvCxnSpPr>
            <p:cNvPr id="38929" name="AutoShape 7"/>
            <p:cNvCxnSpPr>
              <a:cxnSpLocks noChangeShapeType="1"/>
              <a:stCxn id="38927" idx="3"/>
              <a:endCxn id="38928" idx="0"/>
            </p:cNvCxnSpPr>
            <p:nvPr/>
          </p:nvCxnSpPr>
          <p:spPr bwMode="auto">
            <a:xfrm>
              <a:off x="1338" y="2205"/>
              <a:ext cx="317" cy="454"/>
            </a:xfrm>
            <a:prstGeom prst="curvedConnector2">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38930" name="Text Box 8"/>
            <p:cNvSpPr txBox="1">
              <a:spLocks noChangeArrowheads="1"/>
            </p:cNvSpPr>
            <p:nvPr/>
          </p:nvSpPr>
          <p:spPr bwMode="auto">
            <a:xfrm>
              <a:off x="1156" y="2337"/>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Verdana" panose="020B0604030504040204" pitchFamily="34" charset="0"/>
                  <a:ea typeface="宋体" panose="02010600030101010101" pitchFamily="2" charset="-122"/>
                </a:rPr>
                <a:t>copy</a:t>
              </a:r>
              <a:endParaRPr lang="en-US" altLang="zh-CN" sz="1800">
                <a:latin typeface="Verdana" panose="020B0604030504040204" pitchFamily="34" charset="0"/>
                <a:ea typeface="宋体" panose="02010600030101010101" pitchFamily="2" charset="-122"/>
              </a:endParaRPr>
            </a:p>
          </p:txBody>
        </p:sp>
        <p:sp>
          <p:nvSpPr>
            <p:cNvPr id="38931" name="Text Box 9"/>
            <p:cNvSpPr txBox="1">
              <a:spLocks noChangeArrowheads="1"/>
            </p:cNvSpPr>
            <p:nvPr/>
          </p:nvSpPr>
          <p:spPr bwMode="auto">
            <a:xfrm>
              <a:off x="1156" y="307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Verdana" panose="020B0604030504040204" pitchFamily="34" charset="0"/>
                  <a:ea typeface="宋体" panose="02010600030101010101" pitchFamily="2" charset="-122"/>
                </a:rPr>
                <a:t>基本类型</a:t>
              </a:r>
              <a:endParaRPr lang="zh-CN" altLang="en-US" sz="1800">
                <a:latin typeface="Verdana" panose="020B0604030504040204" pitchFamily="34" charset="0"/>
                <a:ea typeface="宋体" panose="02010600030101010101" pitchFamily="2" charset="-122"/>
              </a:endParaRPr>
            </a:p>
          </p:txBody>
        </p:sp>
      </p:grpSp>
      <p:grpSp>
        <p:nvGrpSpPr>
          <p:cNvPr id="38916" name="Group 10"/>
          <p:cNvGrpSpPr/>
          <p:nvPr/>
        </p:nvGrpSpPr>
        <p:grpSpPr bwMode="auto">
          <a:xfrm>
            <a:off x="4699000" y="4419600"/>
            <a:ext cx="3887788" cy="1951038"/>
            <a:chOff x="2744" y="2069"/>
            <a:chExt cx="2449" cy="1229"/>
          </a:xfrm>
        </p:grpSpPr>
        <p:sp>
          <p:nvSpPr>
            <p:cNvPr id="38919" name="Rectangle 11"/>
            <p:cNvSpPr>
              <a:spLocks noChangeArrowheads="1"/>
            </p:cNvSpPr>
            <p:nvPr/>
          </p:nvSpPr>
          <p:spPr bwMode="auto">
            <a:xfrm>
              <a:off x="2744" y="2069"/>
              <a:ext cx="726" cy="272"/>
            </a:xfrm>
            <a:prstGeom prst="rect">
              <a:avLst/>
            </a:prstGeom>
            <a:solidFill>
              <a:srgbClr val="FF9900"/>
            </a:solidFill>
            <a:ln w="9525">
              <a:solidFill>
                <a:schemeClr val="accent1"/>
              </a:solidFill>
              <a:miter lim="800000"/>
            </a:ln>
            <a:effectLst>
              <a:outerShdw dist="35921" dir="2700000" algn="ctr" rotWithShape="0">
                <a:schemeClr val="bg2"/>
              </a:outerShdw>
            </a:effec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Verdana" panose="020B0604030504040204" pitchFamily="34" charset="0"/>
                  <a:ea typeface="宋体" panose="02010600030101010101" pitchFamily="2" charset="-122"/>
                </a:rPr>
                <a:t>实参 </a:t>
              </a:r>
              <a:r>
                <a:rPr lang="en-US" altLang="zh-CN" sz="1800">
                  <a:latin typeface="Verdana" panose="020B0604030504040204" pitchFamily="34" charset="0"/>
                  <a:ea typeface="宋体" panose="02010600030101010101" pitchFamily="2" charset="-122"/>
                </a:rPr>
                <a:t>: ref</a:t>
              </a:r>
              <a:endParaRPr lang="en-US" altLang="zh-CN" sz="1800">
                <a:latin typeface="Verdana" panose="020B0604030504040204" pitchFamily="34" charset="0"/>
                <a:ea typeface="宋体" panose="02010600030101010101" pitchFamily="2" charset="-122"/>
              </a:endParaRPr>
            </a:p>
          </p:txBody>
        </p:sp>
        <p:sp>
          <p:nvSpPr>
            <p:cNvPr id="38920" name="Rectangle 12"/>
            <p:cNvSpPr>
              <a:spLocks noChangeArrowheads="1"/>
            </p:cNvSpPr>
            <p:nvPr/>
          </p:nvSpPr>
          <p:spPr bwMode="auto">
            <a:xfrm>
              <a:off x="3424" y="2659"/>
              <a:ext cx="726" cy="272"/>
            </a:xfrm>
            <a:prstGeom prst="rect">
              <a:avLst/>
            </a:prstGeom>
            <a:solidFill>
              <a:srgbClr val="66FF66"/>
            </a:solidFill>
            <a:ln w="9525">
              <a:solidFill>
                <a:schemeClr val="accent1"/>
              </a:solidFill>
              <a:miter lim="800000"/>
            </a:ln>
            <a:effectLst>
              <a:outerShdw dist="35921" dir="2700000" algn="ctr" rotWithShape="0">
                <a:schemeClr val="bg2"/>
              </a:outerShdw>
            </a:effec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Verdana" panose="020B0604030504040204" pitchFamily="34" charset="0"/>
                  <a:ea typeface="宋体" panose="02010600030101010101" pitchFamily="2" charset="-122"/>
                </a:rPr>
                <a:t>形参 </a:t>
              </a:r>
              <a:r>
                <a:rPr lang="en-US" altLang="zh-CN" sz="1800">
                  <a:latin typeface="Verdana" panose="020B0604030504040204" pitchFamily="34" charset="0"/>
                  <a:ea typeface="宋体" panose="02010600030101010101" pitchFamily="2" charset="-122"/>
                </a:rPr>
                <a:t>: ref</a:t>
              </a:r>
              <a:endParaRPr lang="en-US" altLang="zh-CN" sz="1800">
                <a:latin typeface="Verdana" panose="020B0604030504040204" pitchFamily="34" charset="0"/>
                <a:ea typeface="宋体" panose="02010600030101010101" pitchFamily="2" charset="-122"/>
              </a:endParaRPr>
            </a:p>
          </p:txBody>
        </p:sp>
        <p:cxnSp>
          <p:nvCxnSpPr>
            <p:cNvPr id="38921" name="AutoShape 13"/>
            <p:cNvCxnSpPr>
              <a:cxnSpLocks noChangeShapeType="1"/>
              <a:stCxn id="38919" idx="3"/>
              <a:endCxn id="38920" idx="0"/>
            </p:cNvCxnSpPr>
            <p:nvPr/>
          </p:nvCxnSpPr>
          <p:spPr bwMode="auto">
            <a:xfrm>
              <a:off x="3470" y="2205"/>
              <a:ext cx="317" cy="454"/>
            </a:xfrm>
            <a:prstGeom prst="curvedConnector2">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38922" name="Text Box 14"/>
            <p:cNvSpPr txBox="1">
              <a:spLocks noChangeArrowheads="1"/>
            </p:cNvSpPr>
            <p:nvPr/>
          </p:nvSpPr>
          <p:spPr bwMode="auto">
            <a:xfrm>
              <a:off x="3288" y="2337"/>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Verdana" panose="020B0604030504040204" pitchFamily="34" charset="0"/>
                  <a:ea typeface="宋体" panose="02010600030101010101" pitchFamily="2" charset="-122"/>
                </a:rPr>
                <a:t>copy</a:t>
              </a:r>
              <a:endParaRPr lang="en-US" altLang="zh-CN" sz="1800">
                <a:latin typeface="Verdana" panose="020B0604030504040204" pitchFamily="34" charset="0"/>
                <a:ea typeface="宋体" panose="02010600030101010101" pitchFamily="2" charset="-122"/>
              </a:endParaRPr>
            </a:p>
          </p:txBody>
        </p:sp>
        <p:sp>
          <p:nvSpPr>
            <p:cNvPr id="38923" name="Oval 15"/>
            <p:cNvSpPr>
              <a:spLocks noChangeArrowheads="1"/>
            </p:cNvSpPr>
            <p:nvPr/>
          </p:nvSpPr>
          <p:spPr bwMode="auto">
            <a:xfrm>
              <a:off x="4558" y="2115"/>
              <a:ext cx="635" cy="408"/>
            </a:xfrm>
            <a:prstGeom prst="ellipse">
              <a:avLst/>
            </a:prstGeom>
            <a:solidFill>
              <a:srgbClr val="99CCFF"/>
            </a:solidFill>
            <a:ln w="9525">
              <a:solidFill>
                <a:schemeClr val="accent1"/>
              </a:solidFill>
              <a:round/>
            </a:ln>
            <a:effectLst>
              <a:outerShdw dist="35921" dir="2700000" algn="ctr" rotWithShape="0">
                <a:schemeClr val="bg2"/>
              </a:outerShdw>
            </a:effec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Verdana" panose="020B0604030504040204" pitchFamily="34" charset="0"/>
                  <a:ea typeface="宋体" panose="02010600030101010101" pitchFamily="2" charset="-122"/>
                </a:rPr>
                <a:t>object</a:t>
              </a:r>
              <a:endParaRPr lang="en-US" altLang="zh-CN" sz="1800">
                <a:latin typeface="Verdana" panose="020B0604030504040204" pitchFamily="34" charset="0"/>
                <a:ea typeface="宋体" panose="02010600030101010101" pitchFamily="2" charset="-122"/>
              </a:endParaRPr>
            </a:p>
          </p:txBody>
        </p:sp>
        <p:cxnSp>
          <p:nvCxnSpPr>
            <p:cNvPr id="38924" name="AutoShape 16"/>
            <p:cNvCxnSpPr>
              <a:cxnSpLocks noChangeShapeType="1"/>
              <a:stCxn id="38919" idx="3"/>
              <a:endCxn id="38923" idx="2"/>
            </p:cNvCxnSpPr>
            <p:nvPr/>
          </p:nvCxnSpPr>
          <p:spPr bwMode="auto">
            <a:xfrm>
              <a:off x="3470" y="2205"/>
              <a:ext cx="1088" cy="114"/>
            </a:xfrm>
            <a:prstGeom prst="curvedConnector3">
              <a:avLst>
                <a:gd name="adj1" fmla="val 50000"/>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cxnSp>
        <p:cxnSp>
          <p:nvCxnSpPr>
            <p:cNvPr id="38925" name="AutoShape 17"/>
            <p:cNvCxnSpPr>
              <a:cxnSpLocks noChangeShapeType="1"/>
              <a:stCxn id="38920" idx="3"/>
              <a:endCxn id="38923" idx="2"/>
            </p:cNvCxnSpPr>
            <p:nvPr/>
          </p:nvCxnSpPr>
          <p:spPr bwMode="auto">
            <a:xfrm flipV="1">
              <a:off x="4150" y="2319"/>
              <a:ext cx="408" cy="476"/>
            </a:xfrm>
            <a:prstGeom prst="curvedConnector3">
              <a:avLst>
                <a:gd name="adj1" fmla="val 50000"/>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cxnSp>
        <p:sp>
          <p:nvSpPr>
            <p:cNvPr id="38926" name="Text Box 18"/>
            <p:cNvSpPr txBox="1">
              <a:spLocks noChangeArrowheads="1"/>
            </p:cNvSpPr>
            <p:nvPr/>
          </p:nvSpPr>
          <p:spPr bwMode="auto">
            <a:xfrm>
              <a:off x="3288" y="3067"/>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Verdana" panose="020B0604030504040204" pitchFamily="34" charset="0"/>
                  <a:ea typeface="宋体" panose="02010600030101010101" pitchFamily="2" charset="-122"/>
                </a:rPr>
                <a:t>引用类型</a:t>
              </a:r>
              <a:endParaRPr lang="zh-CN" altLang="en-US" sz="1800">
                <a:latin typeface="Verdana" panose="020B0604030504040204" pitchFamily="34" charset="0"/>
                <a:ea typeface="宋体" panose="02010600030101010101" pitchFamily="2" charset="-122"/>
              </a:endParaRPr>
            </a:p>
          </p:txBody>
        </p:sp>
      </p:grpSp>
      <p:sp>
        <p:nvSpPr>
          <p:cNvPr id="21" name="内容占位符 20"/>
          <p:cNvSpPr>
            <a:spLocks noGrp="1"/>
          </p:cNvSpPr>
          <p:nvPr>
            <p:ph idx="1"/>
          </p:nvPr>
        </p:nvSpPr>
        <p:spPr>
          <a:xfrm>
            <a:off x="468313" y="1125538"/>
            <a:ext cx="8207375" cy="3095625"/>
          </a:xfrm>
        </p:spPr>
        <p:txBody>
          <a:bodyPr/>
          <a:lstStyle/>
          <a:p>
            <a:pPr eaLnBrk="1" hangingPunct="1">
              <a:defRPr/>
            </a:pPr>
            <a:r>
              <a:rPr lang="zh-CN" altLang="en-US" dirty="0" smtClean="0"/>
              <a:t>与传递数组一样，传递对象实际是传递对象的</a:t>
            </a:r>
            <a:r>
              <a:rPr lang="zh-CN" altLang="en-US" dirty="0" smtClean="0">
                <a:solidFill>
                  <a:srgbClr val="FF0000"/>
                </a:solidFill>
              </a:rPr>
              <a:t>引用</a:t>
            </a:r>
            <a:endParaRPr lang="zh-CN" altLang="en-US" dirty="0" smtClean="0">
              <a:solidFill>
                <a:srgbClr val="FF0000"/>
              </a:solidFill>
            </a:endParaRPr>
          </a:p>
          <a:p>
            <a:pPr lvl="1" eaLnBrk="1" hangingPunct="1">
              <a:defRPr/>
            </a:pPr>
            <a:r>
              <a:rPr lang="zh-CN" altLang="en-US" dirty="0" smtClean="0"/>
              <a:t>基本数据类型传递的是实际值的拷贝，修改形参，不影响实参。</a:t>
            </a:r>
            <a:endParaRPr lang="zh-CN" altLang="en-US" dirty="0" smtClean="0"/>
          </a:p>
          <a:p>
            <a:pPr lvl="1" eaLnBrk="1" hangingPunct="1">
              <a:defRPr/>
            </a:pPr>
            <a:r>
              <a:rPr lang="zh-CN" altLang="en-US" dirty="0" smtClean="0"/>
              <a:t>引用类型变量传递的是对象的引用，通过形参修改对象，将改变实参引用的对象。</a:t>
            </a:r>
            <a:endParaRPr lang="zh-CN" altLang="en-US" dirty="0" smtClean="0"/>
          </a:p>
          <a:p>
            <a:pPr>
              <a:defRPr/>
            </a:pPr>
            <a:endParaRPr lang="zh-CN" altLang="en-US" dirty="0"/>
          </a:p>
        </p:txBody>
      </p:sp>
      <p:sp>
        <p:nvSpPr>
          <p:cNvPr id="38918" name="灯片编号占位符 2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18E44D00-E843-4046-AFF1-307A57C00883}"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对象参数举例</a:t>
            </a:r>
            <a:endParaRPr lang="zh-CN" altLang="en-US" dirty="0"/>
          </a:p>
        </p:txBody>
      </p:sp>
      <p:sp>
        <p:nvSpPr>
          <p:cNvPr id="3" name="内容占位符 2"/>
          <p:cNvSpPr>
            <a:spLocks noGrp="1"/>
          </p:cNvSpPr>
          <p:nvPr>
            <p:ph idx="1"/>
          </p:nvPr>
        </p:nvSpPr>
        <p:spPr>
          <a:xfrm>
            <a:off x="1042988" y="1268413"/>
            <a:ext cx="7200900" cy="3887787"/>
          </a:xfrm>
          <a:ln>
            <a:solidFill>
              <a:schemeClr val="tx1"/>
            </a:solidFill>
          </a:ln>
        </p:spPr>
        <p:txBody>
          <a:bodyPr/>
          <a:lstStyle/>
          <a:p>
            <a:pPr>
              <a:buFont typeface="Wingdings" panose="05000000000000000000" pitchFamily="2" charset="2"/>
              <a:buNone/>
              <a:defRPr/>
            </a:pPr>
            <a:r>
              <a:rPr lang="en-US" altLang="zh-CN" sz="2000" dirty="0" smtClean="0">
                <a:latin typeface="+mn-lt"/>
              </a:rPr>
              <a:t>public class Test {</a:t>
            </a:r>
            <a:endParaRPr lang="en-US" altLang="zh-CN" sz="2000" dirty="0" smtClean="0">
              <a:latin typeface="+mn-lt"/>
            </a:endParaRPr>
          </a:p>
          <a:p>
            <a:pPr>
              <a:buFont typeface="Wingdings" panose="05000000000000000000" pitchFamily="2" charset="2"/>
              <a:buNone/>
              <a:defRPr/>
            </a:pPr>
            <a:r>
              <a:rPr lang="en-US" altLang="zh-CN" sz="2000" dirty="0" smtClean="0">
                <a:latin typeface="+mn-lt"/>
              </a:rPr>
              <a:t>	public static void main(String[] </a:t>
            </a:r>
            <a:r>
              <a:rPr lang="en-US" altLang="zh-CN" sz="2000" dirty="0" err="1" smtClean="0">
                <a:latin typeface="+mn-lt"/>
              </a:rPr>
              <a:t>args</a:t>
            </a:r>
            <a:r>
              <a:rPr lang="en-US" altLang="zh-CN" sz="2000" dirty="0" smtClean="0">
                <a:latin typeface="+mn-lt"/>
              </a:rPr>
              <a:t>) {</a:t>
            </a:r>
            <a:endParaRPr lang="en-US" altLang="zh-CN" sz="2000" dirty="0" smtClean="0">
              <a:latin typeface="+mn-lt"/>
            </a:endParaRPr>
          </a:p>
          <a:p>
            <a:pPr>
              <a:buFont typeface="Wingdings" panose="05000000000000000000" pitchFamily="2" charset="2"/>
              <a:buNone/>
              <a:defRPr/>
            </a:pPr>
            <a:r>
              <a:rPr lang="en-US" altLang="zh-CN" sz="2000" dirty="0" smtClean="0">
                <a:latin typeface="+mn-lt"/>
              </a:rPr>
              <a:t>		Circle </a:t>
            </a:r>
            <a:r>
              <a:rPr lang="en-US" altLang="zh-CN" sz="2000" dirty="0" err="1" smtClean="0">
                <a:latin typeface="+mn-lt"/>
              </a:rPr>
              <a:t>myCircle</a:t>
            </a:r>
            <a:r>
              <a:rPr lang="en-US" altLang="zh-CN" sz="2000" dirty="0" smtClean="0">
                <a:latin typeface="+mn-lt"/>
              </a:rPr>
              <a:t> = new Circle(5);</a:t>
            </a:r>
            <a:endParaRPr lang="en-US" altLang="zh-CN" sz="2000" dirty="0" smtClean="0">
              <a:latin typeface="+mn-lt"/>
            </a:endParaRPr>
          </a:p>
          <a:p>
            <a:pPr>
              <a:buFont typeface="Wingdings" panose="05000000000000000000" pitchFamily="2" charset="2"/>
              <a:buNone/>
              <a:defRPr/>
            </a:pPr>
            <a:r>
              <a:rPr lang="en-US" altLang="zh-CN" sz="2000" dirty="0" smtClean="0">
                <a:latin typeface="+mn-lt"/>
              </a:rPr>
              <a:t>		</a:t>
            </a:r>
            <a:r>
              <a:rPr lang="en-US" altLang="zh-CN" sz="2000" dirty="0" err="1" smtClean="0">
                <a:latin typeface="+mn-lt"/>
              </a:rPr>
              <a:t>printCircle</a:t>
            </a:r>
            <a:r>
              <a:rPr lang="en-US" altLang="zh-CN" sz="2000" dirty="0" smtClean="0">
                <a:latin typeface="+mn-lt"/>
              </a:rPr>
              <a:t>(</a:t>
            </a:r>
            <a:r>
              <a:rPr lang="en-US" altLang="zh-CN" sz="2000" dirty="0" err="1" smtClean="0">
                <a:latin typeface="+mn-lt"/>
              </a:rPr>
              <a:t>myCircle</a:t>
            </a:r>
            <a:r>
              <a:rPr lang="en-US" altLang="zh-CN" sz="2000" dirty="0" smtClean="0">
                <a:latin typeface="+mn-lt"/>
              </a:rPr>
              <a:t>);</a:t>
            </a:r>
            <a:endParaRPr lang="en-US" altLang="zh-CN" sz="2000" dirty="0" smtClean="0">
              <a:latin typeface="+mn-lt"/>
            </a:endParaRPr>
          </a:p>
          <a:p>
            <a:pPr>
              <a:buFont typeface="Wingdings" panose="05000000000000000000" pitchFamily="2" charset="2"/>
              <a:buNone/>
              <a:defRPr/>
            </a:pPr>
            <a:r>
              <a:rPr lang="en-US" altLang="zh-CN" sz="2000" dirty="0" smtClean="0">
                <a:latin typeface="+mn-lt"/>
              </a:rPr>
              <a:t>	}</a:t>
            </a:r>
            <a:endParaRPr lang="en-US" altLang="zh-CN" sz="2000" dirty="0" smtClean="0">
              <a:latin typeface="+mn-lt"/>
            </a:endParaRPr>
          </a:p>
          <a:p>
            <a:pPr>
              <a:buFont typeface="Wingdings" panose="05000000000000000000" pitchFamily="2" charset="2"/>
              <a:buNone/>
              <a:defRPr/>
            </a:pPr>
            <a:r>
              <a:rPr lang="en-US" altLang="zh-CN" sz="2000" dirty="0" smtClean="0">
                <a:latin typeface="+mn-lt"/>
              </a:rPr>
              <a:t>	public static void </a:t>
            </a:r>
            <a:r>
              <a:rPr lang="en-US" altLang="zh-CN" sz="2000" dirty="0" err="1" smtClean="0">
                <a:latin typeface="+mn-lt"/>
              </a:rPr>
              <a:t>printCircle</a:t>
            </a:r>
            <a:r>
              <a:rPr lang="en-US" altLang="zh-CN" sz="2000" dirty="0" smtClean="0">
                <a:latin typeface="+mn-lt"/>
              </a:rPr>
              <a:t>(Circle c) {</a:t>
            </a:r>
            <a:endParaRPr lang="en-US" altLang="zh-CN" sz="2000" dirty="0" smtClean="0">
              <a:latin typeface="+mn-lt"/>
            </a:endParaRPr>
          </a:p>
          <a:p>
            <a:pPr>
              <a:buFont typeface="Wingdings" panose="05000000000000000000" pitchFamily="2" charset="2"/>
              <a:buNone/>
              <a:defRPr/>
            </a:pPr>
            <a:r>
              <a:rPr lang="en-US" altLang="zh-CN" sz="2000" dirty="0" smtClean="0">
                <a:latin typeface="+mn-lt"/>
              </a:rPr>
              <a:t>		</a:t>
            </a:r>
            <a:r>
              <a:rPr lang="en-US" altLang="zh-CN" sz="2000" dirty="0" err="1" smtClean="0">
                <a:latin typeface="+mn-lt"/>
              </a:rPr>
              <a:t>System.out.println</a:t>
            </a:r>
            <a:r>
              <a:rPr lang="en-US" altLang="zh-CN" sz="2000" dirty="0" smtClean="0">
                <a:latin typeface="+mn-lt"/>
              </a:rPr>
              <a:t>("The area of the circle of radius "</a:t>
            </a:r>
            <a:endParaRPr lang="en-US" altLang="zh-CN" sz="2000" dirty="0" smtClean="0">
              <a:latin typeface="+mn-lt"/>
            </a:endParaRPr>
          </a:p>
          <a:p>
            <a:pPr>
              <a:buFont typeface="Wingdings" panose="05000000000000000000" pitchFamily="2" charset="2"/>
              <a:buNone/>
              <a:defRPr/>
            </a:pPr>
            <a:r>
              <a:rPr lang="en-US" altLang="zh-CN" sz="2000" dirty="0" smtClean="0">
                <a:latin typeface="+mn-lt"/>
              </a:rPr>
              <a:t>			      + </a:t>
            </a:r>
            <a:r>
              <a:rPr lang="en-US" altLang="zh-CN" sz="2000" dirty="0" err="1" smtClean="0">
                <a:latin typeface="+mn-lt"/>
              </a:rPr>
              <a:t>c.getRadius</a:t>
            </a:r>
            <a:r>
              <a:rPr lang="en-US" altLang="zh-CN" sz="2000" dirty="0" smtClean="0">
                <a:latin typeface="+mn-lt"/>
              </a:rPr>
              <a:t>() + " is " + </a:t>
            </a:r>
            <a:r>
              <a:rPr lang="en-US" altLang="zh-CN" sz="2000" dirty="0" err="1" smtClean="0">
                <a:latin typeface="+mn-lt"/>
              </a:rPr>
              <a:t>c.findArea</a:t>
            </a:r>
            <a:r>
              <a:rPr lang="en-US" altLang="zh-CN" sz="2000" dirty="0" smtClean="0">
                <a:latin typeface="+mn-lt"/>
              </a:rPr>
              <a:t>());</a:t>
            </a:r>
            <a:endParaRPr lang="en-US" altLang="zh-CN" sz="2000" dirty="0" smtClean="0">
              <a:latin typeface="+mn-lt"/>
            </a:endParaRPr>
          </a:p>
          <a:p>
            <a:pPr>
              <a:buFont typeface="Wingdings" panose="05000000000000000000" pitchFamily="2" charset="2"/>
              <a:buNone/>
              <a:defRPr/>
            </a:pPr>
            <a:r>
              <a:rPr lang="en-US" altLang="zh-CN" sz="2000" dirty="0" smtClean="0">
                <a:latin typeface="+mn-lt"/>
              </a:rPr>
              <a:t>	}</a:t>
            </a:r>
            <a:endParaRPr lang="en-US" altLang="zh-CN" sz="2000" dirty="0" smtClean="0">
              <a:latin typeface="+mn-lt"/>
            </a:endParaRPr>
          </a:p>
          <a:p>
            <a:pPr>
              <a:buFont typeface="Wingdings" panose="05000000000000000000" pitchFamily="2" charset="2"/>
              <a:buNone/>
              <a:defRPr/>
            </a:pPr>
            <a:r>
              <a:rPr lang="en-US" altLang="zh-CN" sz="2000" dirty="0" smtClean="0">
                <a:latin typeface="+mn-lt"/>
              </a:rPr>
              <a:t>}</a:t>
            </a:r>
            <a:endParaRPr lang="zh-CN" altLang="en-US" sz="2000" dirty="0">
              <a:latin typeface="+mn-lt"/>
            </a:endParaRPr>
          </a:p>
        </p:txBody>
      </p:sp>
      <p:sp>
        <p:nvSpPr>
          <p:cNvPr id="3994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B1EDA118-F97A-4531-A490-FD789E5FC966}"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对象参数的内存管理</a:t>
            </a:r>
            <a:endParaRPr lang="zh-CN" altLang="en-US" dirty="0"/>
          </a:p>
        </p:txBody>
      </p:sp>
      <p:sp>
        <p:nvSpPr>
          <p:cNvPr id="40963"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C0EBA591-1F20-4C7B-B9DF-E6BBE0017B44}"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aphicFrame>
        <p:nvGraphicFramePr>
          <p:cNvPr id="40964" name="Object 2"/>
          <p:cNvGraphicFramePr>
            <a:graphicFrameLocks noChangeAspect="1"/>
          </p:cNvGraphicFramePr>
          <p:nvPr/>
        </p:nvGraphicFramePr>
        <p:xfrm>
          <a:off x="0" y="1752600"/>
          <a:ext cx="9448800" cy="3381375"/>
        </p:xfrm>
        <a:graphic>
          <a:graphicData uri="http://schemas.openxmlformats.org/presentationml/2006/ole">
            <mc:AlternateContent xmlns:mc="http://schemas.openxmlformats.org/markup-compatibility/2006">
              <mc:Choice xmlns:v="urn:schemas-microsoft-com:vml" Requires="v">
                <p:oleObj spid="_x0000_s40975" name="Picture" r:id="rId1" imgW="4000500" imgH="1429385" progId="Word.Picture.8">
                  <p:embed/>
                </p:oleObj>
              </mc:Choice>
              <mc:Fallback>
                <p:oleObj name="Picture" r:id="rId1" imgW="4000500" imgH="1429385"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448800" cy="33813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5" name="TextBox 4"/>
          <p:cNvSpPr txBox="1">
            <a:spLocks noChangeArrowheads="1"/>
          </p:cNvSpPr>
          <p:nvPr/>
        </p:nvSpPr>
        <p:spPr bwMode="auto">
          <a:xfrm>
            <a:off x="2484438" y="5300663"/>
            <a:ext cx="2447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TestPassObject.java</a:t>
            </a:r>
            <a:endParaRPr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mtClean="0"/>
              <a:t>对象数组</a:t>
            </a:r>
            <a:endParaRPr lang="zh-CN" altLang="en-US" smtClean="0"/>
          </a:p>
        </p:txBody>
      </p:sp>
      <p:sp>
        <p:nvSpPr>
          <p:cNvPr id="41987" name="TextBox 20"/>
          <p:cNvSpPr txBox="1">
            <a:spLocks noChangeArrowheads="1"/>
          </p:cNvSpPr>
          <p:nvPr/>
        </p:nvSpPr>
        <p:spPr bwMode="auto">
          <a:xfrm>
            <a:off x="7315200" y="44196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6" name="内容占位符 5"/>
          <p:cNvSpPr>
            <a:spLocks noGrp="1"/>
          </p:cNvSpPr>
          <p:nvPr>
            <p:ph idx="1"/>
          </p:nvPr>
        </p:nvSpPr>
        <p:spPr/>
        <p:txBody>
          <a:bodyPr/>
          <a:lstStyle/>
          <a:p>
            <a:pPr eaLnBrk="1" hangingPunct="1">
              <a:defRPr/>
            </a:pPr>
            <a:r>
              <a:rPr lang="zh-CN" altLang="en-US" dirty="0" smtClean="0"/>
              <a:t>与基本数据类型一样，可以声明并创建对象数组</a:t>
            </a:r>
            <a:endParaRPr lang="en-US" altLang="zh-CN" dirty="0" smtClean="0"/>
          </a:p>
          <a:p>
            <a:pPr lvl="1" eaLnBrk="1" hangingPunct="1">
              <a:defRPr/>
            </a:pPr>
            <a:r>
              <a:rPr lang="zh-CN" altLang="en-US" dirty="0" smtClean="0"/>
              <a:t>使用</a:t>
            </a:r>
            <a:r>
              <a:rPr lang="en-US" altLang="zh-CN" dirty="0" smtClean="0"/>
              <a:t>new</a:t>
            </a:r>
            <a:r>
              <a:rPr lang="zh-CN" altLang="en-US" dirty="0" smtClean="0"/>
              <a:t>操作符</a:t>
            </a:r>
            <a:endParaRPr lang="en-US" altLang="zh-CN" dirty="0" smtClean="0"/>
          </a:p>
          <a:p>
            <a:pPr eaLnBrk="1" hangingPunct="1">
              <a:defRPr/>
            </a:pPr>
            <a:r>
              <a:rPr lang="zh-CN" altLang="en-US" dirty="0" smtClean="0"/>
              <a:t>当创建对象数组时，数组元素的缺省初值为</a:t>
            </a:r>
            <a:r>
              <a:rPr lang="en-US" altLang="zh-CN" dirty="0" smtClean="0"/>
              <a:t>null</a:t>
            </a:r>
            <a:endParaRPr lang="zh-CN" altLang="en-US" dirty="0" smtClean="0"/>
          </a:p>
          <a:p>
            <a:pPr lvl="1" eaLnBrk="1" hangingPunct="1">
              <a:buFont typeface="Wingdings" panose="05000000000000000000" pitchFamily="2" charset="2"/>
              <a:buNone/>
              <a:defRPr/>
            </a:pPr>
            <a:r>
              <a:rPr lang="en-US" altLang="zh-CN" dirty="0" smtClean="0"/>
              <a:t>Circle[] </a:t>
            </a:r>
            <a:r>
              <a:rPr lang="en-US" altLang="zh-CN" dirty="0" err="1" smtClean="0"/>
              <a:t>circleArray</a:t>
            </a:r>
            <a:r>
              <a:rPr lang="en-US" altLang="zh-CN" dirty="0" smtClean="0"/>
              <a:t> = new Circle[10];</a:t>
            </a:r>
            <a:endParaRPr lang="en-US" altLang="zh-CN" dirty="0" smtClean="0"/>
          </a:p>
          <a:p>
            <a:pPr lvl="1" eaLnBrk="1" hangingPunct="1">
              <a:buFont typeface="Wingdings" panose="05000000000000000000" pitchFamily="2" charset="2"/>
              <a:buNone/>
              <a:defRPr/>
            </a:pPr>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 = 0; </a:t>
            </a:r>
            <a:r>
              <a:rPr lang="en-US" altLang="zh-CN" dirty="0" err="1" smtClean="0"/>
              <a:t>i</a:t>
            </a:r>
            <a:r>
              <a:rPr lang="en-US" altLang="zh-CN" dirty="0" smtClean="0"/>
              <a:t> &lt; </a:t>
            </a:r>
            <a:r>
              <a:rPr lang="en-US" altLang="zh-CN" dirty="0" err="1" smtClean="0"/>
              <a:t>circleArray.length</a:t>
            </a:r>
            <a:r>
              <a:rPr lang="en-US" altLang="zh-CN" dirty="0" smtClean="0"/>
              <a:t>; </a:t>
            </a:r>
            <a:r>
              <a:rPr lang="en-US" altLang="zh-CN" dirty="0" err="1" smtClean="0"/>
              <a:t>i</a:t>
            </a:r>
            <a:r>
              <a:rPr lang="en-US" altLang="zh-CN" dirty="0" smtClean="0"/>
              <a:t>++) {</a:t>
            </a:r>
            <a:endParaRPr lang="en-US" altLang="zh-CN" dirty="0" smtClean="0"/>
          </a:p>
          <a:p>
            <a:pPr lvl="1" eaLnBrk="1" hangingPunct="1">
              <a:buFont typeface="Wingdings" panose="05000000000000000000" pitchFamily="2" charset="2"/>
              <a:buNone/>
              <a:defRPr/>
            </a:pPr>
            <a:r>
              <a:rPr lang="en-US" altLang="zh-CN" dirty="0" smtClean="0"/>
              <a:t>	</a:t>
            </a:r>
            <a:r>
              <a:rPr lang="en-US" altLang="zh-CN" dirty="0" err="1" smtClean="0"/>
              <a:t>circleArray</a:t>
            </a:r>
            <a:r>
              <a:rPr lang="en-US" altLang="zh-CN" dirty="0" smtClean="0"/>
              <a:t>[</a:t>
            </a:r>
            <a:r>
              <a:rPr lang="en-US" altLang="zh-CN" dirty="0" err="1" smtClean="0"/>
              <a:t>i</a:t>
            </a:r>
            <a:r>
              <a:rPr lang="en-US" altLang="zh-CN" dirty="0" smtClean="0"/>
              <a:t>] = new Circle();</a:t>
            </a:r>
            <a:endParaRPr lang="en-US" altLang="zh-CN" dirty="0" smtClean="0"/>
          </a:p>
          <a:p>
            <a:pPr lvl="1" eaLnBrk="1" hangingPunct="1">
              <a:buFont typeface="Wingdings" panose="05000000000000000000" pitchFamily="2" charset="2"/>
              <a:buNone/>
              <a:defRPr/>
            </a:pPr>
            <a:r>
              <a:rPr lang="en-US" altLang="zh-CN" dirty="0" smtClean="0"/>
              <a:t>}</a:t>
            </a:r>
            <a:endParaRPr lang="en-US" altLang="zh-CN" dirty="0" smtClean="0"/>
          </a:p>
          <a:p>
            <a:pPr eaLnBrk="1" hangingPunct="1">
              <a:defRPr/>
            </a:pPr>
            <a:endParaRPr lang="en-US" altLang="zh-CN" dirty="0" smtClean="0"/>
          </a:p>
        </p:txBody>
      </p:sp>
      <p:sp>
        <p:nvSpPr>
          <p:cNvPr id="41989"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AF07B7A9-0BE7-449E-B474-BE0664EC05A9}"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mtClean="0"/>
              <a:t>对象数组</a:t>
            </a:r>
            <a:endParaRPr lang="zh-CN" altLang="en-US" smtClean="0"/>
          </a:p>
        </p:txBody>
      </p:sp>
      <p:grpSp>
        <p:nvGrpSpPr>
          <p:cNvPr id="43011" name="组合 2"/>
          <p:cNvGrpSpPr/>
          <p:nvPr/>
        </p:nvGrpSpPr>
        <p:grpSpPr bwMode="auto">
          <a:xfrm>
            <a:off x="3733800" y="2667000"/>
            <a:ext cx="1798638" cy="1143000"/>
            <a:chOff x="3221038" y="4284663"/>
            <a:chExt cx="1620837" cy="1349375"/>
          </a:xfrm>
        </p:grpSpPr>
        <p:sp>
          <p:nvSpPr>
            <p:cNvPr id="27653" name="Rectangle 5"/>
            <p:cNvSpPr>
              <a:spLocks noChangeArrowheads="1"/>
            </p:cNvSpPr>
            <p:nvPr/>
          </p:nvSpPr>
          <p:spPr bwMode="auto">
            <a:xfrm>
              <a:off x="3221038" y="4284663"/>
              <a:ext cx="1620837" cy="26987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en-US" altLang="zh-CN" dirty="0" err="1"/>
                <a:t>circleArray</a:t>
              </a:r>
              <a:r>
                <a:rPr lang="en-US" altLang="zh-CN" dirty="0"/>
                <a:t>[0]</a:t>
              </a:r>
              <a:endParaRPr lang="en-US" altLang="zh-CN" dirty="0"/>
            </a:p>
          </p:txBody>
        </p:sp>
        <p:sp>
          <p:nvSpPr>
            <p:cNvPr id="27654" name="Rectangle 6"/>
            <p:cNvSpPr>
              <a:spLocks noChangeArrowheads="1"/>
            </p:cNvSpPr>
            <p:nvPr/>
          </p:nvSpPr>
          <p:spPr bwMode="auto">
            <a:xfrm>
              <a:off x="3221038" y="4554538"/>
              <a:ext cx="1620837" cy="26987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en-US" altLang="zh-CN" dirty="0" err="1"/>
                <a:t>circleArray</a:t>
              </a:r>
              <a:r>
                <a:rPr lang="en-US" altLang="zh-CN" dirty="0"/>
                <a:t>[1]</a:t>
              </a:r>
              <a:endParaRPr lang="en-US" altLang="zh-CN" dirty="0"/>
            </a:p>
          </p:txBody>
        </p:sp>
        <p:sp>
          <p:nvSpPr>
            <p:cNvPr id="43027" name="Rectangle 7"/>
            <p:cNvSpPr>
              <a:spLocks noChangeArrowheads="1"/>
            </p:cNvSpPr>
            <p:nvPr/>
          </p:nvSpPr>
          <p:spPr bwMode="auto">
            <a:xfrm>
              <a:off x="3221038" y="4824413"/>
              <a:ext cx="1620837" cy="53975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sp>
          <p:nvSpPr>
            <p:cNvPr id="27656" name="Rectangle 9"/>
            <p:cNvSpPr>
              <a:spLocks noChangeArrowheads="1"/>
            </p:cNvSpPr>
            <p:nvPr/>
          </p:nvSpPr>
          <p:spPr bwMode="auto">
            <a:xfrm>
              <a:off x="3221038" y="5364163"/>
              <a:ext cx="1620837" cy="26987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en-US" altLang="zh-CN"/>
                <a:t>circleArray[9]</a:t>
              </a:r>
              <a:endParaRPr lang="en-US" altLang="zh-CN"/>
            </a:p>
          </p:txBody>
        </p:sp>
      </p:grpSp>
      <p:grpSp>
        <p:nvGrpSpPr>
          <p:cNvPr id="43012" name="组合 1"/>
          <p:cNvGrpSpPr/>
          <p:nvPr/>
        </p:nvGrpSpPr>
        <p:grpSpPr bwMode="auto">
          <a:xfrm>
            <a:off x="1822450" y="2681288"/>
            <a:ext cx="1444625" cy="484187"/>
            <a:chOff x="1309688" y="4298950"/>
            <a:chExt cx="1301750" cy="571500"/>
          </a:xfrm>
        </p:grpSpPr>
        <p:sp>
          <p:nvSpPr>
            <p:cNvPr id="27652" name="Rectangle 4"/>
            <p:cNvSpPr>
              <a:spLocks noChangeArrowheads="1"/>
            </p:cNvSpPr>
            <p:nvPr/>
          </p:nvSpPr>
          <p:spPr bwMode="auto">
            <a:xfrm>
              <a:off x="1332576" y="4600627"/>
              <a:ext cx="1213059" cy="26982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eaLnBrk="1" hangingPunct="1">
                <a:defRPr/>
              </a:pPr>
              <a:r>
                <a:rPr lang="zh-CN" altLang="en-US"/>
                <a:t>数组的引用</a:t>
              </a:r>
              <a:endParaRPr lang="zh-CN" altLang="en-US"/>
            </a:p>
          </p:txBody>
        </p:sp>
        <p:sp>
          <p:nvSpPr>
            <p:cNvPr id="43024" name="Text Box 10"/>
            <p:cNvSpPr txBox="1">
              <a:spLocks noChangeArrowheads="1"/>
            </p:cNvSpPr>
            <p:nvPr/>
          </p:nvSpPr>
          <p:spPr bwMode="auto">
            <a:xfrm>
              <a:off x="1309688" y="4298950"/>
              <a:ext cx="1301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circleArray</a:t>
              </a:r>
              <a:endParaRPr lang="en-US" altLang="zh-CN" sz="1800">
                <a:latin typeface="Arial" panose="020B0604020202020204" pitchFamily="34" charset="0"/>
                <a:ea typeface="宋体" panose="02010600030101010101" pitchFamily="2" charset="-122"/>
              </a:endParaRPr>
            </a:p>
          </p:txBody>
        </p:sp>
      </p:grpSp>
      <p:cxnSp>
        <p:nvCxnSpPr>
          <p:cNvPr id="43013" name="AutoShape 11"/>
          <p:cNvCxnSpPr>
            <a:cxnSpLocks noChangeShapeType="1"/>
          </p:cNvCxnSpPr>
          <p:nvPr/>
        </p:nvCxnSpPr>
        <p:spPr bwMode="auto">
          <a:xfrm flipV="1">
            <a:off x="3195638" y="2781300"/>
            <a:ext cx="538162" cy="2698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7659" name="Rectangle 12"/>
          <p:cNvSpPr>
            <a:spLocks noChangeArrowheads="1"/>
          </p:cNvSpPr>
          <p:nvPr/>
        </p:nvSpPr>
        <p:spPr bwMode="auto">
          <a:xfrm>
            <a:off x="6119813" y="2667000"/>
            <a:ext cx="1347787" cy="228600"/>
          </a:xfrm>
          <a:prstGeom prst="rect">
            <a:avLst/>
          </a:prstGeom>
          <a:solidFill>
            <a:srgbClr val="99FF99"/>
          </a:solidFill>
          <a:ln>
            <a:solidFill>
              <a:srgbClr val="0000CC"/>
            </a:solidFill>
          </a:ln>
        </p:spPr>
        <p:style>
          <a:lnRef idx="1">
            <a:schemeClr val="accent6"/>
          </a:lnRef>
          <a:fillRef idx="2">
            <a:schemeClr val="accent6"/>
          </a:fillRef>
          <a:effectRef idx="1">
            <a:schemeClr val="accent6"/>
          </a:effectRef>
          <a:fontRef idx="minor">
            <a:schemeClr val="dk1"/>
          </a:fontRef>
        </p:style>
        <p:txBody>
          <a:bodyPr wrap="none" anchor="ctr"/>
          <a:lstStyle/>
          <a:p>
            <a:pPr eaLnBrk="1" hangingPunct="1">
              <a:defRPr/>
            </a:pPr>
            <a:r>
              <a:rPr lang="en-US" altLang="zh-CN" dirty="0"/>
              <a:t>Circle</a:t>
            </a:r>
            <a:r>
              <a:rPr lang="zh-CN" altLang="en-US" dirty="0"/>
              <a:t>对象</a:t>
            </a:r>
            <a:r>
              <a:rPr lang="en-US" altLang="zh-CN" dirty="0"/>
              <a:t>0</a:t>
            </a:r>
            <a:endParaRPr lang="en-US" altLang="zh-CN" dirty="0"/>
          </a:p>
        </p:txBody>
      </p:sp>
      <p:sp>
        <p:nvSpPr>
          <p:cNvPr id="27660" name="Rectangle 13"/>
          <p:cNvSpPr>
            <a:spLocks noChangeArrowheads="1"/>
          </p:cNvSpPr>
          <p:nvPr/>
        </p:nvSpPr>
        <p:spPr bwMode="auto">
          <a:xfrm>
            <a:off x="6119813" y="3071813"/>
            <a:ext cx="1347787" cy="228600"/>
          </a:xfrm>
          <a:prstGeom prst="rect">
            <a:avLst/>
          </a:prstGeom>
          <a:solidFill>
            <a:srgbClr val="99FF99"/>
          </a:solidFill>
          <a:ln>
            <a:solidFill>
              <a:srgbClr val="0000CC"/>
            </a:solidFill>
          </a:ln>
        </p:spPr>
        <p:style>
          <a:lnRef idx="1">
            <a:schemeClr val="accent6"/>
          </a:lnRef>
          <a:fillRef idx="2">
            <a:schemeClr val="accent6"/>
          </a:fillRef>
          <a:effectRef idx="1">
            <a:schemeClr val="accent6"/>
          </a:effectRef>
          <a:fontRef idx="minor">
            <a:schemeClr val="dk1"/>
          </a:fontRef>
        </p:style>
        <p:txBody>
          <a:bodyPr wrap="none" anchor="ctr"/>
          <a:lstStyle/>
          <a:p>
            <a:pPr eaLnBrk="1" hangingPunct="1">
              <a:defRPr/>
            </a:pPr>
            <a:r>
              <a:rPr lang="en-US" altLang="zh-CN" dirty="0"/>
              <a:t>Circle</a:t>
            </a:r>
            <a:r>
              <a:rPr lang="zh-CN" altLang="en-US" dirty="0"/>
              <a:t>对象</a:t>
            </a:r>
            <a:r>
              <a:rPr lang="en-US" altLang="zh-CN" dirty="0"/>
              <a:t>1</a:t>
            </a:r>
            <a:endParaRPr lang="en-US" altLang="zh-CN" dirty="0"/>
          </a:p>
        </p:txBody>
      </p:sp>
      <p:sp>
        <p:nvSpPr>
          <p:cNvPr id="27661" name="Rectangle 14"/>
          <p:cNvSpPr>
            <a:spLocks noChangeArrowheads="1"/>
          </p:cNvSpPr>
          <p:nvPr/>
        </p:nvSpPr>
        <p:spPr bwMode="auto">
          <a:xfrm>
            <a:off x="6119813" y="4016375"/>
            <a:ext cx="1347787" cy="228600"/>
          </a:xfrm>
          <a:prstGeom prst="rect">
            <a:avLst/>
          </a:prstGeom>
          <a:solidFill>
            <a:srgbClr val="99FF99"/>
          </a:solidFill>
          <a:ln>
            <a:solidFill>
              <a:srgbClr val="0000CC"/>
            </a:solidFill>
          </a:ln>
        </p:spPr>
        <p:style>
          <a:lnRef idx="1">
            <a:schemeClr val="accent6"/>
          </a:lnRef>
          <a:fillRef idx="2">
            <a:schemeClr val="accent6"/>
          </a:fillRef>
          <a:effectRef idx="1">
            <a:schemeClr val="accent6"/>
          </a:effectRef>
          <a:fontRef idx="minor">
            <a:schemeClr val="dk1"/>
          </a:fontRef>
        </p:style>
        <p:txBody>
          <a:bodyPr wrap="none" anchor="ctr"/>
          <a:lstStyle/>
          <a:p>
            <a:pPr eaLnBrk="1" hangingPunct="1">
              <a:defRPr/>
            </a:pPr>
            <a:r>
              <a:rPr lang="en-US" altLang="zh-CN" dirty="0"/>
              <a:t>Circle</a:t>
            </a:r>
            <a:r>
              <a:rPr lang="zh-CN" altLang="en-US" dirty="0"/>
              <a:t>对象</a:t>
            </a:r>
            <a:r>
              <a:rPr lang="en-US" altLang="zh-CN" dirty="0"/>
              <a:t>9</a:t>
            </a:r>
            <a:endParaRPr lang="en-US" altLang="zh-CN" dirty="0"/>
          </a:p>
        </p:txBody>
      </p:sp>
      <p:sp>
        <p:nvSpPr>
          <p:cNvPr id="43017" name="Text Box 15"/>
          <p:cNvSpPr txBox="1">
            <a:spLocks noChangeArrowheads="1"/>
          </p:cNvSpPr>
          <p:nvPr/>
        </p:nvSpPr>
        <p:spPr bwMode="auto">
          <a:xfrm>
            <a:off x="6586538" y="3365500"/>
            <a:ext cx="430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cxnSp>
        <p:nvCxnSpPr>
          <p:cNvPr id="43018" name="AutoShape 16"/>
          <p:cNvCxnSpPr>
            <a:cxnSpLocks noChangeShapeType="1"/>
            <a:endCxn id="27659" idx="1"/>
          </p:cNvCxnSpPr>
          <p:nvPr/>
        </p:nvCxnSpPr>
        <p:spPr bwMode="auto">
          <a:xfrm>
            <a:off x="5532438" y="2781300"/>
            <a:ext cx="587375"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19" name="AutoShape 17"/>
          <p:cNvCxnSpPr>
            <a:cxnSpLocks noChangeShapeType="1"/>
            <a:endCxn id="27660" idx="1"/>
          </p:cNvCxnSpPr>
          <p:nvPr/>
        </p:nvCxnSpPr>
        <p:spPr bwMode="auto">
          <a:xfrm>
            <a:off x="5532438" y="3009900"/>
            <a:ext cx="587375" cy="176213"/>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20" name="AutoShape 18"/>
          <p:cNvCxnSpPr>
            <a:cxnSpLocks noChangeShapeType="1"/>
            <a:endCxn id="27661" idx="1"/>
          </p:cNvCxnSpPr>
          <p:nvPr/>
        </p:nvCxnSpPr>
        <p:spPr bwMode="auto">
          <a:xfrm>
            <a:off x="5532438" y="3695700"/>
            <a:ext cx="587375" cy="4349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43021" name="TextBox 20"/>
          <p:cNvSpPr txBox="1">
            <a:spLocks noChangeArrowheads="1"/>
          </p:cNvSpPr>
          <p:nvPr/>
        </p:nvSpPr>
        <p:spPr bwMode="auto">
          <a:xfrm>
            <a:off x="7315200" y="44196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43022" name="灯片编号占位符 20"/>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396D1615-BB41-4891-BCAC-4F9E2C1104BD}"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zh-CN" altLang="en-US" dirty="0" smtClean="0"/>
              <a:t>变量的作用域</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一个类的实例变量和静态变量称为</a:t>
            </a:r>
            <a:r>
              <a:rPr lang="zh-CN" altLang="en-US" dirty="0" smtClean="0">
                <a:solidFill>
                  <a:srgbClr val="FF0000"/>
                </a:solidFill>
              </a:rPr>
              <a:t>类变量</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class’s variable</a:t>
            </a:r>
            <a:r>
              <a:rPr lang="zh-CN" altLang="en-US" dirty="0" smtClean="0">
                <a:latin typeface="Arial" panose="020B0604020202020204" pitchFamily="34" charset="0"/>
                <a:cs typeface="Arial" panose="020B0604020202020204" pitchFamily="34" charset="0"/>
              </a:rPr>
              <a:t>）或</a:t>
            </a:r>
            <a:r>
              <a:rPr lang="zh-CN" altLang="en-US" dirty="0" smtClean="0">
                <a:solidFill>
                  <a:srgbClr val="FF0000"/>
                </a:solidFill>
                <a:latin typeface="Arial" panose="020B0604020202020204" pitchFamily="34" charset="0"/>
                <a:cs typeface="Arial" panose="020B0604020202020204" pitchFamily="34" charset="0"/>
              </a:rPr>
              <a:t>数据域</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data field</a:t>
            </a:r>
            <a:r>
              <a:rPr lang="zh-CN" altLang="en-US" dirty="0" smtClean="0">
                <a:latin typeface="Arial" panose="020B0604020202020204" pitchFamily="34" charset="0"/>
                <a:cs typeface="Arial" panose="020B0604020202020204" pitchFamily="34" charset="0"/>
              </a:rPr>
              <a:t>）</a:t>
            </a:r>
            <a:endParaRPr lang="en-US" altLang="zh-CN" dirty="0" smtClean="0">
              <a:latin typeface="Arial" panose="020B0604020202020204" pitchFamily="34" charset="0"/>
              <a:cs typeface="Arial" panose="020B0604020202020204" pitchFamily="34" charset="0"/>
            </a:endParaRPr>
          </a:p>
          <a:p>
            <a:pPr lvl="1" eaLnBrk="1" hangingPunct="1">
              <a:defRPr/>
            </a:pPr>
            <a:r>
              <a:rPr lang="zh-CN" altLang="en-US" dirty="0" smtClean="0"/>
              <a:t>在方法内部定义的变量称为局部变量</a:t>
            </a:r>
            <a:endParaRPr lang="en-US" altLang="zh-CN" dirty="0" smtClean="0">
              <a:latin typeface="Arial" panose="020B0604020202020204" pitchFamily="34" charset="0"/>
            </a:endParaRPr>
          </a:p>
          <a:p>
            <a:pPr eaLnBrk="1" hangingPunct="1">
              <a:defRPr/>
            </a:pPr>
            <a:r>
              <a:rPr lang="zh-CN" altLang="en-US" dirty="0" smtClean="0">
                <a:latin typeface="Arial" panose="020B0604020202020204" pitchFamily="34" charset="0"/>
              </a:rPr>
              <a:t>类变量的作用域是</a:t>
            </a:r>
            <a:r>
              <a:rPr lang="zh-CN" altLang="en-US" dirty="0" smtClean="0">
                <a:solidFill>
                  <a:srgbClr val="FF0000"/>
                </a:solidFill>
                <a:latin typeface="Arial" panose="020B0604020202020204" pitchFamily="34" charset="0"/>
              </a:rPr>
              <a:t>整个类</a:t>
            </a:r>
            <a:endParaRPr lang="en-US" altLang="zh-CN" dirty="0" smtClean="0">
              <a:solidFill>
                <a:srgbClr val="FF0000"/>
              </a:solidFill>
              <a:latin typeface="Arial" panose="020B0604020202020204" pitchFamily="34" charset="0"/>
            </a:endParaRPr>
          </a:p>
          <a:p>
            <a:pPr lvl="1" eaLnBrk="1" hangingPunct="1">
              <a:defRPr/>
            </a:pPr>
            <a:r>
              <a:rPr lang="zh-CN" altLang="en-US" dirty="0" smtClean="0">
                <a:latin typeface="Arial" panose="020B0604020202020204" pitchFamily="34" charset="0"/>
              </a:rPr>
              <a:t>局部变量的作用域从声明变量的地方开始，直到包含该变量的块结束为止</a:t>
            </a:r>
            <a:endParaRPr lang="en-US" altLang="zh-CN" dirty="0" smtClean="0">
              <a:latin typeface="Arial" panose="020B0604020202020204" pitchFamily="34" charset="0"/>
            </a:endParaRPr>
          </a:p>
          <a:p>
            <a:pPr eaLnBrk="1" hangingPunct="1">
              <a:defRPr/>
            </a:pPr>
            <a:endParaRPr lang="en-US" altLang="zh-CN" dirty="0" smtClean="0">
              <a:latin typeface="Arial" panose="020B0604020202020204" pitchFamily="34" charset="0"/>
            </a:endParaRPr>
          </a:p>
          <a:p>
            <a:pPr>
              <a:defRPr/>
            </a:pPr>
            <a:endParaRPr lang="zh-CN" altLang="en-US" dirty="0"/>
          </a:p>
        </p:txBody>
      </p:sp>
      <p:sp>
        <p:nvSpPr>
          <p:cNvPr id="7172"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6A36339-D70A-499F-8BC6-AB5BB9311F02}" type="slidenum">
              <a:rPr lang="zh-CN" altLang="en-US" sz="1000">
                <a:latin typeface="Arial" panose="020B0604020202020204" pitchFamily="34" charset="0"/>
              </a:rPr>
            </a:fld>
            <a:endParaRPr lang="zh-CN" altLang="en-US"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zh-CN" altLang="en-US" dirty="0" smtClean="0"/>
              <a:t>变量的作用域</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latin typeface="Arial" panose="020B0604020202020204" pitchFamily="34" charset="0"/>
                <a:cs typeface="Arial" panose="020B0604020202020204" pitchFamily="34" charset="0"/>
              </a:rPr>
              <a:t>类的变量和方法可以在类中以</a:t>
            </a:r>
            <a:r>
              <a:rPr lang="zh-CN" altLang="en-US" dirty="0" smtClean="0">
                <a:solidFill>
                  <a:srgbClr val="FF0000"/>
                </a:solidFill>
                <a:latin typeface="Arial" panose="020B0604020202020204" pitchFamily="34" charset="0"/>
                <a:cs typeface="Arial" panose="020B0604020202020204" pitchFamily="34" charset="0"/>
              </a:rPr>
              <a:t>任意顺序</a:t>
            </a:r>
            <a:r>
              <a:rPr lang="zh-CN" altLang="en-US" dirty="0" smtClean="0">
                <a:latin typeface="Arial" panose="020B0604020202020204" pitchFamily="34" charset="0"/>
                <a:cs typeface="Arial" panose="020B0604020202020204" pitchFamily="34" charset="0"/>
              </a:rPr>
              <a:t>出现</a:t>
            </a:r>
            <a:endParaRPr lang="en-US" altLang="zh-CN" dirty="0" smtClean="0">
              <a:latin typeface="Arial" panose="020B0604020202020204" pitchFamily="34" charset="0"/>
              <a:cs typeface="Arial" panose="020B0604020202020204" pitchFamily="34" charset="0"/>
            </a:endParaRPr>
          </a:p>
          <a:p>
            <a:pPr lvl="1" eaLnBrk="1" hangingPunct="1">
              <a:defRPr/>
            </a:pPr>
            <a:r>
              <a:rPr lang="zh-CN" altLang="en-US" dirty="0" smtClean="0">
                <a:latin typeface="Arial" panose="020B0604020202020204" pitchFamily="34" charset="0"/>
                <a:cs typeface="Arial" panose="020B0604020202020204" pitchFamily="34" charset="0"/>
              </a:rPr>
              <a:t>当一个数据域是基于对另一个数据域的引用来进行初始化的情况例外</a:t>
            </a:r>
            <a:endParaRPr lang="zh-CN" altLang="en-US" dirty="0" smtClean="0">
              <a:latin typeface="Arial" panose="020B0604020202020204" pitchFamily="34" charset="0"/>
              <a:cs typeface="Arial" panose="020B0604020202020204" pitchFamily="34" charset="0"/>
            </a:endParaRPr>
          </a:p>
          <a:p>
            <a:pPr eaLnBrk="1" hangingPunct="1">
              <a:defRPr/>
            </a:pPr>
            <a:r>
              <a:rPr lang="zh-CN" altLang="en-US" dirty="0" smtClean="0">
                <a:cs typeface="Arial" panose="020B0604020202020204" pitchFamily="34" charset="0"/>
              </a:rPr>
              <a:t>类变量只能</a:t>
            </a:r>
            <a:r>
              <a:rPr lang="zh-CN" altLang="en-US" dirty="0" smtClean="0">
                <a:solidFill>
                  <a:srgbClr val="FF0000"/>
                </a:solidFill>
                <a:cs typeface="Arial" panose="020B0604020202020204" pitchFamily="34" charset="0"/>
              </a:rPr>
              <a:t>声明一次</a:t>
            </a:r>
            <a:endParaRPr lang="en-US" altLang="zh-CN" dirty="0" smtClean="0">
              <a:solidFill>
                <a:srgbClr val="FF0000"/>
              </a:solidFill>
              <a:cs typeface="Arial" panose="020B0604020202020204" pitchFamily="34" charset="0"/>
            </a:endParaRPr>
          </a:p>
          <a:p>
            <a:pPr lvl="1" eaLnBrk="1" hangingPunct="1">
              <a:defRPr/>
            </a:pPr>
            <a:r>
              <a:rPr lang="zh-CN" altLang="en-US" dirty="0" smtClean="0">
                <a:cs typeface="Arial" panose="020B0604020202020204" pitchFamily="34" charset="0"/>
              </a:rPr>
              <a:t>在一个方法内不同的非嵌套块中，可以多次声明相同的变量名</a:t>
            </a:r>
            <a:endParaRPr lang="en-US" altLang="zh-CN" dirty="0" smtClean="0">
              <a:cs typeface="Arial" panose="020B0604020202020204" pitchFamily="34" charset="0"/>
            </a:endParaRPr>
          </a:p>
          <a:p>
            <a:pPr>
              <a:defRPr/>
            </a:pPr>
            <a:endParaRPr lang="zh-CN" altLang="en-US" dirty="0"/>
          </a:p>
        </p:txBody>
      </p:sp>
      <p:sp>
        <p:nvSpPr>
          <p:cNvPr id="819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12DFD517-38BB-4EB6-9451-0A07B08594BF}" type="slidenum">
              <a:rPr lang="zh-CN" altLang="en-US" sz="1000">
                <a:latin typeface="Arial" panose="020B0604020202020204" pitchFamily="34" charset="0"/>
              </a:rPr>
            </a:fld>
            <a:endParaRPr lang="zh-CN" altLang="en-US"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zh-CN" altLang="en-US" dirty="0" smtClean="0"/>
              <a:t>变量的作用域</a:t>
            </a:r>
            <a:endParaRPr lang="zh-CN" altLang="en-US" dirty="0" smtClean="0"/>
          </a:p>
        </p:txBody>
      </p:sp>
      <p:sp>
        <p:nvSpPr>
          <p:cNvPr id="9219" name="TextBox 4"/>
          <p:cNvSpPr txBox="1">
            <a:spLocks noChangeArrowheads="1"/>
          </p:cNvSpPr>
          <p:nvPr/>
        </p:nvSpPr>
        <p:spPr bwMode="auto">
          <a:xfrm>
            <a:off x="1547813" y="3068638"/>
            <a:ext cx="4419600" cy="28622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public class Foo {</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private int x = 0;</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private int y = 0;</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public Foo(){}</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public void p(){</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int x = 1;</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System.out.println("x = " + x);</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System.out.println("y = " + y);</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sp>
        <p:nvSpPr>
          <p:cNvPr id="6" name="内容占位符 5"/>
          <p:cNvSpPr>
            <a:spLocks noGrp="1"/>
          </p:cNvSpPr>
          <p:nvPr>
            <p:ph idx="1"/>
          </p:nvPr>
        </p:nvSpPr>
        <p:spPr>
          <a:xfrm>
            <a:off x="468313" y="1125538"/>
            <a:ext cx="8207375" cy="1871662"/>
          </a:xfrm>
        </p:spPr>
        <p:txBody>
          <a:bodyPr/>
          <a:lstStyle/>
          <a:p>
            <a:pPr eaLnBrk="1" hangingPunct="1">
              <a:defRPr/>
            </a:pPr>
            <a:r>
              <a:rPr lang="zh-CN" altLang="en-US" dirty="0" smtClean="0">
                <a:cs typeface="Arial" panose="020B0604020202020204" pitchFamily="34" charset="0"/>
              </a:rPr>
              <a:t>如果一个局部变量和一个类变量具有相同的名字，那么局部变量优先</a:t>
            </a:r>
            <a:endParaRPr lang="en-US" altLang="zh-CN" dirty="0" smtClean="0">
              <a:cs typeface="Arial" panose="020B0604020202020204" pitchFamily="34" charset="0"/>
            </a:endParaRPr>
          </a:p>
          <a:p>
            <a:pPr lvl="1" eaLnBrk="1" hangingPunct="1">
              <a:defRPr/>
            </a:pPr>
            <a:r>
              <a:rPr lang="zh-CN" altLang="en-US" dirty="0" smtClean="0">
                <a:cs typeface="Arial" panose="020B0604020202020204" pitchFamily="34" charset="0"/>
              </a:rPr>
              <a:t>同名的类变量将被</a:t>
            </a:r>
            <a:r>
              <a:rPr lang="zh-CN" altLang="en-US" dirty="0" smtClean="0">
                <a:solidFill>
                  <a:srgbClr val="FF0000"/>
                </a:solidFill>
                <a:cs typeface="Arial" panose="020B0604020202020204" pitchFamily="34" charset="0"/>
              </a:rPr>
              <a:t>隐藏</a:t>
            </a:r>
            <a:endParaRPr lang="zh-CN" altLang="en-US" dirty="0" smtClean="0">
              <a:solidFill>
                <a:srgbClr val="FF0000"/>
              </a:solidFill>
              <a:cs typeface="Arial" panose="020B0604020202020204" pitchFamily="34" charset="0"/>
            </a:endParaRPr>
          </a:p>
        </p:txBody>
      </p:sp>
      <p:sp>
        <p:nvSpPr>
          <p:cNvPr id="5" name="TextBox 4"/>
          <p:cNvSpPr txBox="1">
            <a:spLocks noChangeArrowheads="1"/>
          </p:cNvSpPr>
          <p:nvPr/>
        </p:nvSpPr>
        <p:spPr bwMode="auto">
          <a:xfrm>
            <a:off x="6516688" y="4221163"/>
            <a:ext cx="16557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x = 1</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y = 0</a:t>
            </a:r>
            <a:endParaRPr lang="zh-CN" altLang="en-US" sz="1800">
              <a:latin typeface="Arial" panose="020B0604020202020204" pitchFamily="34" charset="0"/>
              <a:ea typeface="宋体" panose="02010600030101010101" pitchFamily="2" charset="-122"/>
            </a:endParaRPr>
          </a:p>
        </p:txBody>
      </p:sp>
      <p:sp>
        <p:nvSpPr>
          <p:cNvPr id="9222" name="灯片编号占位符 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B587CD1D-89EE-46F2-BBEE-A7313563A0EE}" type="slidenum">
              <a:rPr lang="zh-CN" altLang="en-US" sz="1000">
                <a:latin typeface="Arial" panose="020B0604020202020204" pitchFamily="34" charset="0"/>
              </a:rPr>
            </a:fld>
            <a:endParaRPr lang="zh-CN" altLang="en-US"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altLang="zh-CN" dirty="0" smtClean="0"/>
              <a:t>this</a:t>
            </a:r>
            <a:r>
              <a:rPr lang="zh-CN" altLang="en-US" dirty="0" smtClean="0"/>
              <a:t>引用</a:t>
            </a:r>
            <a:endParaRPr lang="zh-CN" altLang="en-US" dirty="0" smtClean="0"/>
          </a:p>
        </p:txBody>
      </p:sp>
      <p:sp>
        <p:nvSpPr>
          <p:cNvPr id="10243" name="TextBox 5"/>
          <p:cNvSpPr txBox="1">
            <a:spLocks noChangeArrowheads="1"/>
          </p:cNvSpPr>
          <p:nvPr/>
        </p:nvSpPr>
        <p:spPr bwMode="auto">
          <a:xfrm>
            <a:off x="1116013" y="2924175"/>
            <a:ext cx="4419600" cy="31400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public class Foo {</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private int x = 0;</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private int y = 0;</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public Foo(){}</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public void p(){</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int x = 1;</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System.out.println("x1 = " + x);</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System.out.println("x2 = " + this.x);</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System.out.println("y = " + y);</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    }</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sp>
        <p:nvSpPr>
          <p:cNvPr id="6" name="内容占位符 5"/>
          <p:cNvSpPr>
            <a:spLocks noGrp="1"/>
          </p:cNvSpPr>
          <p:nvPr>
            <p:ph idx="1"/>
          </p:nvPr>
        </p:nvSpPr>
        <p:spPr>
          <a:xfrm>
            <a:off x="468313" y="1125538"/>
            <a:ext cx="8207375" cy="1582737"/>
          </a:xfrm>
        </p:spPr>
        <p:txBody>
          <a:bodyPr/>
          <a:lstStyle/>
          <a:p>
            <a:pPr eaLnBrk="1" hangingPunct="1">
              <a:defRPr/>
            </a:pPr>
            <a:r>
              <a:rPr lang="zh-CN" altLang="en-US" dirty="0" smtClean="0"/>
              <a:t>关键字</a:t>
            </a:r>
            <a:r>
              <a:rPr lang="en-US" altLang="zh-CN" dirty="0" smtClean="0"/>
              <a:t>this</a:t>
            </a:r>
            <a:r>
              <a:rPr lang="zh-CN" altLang="en-US" dirty="0" smtClean="0"/>
              <a:t>是指向调用对象</a:t>
            </a:r>
            <a:r>
              <a:rPr lang="zh-CN" altLang="en-US" dirty="0" smtClean="0">
                <a:solidFill>
                  <a:srgbClr val="FF0000"/>
                </a:solidFill>
              </a:rPr>
              <a:t>本身</a:t>
            </a:r>
            <a:r>
              <a:rPr lang="zh-CN" altLang="en-US" dirty="0" smtClean="0"/>
              <a:t>的引用名</a:t>
            </a:r>
            <a:endParaRPr lang="en-US" altLang="zh-CN" dirty="0" smtClean="0"/>
          </a:p>
          <a:p>
            <a:pPr eaLnBrk="1" hangingPunct="1">
              <a:defRPr/>
            </a:pPr>
            <a:r>
              <a:rPr lang="en-US" altLang="zh-CN" dirty="0" smtClean="0"/>
              <a:t>this</a:t>
            </a:r>
            <a:r>
              <a:rPr lang="zh-CN" altLang="en-US" dirty="0" smtClean="0"/>
              <a:t>常见的用法是引用类的</a:t>
            </a:r>
            <a:r>
              <a:rPr lang="zh-CN" altLang="en-US" dirty="0" smtClean="0">
                <a:solidFill>
                  <a:srgbClr val="FF0000"/>
                </a:solidFill>
              </a:rPr>
              <a:t>隐藏数据域</a:t>
            </a:r>
            <a:endParaRPr lang="zh-CN" altLang="en-US" dirty="0" smtClean="0">
              <a:solidFill>
                <a:srgbClr val="FF0000"/>
              </a:solidFill>
            </a:endParaRPr>
          </a:p>
          <a:p>
            <a:pPr>
              <a:defRPr/>
            </a:pPr>
            <a:endParaRPr lang="zh-CN" altLang="en-US" dirty="0"/>
          </a:p>
        </p:txBody>
      </p:sp>
      <p:sp>
        <p:nvSpPr>
          <p:cNvPr id="5" name="TextBox 4"/>
          <p:cNvSpPr txBox="1">
            <a:spLocks noChangeArrowheads="1"/>
          </p:cNvSpPr>
          <p:nvPr/>
        </p:nvSpPr>
        <p:spPr bwMode="auto">
          <a:xfrm>
            <a:off x="6084888" y="3933825"/>
            <a:ext cx="16557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x1 = 1</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x2 = 0</a:t>
            </a:r>
            <a:endParaRPr lang="en-US" altLang="zh-CN" sz="18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a:latin typeface="Arial" panose="020B0604020202020204" pitchFamily="34" charset="0"/>
                <a:ea typeface="宋体" panose="02010600030101010101" pitchFamily="2" charset="-122"/>
              </a:rPr>
              <a:t>y = 0</a:t>
            </a:r>
            <a:endParaRPr lang="zh-CN" altLang="en-US" sz="1800">
              <a:latin typeface="Arial" panose="020B0604020202020204" pitchFamily="34" charset="0"/>
              <a:ea typeface="宋体" panose="02010600030101010101" pitchFamily="2" charset="-122"/>
            </a:endParaRPr>
          </a:p>
        </p:txBody>
      </p:sp>
      <p:sp>
        <p:nvSpPr>
          <p:cNvPr id="10246" name="灯片编号占位符 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2A979CF6-4B23-4BBE-9CF9-FBA4C36BE15D}" type="slidenum">
              <a:rPr lang="zh-CN" altLang="en-US" sz="1000">
                <a:latin typeface="Arial" panose="020B0604020202020204" pitchFamily="34" charset="0"/>
              </a:rPr>
            </a:fld>
            <a:endParaRPr lang="zh-CN" altLang="en-US"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altLang="zh-CN" dirty="0" smtClean="0"/>
              <a:t>this</a:t>
            </a:r>
            <a:r>
              <a:rPr lang="zh-CN" altLang="en-US" dirty="0" smtClean="0"/>
              <a:t>引用</a:t>
            </a:r>
            <a:endParaRPr lang="zh-CN" altLang="en-US" dirty="0" smtClean="0"/>
          </a:p>
        </p:txBody>
      </p:sp>
      <p:sp>
        <p:nvSpPr>
          <p:cNvPr id="11267" name="TextBox 4"/>
          <p:cNvSpPr txBox="1">
            <a:spLocks noChangeArrowheads="1"/>
          </p:cNvSpPr>
          <p:nvPr/>
        </p:nvSpPr>
        <p:spPr bwMode="auto">
          <a:xfrm>
            <a:off x="2411413" y="3357563"/>
            <a:ext cx="4953000" cy="30464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600">
                <a:latin typeface="Arial" panose="020B0604020202020204" pitchFamily="34" charset="0"/>
                <a:ea typeface="宋体" panose="02010600030101010101" pitchFamily="2" charset="-122"/>
              </a:rPr>
              <a:t>public class Circle { </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private double radius;</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public Circle(double radius) {</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this.radius = radius;</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public Circle() {</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this(1.0);</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public double getArea() {</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return this.radius * this.radius * Math.PI;</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    }   </a:t>
            </a:r>
            <a:endParaRPr lang="en-US" altLang="zh-CN" sz="160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p:txBody>
      </p:sp>
      <p:sp>
        <p:nvSpPr>
          <p:cNvPr id="6" name="内容占位符 5"/>
          <p:cNvSpPr>
            <a:spLocks noGrp="1"/>
          </p:cNvSpPr>
          <p:nvPr>
            <p:ph idx="1"/>
          </p:nvPr>
        </p:nvSpPr>
        <p:spPr>
          <a:xfrm>
            <a:off x="468313" y="1125538"/>
            <a:ext cx="8207375" cy="2159000"/>
          </a:xfrm>
        </p:spPr>
        <p:txBody>
          <a:bodyPr/>
          <a:lstStyle/>
          <a:p>
            <a:pPr eaLnBrk="1" hangingPunct="1">
              <a:defRPr/>
            </a:pPr>
            <a:r>
              <a:rPr lang="zh-CN" altLang="en-US" dirty="0" smtClean="0"/>
              <a:t>关键字</a:t>
            </a:r>
            <a:r>
              <a:rPr lang="en-US" altLang="zh-CN" dirty="0" smtClean="0"/>
              <a:t>this</a:t>
            </a:r>
            <a:r>
              <a:rPr lang="zh-CN" altLang="en-US" dirty="0" smtClean="0"/>
              <a:t>的另一种常见用法是让构造方法调用同一个类的</a:t>
            </a:r>
            <a:r>
              <a:rPr lang="zh-CN" altLang="en-US" dirty="0" smtClean="0">
                <a:solidFill>
                  <a:srgbClr val="FF0000"/>
                </a:solidFill>
              </a:rPr>
              <a:t>另一个构造方法</a:t>
            </a:r>
            <a:endParaRPr lang="en-US" altLang="zh-CN" dirty="0" smtClean="0">
              <a:solidFill>
                <a:srgbClr val="FF0000"/>
              </a:solidFill>
            </a:endParaRPr>
          </a:p>
          <a:p>
            <a:pPr lvl="1" eaLnBrk="1" hangingPunct="1">
              <a:defRPr/>
            </a:pPr>
            <a:r>
              <a:rPr lang="en-US" altLang="zh-CN" dirty="0" smtClean="0">
                <a:solidFill>
                  <a:srgbClr val="0070C0"/>
                </a:solidFill>
              </a:rPr>
              <a:t>this(</a:t>
            </a:r>
            <a:r>
              <a:rPr lang="en-US" altLang="zh-CN" dirty="0" err="1" smtClean="0">
                <a:solidFill>
                  <a:srgbClr val="0070C0"/>
                </a:solidFill>
              </a:rPr>
              <a:t>paramList</a:t>
            </a:r>
            <a:r>
              <a:rPr lang="en-US" altLang="zh-CN" dirty="0" smtClean="0">
                <a:solidFill>
                  <a:srgbClr val="0070C0"/>
                </a:solidFill>
              </a:rPr>
              <a:t>);</a:t>
            </a:r>
            <a:endParaRPr lang="en-US" altLang="zh-CN" dirty="0" smtClean="0">
              <a:solidFill>
                <a:srgbClr val="0070C0"/>
              </a:solidFill>
            </a:endParaRPr>
          </a:p>
          <a:p>
            <a:pPr lvl="1" eaLnBrk="1" hangingPunct="1">
              <a:defRPr/>
            </a:pPr>
            <a:r>
              <a:rPr lang="zh-CN" altLang="en-US" dirty="0" smtClean="0">
                <a:solidFill>
                  <a:srgbClr val="FF0000"/>
                </a:solidFill>
              </a:rPr>
              <a:t>在任何其他语句之前出现</a:t>
            </a:r>
            <a:endParaRPr lang="en-US" altLang="zh-CN" dirty="0" smtClean="0">
              <a:solidFill>
                <a:srgbClr val="FF0000"/>
              </a:solidFill>
            </a:endParaRPr>
          </a:p>
          <a:p>
            <a:pPr>
              <a:defRPr/>
            </a:pPr>
            <a:endParaRPr lang="zh-CN" altLang="en-US" dirty="0"/>
          </a:p>
        </p:txBody>
      </p:sp>
      <p:sp>
        <p:nvSpPr>
          <p:cNvPr id="11269"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A7B5778-5876-4913-B49A-5A665B171252}" type="slidenum">
              <a:rPr lang="zh-CN" altLang="en-US" sz="1000">
                <a:latin typeface="Arial" panose="020B0604020202020204" pitchFamily="34" charset="0"/>
              </a:rPr>
            </a:fld>
            <a:endParaRPr lang="zh-CN" altLang="en-US" sz="1000">
              <a:latin typeface="Arial" panose="020B0604020202020204" pitchFamily="34" charset="0"/>
            </a:endParaRPr>
          </a:p>
        </p:txBody>
      </p:sp>
      <p:sp>
        <p:nvSpPr>
          <p:cNvPr id="11270" name="TextBox 7"/>
          <p:cNvSpPr txBox="1">
            <a:spLocks noChangeArrowheads="1"/>
          </p:cNvSpPr>
          <p:nvPr/>
        </p:nvSpPr>
        <p:spPr bwMode="auto">
          <a:xfrm>
            <a:off x="539750" y="6237288"/>
            <a:ext cx="1152525" cy="369887"/>
          </a:xfrm>
          <a:prstGeom prst="rect">
            <a:avLst/>
          </a:prstGeom>
          <a:noFill/>
          <a:ln w="9525">
            <a:solidFill>
              <a:srgbClr val="FF66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pPr>
            <a:r>
              <a:rPr lang="zh-CN" altLang="en-US" sz="1800">
                <a:solidFill>
                  <a:srgbClr val="FF6600"/>
                </a:solidFill>
                <a:latin typeface="Arial" panose="020B0604020202020204" pitchFamily="34" charset="0"/>
                <a:ea typeface="宋体" panose="02010600030101010101" pitchFamily="2" charset="-122"/>
              </a:rPr>
              <a:t>可省略</a:t>
            </a:r>
            <a:endParaRPr lang="zh-CN" altLang="en-US" sz="1800">
              <a:solidFill>
                <a:srgbClr val="FF6600"/>
              </a:solidFill>
              <a:latin typeface="Arial" panose="020B0604020202020204" pitchFamily="34" charset="0"/>
              <a:ea typeface="宋体" panose="02010600030101010101" pitchFamily="2" charset="-122"/>
            </a:endParaRPr>
          </a:p>
        </p:txBody>
      </p:sp>
      <p:cxnSp>
        <p:nvCxnSpPr>
          <p:cNvPr id="11271" name="直接箭头连接符 9"/>
          <p:cNvCxnSpPr>
            <a:cxnSpLocks noChangeShapeType="1"/>
            <a:stCxn id="11270" idx="3"/>
          </p:cNvCxnSpPr>
          <p:nvPr/>
        </p:nvCxnSpPr>
        <p:spPr bwMode="auto">
          <a:xfrm flipV="1">
            <a:off x="1692275" y="5805488"/>
            <a:ext cx="2016125" cy="615950"/>
          </a:xfrm>
          <a:prstGeom prst="straightConnector1">
            <a:avLst/>
          </a:prstGeom>
          <a:noFill/>
          <a:ln w="9525" algn="ctr">
            <a:solidFill>
              <a:srgbClr val="FF6600"/>
            </a:solidFill>
            <a:round/>
            <a:tailEnd type="arrow" w="med" len="med"/>
          </a:ln>
          <a:extLst>
            <a:ext uri="{909E8E84-426E-40DD-AFC4-6F175D3DCCD1}">
              <a14:hiddenFill xmlns:a14="http://schemas.microsoft.com/office/drawing/2010/main">
                <a:noFill/>
              </a14:hiddenFill>
            </a:ext>
          </a:extLst>
        </p:spPr>
      </p:cxnSp>
      <p:cxnSp>
        <p:nvCxnSpPr>
          <p:cNvPr id="11272" name="直接箭头连接符 14"/>
          <p:cNvCxnSpPr>
            <a:cxnSpLocks noChangeShapeType="1"/>
            <a:stCxn id="11270" idx="3"/>
          </p:cNvCxnSpPr>
          <p:nvPr/>
        </p:nvCxnSpPr>
        <p:spPr bwMode="auto">
          <a:xfrm flipV="1">
            <a:off x="1692275" y="5876925"/>
            <a:ext cx="3167063" cy="544513"/>
          </a:xfrm>
          <a:prstGeom prst="straightConnector1">
            <a:avLst/>
          </a:prstGeom>
          <a:noFill/>
          <a:ln w="9525" algn="ctr">
            <a:solidFill>
              <a:srgbClr val="FF6600"/>
            </a:solidFill>
            <a:rou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defRPr/>
            </a:pPr>
            <a:r>
              <a:rPr lang="zh-CN" altLang="en-US" dirty="0" smtClean="0"/>
              <a:t>对象</a:t>
            </a:r>
            <a:endParaRPr lang="zh-CN" altLang="en-US" dirty="0"/>
          </a:p>
        </p:txBody>
      </p:sp>
      <p:sp>
        <p:nvSpPr>
          <p:cNvPr id="6" name="内容占位符 5"/>
          <p:cNvSpPr>
            <a:spLocks noGrp="1"/>
          </p:cNvSpPr>
          <p:nvPr>
            <p:ph idx="1"/>
          </p:nvPr>
        </p:nvSpPr>
        <p:spPr/>
        <p:txBody>
          <a:bodyPr/>
          <a:lstStyle/>
          <a:p>
            <a:pPr eaLnBrk="1" hangingPunct="1">
              <a:defRPr/>
            </a:pPr>
            <a:r>
              <a:rPr lang="zh-CN" altLang="en-US" dirty="0" smtClean="0">
                <a:solidFill>
                  <a:srgbClr val="FF0000"/>
                </a:solidFill>
              </a:rPr>
              <a:t>对象</a:t>
            </a:r>
            <a:r>
              <a:rPr lang="en-US" altLang="zh-CN" dirty="0" smtClean="0"/>
              <a:t>(object)</a:t>
            </a:r>
            <a:r>
              <a:rPr lang="zh-CN" altLang="en-US" dirty="0" smtClean="0"/>
              <a:t>表示现实世界中可以明确标识的一个实体</a:t>
            </a:r>
            <a:endParaRPr lang="en-US" altLang="zh-CN" dirty="0" smtClean="0"/>
          </a:p>
          <a:p>
            <a:pPr lvl="1" eaLnBrk="1" hangingPunct="1">
              <a:defRPr/>
            </a:pPr>
            <a:r>
              <a:rPr lang="zh-CN" altLang="en-US" dirty="0" smtClean="0"/>
              <a:t>学生、圆、桌子</a:t>
            </a:r>
            <a:endParaRPr lang="en-US" altLang="zh-CN" dirty="0" smtClean="0"/>
          </a:p>
          <a:p>
            <a:pPr eaLnBrk="1" hangingPunct="1">
              <a:defRPr/>
            </a:pPr>
            <a:r>
              <a:rPr lang="zh-CN" altLang="en-US" dirty="0" smtClean="0"/>
              <a:t>对象具有自己</a:t>
            </a:r>
            <a:r>
              <a:rPr lang="zh-CN" altLang="en-US" dirty="0" smtClean="0">
                <a:solidFill>
                  <a:srgbClr val="FF0000"/>
                </a:solidFill>
              </a:rPr>
              <a:t>独特的标识</a:t>
            </a:r>
            <a:r>
              <a:rPr lang="zh-CN" altLang="en-US" dirty="0" smtClean="0"/>
              <a:t>、</a:t>
            </a:r>
            <a:r>
              <a:rPr lang="zh-CN" altLang="en-US" dirty="0" smtClean="0">
                <a:solidFill>
                  <a:srgbClr val="FF0000"/>
                </a:solidFill>
              </a:rPr>
              <a:t>状态</a:t>
            </a:r>
            <a:r>
              <a:rPr lang="zh-CN" altLang="en-US" dirty="0" smtClean="0"/>
              <a:t>和</a:t>
            </a:r>
            <a:r>
              <a:rPr lang="zh-CN" altLang="en-US" dirty="0" smtClean="0">
                <a:solidFill>
                  <a:srgbClr val="FF0000"/>
                </a:solidFill>
              </a:rPr>
              <a:t>行为</a:t>
            </a:r>
            <a:endParaRPr lang="en-US" altLang="zh-CN" dirty="0" smtClean="0">
              <a:solidFill>
                <a:srgbClr val="FF0000"/>
              </a:solidFill>
            </a:endParaRPr>
          </a:p>
          <a:p>
            <a:pPr lvl="1" eaLnBrk="1" hangingPunct="1">
              <a:defRPr/>
            </a:pPr>
            <a:r>
              <a:rPr lang="zh-CN" altLang="en-US" dirty="0" smtClean="0"/>
              <a:t>状态</a:t>
            </a:r>
            <a:r>
              <a:rPr lang="en-US" altLang="zh-CN" dirty="0" smtClean="0"/>
              <a:t>(state)</a:t>
            </a:r>
            <a:r>
              <a:rPr lang="zh-CN" altLang="en-US" dirty="0" smtClean="0"/>
              <a:t>、特征</a:t>
            </a:r>
            <a:r>
              <a:rPr lang="en-US" altLang="zh-CN" dirty="0" smtClean="0"/>
              <a:t>(property)</a:t>
            </a:r>
            <a:r>
              <a:rPr lang="zh-CN" altLang="en-US" dirty="0" smtClean="0"/>
              <a:t>、属性</a:t>
            </a:r>
            <a:r>
              <a:rPr lang="en-US" altLang="zh-CN" dirty="0" smtClean="0"/>
              <a:t>(attribute)</a:t>
            </a:r>
            <a:r>
              <a:rPr lang="zh-CN" altLang="en-US" dirty="0" smtClean="0"/>
              <a:t>：具有它们当前值的数据域（</a:t>
            </a:r>
            <a:r>
              <a:rPr lang="en-US" altLang="zh-CN" dirty="0" smtClean="0"/>
              <a:t>data field</a:t>
            </a:r>
            <a:r>
              <a:rPr lang="zh-CN" altLang="en-US" dirty="0" smtClean="0"/>
              <a:t>）</a:t>
            </a:r>
            <a:endParaRPr lang="en-US" altLang="zh-CN" dirty="0" smtClean="0"/>
          </a:p>
          <a:p>
            <a:pPr lvl="2" eaLnBrk="1" hangingPunct="1">
              <a:defRPr/>
            </a:pPr>
            <a:r>
              <a:rPr lang="zh-CN" altLang="en-US" dirty="0" smtClean="0"/>
              <a:t>定义对象是什么</a:t>
            </a:r>
            <a:endParaRPr lang="en-US" altLang="zh-CN" dirty="0" smtClean="0"/>
          </a:p>
          <a:p>
            <a:pPr lvl="1" eaLnBrk="1" hangingPunct="1">
              <a:defRPr/>
            </a:pPr>
            <a:r>
              <a:rPr lang="zh-CN" altLang="en-US" dirty="0" smtClean="0"/>
              <a:t>行为</a:t>
            </a:r>
            <a:r>
              <a:rPr lang="en-US" altLang="zh-CN" dirty="0" smtClean="0"/>
              <a:t>(behavior)</a:t>
            </a:r>
            <a:r>
              <a:rPr lang="zh-CN" altLang="en-US" dirty="0" smtClean="0"/>
              <a:t>、动作</a:t>
            </a:r>
            <a:r>
              <a:rPr lang="en-US" altLang="zh-CN" dirty="0" smtClean="0"/>
              <a:t>(action)</a:t>
            </a:r>
            <a:r>
              <a:rPr lang="zh-CN" altLang="en-US" dirty="0" smtClean="0"/>
              <a:t>：由方法定义</a:t>
            </a:r>
            <a:endParaRPr lang="en-US" altLang="zh-CN" dirty="0" smtClean="0"/>
          </a:p>
          <a:p>
            <a:pPr lvl="2" eaLnBrk="1" hangingPunct="1">
              <a:defRPr/>
            </a:pPr>
            <a:r>
              <a:rPr lang="zh-CN" altLang="en-US" dirty="0" smtClean="0"/>
              <a:t>对象能做什么</a:t>
            </a:r>
            <a:endParaRPr lang="zh-CN" altLang="en-US" dirty="0" smtClean="0"/>
          </a:p>
          <a:p>
            <a:pPr lvl="1"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a:defRPr/>
            </a:pPr>
            <a:endParaRPr lang="zh-CN" altLang="en-US" dirty="0"/>
          </a:p>
        </p:txBody>
      </p:sp>
      <p:sp>
        <p:nvSpPr>
          <p:cNvPr id="8196"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3D100356-B08D-40D4-9055-5BDD06F69013}"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zh-CN" altLang="en-US" dirty="0" smtClean="0"/>
              <a:t>类</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solidFill>
                  <a:srgbClr val="FF0000"/>
                </a:solidFill>
              </a:rPr>
              <a:t>类</a:t>
            </a:r>
            <a:r>
              <a:rPr lang="en-US" altLang="zh-CN" dirty="0" smtClean="0"/>
              <a:t>(class)</a:t>
            </a:r>
            <a:r>
              <a:rPr lang="zh-CN" altLang="en-US" dirty="0" smtClean="0"/>
              <a:t>定义了同一类对象共有的属性和方法</a:t>
            </a:r>
            <a:endParaRPr lang="en-US" altLang="zh-CN" dirty="0" smtClean="0"/>
          </a:p>
          <a:p>
            <a:pPr lvl="1" eaLnBrk="1" hangingPunct="1">
              <a:defRPr/>
            </a:pPr>
            <a:r>
              <a:rPr lang="zh-CN" altLang="en-US" dirty="0"/>
              <a:t>包含</a:t>
            </a:r>
            <a:r>
              <a:rPr lang="en-US" altLang="zh-CN" dirty="0" smtClean="0"/>
              <a:t>main</a:t>
            </a:r>
            <a:r>
              <a:rPr lang="zh-CN" altLang="en-US" dirty="0" smtClean="0"/>
              <a:t>方法的类称为主类</a:t>
            </a:r>
            <a:endParaRPr lang="zh-CN" altLang="en-US" dirty="0" smtClean="0"/>
          </a:p>
          <a:p>
            <a:pPr eaLnBrk="1" hangingPunct="1">
              <a:defRPr/>
            </a:pPr>
            <a:r>
              <a:rPr lang="zh-CN" altLang="en-US" dirty="0" smtClean="0"/>
              <a:t>类是一个模板、蓝图或者说是合约</a:t>
            </a:r>
            <a:endParaRPr lang="en-US" altLang="zh-CN" dirty="0" smtClean="0"/>
          </a:p>
          <a:p>
            <a:pPr eaLnBrk="1" hangingPunct="1">
              <a:defRPr/>
            </a:pPr>
            <a:r>
              <a:rPr lang="zh-CN" altLang="en-US" dirty="0" smtClean="0"/>
              <a:t>一个对象是一个类的</a:t>
            </a:r>
            <a:r>
              <a:rPr lang="zh-CN" altLang="en-US" dirty="0" smtClean="0">
                <a:solidFill>
                  <a:srgbClr val="FF0000"/>
                </a:solidFill>
              </a:rPr>
              <a:t>实例</a:t>
            </a:r>
            <a:r>
              <a:rPr lang="en-US" altLang="zh-CN" dirty="0" smtClean="0"/>
              <a:t>(instance)</a:t>
            </a:r>
            <a:endParaRPr lang="en-US" altLang="zh-CN" dirty="0" smtClean="0"/>
          </a:p>
          <a:p>
            <a:pPr eaLnBrk="1" hangingPunct="1">
              <a:defRPr/>
            </a:pPr>
            <a:r>
              <a:rPr lang="zh-CN" altLang="en-US" dirty="0" smtClean="0"/>
              <a:t>可以从一个类中</a:t>
            </a:r>
            <a:r>
              <a:rPr lang="zh-CN" altLang="en-US" dirty="0" smtClean="0">
                <a:solidFill>
                  <a:srgbClr val="FF0000"/>
                </a:solidFill>
              </a:rPr>
              <a:t>创建</a:t>
            </a:r>
            <a:r>
              <a:rPr lang="zh-CN" altLang="en-US" dirty="0" smtClean="0"/>
              <a:t>多个实例：用构造方法</a:t>
            </a:r>
            <a:endParaRPr lang="en-US" altLang="zh-CN" dirty="0" smtClean="0"/>
          </a:p>
          <a:p>
            <a:pPr eaLnBrk="1" hangingPunct="1">
              <a:defRPr/>
            </a:pPr>
            <a:r>
              <a:rPr lang="zh-CN" altLang="en-US" dirty="0" smtClean="0"/>
              <a:t>创建实例的过程称为</a:t>
            </a:r>
            <a:r>
              <a:rPr lang="zh-CN" altLang="en-US" dirty="0" smtClean="0">
                <a:solidFill>
                  <a:srgbClr val="FF0000"/>
                </a:solidFill>
              </a:rPr>
              <a:t>实例化</a:t>
            </a:r>
            <a:r>
              <a:rPr lang="en-US" altLang="zh-CN" dirty="0" smtClean="0"/>
              <a:t>(instantiation)</a:t>
            </a:r>
            <a:endParaRPr lang="en-US" altLang="zh-CN" dirty="0" smtClean="0"/>
          </a:p>
          <a:p>
            <a:pPr eaLnBrk="1" hangingPunct="1">
              <a:defRPr/>
            </a:pPr>
            <a:r>
              <a:rPr lang="zh-CN" altLang="en-US" dirty="0" smtClean="0"/>
              <a:t>术语对象和实例通常可以互换</a:t>
            </a:r>
            <a:endParaRPr lang="en-US" altLang="zh-CN" dirty="0" smtClean="0"/>
          </a:p>
          <a:p>
            <a:pPr>
              <a:defRPr/>
            </a:pPr>
            <a:endParaRPr lang="zh-CN" altLang="en-US" dirty="0"/>
          </a:p>
        </p:txBody>
      </p:sp>
      <p:sp>
        <p:nvSpPr>
          <p:cNvPr id="9220"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57046B93-C8E7-4EA6-A1E7-AD7C1FD32893}"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p:cNvSpPr txBox="1">
            <a:spLocks noChangeArrowheads="1"/>
          </p:cNvSpPr>
          <p:nvPr/>
        </p:nvSpPr>
        <p:spPr bwMode="auto">
          <a:xfrm>
            <a:off x="3203575" y="1700213"/>
            <a:ext cx="4364038"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class Circle {</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double radius = 1.0;</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Circle() {</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radius = 1.0;</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 </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Circle(double r) {</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radius = r;</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double </a:t>
            </a:r>
            <a:r>
              <a:rPr lang="en-US" altLang="zh-CN" sz="1800" dirty="0" err="1">
                <a:latin typeface="Arial" panose="020B0604020202020204" pitchFamily="34" charset="0"/>
                <a:ea typeface="宋体" panose="02010600030101010101" pitchFamily="2" charset="-122"/>
              </a:rPr>
              <a:t>findArea</a:t>
            </a:r>
            <a:r>
              <a:rPr lang="en-US" altLang="zh-CN" sz="1800" dirty="0">
                <a:latin typeface="Arial" panose="020B0604020202020204" pitchFamily="34" charset="0"/>
                <a:ea typeface="宋体" panose="02010600030101010101" pitchFamily="2" charset="-122"/>
              </a:rPr>
              <a:t>() {</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return radius * radius * 3.14159;</a:t>
            </a:r>
            <a:endParaRPr lang="en-US" altLang="zh-CN" sz="18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  }</a:t>
            </a:r>
            <a:br>
              <a:rPr lang="en-US" altLang="zh-CN" sz="1800" dirty="0">
                <a:latin typeface="Arial" panose="020B0604020202020204" pitchFamily="34" charset="0"/>
                <a:ea typeface="宋体" panose="02010600030101010101" pitchFamily="2" charset="-122"/>
              </a:rPr>
            </a:b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176181" name="Rectangle 53"/>
          <p:cNvSpPr>
            <a:spLocks noChangeArrowheads="1"/>
          </p:cNvSpPr>
          <p:nvPr/>
        </p:nvSpPr>
        <p:spPr bwMode="auto">
          <a:xfrm>
            <a:off x="3435350" y="2436813"/>
            <a:ext cx="2339975" cy="2089150"/>
          </a:xfrm>
          <a:prstGeom prst="rect">
            <a:avLst/>
          </a:prstGeom>
          <a:solidFill>
            <a:srgbClr val="CCFFFF">
              <a:alpha val="20000"/>
            </a:srgbClr>
          </a:solidFill>
          <a:ln w="9525" algn="ctr">
            <a:solidFill>
              <a:srgbClr val="99CCFF"/>
            </a:solidFill>
            <a:miter lim="800000"/>
          </a:ln>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7172" name="Rectangle 2"/>
          <p:cNvSpPr>
            <a:spLocks noGrp="1" noChangeArrowheads="1"/>
          </p:cNvSpPr>
          <p:nvPr>
            <p:ph type="title"/>
          </p:nvPr>
        </p:nvSpPr>
        <p:spPr/>
        <p:txBody>
          <a:bodyPr/>
          <a:lstStyle/>
          <a:p>
            <a:pPr eaLnBrk="1" hangingPunct="1">
              <a:defRPr/>
            </a:pPr>
            <a:r>
              <a:rPr lang="zh-CN" altLang="en-US" dirty="0" smtClean="0"/>
              <a:t>圆类的定义</a:t>
            </a:r>
            <a:endParaRPr lang="zh-CN" altLang="en-US" dirty="0" smtClean="0"/>
          </a:p>
        </p:txBody>
      </p:sp>
      <p:sp>
        <p:nvSpPr>
          <p:cNvPr id="176135" name="Rectangle 7"/>
          <p:cNvSpPr>
            <a:spLocks noChangeArrowheads="1"/>
          </p:cNvSpPr>
          <p:nvPr/>
        </p:nvSpPr>
        <p:spPr bwMode="auto">
          <a:xfrm>
            <a:off x="3427413" y="2032000"/>
            <a:ext cx="2339975" cy="333375"/>
          </a:xfrm>
          <a:prstGeom prst="rect">
            <a:avLst/>
          </a:prstGeom>
          <a:solidFill>
            <a:srgbClr val="CCFFCC">
              <a:alpha val="20000"/>
            </a:srgbClr>
          </a:solidFill>
          <a:ln w="9525" algn="ctr">
            <a:solidFill>
              <a:srgbClr val="CCFFCC"/>
            </a:solidFill>
            <a:miter lim="800000"/>
          </a:ln>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176139" name="Rectangle 11"/>
          <p:cNvSpPr>
            <a:spLocks noChangeArrowheads="1"/>
          </p:cNvSpPr>
          <p:nvPr/>
        </p:nvSpPr>
        <p:spPr bwMode="auto">
          <a:xfrm>
            <a:off x="3435350" y="4741863"/>
            <a:ext cx="3690938" cy="935037"/>
          </a:xfrm>
          <a:prstGeom prst="rect">
            <a:avLst/>
          </a:prstGeom>
          <a:solidFill>
            <a:srgbClr val="FF99CC">
              <a:alpha val="20000"/>
            </a:srgbClr>
          </a:solidFill>
          <a:ln w="9525" algn="ctr">
            <a:solidFill>
              <a:srgbClr val="FF99CC"/>
            </a:solidFill>
            <a:miter lim="800000"/>
          </a:ln>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176142" name="AutoShape 14"/>
          <p:cNvSpPr/>
          <p:nvPr/>
        </p:nvSpPr>
        <p:spPr bwMode="auto">
          <a:xfrm>
            <a:off x="1490663" y="2220913"/>
            <a:ext cx="1492250" cy="244475"/>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FontTx/>
              <a:buNone/>
            </a:pPr>
            <a:r>
              <a:rPr lang="zh-CN" altLang="en-US" sz="1800">
                <a:solidFill>
                  <a:srgbClr val="0000CC"/>
                </a:solidFill>
                <a:latin typeface="Arial" panose="020B0604020202020204" pitchFamily="34" charset="0"/>
                <a:ea typeface="宋体" panose="02010600030101010101" pitchFamily="2" charset="-122"/>
              </a:rPr>
              <a:t>数据域</a:t>
            </a:r>
            <a:endParaRPr lang="zh-CN" altLang="en-US" sz="1800">
              <a:solidFill>
                <a:srgbClr val="0000CC"/>
              </a:solidFill>
              <a:latin typeface="Arial" panose="020B0604020202020204" pitchFamily="34" charset="0"/>
              <a:ea typeface="宋体" panose="02010600030101010101" pitchFamily="2" charset="-122"/>
            </a:endParaRPr>
          </a:p>
        </p:txBody>
      </p:sp>
      <p:sp>
        <p:nvSpPr>
          <p:cNvPr id="176146" name="AutoShape 18"/>
          <p:cNvSpPr/>
          <p:nvPr/>
        </p:nvSpPr>
        <p:spPr bwMode="auto">
          <a:xfrm>
            <a:off x="1779588" y="4741863"/>
            <a:ext cx="1211262" cy="222250"/>
          </a:xfrm>
          <a:prstGeom prst="accentCallout2">
            <a:avLst>
              <a:gd name="adj1" fmla="val 51431"/>
              <a:gd name="adj2" fmla="val 108333"/>
              <a:gd name="adj3" fmla="val 51431"/>
              <a:gd name="adj4" fmla="val 120315"/>
              <a:gd name="adj5" fmla="val -2144"/>
              <a:gd name="adj6" fmla="val 132815"/>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FontTx/>
              <a:buNone/>
            </a:pPr>
            <a:r>
              <a:rPr lang="zh-CN" altLang="en-US" sz="1800">
                <a:solidFill>
                  <a:srgbClr val="0000CC"/>
                </a:solidFill>
                <a:latin typeface="Arial" panose="020B0604020202020204" pitchFamily="34" charset="0"/>
                <a:ea typeface="宋体" panose="02010600030101010101" pitchFamily="2" charset="-122"/>
              </a:rPr>
              <a:t>方法</a:t>
            </a:r>
            <a:endParaRPr lang="en-US" altLang="zh-CN" sz="1800">
              <a:solidFill>
                <a:srgbClr val="0000CC"/>
              </a:solidFill>
              <a:latin typeface="Arial" panose="020B0604020202020204" pitchFamily="34" charset="0"/>
              <a:ea typeface="宋体" panose="02010600030101010101" pitchFamily="2" charset="-122"/>
            </a:endParaRPr>
          </a:p>
          <a:p>
            <a:pPr algn="r" eaLnBrk="1" hangingPunct="1">
              <a:spcBef>
                <a:spcPct val="0"/>
              </a:spcBef>
              <a:buClrTx/>
              <a:buFontTx/>
              <a:buNone/>
            </a:pPr>
            <a:r>
              <a:rPr lang="en-US" altLang="zh-CN" sz="1800">
                <a:solidFill>
                  <a:srgbClr val="0000CC"/>
                </a:solidFill>
                <a:latin typeface="Arial" panose="020B0604020202020204" pitchFamily="34" charset="0"/>
                <a:ea typeface="宋体" panose="02010600030101010101" pitchFamily="2" charset="-122"/>
              </a:rPr>
              <a:t>(</a:t>
            </a:r>
            <a:r>
              <a:rPr lang="zh-CN" altLang="en-US" sz="1800">
                <a:solidFill>
                  <a:srgbClr val="0000CC"/>
                </a:solidFill>
                <a:latin typeface="Arial" panose="020B0604020202020204" pitchFamily="34" charset="0"/>
                <a:ea typeface="宋体" panose="02010600030101010101" pitchFamily="2" charset="-122"/>
              </a:rPr>
              <a:t>实例方法）</a:t>
            </a:r>
            <a:endParaRPr lang="zh-CN" altLang="en-US" sz="1800">
              <a:solidFill>
                <a:srgbClr val="0000CC"/>
              </a:solidFill>
              <a:latin typeface="Arial" panose="020B0604020202020204" pitchFamily="34" charset="0"/>
              <a:ea typeface="宋体" panose="02010600030101010101" pitchFamily="2" charset="-122"/>
            </a:endParaRPr>
          </a:p>
        </p:txBody>
      </p:sp>
      <p:sp>
        <p:nvSpPr>
          <p:cNvPr id="176182" name="AutoShape 54"/>
          <p:cNvSpPr/>
          <p:nvPr/>
        </p:nvSpPr>
        <p:spPr bwMode="auto">
          <a:xfrm>
            <a:off x="1563688" y="2725738"/>
            <a:ext cx="1427162" cy="23018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FontTx/>
              <a:buNone/>
            </a:pPr>
            <a:r>
              <a:rPr lang="zh-CN" altLang="en-US" sz="1800">
                <a:solidFill>
                  <a:srgbClr val="0000CC"/>
                </a:solidFill>
                <a:latin typeface="Arial" panose="020B0604020202020204" pitchFamily="34" charset="0"/>
                <a:ea typeface="宋体" panose="02010600030101010101" pitchFamily="2" charset="-122"/>
              </a:rPr>
              <a:t>构造方法</a:t>
            </a:r>
            <a:endParaRPr lang="zh-CN" altLang="en-US" sz="1800">
              <a:solidFill>
                <a:srgbClr val="0000CC"/>
              </a:solidFill>
              <a:latin typeface="Arial" panose="020B0604020202020204" pitchFamily="34" charset="0"/>
              <a:ea typeface="宋体" panose="02010600030101010101" pitchFamily="2" charset="-122"/>
            </a:endParaRPr>
          </a:p>
        </p:txBody>
      </p:sp>
      <p:sp>
        <p:nvSpPr>
          <p:cNvPr id="10250" name="灯片编号占位符 10"/>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D90CCFA6-7C2C-41EE-87EC-F7618457F0ED}"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1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61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61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1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81" grpId="0" animBg="1"/>
      <p:bldP spid="176135" grpId="0" animBg="1"/>
      <p:bldP spid="176139" grpId="0" animBg="1"/>
      <p:bldP spid="176142" grpId="0" animBg="1"/>
      <p:bldP spid="176146" grpId="0" animBg="1"/>
      <p:bldP spid="1761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zh-CN" altLang="en-US" smtClean="0"/>
              <a:t>类和对象的</a:t>
            </a:r>
            <a:r>
              <a:rPr lang="en-US" altLang="zh-CN" smtClean="0"/>
              <a:t>UML</a:t>
            </a:r>
            <a:r>
              <a:rPr lang="zh-CN" altLang="en-US" smtClean="0"/>
              <a:t>表示</a:t>
            </a:r>
            <a:endParaRPr lang="zh-CN" altLang="en-US" smtClean="0"/>
          </a:p>
        </p:txBody>
      </p:sp>
      <p:sp>
        <p:nvSpPr>
          <p:cNvPr id="11267" name="灯片编号占位符 1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D4E32DDE-DB9A-4DEA-B283-56CBC2F624E3}"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
        <p:nvSpPr>
          <p:cNvPr id="11268" name="Text Box 6"/>
          <p:cNvSpPr txBox="1">
            <a:spLocks noChangeArrowheads="1"/>
          </p:cNvSpPr>
          <p:nvPr/>
        </p:nvSpPr>
        <p:spPr bwMode="auto">
          <a:xfrm>
            <a:off x="3835400" y="1808163"/>
            <a:ext cx="1301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600">
                <a:latin typeface="宋体" panose="02010600030101010101" pitchFamily="2" charset="-122"/>
                <a:ea typeface="宋体" panose="02010600030101010101" pitchFamily="2" charset="-122"/>
              </a:rPr>
              <a:t>类的</a:t>
            </a:r>
            <a:r>
              <a:rPr lang="en-US" altLang="zh-CN" sz="1600">
                <a:latin typeface="宋体" panose="02010600030101010101" pitchFamily="2" charset="-122"/>
                <a:ea typeface="宋体" panose="02010600030101010101" pitchFamily="2" charset="-122"/>
              </a:rPr>
              <a:t>UML</a:t>
            </a:r>
            <a:r>
              <a:rPr lang="zh-CN" altLang="en-US" sz="1600">
                <a:latin typeface="宋体" panose="02010600030101010101" pitchFamily="2" charset="-122"/>
                <a:ea typeface="宋体" panose="02010600030101010101" pitchFamily="2" charset="-122"/>
              </a:rPr>
              <a:t>表示</a:t>
            </a:r>
            <a:endParaRPr lang="zh-CN" altLang="en-US" sz="1600">
              <a:latin typeface="宋体" panose="02010600030101010101" pitchFamily="2" charset="-122"/>
              <a:ea typeface="宋体" panose="02010600030101010101" pitchFamily="2" charset="-122"/>
            </a:endParaRPr>
          </a:p>
        </p:txBody>
      </p:sp>
      <p:sp>
        <p:nvSpPr>
          <p:cNvPr id="17" name="AutoShape 7"/>
          <p:cNvSpPr/>
          <p:nvPr/>
        </p:nvSpPr>
        <p:spPr bwMode="auto">
          <a:xfrm>
            <a:off x="1466850" y="2343150"/>
            <a:ext cx="1076325" cy="222250"/>
          </a:xfrm>
          <a:prstGeom prst="accentCallout2">
            <a:avLst>
              <a:gd name="adj1" fmla="val 51431"/>
              <a:gd name="adj2" fmla="val 107079"/>
              <a:gd name="adj3" fmla="val 51431"/>
              <a:gd name="adj4" fmla="val 118731"/>
              <a:gd name="adj5" fmla="val -2144"/>
              <a:gd name="adj6" fmla="val 130824"/>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FontTx/>
              <a:buNone/>
            </a:pPr>
            <a:r>
              <a:rPr lang="zh-CN" altLang="en-US" sz="1600">
                <a:solidFill>
                  <a:srgbClr val="0000CC"/>
                </a:solidFill>
                <a:latin typeface="宋体" panose="02010600030101010101" pitchFamily="2" charset="-122"/>
                <a:ea typeface="宋体" panose="02010600030101010101" pitchFamily="2" charset="-122"/>
              </a:rPr>
              <a:t>类名</a:t>
            </a:r>
            <a:endParaRPr lang="zh-CN" altLang="en-US" sz="1600">
              <a:solidFill>
                <a:srgbClr val="0000CC"/>
              </a:solidFill>
              <a:latin typeface="宋体" panose="02010600030101010101" pitchFamily="2" charset="-122"/>
              <a:ea typeface="宋体" panose="02010600030101010101" pitchFamily="2" charset="-122"/>
            </a:endParaRPr>
          </a:p>
        </p:txBody>
      </p:sp>
      <p:sp>
        <p:nvSpPr>
          <p:cNvPr id="18" name="AutoShape 8"/>
          <p:cNvSpPr/>
          <p:nvPr/>
        </p:nvSpPr>
        <p:spPr bwMode="auto">
          <a:xfrm>
            <a:off x="1466850" y="2660650"/>
            <a:ext cx="1076325" cy="222250"/>
          </a:xfrm>
          <a:prstGeom prst="accentCallout2">
            <a:avLst>
              <a:gd name="adj1" fmla="val 51431"/>
              <a:gd name="adj2" fmla="val 107079"/>
              <a:gd name="adj3" fmla="val 51431"/>
              <a:gd name="adj4" fmla="val 118731"/>
              <a:gd name="adj5" fmla="val -2144"/>
              <a:gd name="adj6" fmla="val 130824"/>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FontTx/>
              <a:buNone/>
            </a:pPr>
            <a:r>
              <a:rPr lang="zh-CN" altLang="en-US" sz="1600">
                <a:solidFill>
                  <a:srgbClr val="0000CC"/>
                </a:solidFill>
                <a:latin typeface="宋体" panose="02010600030101010101" pitchFamily="2" charset="-122"/>
                <a:ea typeface="宋体" panose="02010600030101010101" pitchFamily="2" charset="-122"/>
              </a:rPr>
              <a:t>数据字段</a:t>
            </a:r>
            <a:endParaRPr lang="zh-CN" altLang="en-US" sz="1600">
              <a:solidFill>
                <a:srgbClr val="0000CC"/>
              </a:solidFill>
              <a:latin typeface="宋体" panose="02010600030101010101" pitchFamily="2" charset="-122"/>
              <a:ea typeface="宋体" panose="02010600030101010101" pitchFamily="2" charset="-122"/>
            </a:endParaRPr>
          </a:p>
        </p:txBody>
      </p:sp>
      <p:sp>
        <p:nvSpPr>
          <p:cNvPr id="19" name="AutoShape 9"/>
          <p:cNvSpPr/>
          <p:nvPr/>
        </p:nvSpPr>
        <p:spPr bwMode="auto">
          <a:xfrm>
            <a:off x="1466850" y="3386138"/>
            <a:ext cx="1076325" cy="222250"/>
          </a:xfrm>
          <a:prstGeom prst="accentCallout2">
            <a:avLst>
              <a:gd name="adj1" fmla="val 51431"/>
              <a:gd name="adj2" fmla="val 107079"/>
              <a:gd name="adj3" fmla="val 51431"/>
              <a:gd name="adj4" fmla="val 118731"/>
              <a:gd name="adj5" fmla="val -2144"/>
              <a:gd name="adj6" fmla="val 130824"/>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FontTx/>
              <a:buNone/>
            </a:pPr>
            <a:r>
              <a:rPr lang="zh-CN" altLang="en-US" sz="1600">
                <a:solidFill>
                  <a:srgbClr val="0000CC"/>
                </a:solidFill>
                <a:latin typeface="宋体" panose="02010600030101010101" pitchFamily="2" charset="-122"/>
                <a:ea typeface="宋体" panose="02010600030101010101" pitchFamily="2" charset="-122"/>
              </a:rPr>
              <a:t>方法</a:t>
            </a:r>
            <a:endParaRPr lang="zh-CN" altLang="en-US" sz="1600">
              <a:solidFill>
                <a:srgbClr val="0000CC"/>
              </a:solidFill>
              <a:latin typeface="宋体" panose="02010600030101010101" pitchFamily="2" charset="-122"/>
              <a:ea typeface="宋体" panose="02010600030101010101" pitchFamily="2" charset="-122"/>
            </a:endParaRPr>
          </a:p>
        </p:txBody>
      </p:sp>
      <p:sp>
        <p:nvSpPr>
          <p:cNvPr id="20" name="Text Box 11"/>
          <p:cNvSpPr txBox="1">
            <a:spLocks noChangeArrowheads="1"/>
          </p:cNvSpPr>
          <p:nvPr/>
        </p:nvSpPr>
        <p:spPr bwMode="auto">
          <a:xfrm>
            <a:off x="3783013" y="3970338"/>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600">
                <a:latin typeface="宋体" panose="02010600030101010101" pitchFamily="2" charset="-122"/>
                <a:ea typeface="宋体" panose="02010600030101010101" pitchFamily="2" charset="-122"/>
              </a:rPr>
              <a:t>对象的</a:t>
            </a:r>
            <a:r>
              <a:rPr lang="en-US" altLang="zh-CN" sz="1600">
                <a:latin typeface="宋体" panose="02010600030101010101" pitchFamily="2" charset="-122"/>
                <a:ea typeface="宋体" panose="02010600030101010101" pitchFamily="2" charset="-122"/>
              </a:rPr>
              <a:t>UML</a:t>
            </a:r>
            <a:r>
              <a:rPr lang="zh-CN" altLang="en-US" sz="1600">
                <a:latin typeface="宋体" panose="02010600030101010101" pitchFamily="2" charset="-122"/>
                <a:ea typeface="宋体" panose="02010600030101010101" pitchFamily="2" charset="-122"/>
              </a:rPr>
              <a:t>表示</a:t>
            </a:r>
            <a:endParaRPr lang="zh-CN" altLang="en-US" sz="1600">
              <a:latin typeface="宋体" panose="02010600030101010101" pitchFamily="2" charset="-122"/>
              <a:ea typeface="宋体" panose="02010600030101010101" pitchFamily="2" charset="-122"/>
            </a:endParaRPr>
          </a:p>
        </p:txBody>
      </p:sp>
      <p:sp>
        <p:nvSpPr>
          <p:cNvPr id="22" name="AutoShape 13"/>
          <p:cNvSpPr/>
          <p:nvPr/>
        </p:nvSpPr>
        <p:spPr bwMode="auto">
          <a:xfrm>
            <a:off x="6224588" y="4535488"/>
            <a:ext cx="1317625" cy="222250"/>
          </a:xfrm>
          <a:prstGeom prst="accentCallout2">
            <a:avLst>
              <a:gd name="adj1" fmla="val 51431"/>
              <a:gd name="adj2" fmla="val -5782"/>
              <a:gd name="adj3" fmla="val 51431"/>
              <a:gd name="adj4" fmla="val -16384"/>
              <a:gd name="adj5" fmla="val -14287"/>
              <a:gd name="adj6" fmla="val -24458"/>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600">
                <a:solidFill>
                  <a:srgbClr val="0000CC"/>
                </a:solidFill>
                <a:latin typeface="宋体" panose="02010600030101010101" pitchFamily="2" charset="-122"/>
                <a:ea typeface="宋体" panose="02010600030101010101" pitchFamily="2" charset="-122"/>
              </a:rPr>
              <a:t>对象名</a:t>
            </a:r>
            <a:r>
              <a:rPr lang="en-US" altLang="zh-CN" sz="1600">
                <a:solidFill>
                  <a:srgbClr val="0000CC"/>
                </a:solidFill>
                <a:latin typeface="宋体" panose="02010600030101010101" pitchFamily="2" charset="-122"/>
                <a:ea typeface="宋体" panose="02010600030101010101" pitchFamily="2" charset="-122"/>
              </a:rPr>
              <a:t>:</a:t>
            </a:r>
            <a:r>
              <a:rPr lang="zh-CN" altLang="en-US" sz="1600">
                <a:solidFill>
                  <a:srgbClr val="0000CC"/>
                </a:solidFill>
                <a:latin typeface="宋体" panose="02010600030101010101" pitchFamily="2" charset="-122"/>
                <a:ea typeface="宋体" panose="02010600030101010101" pitchFamily="2" charset="-122"/>
              </a:rPr>
              <a:t>类名</a:t>
            </a:r>
            <a:endParaRPr lang="zh-CN" altLang="en-US" sz="1600">
              <a:solidFill>
                <a:srgbClr val="0000CC"/>
              </a:solidFill>
              <a:latin typeface="宋体" panose="02010600030101010101" pitchFamily="2" charset="-122"/>
              <a:ea typeface="宋体" panose="02010600030101010101" pitchFamily="2" charset="-122"/>
            </a:endParaRPr>
          </a:p>
        </p:txBody>
      </p:sp>
      <p:sp>
        <p:nvSpPr>
          <p:cNvPr id="23" name="AutoShape 14"/>
          <p:cNvSpPr/>
          <p:nvPr/>
        </p:nvSpPr>
        <p:spPr bwMode="auto">
          <a:xfrm>
            <a:off x="6224588" y="4916488"/>
            <a:ext cx="1317625" cy="222250"/>
          </a:xfrm>
          <a:prstGeom prst="accentCallout2">
            <a:avLst>
              <a:gd name="adj1" fmla="val 51431"/>
              <a:gd name="adj2" fmla="val -5782"/>
              <a:gd name="adj3" fmla="val 51431"/>
              <a:gd name="adj4" fmla="val -16384"/>
              <a:gd name="adj5" fmla="val -14287"/>
              <a:gd name="adj6" fmla="val -24458"/>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600">
                <a:solidFill>
                  <a:srgbClr val="0000CC"/>
                </a:solidFill>
                <a:latin typeface="宋体" panose="02010600030101010101" pitchFamily="2" charset="-122"/>
                <a:ea typeface="宋体" panose="02010600030101010101" pitchFamily="2" charset="-122"/>
              </a:rPr>
              <a:t>数据字段值</a:t>
            </a:r>
            <a:endParaRPr lang="zh-CN" altLang="en-US" sz="1600">
              <a:solidFill>
                <a:srgbClr val="0000CC"/>
              </a:solidFill>
              <a:latin typeface="宋体" panose="02010600030101010101" pitchFamily="2" charset="-122"/>
              <a:ea typeface="宋体" panose="02010600030101010101" pitchFamily="2" charset="-122"/>
            </a:endParaRPr>
          </a:p>
        </p:txBody>
      </p:sp>
      <p:sp>
        <p:nvSpPr>
          <p:cNvPr id="25" name="AutoShape 16"/>
          <p:cNvSpPr/>
          <p:nvPr/>
        </p:nvSpPr>
        <p:spPr bwMode="auto">
          <a:xfrm>
            <a:off x="1466850" y="3024188"/>
            <a:ext cx="1076325" cy="222250"/>
          </a:xfrm>
          <a:prstGeom prst="accentCallout2">
            <a:avLst>
              <a:gd name="adj1" fmla="val 51431"/>
              <a:gd name="adj2" fmla="val 107079"/>
              <a:gd name="adj3" fmla="val 51431"/>
              <a:gd name="adj4" fmla="val 118731"/>
              <a:gd name="adj5" fmla="val -2144"/>
              <a:gd name="adj6" fmla="val 130824"/>
            </a:avLst>
          </a:prstGeom>
          <a:noFill/>
          <a:ln w="952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FontTx/>
              <a:buNone/>
            </a:pPr>
            <a:r>
              <a:rPr lang="zh-CN" altLang="en-US" sz="1600">
                <a:solidFill>
                  <a:srgbClr val="0000CC"/>
                </a:solidFill>
                <a:latin typeface="宋体" panose="02010600030101010101" pitchFamily="2" charset="-122"/>
                <a:ea typeface="宋体" panose="02010600030101010101" pitchFamily="2" charset="-122"/>
              </a:rPr>
              <a:t>构造函数</a:t>
            </a:r>
            <a:endParaRPr lang="zh-CN" altLang="en-US" sz="1600">
              <a:solidFill>
                <a:srgbClr val="0000CC"/>
              </a:solidFill>
              <a:latin typeface="宋体" panose="02010600030101010101" pitchFamily="2" charset="-122"/>
              <a:ea typeface="宋体" panose="02010600030101010101" pitchFamily="2" charset="-122"/>
            </a:endParaRPr>
          </a:p>
        </p:txBody>
      </p:sp>
      <p:sp>
        <p:nvSpPr>
          <p:cNvPr id="11276" name="AutoShape 13"/>
          <p:cNvSpPr>
            <a:spLocks noChangeAspect="1" noChangeArrowheads="1"/>
          </p:cNvSpPr>
          <p:nvPr/>
        </p:nvSpPr>
        <p:spPr bwMode="auto">
          <a:xfrm>
            <a:off x="2874963" y="2212975"/>
            <a:ext cx="3232150"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600">
              <a:latin typeface="宋体" panose="02010600030101010101" pitchFamily="2" charset="-122"/>
              <a:ea typeface="宋体" panose="02010600030101010101" pitchFamily="2" charset="-122"/>
            </a:endParaRPr>
          </a:p>
        </p:txBody>
      </p:sp>
      <p:grpSp>
        <p:nvGrpSpPr>
          <p:cNvPr id="11277" name="Group 17"/>
          <p:cNvGrpSpPr>
            <a:grpSpLocks noChangeAspect="1"/>
          </p:cNvGrpSpPr>
          <p:nvPr/>
        </p:nvGrpSpPr>
        <p:grpSpPr bwMode="auto">
          <a:xfrm>
            <a:off x="2874963" y="2212975"/>
            <a:ext cx="3232150" cy="1393825"/>
            <a:chOff x="1811" y="1394"/>
            <a:chExt cx="2036" cy="878"/>
          </a:xfrm>
        </p:grpSpPr>
        <p:sp>
          <p:nvSpPr>
            <p:cNvPr id="11290" name="AutoShape 16"/>
            <p:cNvSpPr>
              <a:spLocks noChangeAspect="1" noChangeArrowheads="1" noTextEdit="1"/>
            </p:cNvSpPr>
            <p:nvPr/>
          </p:nvSpPr>
          <p:spPr bwMode="auto">
            <a:xfrm>
              <a:off x="1811" y="1394"/>
              <a:ext cx="2036"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91" name="Rectangle 18"/>
            <p:cNvSpPr>
              <a:spLocks noChangeArrowheads="1"/>
            </p:cNvSpPr>
            <p:nvPr/>
          </p:nvSpPr>
          <p:spPr bwMode="auto">
            <a:xfrm>
              <a:off x="1811" y="1394"/>
              <a:ext cx="2025" cy="867"/>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11292" name="Rectangle 19"/>
            <p:cNvSpPr>
              <a:spLocks noChangeArrowheads="1"/>
            </p:cNvSpPr>
            <p:nvPr/>
          </p:nvSpPr>
          <p:spPr bwMode="auto">
            <a:xfrm>
              <a:off x="2681" y="1415"/>
              <a:ext cx="32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Circle</a:t>
              </a:r>
              <a:endParaRPr lang="zh-CN" altLang="zh-CN" sz="1800">
                <a:latin typeface="Arial" panose="020B0604020202020204" pitchFamily="34" charset="0"/>
                <a:ea typeface="宋体" panose="02010600030101010101" pitchFamily="2" charset="-122"/>
              </a:endParaRPr>
            </a:p>
          </p:txBody>
        </p:sp>
        <p:sp>
          <p:nvSpPr>
            <p:cNvPr id="11293" name="Line 20"/>
            <p:cNvSpPr>
              <a:spLocks noChangeShapeType="1"/>
            </p:cNvSpPr>
            <p:nvPr/>
          </p:nvSpPr>
          <p:spPr bwMode="auto">
            <a:xfrm>
              <a:off x="1811" y="1595"/>
              <a:ext cx="2025"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4" name="Rectangle 21"/>
            <p:cNvSpPr>
              <a:spLocks noChangeArrowheads="1"/>
            </p:cNvSpPr>
            <p:nvPr/>
          </p:nvSpPr>
          <p:spPr bwMode="auto">
            <a:xfrm>
              <a:off x="1853" y="16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11295" name="Rectangle 22"/>
            <p:cNvSpPr>
              <a:spLocks noChangeArrowheads="1"/>
            </p:cNvSpPr>
            <p:nvPr/>
          </p:nvSpPr>
          <p:spPr bwMode="auto">
            <a:xfrm>
              <a:off x="1981" y="1616"/>
              <a:ext cx="3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11296" name="Rectangle 23"/>
            <p:cNvSpPr>
              <a:spLocks noChangeArrowheads="1"/>
            </p:cNvSpPr>
            <p:nvPr/>
          </p:nvSpPr>
          <p:spPr bwMode="auto">
            <a:xfrm>
              <a:off x="2288" y="1616"/>
              <a:ext cx="45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 double</a:t>
              </a:r>
              <a:endParaRPr lang="zh-CN" altLang="zh-CN" sz="1800">
                <a:latin typeface="Arial" panose="020B0604020202020204" pitchFamily="34" charset="0"/>
                <a:ea typeface="宋体" panose="02010600030101010101" pitchFamily="2" charset="-122"/>
              </a:endParaRPr>
            </a:p>
          </p:txBody>
        </p:sp>
        <p:sp>
          <p:nvSpPr>
            <p:cNvPr id="11297" name="Line 24"/>
            <p:cNvSpPr>
              <a:spLocks noChangeShapeType="1"/>
            </p:cNvSpPr>
            <p:nvPr/>
          </p:nvSpPr>
          <p:spPr bwMode="auto">
            <a:xfrm>
              <a:off x="1811" y="1775"/>
              <a:ext cx="2025"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8" name="Rectangle 25"/>
            <p:cNvSpPr>
              <a:spLocks noChangeArrowheads="1"/>
            </p:cNvSpPr>
            <p:nvPr/>
          </p:nvSpPr>
          <p:spPr bwMode="auto">
            <a:xfrm>
              <a:off x="1853" y="179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11299" name="Rectangle 26"/>
            <p:cNvSpPr>
              <a:spLocks noChangeArrowheads="1"/>
            </p:cNvSpPr>
            <p:nvPr/>
          </p:nvSpPr>
          <p:spPr bwMode="auto">
            <a:xfrm>
              <a:off x="1853" y="193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11300" name="Rectangle 27"/>
            <p:cNvSpPr>
              <a:spLocks noChangeArrowheads="1"/>
            </p:cNvSpPr>
            <p:nvPr/>
          </p:nvSpPr>
          <p:spPr bwMode="auto">
            <a:xfrm>
              <a:off x="1853" y="207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zh-CN" sz="1800">
                <a:latin typeface="Arial" panose="020B0604020202020204" pitchFamily="34" charset="0"/>
                <a:ea typeface="宋体" panose="02010600030101010101" pitchFamily="2" charset="-122"/>
              </a:endParaRPr>
            </a:p>
          </p:txBody>
        </p:sp>
        <p:sp>
          <p:nvSpPr>
            <p:cNvPr id="11301" name="Rectangle 28"/>
            <p:cNvSpPr>
              <a:spLocks noChangeArrowheads="1"/>
            </p:cNvSpPr>
            <p:nvPr/>
          </p:nvSpPr>
          <p:spPr bwMode="auto">
            <a:xfrm>
              <a:off x="1981" y="1796"/>
              <a:ext cx="42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Circle ()</a:t>
              </a:r>
              <a:endParaRPr lang="zh-CN" altLang="zh-CN" sz="1800">
                <a:latin typeface="Arial" panose="020B0604020202020204" pitchFamily="34" charset="0"/>
                <a:ea typeface="宋体" panose="02010600030101010101" pitchFamily="2" charset="-122"/>
              </a:endParaRPr>
            </a:p>
          </p:txBody>
        </p:sp>
        <p:sp>
          <p:nvSpPr>
            <p:cNvPr id="11302" name="Rectangle 29"/>
            <p:cNvSpPr>
              <a:spLocks noChangeArrowheads="1"/>
            </p:cNvSpPr>
            <p:nvPr/>
          </p:nvSpPr>
          <p:spPr bwMode="auto">
            <a:xfrm>
              <a:off x="1981" y="1933"/>
              <a:ext cx="126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Circle (newRadius</a:t>
              </a:r>
              <a:r>
                <a:rPr lang="en-US" altLang="zh-CN" sz="1300">
                  <a:solidFill>
                    <a:srgbClr val="000000"/>
                  </a:solidFill>
                  <a:latin typeface="Microsoft Sans Serif" panose="020B0604020202020204" pitchFamily="34" charset="0"/>
                  <a:ea typeface="宋体" panose="02010600030101010101" pitchFamily="2" charset="-122"/>
                </a:rPr>
                <a:t>:</a:t>
              </a:r>
              <a:r>
                <a:rPr lang="zh-CN" altLang="zh-CN" sz="1300">
                  <a:solidFill>
                    <a:srgbClr val="000000"/>
                  </a:solidFill>
                  <a:latin typeface="Microsoft Sans Serif" panose="020B0604020202020204" pitchFamily="34" charset="0"/>
                  <a:ea typeface="宋体" panose="02010600030101010101" pitchFamily="2" charset="-122"/>
                </a:rPr>
                <a:t> double)</a:t>
              </a:r>
              <a:endParaRPr lang="zh-CN" altLang="zh-CN" sz="1800">
                <a:latin typeface="Arial" panose="020B0604020202020204" pitchFamily="34" charset="0"/>
                <a:ea typeface="宋体" panose="02010600030101010101" pitchFamily="2" charset="-122"/>
              </a:endParaRPr>
            </a:p>
          </p:txBody>
        </p:sp>
        <p:sp>
          <p:nvSpPr>
            <p:cNvPr id="11303" name="Rectangle 30"/>
            <p:cNvSpPr>
              <a:spLocks noChangeArrowheads="1"/>
            </p:cNvSpPr>
            <p:nvPr/>
          </p:nvSpPr>
          <p:spPr bwMode="auto">
            <a:xfrm>
              <a:off x="1981" y="2071"/>
              <a:ext cx="56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findArea ()</a:t>
              </a:r>
              <a:endParaRPr lang="zh-CN" altLang="zh-CN" sz="1800">
                <a:latin typeface="Arial" panose="020B0604020202020204" pitchFamily="34" charset="0"/>
                <a:ea typeface="宋体" panose="02010600030101010101" pitchFamily="2" charset="-122"/>
              </a:endParaRPr>
            </a:p>
          </p:txBody>
        </p:sp>
        <p:sp>
          <p:nvSpPr>
            <p:cNvPr id="11304" name="Rectangle 31"/>
            <p:cNvSpPr>
              <a:spLocks noChangeArrowheads="1"/>
            </p:cNvSpPr>
            <p:nvPr/>
          </p:nvSpPr>
          <p:spPr bwMode="auto">
            <a:xfrm>
              <a:off x="2524" y="2086"/>
              <a:ext cx="45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 double</a:t>
              </a:r>
              <a:endParaRPr lang="zh-CN" altLang="zh-CN" sz="1800">
                <a:latin typeface="Arial" panose="020B0604020202020204" pitchFamily="34" charset="0"/>
                <a:ea typeface="宋体" panose="02010600030101010101" pitchFamily="2" charset="-122"/>
              </a:endParaRPr>
            </a:p>
          </p:txBody>
        </p:sp>
      </p:grpSp>
      <p:grpSp>
        <p:nvGrpSpPr>
          <p:cNvPr id="26" name="Group 34"/>
          <p:cNvGrpSpPr>
            <a:grpSpLocks noChangeAspect="1"/>
          </p:cNvGrpSpPr>
          <p:nvPr/>
        </p:nvGrpSpPr>
        <p:grpSpPr bwMode="auto">
          <a:xfrm>
            <a:off x="3365500" y="4371975"/>
            <a:ext cx="2536825" cy="655638"/>
            <a:chOff x="2120" y="2754"/>
            <a:chExt cx="1598" cy="413"/>
          </a:xfrm>
        </p:grpSpPr>
        <p:sp>
          <p:nvSpPr>
            <p:cNvPr id="11279" name="AutoShape 33"/>
            <p:cNvSpPr>
              <a:spLocks noChangeAspect="1" noChangeArrowheads="1" noTextEdit="1"/>
            </p:cNvSpPr>
            <p:nvPr/>
          </p:nvSpPr>
          <p:spPr bwMode="auto">
            <a:xfrm>
              <a:off x="2120" y="2754"/>
              <a:ext cx="1598"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80" name="Rectangle 35"/>
            <p:cNvSpPr>
              <a:spLocks noChangeArrowheads="1"/>
            </p:cNvSpPr>
            <p:nvPr/>
          </p:nvSpPr>
          <p:spPr bwMode="auto">
            <a:xfrm>
              <a:off x="2120" y="2754"/>
              <a:ext cx="724" cy="392"/>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11281" name="Rectangle 36"/>
            <p:cNvSpPr>
              <a:spLocks noChangeArrowheads="1"/>
            </p:cNvSpPr>
            <p:nvPr/>
          </p:nvSpPr>
          <p:spPr bwMode="auto">
            <a:xfrm>
              <a:off x="2163" y="2786"/>
              <a:ext cx="60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en-US" altLang="zh-CN" sz="1300" u="sng">
                  <a:solidFill>
                    <a:srgbClr val="000000"/>
                  </a:solidFill>
                  <a:latin typeface="Microsoft Sans Serif" panose="020B0604020202020204" pitchFamily="34" charset="0"/>
                  <a:ea typeface="宋体" panose="02010600030101010101" pitchFamily="2" charset="-122"/>
                </a:rPr>
                <a:t>c</a:t>
              </a:r>
              <a:r>
                <a:rPr lang="zh-CN" altLang="zh-CN" sz="1300" u="sng">
                  <a:solidFill>
                    <a:srgbClr val="000000"/>
                  </a:solidFill>
                  <a:latin typeface="Microsoft Sans Serif" panose="020B0604020202020204" pitchFamily="34" charset="0"/>
                  <a:ea typeface="宋体" panose="02010600030101010101" pitchFamily="2" charset="-122"/>
                </a:rPr>
                <a:t>ircle1:Circle</a:t>
              </a:r>
              <a:endParaRPr lang="zh-CN" altLang="zh-CN" sz="1800">
                <a:latin typeface="Arial" panose="020B0604020202020204" pitchFamily="34" charset="0"/>
                <a:ea typeface="宋体" panose="02010600030101010101" pitchFamily="2" charset="-122"/>
              </a:endParaRPr>
            </a:p>
          </p:txBody>
        </p:sp>
        <p:sp>
          <p:nvSpPr>
            <p:cNvPr id="11282" name="Line 37"/>
            <p:cNvSpPr>
              <a:spLocks noChangeShapeType="1"/>
            </p:cNvSpPr>
            <p:nvPr/>
          </p:nvSpPr>
          <p:spPr bwMode="auto">
            <a:xfrm>
              <a:off x="2120" y="2966"/>
              <a:ext cx="724"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3" name="Rectangle 38"/>
            <p:cNvSpPr>
              <a:spLocks noChangeArrowheads="1"/>
            </p:cNvSpPr>
            <p:nvPr/>
          </p:nvSpPr>
          <p:spPr bwMode="auto">
            <a:xfrm>
              <a:off x="2163" y="2987"/>
              <a:ext cx="35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11284" name="Rectangle 39"/>
            <p:cNvSpPr>
              <a:spLocks noChangeArrowheads="1"/>
            </p:cNvSpPr>
            <p:nvPr/>
          </p:nvSpPr>
          <p:spPr bwMode="auto">
            <a:xfrm>
              <a:off x="2546" y="2987"/>
              <a:ext cx="24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 = 2</a:t>
              </a:r>
              <a:endParaRPr lang="zh-CN" altLang="zh-CN" sz="1800">
                <a:latin typeface="Arial" panose="020B0604020202020204" pitchFamily="34" charset="0"/>
                <a:ea typeface="宋体" panose="02010600030101010101" pitchFamily="2" charset="-122"/>
              </a:endParaRPr>
            </a:p>
          </p:txBody>
        </p:sp>
        <p:sp>
          <p:nvSpPr>
            <p:cNvPr id="11285" name="Rectangle 40"/>
            <p:cNvSpPr>
              <a:spLocks noChangeArrowheads="1"/>
            </p:cNvSpPr>
            <p:nvPr/>
          </p:nvSpPr>
          <p:spPr bwMode="auto">
            <a:xfrm>
              <a:off x="2994" y="2754"/>
              <a:ext cx="724" cy="402"/>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11286" name="Rectangle 41"/>
            <p:cNvSpPr>
              <a:spLocks noChangeArrowheads="1"/>
            </p:cNvSpPr>
            <p:nvPr/>
          </p:nvSpPr>
          <p:spPr bwMode="auto">
            <a:xfrm>
              <a:off x="3036" y="2796"/>
              <a:ext cx="60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en-US" altLang="zh-CN" sz="1300" u="sng">
                  <a:solidFill>
                    <a:srgbClr val="000000"/>
                  </a:solidFill>
                  <a:latin typeface="Microsoft Sans Serif" panose="020B0604020202020204" pitchFamily="34" charset="0"/>
                  <a:ea typeface="宋体" panose="02010600030101010101" pitchFamily="2" charset="-122"/>
                </a:rPr>
                <a:t>c</a:t>
              </a:r>
              <a:r>
                <a:rPr lang="zh-CN" altLang="zh-CN" sz="1300" u="sng">
                  <a:solidFill>
                    <a:srgbClr val="000000"/>
                  </a:solidFill>
                  <a:latin typeface="Microsoft Sans Serif" panose="020B0604020202020204" pitchFamily="34" charset="0"/>
                  <a:ea typeface="宋体" panose="02010600030101010101" pitchFamily="2" charset="-122"/>
                </a:rPr>
                <a:t>ircle2:Circle</a:t>
              </a:r>
              <a:endParaRPr lang="zh-CN" altLang="zh-CN" sz="1800">
                <a:latin typeface="Arial" panose="020B0604020202020204" pitchFamily="34" charset="0"/>
                <a:ea typeface="宋体" panose="02010600030101010101" pitchFamily="2" charset="-122"/>
              </a:endParaRPr>
            </a:p>
          </p:txBody>
        </p:sp>
        <p:sp>
          <p:nvSpPr>
            <p:cNvPr id="11287" name="Line 42"/>
            <p:cNvSpPr>
              <a:spLocks noChangeShapeType="1"/>
            </p:cNvSpPr>
            <p:nvPr/>
          </p:nvSpPr>
          <p:spPr bwMode="auto">
            <a:xfrm>
              <a:off x="2994" y="2966"/>
              <a:ext cx="724" cy="0"/>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8" name="Rectangle 43"/>
            <p:cNvSpPr>
              <a:spLocks noChangeArrowheads="1"/>
            </p:cNvSpPr>
            <p:nvPr/>
          </p:nvSpPr>
          <p:spPr bwMode="auto">
            <a:xfrm>
              <a:off x="3036" y="2987"/>
              <a:ext cx="35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radius</a:t>
              </a:r>
              <a:endParaRPr lang="zh-CN" altLang="zh-CN" sz="1800">
                <a:latin typeface="Arial" panose="020B0604020202020204" pitchFamily="34" charset="0"/>
                <a:ea typeface="宋体" panose="02010600030101010101" pitchFamily="2" charset="-122"/>
              </a:endParaRPr>
            </a:p>
          </p:txBody>
        </p:sp>
        <p:sp>
          <p:nvSpPr>
            <p:cNvPr id="11289" name="Rectangle 44"/>
            <p:cNvSpPr>
              <a:spLocks noChangeArrowheads="1"/>
            </p:cNvSpPr>
            <p:nvPr/>
          </p:nvSpPr>
          <p:spPr bwMode="auto">
            <a:xfrm>
              <a:off x="3420" y="2987"/>
              <a:ext cx="24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r>
                <a:rPr lang="zh-CN" altLang="zh-CN" sz="1300">
                  <a:solidFill>
                    <a:srgbClr val="000000"/>
                  </a:solidFill>
                  <a:latin typeface="Microsoft Sans Serif" panose="020B0604020202020204" pitchFamily="34" charset="0"/>
                  <a:ea typeface="宋体" panose="02010600030101010101" pitchFamily="2" charset="-122"/>
                </a:rPr>
                <a:t> = 5</a:t>
              </a:r>
              <a:endParaRPr lang="zh-CN" altLang="zh-CN" sz="180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2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20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2" grpId="0" animBg="1"/>
      <p:bldP spid="23"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zh-CN" altLang="en-US" dirty="0" smtClean="0"/>
              <a:t>构造方法</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构造方法</a:t>
            </a:r>
            <a:r>
              <a:rPr lang="en-US" altLang="zh-CN" dirty="0" smtClean="0"/>
              <a:t>(</a:t>
            </a:r>
            <a:r>
              <a:rPr lang="en-US" altLang="en-US" dirty="0" smtClean="0"/>
              <a:t>constructor</a:t>
            </a:r>
            <a:r>
              <a:rPr lang="en-US" altLang="zh-CN" dirty="0" smtClean="0"/>
              <a:t>)</a:t>
            </a:r>
            <a:r>
              <a:rPr lang="zh-CN" altLang="en-US" dirty="0" smtClean="0"/>
              <a:t>是一段初始化代码，用于创建对象</a:t>
            </a:r>
            <a:endParaRPr lang="zh-CN" altLang="en-US" dirty="0" smtClean="0"/>
          </a:p>
          <a:p>
            <a:pPr eaLnBrk="1" hangingPunct="1">
              <a:defRPr/>
            </a:pPr>
            <a:r>
              <a:rPr lang="zh-CN" altLang="en-US" dirty="0" smtClean="0"/>
              <a:t>语法</a:t>
            </a:r>
            <a:endParaRPr lang="zh-CN" altLang="en-US" dirty="0" smtClean="0"/>
          </a:p>
          <a:p>
            <a:pPr lvl="1" eaLnBrk="1" hangingPunct="1">
              <a:buFont typeface="Wingdings" panose="05000000000000000000" pitchFamily="2" charset="2"/>
              <a:buNone/>
              <a:defRPr/>
            </a:pPr>
            <a:r>
              <a:rPr lang="en-US" altLang="zh-CN" sz="2000" dirty="0" smtClean="0">
                <a:latin typeface="Lucida Sans Unicode" panose="020B0602030504020204" pitchFamily="34" charset="0"/>
              </a:rPr>
              <a:t>	</a:t>
            </a:r>
            <a:r>
              <a:rPr lang="en-US" altLang="zh-CN" sz="2400" dirty="0" err="1" smtClean="0">
                <a:solidFill>
                  <a:schemeClr val="accent6"/>
                </a:solidFill>
                <a:latin typeface="Lucida Sans Unicode" panose="020B0602030504020204" pitchFamily="34" charset="0"/>
              </a:rPr>
              <a:t>modifier</a:t>
            </a:r>
            <a:r>
              <a:rPr lang="en-US" altLang="zh-CN" sz="2400" baseline="-25000" dirty="0" err="1" smtClean="0">
                <a:solidFill>
                  <a:schemeClr val="accent6"/>
                </a:solidFill>
                <a:latin typeface="Lucida Sans Unicode" panose="020B0602030504020204" pitchFamily="34" charset="0"/>
              </a:rPr>
              <a:t>opt</a:t>
            </a:r>
            <a:r>
              <a:rPr lang="en-US" altLang="zh-CN" sz="2400" dirty="0" smtClean="0">
                <a:solidFill>
                  <a:schemeClr val="accent6"/>
                </a:solidFill>
                <a:latin typeface="Lucida Sans Unicode" panose="020B0602030504020204" pitchFamily="34" charset="0"/>
              </a:rPr>
              <a:t> </a:t>
            </a:r>
            <a:r>
              <a:rPr lang="en-US" altLang="zh-CN" sz="2400" dirty="0" err="1" smtClean="0">
                <a:solidFill>
                  <a:schemeClr val="accent6"/>
                </a:solidFill>
                <a:latin typeface="Lucida Sans Unicode" panose="020B0602030504020204" pitchFamily="34" charset="0"/>
              </a:rPr>
              <a:t>ClassName</a:t>
            </a:r>
            <a:r>
              <a:rPr lang="en-US" altLang="zh-CN" sz="2400" dirty="0" smtClean="0">
                <a:solidFill>
                  <a:schemeClr val="accent6"/>
                </a:solidFill>
                <a:latin typeface="Lucida Sans Unicode" panose="020B0602030504020204" pitchFamily="34" charset="0"/>
              </a:rPr>
              <a:t> (</a:t>
            </a:r>
            <a:r>
              <a:rPr lang="en-US" altLang="zh-CN" sz="2400" dirty="0" err="1" smtClean="0">
                <a:solidFill>
                  <a:schemeClr val="accent6"/>
                </a:solidFill>
                <a:latin typeface="Lucida Sans Unicode" panose="020B0602030504020204" pitchFamily="34" charset="0"/>
              </a:rPr>
              <a:t>parameterList</a:t>
            </a:r>
            <a:r>
              <a:rPr lang="en-US" altLang="zh-CN" sz="2400" baseline="-25000" dirty="0" err="1" smtClean="0">
                <a:solidFill>
                  <a:schemeClr val="accent6"/>
                </a:solidFill>
                <a:latin typeface="Lucida Sans Unicode" panose="020B0602030504020204" pitchFamily="34" charset="0"/>
              </a:rPr>
              <a:t>opt</a:t>
            </a:r>
            <a:r>
              <a:rPr lang="en-US" altLang="zh-CN" sz="2400" dirty="0" smtClean="0">
                <a:solidFill>
                  <a:schemeClr val="accent6"/>
                </a:solidFill>
                <a:latin typeface="Lucida Sans Unicode" panose="020B0602030504020204" pitchFamily="34" charset="0"/>
              </a:rPr>
              <a:t>) {</a:t>
            </a:r>
            <a:endParaRPr lang="en-US" altLang="zh-CN" sz="2400" dirty="0" smtClean="0">
              <a:solidFill>
                <a:schemeClr val="accent6"/>
              </a:solidFill>
              <a:latin typeface="Lucida Sans Unicode" panose="020B0602030504020204" pitchFamily="34" charset="0"/>
            </a:endParaRPr>
          </a:p>
          <a:p>
            <a:pPr lvl="1" eaLnBrk="1" hangingPunct="1">
              <a:buFont typeface="Wingdings" panose="05000000000000000000" pitchFamily="2" charset="2"/>
              <a:buNone/>
              <a:defRPr/>
            </a:pPr>
            <a:r>
              <a:rPr lang="en-US" altLang="zh-CN" sz="2400" dirty="0" smtClean="0">
                <a:solidFill>
                  <a:schemeClr val="accent6"/>
                </a:solidFill>
                <a:latin typeface="Lucida Sans Unicode" panose="020B0602030504020204" pitchFamily="34" charset="0"/>
              </a:rPr>
              <a:t>		    </a:t>
            </a:r>
            <a:r>
              <a:rPr lang="en-US" altLang="zh-CN" sz="2400" dirty="0" err="1" smtClean="0">
                <a:solidFill>
                  <a:schemeClr val="accent6"/>
                </a:solidFill>
                <a:latin typeface="Lucida Sans Unicode" panose="020B0602030504020204" pitchFamily="34" charset="0"/>
              </a:rPr>
              <a:t>statements</a:t>
            </a:r>
            <a:r>
              <a:rPr lang="en-US" altLang="zh-CN" sz="2400" baseline="-25000" dirty="0" err="1" smtClean="0">
                <a:solidFill>
                  <a:schemeClr val="accent6"/>
                </a:solidFill>
                <a:latin typeface="Lucida Sans Unicode" panose="020B0602030504020204" pitchFamily="34" charset="0"/>
              </a:rPr>
              <a:t>opt</a:t>
            </a:r>
            <a:endParaRPr lang="en-US" altLang="zh-CN" sz="2400" baseline="-25000" dirty="0" smtClean="0">
              <a:solidFill>
                <a:schemeClr val="accent6"/>
              </a:solidFill>
              <a:latin typeface="Lucida Sans Unicode" panose="020B0602030504020204" pitchFamily="34" charset="0"/>
            </a:endParaRPr>
          </a:p>
          <a:p>
            <a:pPr lvl="1" eaLnBrk="1" hangingPunct="1">
              <a:buFont typeface="Wingdings" panose="05000000000000000000" pitchFamily="2" charset="2"/>
              <a:buNone/>
              <a:defRPr/>
            </a:pPr>
            <a:r>
              <a:rPr lang="en-US" altLang="zh-CN" sz="2400" dirty="0" smtClean="0">
                <a:solidFill>
                  <a:schemeClr val="accent6"/>
                </a:solidFill>
                <a:latin typeface="Lucida Sans Unicode" panose="020B0602030504020204" pitchFamily="34" charset="0"/>
              </a:rPr>
              <a:t>	}</a:t>
            </a:r>
            <a:endParaRPr lang="en-US" altLang="zh-CN" sz="2400" dirty="0" smtClean="0">
              <a:solidFill>
                <a:schemeClr val="accent6"/>
              </a:solidFill>
              <a:latin typeface="Lucida Sans Unicode" panose="020B0602030504020204" pitchFamily="34" charset="0"/>
            </a:endParaRPr>
          </a:p>
          <a:p>
            <a:pPr>
              <a:defRPr/>
            </a:pPr>
            <a:r>
              <a:rPr lang="zh-CN" altLang="en-US" dirty="0" smtClean="0"/>
              <a:t>构造方法的三个特殊性</a:t>
            </a:r>
            <a:endParaRPr lang="en-US" altLang="zh-CN" dirty="0" smtClean="0"/>
          </a:p>
          <a:p>
            <a:pPr marL="971550" lvl="1" indent="-514350">
              <a:buFont typeface="+mj-lt"/>
              <a:buAutoNum type="arabicPeriod"/>
              <a:defRPr/>
            </a:pPr>
            <a:r>
              <a:rPr lang="zh-CN" altLang="en-US" dirty="0" smtClean="0"/>
              <a:t>和所在类同名</a:t>
            </a:r>
            <a:endParaRPr lang="en-US" altLang="zh-CN" dirty="0" smtClean="0"/>
          </a:p>
          <a:p>
            <a:pPr marL="971550" lvl="1" indent="-514350">
              <a:buFont typeface="+mj-lt"/>
              <a:buAutoNum type="arabicPeriod"/>
              <a:defRPr/>
            </a:pPr>
            <a:r>
              <a:rPr lang="zh-CN" altLang="en-US" dirty="0" smtClean="0"/>
              <a:t>没有返回值（连</a:t>
            </a:r>
            <a:r>
              <a:rPr lang="en-US" altLang="zh-CN" dirty="0" smtClean="0"/>
              <a:t>void</a:t>
            </a:r>
            <a:r>
              <a:rPr lang="zh-CN" altLang="en-US" dirty="0" smtClean="0"/>
              <a:t>也没有）</a:t>
            </a:r>
            <a:endParaRPr lang="en-US" altLang="zh-CN" dirty="0" smtClean="0"/>
          </a:p>
          <a:p>
            <a:pPr marL="971550" lvl="1" indent="-514350">
              <a:buFont typeface="+mj-lt"/>
              <a:buAutoNum type="arabicPeriod"/>
              <a:defRPr/>
            </a:pPr>
            <a:r>
              <a:rPr lang="zh-CN" altLang="en-US" dirty="0" smtClean="0"/>
              <a:t>使用</a:t>
            </a:r>
            <a:r>
              <a:rPr lang="en-US" altLang="zh-CN" dirty="0" smtClean="0"/>
              <a:t>new</a:t>
            </a:r>
            <a:r>
              <a:rPr lang="zh-CN" altLang="en-US" dirty="0" smtClean="0"/>
              <a:t>操作符调用</a:t>
            </a:r>
            <a:endParaRPr lang="en-US" altLang="zh-CN" dirty="0" smtClean="0"/>
          </a:p>
          <a:p>
            <a:pPr lvl="1">
              <a:buFont typeface="Wingdings" panose="05000000000000000000" pitchFamily="2" charset="2"/>
              <a:buNone/>
              <a:defRPr/>
            </a:pPr>
            <a:endParaRPr lang="zh-CN" altLang="en-US" dirty="0"/>
          </a:p>
        </p:txBody>
      </p:sp>
      <p:sp>
        <p:nvSpPr>
          <p:cNvPr id="12292"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0E4396FD-4BC5-4C54-A691-91612DEDA5A1}"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zh-CN" altLang="en-US" dirty="0" smtClean="0"/>
              <a:t>构造方法</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和所有其他方法一样，构造方法也可以</a:t>
            </a:r>
            <a:r>
              <a:rPr lang="zh-CN" altLang="en-US" dirty="0" smtClean="0">
                <a:solidFill>
                  <a:srgbClr val="FF0000"/>
                </a:solidFill>
              </a:rPr>
              <a:t>重载</a:t>
            </a:r>
            <a:endParaRPr lang="en-US" altLang="zh-CN" dirty="0" smtClean="0">
              <a:solidFill>
                <a:srgbClr val="FF0000"/>
              </a:solidFill>
            </a:endParaRPr>
          </a:p>
          <a:p>
            <a:pPr eaLnBrk="1" hangingPunct="1">
              <a:defRPr/>
            </a:pPr>
            <a:endParaRPr lang="en-US" altLang="zh-CN" dirty="0" smtClean="0">
              <a:solidFill>
                <a:srgbClr val="FF0000"/>
              </a:solidFill>
            </a:endParaRPr>
          </a:p>
          <a:p>
            <a:pPr eaLnBrk="1" hangingPunct="1">
              <a:defRPr/>
            </a:pPr>
            <a:r>
              <a:rPr lang="zh-CN" altLang="en-US" dirty="0" smtClean="0"/>
              <a:t>如果类未定义</a:t>
            </a:r>
            <a:r>
              <a:rPr lang="zh-CN" altLang="en-US" dirty="0" smtClean="0">
                <a:solidFill>
                  <a:srgbClr val="FF0000"/>
                </a:solidFill>
              </a:rPr>
              <a:t>任何</a:t>
            </a:r>
            <a:r>
              <a:rPr lang="zh-CN" altLang="en-US" dirty="0" smtClean="0"/>
              <a:t>类型的构造函数，编译器会自动提供一个不带参数的构造函数</a:t>
            </a:r>
            <a:endParaRPr lang="en-US" altLang="zh-CN" dirty="0" smtClean="0"/>
          </a:p>
          <a:p>
            <a:pPr eaLnBrk="1" hangingPunct="1">
              <a:defRPr/>
            </a:pPr>
            <a:endParaRPr lang="zh-CN" altLang="en-US" dirty="0" smtClean="0"/>
          </a:p>
          <a:p>
            <a:pPr eaLnBrk="1" hangingPunct="1">
              <a:defRPr/>
            </a:pPr>
            <a:r>
              <a:rPr lang="zh-CN" altLang="en-US" dirty="0" smtClean="0"/>
              <a:t>如果已存在带参数的构造函数，则不会提供不带参数的构造函数</a:t>
            </a:r>
            <a:endParaRPr lang="zh-CN" altLang="en-US" dirty="0" smtClean="0"/>
          </a:p>
          <a:p>
            <a:pPr>
              <a:defRPr/>
            </a:pPr>
            <a:endParaRPr lang="zh-CN" altLang="en-US" dirty="0"/>
          </a:p>
        </p:txBody>
      </p:sp>
      <p:sp>
        <p:nvSpPr>
          <p:cNvPr id="1331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2ABF8AA2-BB19-41E2-AC54-3053CF6C29BF}"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演示设计">
  <a:themeElements>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ppt模板IT</Template>
  <TotalTime>0</TotalTime>
  <Words>6349</Words>
  <Application>WPS 演示</Application>
  <PresentationFormat>全屏显示(4:3)</PresentationFormat>
  <Paragraphs>813</Paragraphs>
  <Slides>39</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5" baseType="lpstr">
      <vt:lpstr>Arial</vt:lpstr>
      <vt:lpstr>宋体</vt:lpstr>
      <vt:lpstr>Wingdings</vt:lpstr>
      <vt:lpstr>华文细黑</vt:lpstr>
      <vt:lpstr>Comic Sans MS</vt:lpstr>
      <vt:lpstr>Century Gothic</vt:lpstr>
      <vt:lpstr>Microsoft Sans Serif</vt:lpstr>
      <vt:lpstr>Lucida Sans Unicode</vt:lpstr>
      <vt:lpstr>微软雅黑</vt:lpstr>
      <vt:lpstr>Arial Unicode MS</vt:lpstr>
      <vt:lpstr>Calibri</vt:lpstr>
      <vt:lpstr>Verdana</vt:lpstr>
      <vt:lpstr>Gill Sans MT</vt:lpstr>
      <vt:lpstr>华文中宋</vt:lpstr>
      <vt:lpstr>演示设计</vt:lpstr>
      <vt:lpstr>Word.Picture.8</vt:lpstr>
      <vt:lpstr>PowerPoint 演示文稿</vt:lpstr>
      <vt:lpstr>本章内容</vt:lpstr>
      <vt:lpstr>面向对象的程序</vt:lpstr>
      <vt:lpstr>对象</vt:lpstr>
      <vt:lpstr>类</vt:lpstr>
      <vt:lpstr>圆类的定义</vt:lpstr>
      <vt:lpstr>类和对象的UML表示</vt:lpstr>
      <vt:lpstr>构造方法</vt:lpstr>
      <vt:lpstr>构造方法</vt:lpstr>
      <vt:lpstr>创建对象</vt:lpstr>
      <vt:lpstr>同时声明变量和创建对象</vt:lpstr>
      <vt:lpstr>对象的引用变量</vt:lpstr>
      <vt:lpstr>访问对象的数据域和方法</vt:lpstr>
      <vt:lpstr>引用数据域和null值</vt:lpstr>
      <vt:lpstr>基本类型变量Vs引用类型变量</vt:lpstr>
      <vt:lpstr>赋值的区别</vt:lpstr>
      <vt:lpstr>赋值的区别</vt:lpstr>
      <vt:lpstr>实例变量和实例方法</vt:lpstr>
      <vt:lpstr>静态变量和静态常量</vt:lpstr>
      <vt:lpstr>静态方法</vt:lpstr>
      <vt:lpstr>静态Vs实例</vt:lpstr>
      <vt:lpstr>例</vt:lpstr>
      <vt:lpstr>使用Java类库中的Date类</vt:lpstr>
      <vt:lpstr>使用Java类库中的Random类</vt:lpstr>
      <vt:lpstr>使用Java类库中的Point2D类</vt:lpstr>
      <vt:lpstr>可见性修饰符</vt:lpstr>
      <vt:lpstr>UML中的可见性</vt:lpstr>
      <vt:lpstr>数据域封装</vt:lpstr>
      <vt:lpstr>数据域封装</vt:lpstr>
      <vt:lpstr>将对象传递给方法</vt:lpstr>
      <vt:lpstr>对象参数举例</vt:lpstr>
      <vt:lpstr>对象参数的内存管理</vt:lpstr>
      <vt:lpstr>对象数组</vt:lpstr>
      <vt:lpstr>对象数组</vt:lpstr>
      <vt:lpstr>变量的作用域</vt:lpstr>
      <vt:lpstr>变量的作用域</vt:lpstr>
      <vt:lpstr>变量的作用域</vt:lpstr>
      <vt:lpstr>this引用</vt:lpstr>
      <vt:lpstr>this引用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acer</dc:creator>
  <cp:lastModifiedBy>lenovo</cp:lastModifiedBy>
  <cp:revision>591</cp:revision>
  <dcterms:created xsi:type="dcterms:W3CDTF">2012-09-10T16:37:00Z</dcterms:created>
  <dcterms:modified xsi:type="dcterms:W3CDTF">2018-03-07T07:38:47Z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