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7"/>
  </p:notesMasterIdLst>
  <p:sldIdLst>
    <p:sldId id="291" r:id="rId3"/>
    <p:sldId id="292" r:id="rId4"/>
    <p:sldId id="293" r:id="rId5"/>
    <p:sldId id="294" r:id="rId6"/>
    <p:sldId id="299" r:id="rId7"/>
    <p:sldId id="295" r:id="rId8"/>
    <p:sldId id="296" r:id="rId9"/>
    <p:sldId id="301" r:id="rId10"/>
    <p:sldId id="302" r:id="rId11"/>
    <p:sldId id="277" r:id="rId12"/>
    <p:sldId id="278" r:id="rId13"/>
    <p:sldId id="279" r:id="rId14"/>
    <p:sldId id="280" r:id="rId15"/>
    <p:sldId id="281" r:id="rId16"/>
    <p:sldId id="282" r:id="rId17"/>
    <p:sldId id="286" r:id="rId18"/>
    <p:sldId id="288" r:id="rId19"/>
    <p:sldId id="289" r:id="rId20"/>
    <p:sldId id="306" r:id="rId21"/>
    <p:sldId id="290" r:id="rId22"/>
    <p:sldId id="305" r:id="rId23"/>
    <p:sldId id="307" r:id="rId24"/>
    <p:sldId id="308" r:id="rId25"/>
    <p:sldId id="309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11" autoAdjust="0"/>
  </p:normalViewPr>
  <p:slideViewPr>
    <p:cSldViewPr>
      <p:cViewPr varScale="1">
        <p:scale>
          <a:sx n="69" d="100"/>
          <a:sy n="69" d="100"/>
        </p:scale>
        <p:origin x="2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78951A5-78DF-4CA2-8FED-7B86FA83F390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8A6343C-FFDA-4128-8BDB-EBA6DC0CDD5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9400"/>
            <a:ext cx="91440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2"/>
          <p:cNvGrpSpPr/>
          <p:nvPr/>
        </p:nvGrpSpPr>
        <p:grpSpPr bwMode="auto">
          <a:xfrm>
            <a:off x="0" y="0"/>
            <a:ext cx="9144000" cy="1123950"/>
            <a:chOff x="0" y="0"/>
            <a:chExt cx="5760" cy="708"/>
          </a:xfrm>
        </p:grpSpPr>
        <p:pic>
          <p:nvPicPr>
            <p:cNvPr id="6" name="Picture 3" descr="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255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34000"/>
                  </a:schemeClr>
                </a:gs>
                <a:gs pos="100000">
                  <a:schemeClr val="bg1">
                    <a:alpha val="4999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细黑" panose="02010600040101010101" pitchFamily="2" charset="-122"/>
              </a:endParaRPr>
            </a:p>
          </p:txBody>
        </p:sp>
        <p:pic>
          <p:nvPicPr>
            <p:cNvPr id="8" name="Picture 5" descr="投影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6"/>
              <a:ext cx="5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5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907704" y="2348880"/>
            <a:ext cx="5399087" cy="1079500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2056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1907704" y="3717032"/>
            <a:ext cx="5400675" cy="60007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>
                <a:solidFill>
                  <a:schemeClr val="accent1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3563938" y="6381750"/>
            <a:ext cx="2087562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0070C0"/>
                </a:solidFill>
                <a:latin typeface="Century Gothic" panose="020B0502020202020204" pitchFamily="34" charset="0"/>
              </a:rPr>
              <a:t>信息技术学院</a:t>
            </a:r>
            <a:endParaRPr lang="zh-CN" altLang="en-US" sz="140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CF8CE7-CF9A-4521-B2E2-6CBF3172D8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ctr"/>
          <a:lstStyle>
            <a:lvl1pPr marL="0" indent="0" algn="ctr">
              <a:buNone/>
              <a:defRPr sz="4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176AD-2F51-4FD1-A8A9-F07E5E1064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C1D31-6938-44DC-87EF-B9D685A216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4C3E5-4DFC-4F41-8815-51DBC8B0EE5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D0567-EDCB-42E1-B779-D3E8D8196E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82352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C5C2A-0F21-434B-803B-77580395C8A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315913"/>
            <a:ext cx="6121350" cy="5921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468313" y="1125538"/>
            <a:ext cx="8207375" cy="516255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zh-CN" alt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4EBAE-D8F9-477B-9007-423FFA63834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课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315913"/>
            <a:ext cx="6121350" cy="5921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68313" y="1125538"/>
            <a:ext cx="8207375" cy="516255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C0F6E-E8F5-4445-BB42-E97682BBC8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image" Target="../media/image3.png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1123950"/>
            <a:chOff x="0" y="0"/>
            <a:chExt cx="5760" cy="708"/>
          </a:xfrm>
        </p:grpSpPr>
        <p:pic>
          <p:nvPicPr>
            <p:cNvPr id="1031" name="Picture 3" descr="2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4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255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34000"/>
                  </a:schemeClr>
                </a:gs>
                <a:gs pos="100000">
                  <a:schemeClr val="bg1">
                    <a:alpha val="4999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细黑" panose="02010600040101010101" pitchFamily="2" charset="-122"/>
              </a:endParaRPr>
            </a:p>
          </p:txBody>
        </p:sp>
        <p:pic>
          <p:nvPicPr>
            <p:cNvPr id="1033" name="Picture 5" descr="投影2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6"/>
              <a:ext cx="5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0737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First</a:t>
            </a:r>
            <a:endParaRPr lang="zh-CN" altLang="zh-CN" smtClean="0"/>
          </a:p>
          <a:p>
            <a:pPr lvl="1"/>
            <a:r>
              <a:rPr lang="en-US" altLang="zh-CN" smtClean="0"/>
              <a:t>Second</a:t>
            </a:r>
            <a:endParaRPr lang="zh-CN" altLang="zh-CN" smtClean="0"/>
          </a:p>
          <a:p>
            <a:pPr lvl="2"/>
            <a:r>
              <a:rPr lang="en-US" altLang="zh-CN" smtClean="0"/>
              <a:t>Third</a:t>
            </a:r>
            <a:endParaRPr lang="zh-CN" altLang="zh-CN" smtClean="0"/>
          </a:p>
          <a:p>
            <a:pPr lvl="3"/>
            <a:r>
              <a:rPr lang="en-US" altLang="zh-CN" smtClean="0"/>
              <a:t>Fourth</a:t>
            </a:r>
            <a:endParaRPr lang="zh-CN" altLang="zh-CN" smtClean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5" y="6453188"/>
            <a:ext cx="1439863" cy="196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000" b="1" smtClean="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A545087B-C6F3-49B2-A277-A683EB4A4CE7}" type="slidenum">
              <a:rPr lang="zh-CN" altLang="en-US"/>
            </a:fld>
            <a:endParaRPr lang="zh-CN" altLang="en-US"/>
          </a:p>
        </p:txBody>
      </p:sp>
      <p:sp>
        <p:nvSpPr>
          <p:cNvPr id="1029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315913"/>
            <a:ext cx="7704138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</a:t>
            </a:r>
            <a:endParaRPr lang="zh-CN" altLang="zh-CN" smtClean="0"/>
          </a:p>
        </p:txBody>
      </p:sp>
      <p:pic>
        <p:nvPicPr>
          <p:cNvPr id="1030" name="Picture 10" descr="北京师范大学珠海分校标志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15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mic Sans MS" panose="030F0702030302020204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mic Sans MS" panose="030F0702030302020204" pitchFamily="66" charset="0"/>
          <a:ea typeface="华文细黑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mic Sans MS" panose="030F0702030302020204" pitchFamily="66" charset="0"/>
          <a:ea typeface="华文细黑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mic Sans MS" panose="030F0702030302020204" pitchFamily="66" charset="0"/>
          <a:ea typeface="华文细黑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mic Sans MS" panose="030F0702030302020204" pitchFamily="66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3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Comic Sans MS" panose="030F0702030302020204" pitchFamily="66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Comic Sans MS" panose="030F0702030302020204" pitchFamily="66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Comic Sans MS" panose="030F0702030302020204" pitchFamily="66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第八章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面向对象思考</a:t>
            </a:r>
            <a:endParaRPr lang="zh-CN" altLang="en-US" dirty="0" smtClean="0"/>
          </a:p>
        </p:txBody>
      </p:sp>
      <p:sp>
        <p:nvSpPr>
          <p:cNvPr id="5123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A75415-08DA-4F28-B703-127939670677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zh-CN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字符串类</a:t>
            </a:r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中，字符串是一个对象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构造一个字符串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用直接量</a:t>
            </a:r>
            <a:endParaRPr lang="en-US" altLang="zh-CN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</a:rPr>
              <a:t>		String 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newString</a:t>
            </a:r>
            <a:r>
              <a:rPr lang="en-US" altLang="zh-CN" sz="2400" dirty="0" smtClean="0">
                <a:solidFill>
                  <a:srgbClr val="0070C0"/>
                </a:solidFill>
              </a:rPr>
              <a:t> = new String(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stringLiteral</a:t>
            </a:r>
            <a:r>
              <a:rPr lang="en-US" altLang="zh-CN" sz="2400" dirty="0" smtClean="0">
                <a:solidFill>
                  <a:srgbClr val="0070C0"/>
                </a:solidFill>
              </a:rPr>
              <a:t>);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例：</a:t>
            </a:r>
            <a:r>
              <a:rPr lang="en-US" altLang="zh-CN" sz="2000" dirty="0" smtClean="0"/>
              <a:t>String message = new String(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zh-CN" sz="2000" dirty="0" smtClean="0"/>
              <a:t>Welcome to Java</a:t>
            </a:r>
            <a:r>
              <a:rPr lang="en-US" altLang="zh-CN" sz="2000" dirty="0" smtClean="0">
                <a:latin typeface="Arial" panose="020B0604020202020204" pitchFamily="34" charset="0"/>
              </a:rPr>
              <a:t>”</a:t>
            </a:r>
            <a:r>
              <a:rPr lang="en-US" altLang="zh-CN" sz="2000" dirty="0" smtClean="0"/>
              <a:t>);</a:t>
            </a:r>
            <a:endParaRPr lang="en-US" altLang="zh-CN" sz="2400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</a:rPr>
              <a:t>		String 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newString</a:t>
            </a:r>
            <a:r>
              <a:rPr lang="en-US" altLang="zh-CN" sz="2400" dirty="0" smtClean="0">
                <a:solidFill>
                  <a:srgbClr val="0070C0"/>
                </a:solidFill>
              </a:rPr>
              <a:t> = 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stringLiteral</a:t>
            </a:r>
            <a:r>
              <a:rPr lang="en-US" altLang="zh-CN" sz="2400" dirty="0" smtClean="0">
                <a:solidFill>
                  <a:srgbClr val="0070C0"/>
                </a:solidFill>
              </a:rPr>
              <a:t>;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例：</a:t>
            </a:r>
            <a:r>
              <a:rPr lang="en-US" altLang="zh-CN" sz="2000" dirty="0" smtClean="0"/>
              <a:t>String </a:t>
            </a:r>
            <a:r>
              <a:rPr lang="en-US" altLang="zh-CN" sz="2000" dirty="0" err="1" smtClean="0"/>
              <a:t>newString</a:t>
            </a:r>
            <a:r>
              <a:rPr lang="en-US" altLang="zh-CN" sz="2000" dirty="0" smtClean="0"/>
              <a:t> =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zh-CN" sz="2000" dirty="0" smtClean="0"/>
              <a:t>Welcome to Java</a:t>
            </a:r>
            <a:r>
              <a:rPr lang="en-US" altLang="zh-CN" sz="2000" dirty="0" smtClean="0">
                <a:latin typeface="Arial" panose="020B0604020202020204" pitchFamily="34" charset="0"/>
              </a:rPr>
              <a:t>”</a:t>
            </a:r>
            <a:r>
              <a:rPr lang="en-US" altLang="zh-CN" sz="2000" dirty="0" smtClean="0"/>
              <a:t>;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zh-CN" altLang="en-US" dirty="0" smtClean="0"/>
              <a:t>用字符数组</a:t>
            </a:r>
            <a:endParaRPr lang="en-US" altLang="zh-CN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</a:rPr>
              <a:t>		String 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newString</a:t>
            </a:r>
            <a:r>
              <a:rPr lang="en-US" altLang="zh-CN" sz="2400" dirty="0" smtClean="0">
                <a:solidFill>
                  <a:srgbClr val="0070C0"/>
                </a:solidFill>
              </a:rPr>
              <a:t> = new String(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charArray</a:t>
            </a:r>
            <a:r>
              <a:rPr lang="en-US" altLang="zh-CN" sz="2400" dirty="0" smtClean="0">
                <a:solidFill>
                  <a:srgbClr val="0070C0"/>
                </a:solidFill>
              </a:rPr>
              <a:t>);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例：</a:t>
            </a:r>
            <a:r>
              <a:rPr lang="en-US" altLang="zh-CN" sz="2000" dirty="0" smtClean="0"/>
              <a:t>char[] chars = {</a:t>
            </a:r>
            <a:r>
              <a:rPr lang="en-US" altLang="zh-CN" sz="2000" dirty="0" smtClean="0">
                <a:latin typeface="Arial" panose="020B0604020202020204" pitchFamily="34" charset="0"/>
              </a:rPr>
              <a:t>‘</a:t>
            </a:r>
            <a:r>
              <a:rPr lang="en-US" altLang="zh-CN" sz="2000" dirty="0" smtClean="0"/>
              <a:t>H</a:t>
            </a:r>
            <a:r>
              <a:rPr lang="en-US" altLang="zh-CN" sz="2000" dirty="0" smtClean="0">
                <a:latin typeface="Arial" panose="020B0604020202020204" pitchFamily="34" charset="0"/>
              </a:rPr>
              <a:t>’</a:t>
            </a:r>
            <a:r>
              <a:rPr lang="en-US" altLang="zh-CN" sz="2000" dirty="0" smtClean="0"/>
              <a:t>, </a:t>
            </a:r>
            <a:r>
              <a:rPr lang="en-US" altLang="zh-CN" sz="2000" dirty="0" smtClean="0">
                <a:latin typeface="Arial" panose="020B0604020202020204" pitchFamily="34" charset="0"/>
              </a:rPr>
              <a:t>‘</a:t>
            </a:r>
            <a:r>
              <a:rPr lang="en-US" altLang="zh-CN" sz="2000" dirty="0" smtClean="0"/>
              <a:t>e</a:t>
            </a:r>
            <a:r>
              <a:rPr lang="en-US" altLang="zh-CN" sz="2000" dirty="0" smtClean="0">
                <a:latin typeface="Arial" panose="020B0604020202020204" pitchFamily="34" charset="0"/>
              </a:rPr>
              <a:t>’</a:t>
            </a:r>
            <a:r>
              <a:rPr lang="en-US" altLang="zh-CN" sz="2000" dirty="0" smtClean="0"/>
              <a:t>, </a:t>
            </a:r>
            <a:r>
              <a:rPr lang="en-US" altLang="zh-CN" sz="2000" dirty="0" smtClean="0">
                <a:latin typeface="Arial" panose="020B0604020202020204" pitchFamily="34" charset="0"/>
              </a:rPr>
              <a:t>‘</a:t>
            </a:r>
            <a:r>
              <a:rPr lang="en-US" altLang="zh-CN" sz="2000" dirty="0" smtClean="0"/>
              <a:t>l</a:t>
            </a:r>
            <a:r>
              <a:rPr lang="en-US" altLang="zh-CN" sz="2000" dirty="0" smtClean="0">
                <a:latin typeface="Arial" panose="020B0604020202020204" pitchFamily="34" charset="0"/>
              </a:rPr>
              <a:t>’</a:t>
            </a:r>
            <a:r>
              <a:rPr lang="en-US" altLang="zh-CN" sz="2000" dirty="0" smtClean="0"/>
              <a:t>, </a:t>
            </a:r>
            <a:r>
              <a:rPr lang="en-US" altLang="zh-CN" sz="2000" dirty="0" smtClean="0">
                <a:latin typeface="Arial" panose="020B0604020202020204" pitchFamily="34" charset="0"/>
              </a:rPr>
              <a:t>‘</a:t>
            </a:r>
            <a:r>
              <a:rPr lang="en-US" altLang="zh-CN" sz="2000" dirty="0" smtClean="0"/>
              <a:t>l</a:t>
            </a:r>
            <a:r>
              <a:rPr lang="en-US" altLang="zh-CN" sz="2000" dirty="0" smtClean="0">
                <a:latin typeface="Arial" panose="020B0604020202020204" pitchFamily="34" charset="0"/>
              </a:rPr>
              <a:t>’</a:t>
            </a:r>
            <a:r>
              <a:rPr lang="en-US" altLang="zh-CN" sz="2000" dirty="0" smtClean="0"/>
              <a:t>, </a:t>
            </a:r>
            <a:r>
              <a:rPr lang="en-US" altLang="zh-CN" sz="2000" dirty="0" smtClean="0">
                <a:latin typeface="Arial" panose="020B0604020202020204" pitchFamily="34" charset="0"/>
              </a:rPr>
              <a:t>‘</a:t>
            </a:r>
            <a:r>
              <a:rPr lang="en-US" altLang="zh-CN" sz="2000" dirty="0" smtClean="0"/>
              <a:t>o</a:t>
            </a:r>
            <a:r>
              <a:rPr lang="en-US" altLang="zh-CN" sz="2000" dirty="0" smtClean="0">
                <a:latin typeface="Arial" panose="020B0604020202020204" pitchFamily="34" charset="0"/>
              </a:rPr>
              <a:t>’</a:t>
            </a:r>
            <a:r>
              <a:rPr lang="en-US" altLang="zh-CN" sz="2000" dirty="0" smtClean="0"/>
              <a:t>, };</a:t>
            </a:r>
            <a:endParaRPr lang="en-US" altLang="zh-CN" sz="2000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000" dirty="0" smtClean="0"/>
              <a:t>	    	String message = new String(chars);</a:t>
            </a:r>
            <a:endParaRPr lang="en-US" altLang="zh-CN" sz="2000" dirty="0" smtClean="0"/>
          </a:p>
          <a:p>
            <a:pPr lvl="1">
              <a:defRPr/>
            </a:pPr>
            <a:endParaRPr lang="en-US" altLang="zh-CN" dirty="0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3D9175-84A2-42F8-A290-892E52A714C1}" type="slidenum">
              <a:rPr lang="zh-CN" altLang="en-US" sz="1000">
                <a:latin typeface="Arial" panose="020B0604020202020204" pitchFamily="34" charset="0"/>
              </a:rPr>
            </a:fld>
            <a:endParaRPr lang="zh-CN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字符串类</a:t>
            </a:r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字符串对象创建之后，其内容是不可修改的。</a:t>
            </a:r>
            <a:endParaRPr lang="zh-CN" altLang="en-US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宋体" panose="02010600030101010101" pitchFamily="2" charset="-122"/>
              </a:rPr>
              <a:t>String s;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宋体" panose="02010600030101010101" pitchFamily="2" charset="-122"/>
              </a:rPr>
              <a:t>s = “java”;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宋体" panose="02010600030101010101" pitchFamily="2" charset="-122"/>
              </a:rPr>
              <a:t>s = “HTML”;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在计算机内部，字符串的值是用私有数组表示的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用户不能直接操作数据域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34E356-315C-4F28-8D99-42554A849955}" type="slidenum">
              <a:rPr lang="zh-CN" altLang="en-US" sz="1000">
                <a:latin typeface="Arial" panose="020B0604020202020204" pitchFamily="34" charset="0"/>
              </a:rPr>
            </a:fld>
            <a:endParaRPr lang="zh-CN" altLang="en-US" sz="1000">
              <a:latin typeface="Arial" panose="020B0604020202020204" pitchFamily="34" charset="0"/>
            </a:endParaRPr>
          </a:p>
        </p:txBody>
      </p:sp>
      <p:grpSp>
        <p:nvGrpSpPr>
          <p:cNvPr id="5" name="组合 5"/>
          <p:cNvGrpSpPr/>
          <p:nvPr/>
        </p:nvGrpSpPr>
        <p:grpSpPr bwMode="auto">
          <a:xfrm>
            <a:off x="3581400" y="3352800"/>
            <a:ext cx="2709863" cy="838200"/>
            <a:chOff x="1106488" y="4014788"/>
            <a:chExt cx="2709862" cy="838200"/>
          </a:xfrm>
        </p:grpSpPr>
        <p:sp>
          <p:nvSpPr>
            <p:cNvPr id="8203" name="Rectangle 4"/>
            <p:cNvSpPr>
              <a:spLocks noChangeArrowheads="1"/>
            </p:cNvSpPr>
            <p:nvPr/>
          </p:nvSpPr>
          <p:spPr bwMode="auto">
            <a:xfrm>
              <a:off x="1106488" y="4041775"/>
              <a:ext cx="495300" cy="31591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8204" name="Picture 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2513" y="4014788"/>
              <a:ext cx="1493837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205" name="AutoShape 7"/>
            <p:cNvCxnSpPr>
              <a:cxnSpLocks noChangeShapeType="1"/>
              <a:stCxn id="8203" idx="3"/>
            </p:cNvCxnSpPr>
            <p:nvPr/>
          </p:nvCxnSpPr>
          <p:spPr bwMode="auto">
            <a:xfrm>
              <a:off x="1601788" y="4200525"/>
              <a:ext cx="720725" cy="2333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组合 9"/>
          <p:cNvGrpSpPr/>
          <p:nvPr/>
        </p:nvGrpSpPr>
        <p:grpSpPr bwMode="auto">
          <a:xfrm>
            <a:off x="5638800" y="2438400"/>
            <a:ext cx="2781300" cy="1800225"/>
            <a:chOff x="4313238" y="4014788"/>
            <a:chExt cx="2781300" cy="1800225"/>
          </a:xfrm>
        </p:grpSpPr>
        <p:sp>
          <p:nvSpPr>
            <p:cNvPr id="8199" name="Rectangle 9"/>
            <p:cNvSpPr>
              <a:spLocks noChangeArrowheads="1"/>
            </p:cNvSpPr>
            <p:nvPr/>
          </p:nvSpPr>
          <p:spPr bwMode="auto">
            <a:xfrm>
              <a:off x="4313238" y="4117975"/>
              <a:ext cx="495300" cy="31591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8200" name="AutoShape 11"/>
            <p:cNvCxnSpPr>
              <a:cxnSpLocks noChangeShapeType="1"/>
              <a:stCxn id="8199" idx="3"/>
            </p:cNvCxnSpPr>
            <p:nvPr/>
          </p:nvCxnSpPr>
          <p:spPr bwMode="auto">
            <a:xfrm>
              <a:off x="4808538" y="4276725"/>
              <a:ext cx="720725" cy="11191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8201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263" y="4976813"/>
              <a:ext cx="1565275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2" name="Picture 1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263" y="4014788"/>
              <a:ext cx="1493837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字符串类</a:t>
            </a:r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Java</a:t>
            </a:r>
            <a:r>
              <a:rPr lang="zh-CN" altLang="en-US" dirty="0"/>
              <a:t>虚拟机为了提高效率并节约内存</a:t>
            </a:r>
            <a:r>
              <a:rPr lang="zh-CN" altLang="en-US" dirty="0" smtClean="0"/>
              <a:t>，对具有相同字符串序列的字符串直接量用同一个实例</a:t>
            </a:r>
            <a:endParaRPr lang="en-US" altLang="zh-CN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宋体" panose="02010600030101010101" pitchFamily="2" charset="-122"/>
              </a:rPr>
              <a:t>String s1 = </a:t>
            </a:r>
            <a:r>
              <a:rPr lang="zh-CN" altLang="en-US" sz="2000" dirty="0" smtClean="0">
                <a:latin typeface="宋体" panose="02010600030101010101" pitchFamily="2" charset="-122"/>
              </a:rPr>
              <a:t>“</a:t>
            </a:r>
            <a:r>
              <a:rPr lang="en-US" altLang="zh-CN" sz="2000" dirty="0" smtClean="0">
                <a:latin typeface="宋体" panose="02010600030101010101" pitchFamily="2" charset="-122"/>
              </a:rPr>
              <a:t>Welcome to Java</a:t>
            </a:r>
            <a:r>
              <a:rPr lang="zh-CN" altLang="en-US" sz="2000" dirty="0" smtClean="0">
                <a:latin typeface="宋体" panose="02010600030101010101" pitchFamily="2" charset="-122"/>
              </a:rPr>
              <a:t>”</a:t>
            </a:r>
            <a:r>
              <a:rPr lang="en-US" altLang="zh-CN" sz="2000" dirty="0" smtClean="0">
                <a:latin typeface="宋体" panose="02010600030101010101" pitchFamily="2" charset="-122"/>
              </a:rPr>
              <a:t>;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宋体" panose="02010600030101010101" pitchFamily="2" charset="-122"/>
              </a:rPr>
              <a:t>String s2 = new String(“Welcome to Java”);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宋体" panose="02010600030101010101" pitchFamily="2" charset="-122"/>
              </a:rPr>
              <a:t>String s3 = “Welcome to Java”;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>
                <a:latin typeface="宋体" panose="02010600030101010101" pitchFamily="2" charset="-122"/>
              </a:rPr>
              <a:t>System.out.println</a:t>
            </a:r>
            <a:r>
              <a:rPr lang="en-US" altLang="zh-CN" sz="2000" dirty="0" smtClean="0">
                <a:latin typeface="宋体" panose="02010600030101010101" pitchFamily="2" charset="-122"/>
              </a:rPr>
              <a:t>(s1==s2); // false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>
                <a:latin typeface="宋体" panose="02010600030101010101" pitchFamily="2" charset="-122"/>
              </a:rPr>
              <a:t>System.out.println</a:t>
            </a:r>
            <a:r>
              <a:rPr lang="en-US" altLang="zh-CN" sz="2000" dirty="0" smtClean="0">
                <a:latin typeface="宋体" panose="02010600030101010101" pitchFamily="2" charset="-122"/>
              </a:rPr>
              <a:t>(s1==s3); // true</a:t>
            </a:r>
            <a:endParaRPr lang="zh-CN" altLang="en-US" dirty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97A231-F59A-46CF-9009-F9B0F3384496}" type="slidenum">
              <a:rPr lang="zh-CN" altLang="en-US" sz="1000">
                <a:latin typeface="Arial" panose="020B0604020202020204" pitchFamily="34" charset="0"/>
              </a:rPr>
            </a:fld>
            <a:endParaRPr lang="zh-CN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字符串类</a:t>
            </a:r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4967287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/>
              <a:t>java.lang.String</a:t>
            </a:r>
            <a:r>
              <a:rPr lang="zh-CN" altLang="en-US" dirty="0" smtClean="0"/>
              <a:t>类中有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个构造函数和</a:t>
            </a:r>
            <a:r>
              <a:rPr lang="en-US" altLang="zh-CN" dirty="0" smtClean="0"/>
              <a:t>40</a:t>
            </a:r>
            <a:r>
              <a:rPr lang="zh-CN" altLang="en-US" dirty="0" smtClean="0"/>
              <a:t>多个方法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equals(String s1)</a:t>
            </a:r>
            <a:r>
              <a:rPr lang="zh-CN" altLang="en-US" dirty="0" smtClean="0"/>
              <a:t>方法返回一个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值，比较两个字符串是否包含相同的内容</a:t>
            </a:r>
            <a:endParaRPr lang="en-US" altLang="zh-CN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宋体" panose="02010600030101010101" pitchFamily="2" charset="-122"/>
              </a:rPr>
              <a:t>String s1 = </a:t>
            </a:r>
            <a:r>
              <a:rPr lang="zh-CN" altLang="en-US" sz="2000" dirty="0" smtClean="0">
                <a:latin typeface="宋体" panose="02010600030101010101" pitchFamily="2" charset="-122"/>
              </a:rPr>
              <a:t>“</a:t>
            </a:r>
            <a:r>
              <a:rPr lang="en-US" altLang="zh-CN" sz="2000" dirty="0" smtClean="0">
                <a:latin typeface="宋体" panose="02010600030101010101" pitchFamily="2" charset="-122"/>
              </a:rPr>
              <a:t>Welcome to Java</a:t>
            </a:r>
            <a:r>
              <a:rPr lang="zh-CN" altLang="en-US" sz="2000" dirty="0" smtClean="0">
                <a:latin typeface="宋体" panose="02010600030101010101" pitchFamily="2" charset="-122"/>
              </a:rPr>
              <a:t>”</a:t>
            </a:r>
            <a:r>
              <a:rPr lang="en-US" altLang="zh-CN" sz="2000" dirty="0" smtClean="0">
                <a:latin typeface="宋体" panose="02010600030101010101" pitchFamily="2" charset="-122"/>
              </a:rPr>
              <a:t>;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宋体" panose="02010600030101010101" pitchFamily="2" charset="-122"/>
              </a:rPr>
              <a:t>String s2 = new String(“Welcome to Java”);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宋体" panose="02010600030101010101" pitchFamily="2" charset="-122"/>
              </a:rPr>
              <a:t>String s3 = “Welcome to Java”;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>
                <a:latin typeface="宋体" panose="02010600030101010101" pitchFamily="2" charset="-122"/>
              </a:rPr>
              <a:t>System.out.println</a:t>
            </a:r>
            <a:r>
              <a:rPr lang="en-US" altLang="zh-CN" sz="2000" dirty="0" smtClean="0">
                <a:latin typeface="宋体" panose="02010600030101010101" pitchFamily="2" charset="-122"/>
              </a:rPr>
              <a:t>(s1.equals(s2)); // true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>
                <a:latin typeface="宋体" panose="02010600030101010101" pitchFamily="2" charset="-122"/>
              </a:rPr>
              <a:t>System.out.println</a:t>
            </a:r>
            <a:r>
              <a:rPr lang="en-US" altLang="zh-CN" sz="2000" dirty="0" smtClean="0">
                <a:latin typeface="宋体" panose="02010600030101010101" pitchFamily="2" charset="-122"/>
              </a:rPr>
              <a:t>(s1.equals(s3)); // true</a:t>
            </a:r>
            <a:endParaRPr lang="en-US" altLang="zh-CN" sz="2000" dirty="0" smtClean="0"/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4B2FD6C-0BF4-4B9B-8C68-0F754C9C6BF6}" type="slidenum">
              <a:rPr lang="zh-CN" altLang="en-US" sz="1000">
                <a:latin typeface="Arial" panose="020B0604020202020204" pitchFamily="34" charset="0"/>
              </a:rPr>
            </a:fld>
            <a:endParaRPr lang="zh-CN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字符串类</a:t>
            </a:r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compareTo</a:t>
            </a:r>
            <a:r>
              <a:rPr lang="en-US" altLang="zh-CN" dirty="0" smtClean="0"/>
              <a:t>(String s1)</a:t>
            </a:r>
            <a:r>
              <a:rPr lang="zh-CN" altLang="en-US" dirty="0" smtClean="0"/>
              <a:t>方法返回一个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值，比较两个字符串的大小，即第一个不同字符的差值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例：</a:t>
            </a:r>
            <a:r>
              <a:rPr lang="en-US" altLang="zh-CN" dirty="0" smtClean="0"/>
              <a:t>s2.compareTo(s1)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当两个字符串相同时，返回０</a:t>
            </a:r>
            <a:endParaRPr lang="zh-CN" alt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当</a:t>
            </a:r>
            <a:r>
              <a:rPr lang="en-US" altLang="zh-CN" dirty="0" smtClean="0"/>
              <a:t>s1</a:t>
            </a:r>
            <a:r>
              <a:rPr lang="zh-CN" altLang="en-US" dirty="0" smtClean="0"/>
              <a:t>按字典排序在</a:t>
            </a:r>
            <a:r>
              <a:rPr lang="en-US" altLang="zh-CN" dirty="0" smtClean="0"/>
              <a:t>s2</a:t>
            </a:r>
            <a:r>
              <a:rPr lang="zh-CN" altLang="en-US" dirty="0" smtClean="0"/>
              <a:t>之前，返回小于０的值</a:t>
            </a:r>
            <a:endParaRPr lang="zh-CN" alt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当</a:t>
            </a:r>
            <a:r>
              <a:rPr lang="en-US" altLang="zh-CN" dirty="0" smtClean="0"/>
              <a:t>s1</a:t>
            </a:r>
            <a:r>
              <a:rPr lang="zh-CN" altLang="en-US" dirty="0" smtClean="0"/>
              <a:t>按字典排序在</a:t>
            </a:r>
            <a:r>
              <a:rPr lang="en-US" altLang="zh-CN" dirty="0" smtClean="0"/>
              <a:t>s2</a:t>
            </a:r>
            <a:r>
              <a:rPr lang="zh-CN" altLang="en-US" dirty="0" smtClean="0"/>
              <a:t>之后，返回大于０的值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/>
              <a:t>split(String delimiter)</a:t>
            </a:r>
            <a:r>
              <a:rPr lang="zh-CN" altLang="en-US" dirty="0"/>
              <a:t>方法返回一个字符串数组，可以分隔用固定界符分隔的子串</a:t>
            </a:r>
            <a:endParaRPr lang="en-US" altLang="zh-CN" dirty="0"/>
          </a:p>
          <a:p>
            <a:pPr marL="0" indent="0" eaLnBrk="1" hangingPunct="1">
              <a:buNone/>
              <a:defRPr/>
            </a:pPr>
            <a:endParaRPr lang="zh-CN" altLang="en-US" dirty="0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52D509-A98E-4614-A1E8-2757DB0F04C9}" type="slidenum">
              <a:rPr lang="zh-CN" altLang="en-US" sz="1000">
                <a:latin typeface="Arial" panose="020B0604020202020204" pitchFamily="34" charset="0"/>
              </a:rPr>
            </a:fld>
            <a:endParaRPr lang="zh-CN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字符串类</a:t>
            </a:r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正则表达式</a:t>
            </a:r>
            <a:r>
              <a:rPr lang="en-US" altLang="zh-CN" dirty="0" smtClean="0"/>
              <a:t>(regular expression, </a:t>
            </a:r>
            <a:r>
              <a:rPr lang="zh-CN" altLang="en-US" dirty="0" smtClean="0"/>
              <a:t>缩写</a:t>
            </a:r>
            <a:r>
              <a:rPr lang="en-US" altLang="zh-CN" dirty="0" smtClean="0"/>
              <a:t>regex)</a:t>
            </a:r>
            <a:r>
              <a:rPr lang="zh-CN" altLang="en-US" dirty="0" smtClean="0"/>
              <a:t>是一个字符串，用于描述匹配一个字符串集的模式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>
                <a:latin typeface="+mn-lt"/>
              </a:rPr>
              <a:t>如果</a:t>
            </a:r>
            <a:r>
              <a:rPr lang="en-US" altLang="zh-CN" dirty="0">
                <a:latin typeface="+mn-lt"/>
              </a:rPr>
              <a:t>s</a:t>
            </a:r>
            <a:r>
              <a:rPr lang="zh-CN" altLang="en-US" dirty="0">
                <a:latin typeface="+mn-lt"/>
              </a:rPr>
              <a:t>是以</a:t>
            </a:r>
            <a:r>
              <a:rPr lang="en-US" altLang="zh-CN" dirty="0">
                <a:latin typeface="+mn-lt"/>
              </a:rPr>
              <a:t>Java</a:t>
            </a:r>
            <a:r>
              <a:rPr lang="zh-CN" altLang="en-US" dirty="0">
                <a:latin typeface="+mn-lt"/>
              </a:rPr>
              <a:t>开头后面紧跟</a:t>
            </a:r>
            <a:r>
              <a:rPr lang="en-US" altLang="zh-CN" dirty="0">
                <a:latin typeface="+mn-lt"/>
              </a:rPr>
              <a:t>0</a:t>
            </a:r>
            <a:r>
              <a:rPr lang="zh-CN" altLang="en-US" dirty="0">
                <a:latin typeface="+mn-lt"/>
              </a:rPr>
              <a:t>个或多个</a:t>
            </a:r>
            <a:r>
              <a:rPr lang="zh-CN" altLang="en-US" dirty="0" smtClean="0">
                <a:latin typeface="+mn-lt"/>
              </a:rPr>
              <a:t>字符，则</a:t>
            </a:r>
            <a:r>
              <a:rPr lang="en-US" altLang="zh-CN" dirty="0" err="1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s.matches</a:t>
            </a:r>
            <a:r>
              <a:rPr lang="en-US" altLang="zh-CN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(“Java</a:t>
            </a:r>
            <a:r>
              <a:rPr lang="en-US" altLang="zh-CN" dirty="0" smtClean="0">
                <a:latin typeface="+mn-lt"/>
              </a:rPr>
              <a:t>.*”)</a:t>
            </a:r>
            <a:r>
              <a:rPr lang="zh-CN" altLang="en-US" dirty="0" smtClean="0">
                <a:latin typeface="+mn-lt"/>
              </a:rPr>
              <a:t>返回</a:t>
            </a:r>
            <a:r>
              <a:rPr lang="en-US" altLang="zh-CN" dirty="0" smtClean="0">
                <a:latin typeface="+mn-lt"/>
              </a:rPr>
              <a:t>true</a:t>
            </a:r>
            <a:endParaRPr lang="en-US" altLang="zh-CN" dirty="0" smtClean="0">
              <a:latin typeface="+mn-lt"/>
            </a:endParaRPr>
          </a:p>
          <a:p>
            <a:pPr lvl="1">
              <a:defRPr/>
            </a:pPr>
            <a:r>
              <a:rPr lang="en-US" altLang="zh-CN" dirty="0" err="1" smtClean="0">
                <a:latin typeface="+mn-lt"/>
              </a:rPr>
              <a:t>s.replaceAll</a:t>
            </a:r>
            <a:r>
              <a:rPr lang="en-US" altLang="zh-CN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(“[$+#]</a:t>
            </a:r>
            <a:r>
              <a:rPr lang="en-US" altLang="zh-CN" dirty="0" smtClean="0">
                <a:latin typeface="+mn-lt"/>
              </a:rPr>
              <a:t>”, “NNN”)</a:t>
            </a:r>
            <a:r>
              <a:rPr lang="zh-CN" altLang="en-US" dirty="0" smtClean="0">
                <a:latin typeface="+mn-lt"/>
              </a:rPr>
              <a:t>将用</a:t>
            </a:r>
            <a:r>
              <a:rPr lang="en-US" altLang="zh-CN" dirty="0" smtClean="0">
                <a:latin typeface="+mn-lt"/>
              </a:rPr>
              <a:t>NNN</a:t>
            </a:r>
            <a:r>
              <a:rPr lang="zh-CN" altLang="en-US" dirty="0" smtClean="0">
                <a:latin typeface="+mn-lt"/>
              </a:rPr>
              <a:t>替换</a:t>
            </a:r>
            <a:r>
              <a:rPr lang="en-US" altLang="zh-CN" dirty="0" smtClean="0">
                <a:latin typeface="+mn-lt"/>
              </a:rPr>
              <a:t>s</a:t>
            </a:r>
            <a:r>
              <a:rPr lang="zh-CN" altLang="en-US" dirty="0" smtClean="0">
                <a:latin typeface="+mn-lt"/>
              </a:rPr>
              <a:t>中的</a:t>
            </a:r>
            <a:r>
              <a:rPr lang="en-US" altLang="zh-CN" dirty="0" smtClean="0">
                <a:latin typeface="+mn-lt"/>
              </a:rPr>
              <a:t>$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altLang="zh-CN" dirty="0" smtClean="0">
                <a:latin typeface="+mn-lt"/>
              </a:rPr>
              <a:t>+</a:t>
            </a:r>
            <a:r>
              <a:rPr lang="zh-CN" altLang="en-US" dirty="0" smtClean="0">
                <a:latin typeface="+mn-lt"/>
              </a:rPr>
              <a:t>或</a:t>
            </a:r>
            <a:r>
              <a:rPr lang="en-US" altLang="zh-CN" dirty="0" smtClean="0">
                <a:latin typeface="+mn-lt"/>
              </a:rPr>
              <a:t>#</a:t>
            </a:r>
            <a:endParaRPr lang="en-US" altLang="zh-CN" dirty="0">
              <a:latin typeface="+mn-lt"/>
            </a:endParaRPr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641C5C-830A-4761-B7EE-6AD54C8FCE43}" type="slidenum">
              <a:rPr lang="zh-CN" altLang="en-US" sz="1000">
                <a:latin typeface="Arial" panose="020B0604020202020204" pitchFamily="34" charset="0"/>
              </a:rPr>
            </a:fld>
            <a:endParaRPr lang="zh-CN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StringBuilder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StringBuffer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err="1" smtClean="0"/>
              <a:t>StringBuilder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StringBuffer</a:t>
            </a:r>
            <a:r>
              <a:rPr lang="zh-CN" altLang="en-US" dirty="0" smtClean="0"/>
              <a:t>类用于处理可变内容的字符串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StringBuffer</a:t>
            </a:r>
            <a:r>
              <a:rPr lang="zh-CN" altLang="en-US" dirty="0" smtClean="0"/>
              <a:t>中修改缓冲区的方法是同步的，可以在多任务并发访问时使用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StringBuilder</a:t>
            </a:r>
            <a:r>
              <a:rPr lang="zh-CN" altLang="en-US" dirty="0" smtClean="0"/>
              <a:t>中有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个构造方法和</a:t>
            </a:r>
            <a:r>
              <a:rPr lang="en-US" altLang="zh-CN" dirty="0" smtClean="0"/>
              <a:t>30</a:t>
            </a:r>
            <a:r>
              <a:rPr lang="zh-CN" altLang="en-US" dirty="0" smtClean="0"/>
              <a:t>多个方法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897DCC2-0D83-4426-B2AE-C5FC16203208}" type="slidenum">
              <a:rPr lang="zh-CN" altLang="en-US" sz="1000">
                <a:latin typeface="Arial" panose="020B0604020202020204" pitchFamily="34" charset="0"/>
              </a:rPr>
            </a:fld>
            <a:endParaRPr lang="zh-CN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文本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File</a:t>
            </a:r>
            <a:r>
              <a:rPr lang="zh-CN" altLang="en-US" dirty="0" smtClean="0"/>
              <a:t>类提供了一种抽象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不依赖机器的方式处理和多文件和路径名依赖机器的复杂问题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构建一个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实例并不会在机器上创建一个文件</a:t>
            </a:r>
            <a:endParaRPr lang="en-US" altLang="zh-CN" sz="2000" dirty="0" smtClean="0"/>
          </a:p>
          <a:p>
            <a:pPr lvl="1">
              <a:defRPr/>
            </a:pPr>
            <a:r>
              <a:rPr lang="zh-CN" altLang="en-US" dirty="0" smtClean="0"/>
              <a:t>可以使用</a:t>
            </a:r>
            <a:r>
              <a:rPr lang="en-US" altLang="zh-CN" dirty="0" smtClean="0"/>
              <a:t>exists()</a:t>
            </a:r>
            <a:r>
              <a:rPr lang="zh-CN" altLang="en-US" dirty="0" smtClean="0"/>
              <a:t>方法来判断这个文件是否存在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File</a:t>
            </a:r>
            <a:r>
              <a:rPr lang="zh-CN" altLang="en-US" dirty="0" smtClean="0"/>
              <a:t>类包含许多获取文件属性的方法以及重命名和删除文件的方法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但不包含读写文件内容的方法</a:t>
            </a:r>
            <a:endParaRPr lang="zh-CN" altLang="en-US"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ADF713-A161-4C13-91E3-149012EE238A}" type="slidenum">
              <a:rPr lang="zh-CN" altLang="en-US" sz="1000">
                <a:latin typeface="Arial" panose="020B0604020202020204" pitchFamily="34" charset="0"/>
              </a:rPr>
            </a:fld>
            <a:endParaRPr lang="zh-CN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文本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3240087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/>
              <a:t>Java.io.PrintWriter</a:t>
            </a:r>
            <a:r>
              <a:rPr lang="zh-CN" altLang="en-US" dirty="0" smtClean="0"/>
              <a:t>类可以创建文件并向文本文件写入数据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latin typeface="宋体" panose="02010600030101010101" pitchFamily="2" charset="-122"/>
              </a:rPr>
              <a:t>File 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file</a:t>
            </a:r>
            <a:r>
              <a:rPr lang="en-US" altLang="zh-CN" sz="2000" dirty="0" smtClean="0">
                <a:latin typeface="宋体" panose="02010600030101010101" pitchFamily="2" charset="-122"/>
              </a:rPr>
              <a:t> = new File(“fileName.txt");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latin typeface="宋体" panose="02010600030101010101" pitchFamily="2" charset="-122"/>
              </a:rPr>
              <a:t>	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宋体" panose="02010600030101010101" pitchFamily="2" charset="-122"/>
              </a:rPr>
              <a:t>	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PrintWriter</a:t>
            </a:r>
            <a:r>
              <a:rPr lang="en-US" altLang="zh-CN" sz="2000" dirty="0" smtClean="0">
                <a:latin typeface="宋体" panose="02010600030101010101" pitchFamily="2" charset="-122"/>
              </a:rPr>
              <a:t> output = new 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PrintWriter</a:t>
            </a:r>
            <a:r>
              <a:rPr lang="en-US" altLang="zh-CN" sz="2000" dirty="0" smtClean="0">
                <a:latin typeface="宋体" panose="02010600030101010101" pitchFamily="2" charset="-122"/>
              </a:rPr>
              <a:t>(file);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 smtClean="0">
                <a:latin typeface="宋体" panose="02010600030101010101" pitchFamily="2" charset="-122"/>
              </a:rPr>
              <a:t>可以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PrintWriter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println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方法向文件写入数据</a:t>
            </a:r>
            <a:endParaRPr lang="en-US" altLang="zh-CN" dirty="0" smtClean="0">
              <a:latin typeface="宋体" panose="02010600030101010101" pitchFamily="2" charset="-122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0FD9F65-3349-46E2-A78E-ACA80E84D8EA}" type="slidenum">
              <a:rPr lang="zh-CN" altLang="en-US" sz="1000">
                <a:latin typeface="Arial" panose="020B0604020202020204" pitchFamily="34" charset="0"/>
              </a:rPr>
            </a:fld>
            <a:endParaRPr lang="zh-CN" altLang="en-US" sz="1000"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550" y="4149080"/>
            <a:ext cx="7344816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throws </a:t>
            </a:r>
            <a:r>
              <a:rPr lang="en-US" altLang="zh-CN" dirty="0" err="1"/>
              <a:t>IOException</a:t>
            </a:r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 smtClean="0"/>
              <a:t>	File </a:t>
            </a:r>
            <a:r>
              <a:rPr lang="en-US" altLang="zh-CN" dirty="0" err="1"/>
              <a:t>file</a:t>
            </a:r>
            <a:r>
              <a:rPr lang="en-US" altLang="zh-CN" dirty="0"/>
              <a:t> = new File("testout.txt");</a:t>
            </a:r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PrintWriter</a:t>
            </a:r>
            <a:r>
              <a:rPr lang="en-US" altLang="zh-CN" dirty="0" smtClean="0"/>
              <a:t> </a:t>
            </a:r>
            <a:r>
              <a:rPr lang="en-US" altLang="zh-CN" dirty="0"/>
              <a:t>output = new </a:t>
            </a:r>
            <a:r>
              <a:rPr lang="en-US" altLang="zh-CN" dirty="0" err="1"/>
              <a:t>PrintWriter</a:t>
            </a:r>
            <a:r>
              <a:rPr lang="en-US" altLang="zh-CN" dirty="0"/>
              <a:t>(file);</a:t>
            </a:r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output.println</a:t>
            </a:r>
            <a:r>
              <a:rPr lang="en-US" altLang="zh-CN" dirty="0"/>
              <a:t>("</a:t>
            </a:r>
            <a:r>
              <a:rPr lang="zh-CN" altLang="en-US" dirty="0"/>
              <a:t>张三 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+ 123456 );</a:t>
            </a:r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output.println</a:t>
            </a:r>
            <a:r>
              <a:rPr lang="en-US" altLang="zh-CN" dirty="0"/>
              <a:t>("</a:t>
            </a:r>
            <a:r>
              <a:rPr lang="zh-CN" altLang="en-US" dirty="0"/>
              <a:t>李四 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+ 123123);</a:t>
            </a:r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output.close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1367358"/>
          </a:xfrm>
        </p:spPr>
        <p:txBody>
          <a:bodyPr/>
          <a:lstStyle/>
          <a:p>
            <a:r>
              <a:rPr lang="en-US" altLang="zh-CN" dirty="0" smtClean="0"/>
              <a:t>JDK7</a:t>
            </a:r>
            <a:r>
              <a:rPr lang="zh-CN" altLang="en-US" dirty="0" smtClean="0"/>
              <a:t>提供了下面新的</a:t>
            </a:r>
            <a:r>
              <a:rPr lang="en-US" altLang="zh-CN" dirty="0" smtClean="0"/>
              <a:t>try-with-resources</a:t>
            </a:r>
            <a:r>
              <a:rPr lang="zh-CN" altLang="en-US" dirty="0" smtClean="0"/>
              <a:t>语法来自动关闭文件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CF8CE7-CF9A-4521-B2E2-6CBF3172D83A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71550" y="2521389"/>
            <a:ext cx="7344816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throws </a:t>
            </a:r>
            <a:r>
              <a:rPr lang="en-US" altLang="zh-CN" dirty="0" err="1"/>
              <a:t>IOException</a:t>
            </a:r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 smtClean="0"/>
              <a:t>	File </a:t>
            </a:r>
            <a:r>
              <a:rPr lang="en-US" altLang="zh-CN" dirty="0" err="1"/>
              <a:t>file</a:t>
            </a:r>
            <a:r>
              <a:rPr lang="en-US" altLang="zh-CN" dirty="0"/>
              <a:t> = new File("testout.txt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r>
              <a:rPr lang="en-US" altLang="zh-CN" dirty="0" smtClean="0"/>
              <a:t>	try(</a:t>
            </a:r>
            <a:r>
              <a:rPr lang="en-US" altLang="zh-CN" dirty="0" err="1" smtClean="0"/>
              <a:t>PrintWriter</a:t>
            </a:r>
            <a:r>
              <a:rPr lang="en-US" altLang="zh-CN" dirty="0" smtClean="0"/>
              <a:t> </a:t>
            </a:r>
            <a:r>
              <a:rPr lang="en-US" altLang="zh-CN" dirty="0"/>
              <a:t>output = new </a:t>
            </a:r>
            <a:r>
              <a:rPr lang="en-US" altLang="zh-CN" dirty="0" err="1"/>
              <a:t>PrintWriter</a:t>
            </a:r>
            <a:r>
              <a:rPr lang="en-US" altLang="zh-CN" dirty="0"/>
              <a:t>(file</a:t>
            </a:r>
            <a:r>
              <a:rPr lang="en-US" altLang="zh-CN" dirty="0" smtClean="0"/>
              <a:t>);){</a:t>
            </a:r>
            <a:endParaRPr lang="en-US" altLang="zh-CN" dirty="0"/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output.println</a:t>
            </a:r>
            <a:r>
              <a:rPr lang="en-US" altLang="zh-CN" dirty="0"/>
              <a:t>("</a:t>
            </a:r>
            <a:r>
              <a:rPr lang="zh-CN" altLang="en-US" dirty="0"/>
              <a:t>张三 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+ 123456 );</a:t>
            </a:r>
            <a:endParaRPr lang="en-US" altLang="zh-CN" dirty="0"/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output.println</a:t>
            </a:r>
            <a:r>
              <a:rPr lang="en-US" altLang="zh-CN" dirty="0"/>
              <a:t>("</a:t>
            </a:r>
            <a:r>
              <a:rPr lang="zh-CN" altLang="en-US" dirty="0"/>
              <a:t>李四 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+ 123123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类的抽象和封装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面向对象思考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类的关系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包装类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String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文本</a:t>
            </a:r>
            <a:r>
              <a:rPr lang="en-US" altLang="zh-CN" dirty="0" smtClean="0"/>
              <a:t>I/O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ArrayList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6148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09863D2-0EF0-4083-A086-F63F46639ED6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zh-CN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文本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1223342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Scanner</a:t>
            </a:r>
            <a:r>
              <a:rPr lang="zh-CN" altLang="en-US" dirty="0" smtClean="0"/>
              <a:t>类不仅可以从控制台读取字符串和基本类型数值，也可以从文件中读取</a:t>
            </a:r>
            <a:endParaRPr lang="en-US" altLang="zh-CN" dirty="0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74522F-23C9-44A4-960D-87E957FCD7B8}" type="slidenum">
              <a:rPr lang="zh-CN" altLang="en-US" sz="1000">
                <a:latin typeface="Arial" panose="020B0604020202020204" pitchFamily="34" charset="0"/>
              </a:rPr>
            </a:fld>
            <a:endParaRPr lang="zh-CN" altLang="en-US" sz="1000"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9572" y="2415875"/>
            <a:ext cx="7704856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throws </a:t>
            </a:r>
            <a:r>
              <a:rPr lang="en-US" altLang="zh-CN" dirty="0" err="1"/>
              <a:t>IOException</a:t>
            </a:r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 smtClean="0"/>
              <a:t>	File </a:t>
            </a:r>
            <a:r>
              <a:rPr lang="en-US" altLang="zh-CN" dirty="0" err="1"/>
              <a:t>file</a:t>
            </a:r>
            <a:r>
              <a:rPr lang="en-US" altLang="zh-CN" dirty="0"/>
              <a:t> = new File("testout.txt");</a:t>
            </a:r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PrintWriter</a:t>
            </a:r>
            <a:r>
              <a:rPr lang="en-US" altLang="zh-CN" dirty="0" smtClean="0"/>
              <a:t> </a:t>
            </a:r>
            <a:r>
              <a:rPr lang="en-US" altLang="zh-CN" dirty="0"/>
              <a:t>output = new </a:t>
            </a:r>
            <a:r>
              <a:rPr lang="en-US" altLang="zh-CN" dirty="0" err="1"/>
              <a:t>PrintWriter</a:t>
            </a:r>
            <a:r>
              <a:rPr lang="en-US" altLang="zh-CN" dirty="0"/>
              <a:t>(file);</a:t>
            </a:r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output.println</a:t>
            </a:r>
            <a:r>
              <a:rPr lang="en-US" altLang="zh-CN" dirty="0"/>
              <a:t>("</a:t>
            </a:r>
            <a:r>
              <a:rPr lang="zh-CN" altLang="en-US" dirty="0"/>
              <a:t>张三 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+ 123456 );</a:t>
            </a:r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output.println</a:t>
            </a:r>
            <a:r>
              <a:rPr lang="en-US" altLang="zh-CN" dirty="0"/>
              <a:t>("</a:t>
            </a:r>
            <a:r>
              <a:rPr lang="zh-CN" altLang="en-US" dirty="0"/>
              <a:t>李四 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+ 123123);</a:t>
            </a:r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output.close</a:t>
            </a:r>
            <a:r>
              <a:rPr lang="en-US" altLang="zh-CN" dirty="0"/>
              <a:t>();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smtClean="0"/>
              <a:t>	Scanner </a:t>
            </a:r>
            <a:r>
              <a:rPr lang="en-US" altLang="zh-CN" dirty="0"/>
              <a:t>input = new Scanner(file);</a:t>
            </a:r>
            <a:endParaRPr lang="en-US" altLang="zh-CN" dirty="0"/>
          </a:p>
          <a:p>
            <a:r>
              <a:rPr lang="en-US" altLang="zh-CN" dirty="0" smtClean="0"/>
              <a:t>	while </a:t>
            </a:r>
            <a:r>
              <a:rPr lang="en-US" altLang="zh-CN" dirty="0"/>
              <a:t>(</a:t>
            </a:r>
            <a:r>
              <a:rPr lang="en-US" altLang="zh-CN" dirty="0" err="1"/>
              <a:t>input.hasNext</a:t>
            </a:r>
            <a:r>
              <a:rPr lang="en-US" altLang="zh-CN" dirty="0"/>
              <a:t>()){</a:t>
            </a:r>
            <a:endParaRPr lang="en-US" altLang="zh-CN" dirty="0"/>
          </a:p>
          <a:p>
            <a:r>
              <a:rPr lang="en-US" altLang="zh-CN" dirty="0" smtClean="0"/>
              <a:t>		String </a:t>
            </a:r>
            <a:r>
              <a:rPr lang="en-US" altLang="zh-CN" dirty="0"/>
              <a:t>name = </a:t>
            </a:r>
            <a:r>
              <a:rPr lang="en-US" altLang="zh-CN" dirty="0" err="1"/>
              <a:t>input.next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number = </a:t>
            </a:r>
            <a:r>
              <a:rPr lang="en-US" altLang="zh-CN" dirty="0" err="1"/>
              <a:t>input.nextInt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(name </a:t>
            </a:r>
            <a:r>
              <a:rPr lang="en-US" altLang="zh-CN" i="1" dirty="0"/>
              <a:t>+ number</a:t>
            </a:r>
            <a:r>
              <a:rPr lang="en-US" altLang="zh-CN" i="1" dirty="0" smtClean="0"/>
              <a:t>);</a:t>
            </a:r>
            <a:endParaRPr lang="en-US" altLang="zh-CN" i="1" dirty="0" smtClean="0"/>
          </a:p>
          <a:p>
            <a:r>
              <a:rPr lang="en-US" altLang="zh-CN" i="1" dirty="0"/>
              <a:t>	</a:t>
            </a:r>
            <a:r>
              <a:rPr lang="en-US" altLang="zh-CN" i="1" dirty="0" smtClean="0"/>
              <a:t>}</a:t>
            </a:r>
            <a:endParaRPr lang="en-US" altLang="zh-CN" i="1" dirty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input.close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文本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55245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token</a:t>
            </a:r>
            <a:r>
              <a:rPr lang="zh-CN" altLang="en-US" dirty="0" smtClean="0"/>
              <a:t>读取方法会读取用分隔符分隔开的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（</a:t>
            </a:r>
            <a:r>
              <a:rPr lang="zh-CN" altLang="en-US" dirty="0"/>
              <a:t>标记，</a:t>
            </a:r>
            <a:r>
              <a:rPr lang="zh-CN" altLang="en-US" dirty="0" smtClean="0"/>
              <a:t>也可翻译成令牌）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next(), </a:t>
            </a:r>
            <a:r>
              <a:rPr lang="en-US" altLang="zh-CN" dirty="0" err="1" smtClean="0"/>
              <a:t>nextByte</a:t>
            </a:r>
            <a:r>
              <a:rPr lang="en-US" altLang="zh-CN" dirty="0" smtClean="0"/>
              <a:t>(), </a:t>
            </a:r>
            <a:r>
              <a:rPr lang="en-US" altLang="zh-CN" dirty="0" err="1" smtClean="0"/>
              <a:t>nextShort</a:t>
            </a:r>
            <a:r>
              <a:rPr lang="en-US" altLang="zh-CN" dirty="0" smtClean="0"/>
              <a:t>(), </a:t>
            </a:r>
            <a:r>
              <a:rPr lang="en-US" altLang="zh-CN" dirty="0" err="1" smtClean="0"/>
              <a:t>nextInt</a:t>
            </a:r>
            <a:r>
              <a:rPr lang="en-US" altLang="zh-CN" dirty="0" smtClean="0"/>
              <a:t>(), </a:t>
            </a:r>
            <a:r>
              <a:rPr lang="en-US" altLang="zh-CN" dirty="0" err="1" smtClean="0"/>
              <a:t>nextLong</a:t>
            </a:r>
            <a:r>
              <a:rPr lang="en-US" altLang="zh-CN" dirty="0" smtClean="0"/>
              <a:t>(), </a:t>
            </a:r>
            <a:r>
              <a:rPr lang="en-US" altLang="zh-CN" dirty="0" err="1" smtClean="0"/>
              <a:t>nextFloat</a:t>
            </a:r>
            <a:r>
              <a:rPr lang="en-US" altLang="zh-CN" dirty="0" smtClean="0"/>
              <a:t>(), </a:t>
            </a:r>
            <a:r>
              <a:rPr lang="en-US" altLang="zh-CN" dirty="0" err="1" smtClean="0"/>
              <a:t>nextDouble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这些方法首先跳过分隔符（默认情况下是空格），然后读取以分隔符结束的</a:t>
            </a:r>
            <a:r>
              <a:rPr lang="en-US" altLang="zh-CN" dirty="0"/>
              <a:t>token</a:t>
            </a:r>
            <a:r>
              <a:rPr lang="zh-CN" altLang="en-US" dirty="0" smtClean="0"/>
              <a:t>（不包括分隔符）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err="1" smtClean="0"/>
              <a:t>nextLine</a:t>
            </a:r>
            <a:r>
              <a:rPr lang="en-US" altLang="zh-CN" dirty="0" smtClean="0"/>
              <a:t>()</a:t>
            </a:r>
            <a:r>
              <a:rPr lang="zh-CN" altLang="en-US" dirty="0" smtClean="0"/>
              <a:t>读取以分行符结束的行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可以使用</a:t>
            </a:r>
            <a:r>
              <a:rPr lang="en-US" altLang="zh-CN" dirty="0" err="1" smtClean="0"/>
              <a:t>useDelimiter</a:t>
            </a:r>
            <a:r>
              <a:rPr lang="en-US" altLang="zh-CN" dirty="0" smtClean="0"/>
              <a:t>(String regex)</a:t>
            </a:r>
            <a:r>
              <a:rPr lang="zh-CN" altLang="en-US" dirty="0" smtClean="0"/>
              <a:t>方法设置新的分隔符模式</a:t>
            </a:r>
            <a:endParaRPr lang="zh-CN" altLang="en-US" dirty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74522F-23C9-44A4-960D-87E957FCD7B8}" type="slidenum">
              <a:rPr lang="zh-CN" altLang="en-US" sz="1000">
                <a:latin typeface="Arial" panose="020B0604020202020204" pitchFamily="34" charset="0"/>
              </a:rPr>
            </a:fld>
            <a:endParaRPr lang="zh-CN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ArrayList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ArrayList</a:t>
            </a:r>
            <a:r>
              <a:rPr lang="zh-CN" altLang="en-US" dirty="0" smtClean="0"/>
              <a:t>对象可以用于存储一个对象列表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限定对象个数</a:t>
            </a:r>
            <a:endParaRPr lang="en-US" altLang="zh-CN" dirty="0" smtClean="0"/>
          </a:p>
          <a:p>
            <a:r>
              <a:rPr lang="en-US" altLang="zh-CN" dirty="0" err="1" smtClean="0"/>
              <a:t>ArrayList</a:t>
            </a:r>
            <a:r>
              <a:rPr lang="zh-CN" altLang="en-US" dirty="0" smtClean="0"/>
              <a:t>是一种泛型类，具有一个泛型类型</a:t>
            </a:r>
            <a:r>
              <a:rPr lang="en-US" altLang="zh-CN" dirty="0" smtClean="0"/>
              <a:t>E</a:t>
            </a:r>
            <a:endParaRPr lang="en-US" altLang="zh-CN" dirty="0" smtClean="0"/>
          </a:p>
          <a:p>
            <a:r>
              <a:rPr lang="zh-CN" altLang="en-US" dirty="0" smtClean="0"/>
              <a:t>创建一个</a:t>
            </a:r>
            <a:r>
              <a:rPr lang="en-US" altLang="zh-CN" dirty="0" err="1" smtClean="0"/>
              <a:t>ArrayList</a:t>
            </a:r>
            <a:r>
              <a:rPr lang="zh-CN" altLang="en-US" dirty="0" smtClean="0"/>
              <a:t>时，可以指定一个具体的类型来代替</a:t>
            </a:r>
            <a:r>
              <a:rPr lang="en-US" altLang="zh-CN" dirty="0" smtClean="0"/>
              <a:t>E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ArrayList</a:t>
            </a:r>
            <a:r>
              <a:rPr lang="en-US" altLang="zh-CN" dirty="0" smtClean="0"/>
              <a:t>&lt;Book&gt; books =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Book</a:t>
            </a:r>
            <a:r>
              <a:rPr lang="en-US" altLang="zh-CN" dirty="0" smtClean="0"/>
              <a:t>&gt;();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CF8CE7-CF9A-4521-B2E2-6CBF3172D8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ArrayList</a:t>
            </a:r>
            <a:r>
              <a:rPr lang="zh-CN" altLang="en-US" dirty="0" smtClean="0"/>
              <a:t>类</a:t>
            </a:r>
            <a:endParaRPr lang="zh-CN" altLang="en-US" dirty="0" smtClean="0"/>
          </a:p>
        </p:txBody>
      </p:sp>
      <p:graphicFrame>
        <p:nvGraphicFramePr>
          <p:cNvPr id="36905" name="Group 41"/>
          <p:cNvGraphicFramePr>
            <a:graphicFrameLocks noGrp="1"/>
          </p:cNvGraphicFramePr>
          <p:nvPr/>
        </p:nvGraphicFramePr>
        <p:xfrm>
          <a:off x="1187624" y="1918296"/>
          <a:ext cx="6624736" cy="4104464"/>
        </p:xfrm>
        <a:graphic>
          <a:graphicData uri="http://schemas.openxmlformats.org/drawingml/2006/table">
            <a:tbl>
              <a:tblPr/>
              <a:tblGrid>
                <a:gridCol w="2981131"/>
                <a:gridCol w="3643605"/>
              </a:tblGrid>
              <a:tr h="293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java.util.ArrayList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+ArrayList()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创建一个空的线性表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+add(o: E): void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在这个线性表的末尾追加一个新元素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o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+add(index: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, o: E): void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在这个线性表的特定下标处增加一个新元素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o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+clear(): void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在这个线性表中删除所有的元素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+contains(o: Object): boolean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如果这个线性表包含元素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o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则返回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true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+get(index: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): E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返回这个线性表在特定下标处的元素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+indexOf(o: Object): int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返回这个线性表中第一个匹配元素的下标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+isEmpty(): boolean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如果这个线性表不包含元素则返回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true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+lastIndex(o: Object): int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返回这个线性表中最后一个匹配元素的下标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+remove(o: Object): boolean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从这个线性表中删除元素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o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+size(); int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返回这个线性表中元素的个数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+remove(index: int): boolean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删除指定下标处的元素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set(index: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, o: E): E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设置在特定下标处的元素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99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BFBB54-2FA8-4C68-BB3E-DCBE40D24C28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575270"/>
          </a:xfrm>
        </p:spPr>
        <p:txBody>
          <a:bodyPr/>
          <a:lstStyle/>
          <a:p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ArrayList</a:t>
            </a:r>
            <a:r>
              <a:rPr lang="zh-CN" altLang="en-US" dirty="0" smtClean="0"/>
              <a:t>类</a:t>
            </a:r>
            <a:endParaRPr lang="zh-CN" altLang="en-US" dirty="0" smtClean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822325" y="2348880"/>
          <a:ext cx="7499350" cy="3983041"/>
        </p:xfrm>
        <a:graphic>
          <a:graphicData uri="http://schemas.openxmlformats.org/drawingml/2006/table">
            <a:tbl>
              <a:tblPr/>
              <a:tblGrid>
                <a:gridCol w="1828800"/>
                <a:gridCol w="2590800"/>
                <a:gridCol w="3079750"/>
              </a:tblGrid>
              <a:tr h="371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操作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数组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创建实例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Object[] a = new Object[10]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list = new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引用数组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a[index]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list.get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(index)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更新元素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a[index] =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newElm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list.set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(index,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newElm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返回大小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a.Length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list.size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添加一个新元素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list.add(newElm)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插入一个新元素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list.(index, newElm)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删除一个元素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list.remove(index)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删除一个元素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list.remove(elm)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删除所有元素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list.clear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23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FC55B32-FCA9-4F78-8775-4936EB999B40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  <p:sp>
        <p:nvSpPr>
          <p:cNvPr id="5" name="内容占位符 7"/>
          <p:cNvSpPr txBox="1"/>
          <p:nvPr/>
        </p:nvSpPr>
        <p:spPr bwMode="auto">
          <a:xfrm>
            <a:off x="468313" y="1125538"/>
            <a:ext cx="8207375" cy="719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kern="0" dirty="0" err="1" smtClean="0"/>
              <a:t>ArrayList</a:t>
            </a:r>
            <a:r>
              <a:rPr lang="zh-CN" altLang="en-US" kern="0" dirty="0" smtClean="0"/>
              <a:t>类的内部以数组实现对元素的存储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类的抽象和封装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提供了</a:t>
            </a:r>
            <a:r>
              <a:rPr lang="zh-CN" altLang="en-US" dirty="0" smtClean="0">
                <a:solidFill>
                  <a:srgbClr val="FF0000"/>
                </a:solidFill>
              </a:rPr>
              <a:t>多层次的抽象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类抽象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class abstraction</a:t>
            </a:r>
            <a:r>
              <a:rPr lang="zh-CN" altLang="en-US" dirty="0" smtClean="0"/>
              <a:t>）是将类的实现和使用分离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类的封装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class encapsulation</a:t>
            </a:r>
            <a:r>
              <a:rPr lang="zh-CN" altLang="en-US" dirty="0" smtClean="0"/>
              <a:t>）是指类实现的细节经过封装，对用户隐藏起来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使用者的依据是类的合约（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class’s contract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合约可以用</a:t>
            </a:r>
            <a:r>
              <a:rPr lang="en-US" altLang="zh-CN" dirty="0" smtClean="0"/>
              <a:t>UML</a:t>
            </a:r>
            <a:r>
              <a:rPr lang="zh-CN" altLang="en-US" dirty="0" smtClean="0"/>
              <a:t>来表示</a:t>
            </a:r>
            <a:endParaRPr lang="en-US" altLang="zh-CN" dirty="0" smtClean="0"/>
          </a:p>
        </p:txBody>
      </p:sp>
      <p:graphicFrame>
        <p:nvGraphicFramePr>
          <p:cNvPr id="12292" name="Object 2"/>
          <p:cNvGraphicFramePr>
            <a:graphicFrameLocks noChangeAspect="1"/>
          </p:cNvGraphicFramePr>
          <p:nvPr/>
        </p:nvGraphicFramePr>
        <p:xfrm>
          <a:off x="250825" y="4941888"/>
          <a:ext cx="8610600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" r:id="rId1" imgW="5315585" imgH="914400" progId="Word.Picture.8">
                  <p:embed/>
                </p:oleObj>
              </mc:Choice>
              <mc:Fallback>
                <p:oleObj name="" r:id="rId1" imgW="5315585" imgH="914400" progId="Word.Picture.8">
                  <p:embed/>
                  <p:pic>
                    <p:nvPicPr>
                      <p:cNvPr id="0" name="图片 327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941888"/>
                        <a:ext cx="8610600" cy="148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82C7BC-98CF-4C14-A475-632B66DB2960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zh-CN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面向对象思考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面向过程范式重在设计方法，数据和数据域上的操作时分离的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面向对象范式将数据和方法都结合在对象中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面向对象程序设计方法按照镜像到</a:t>
            </a:r>
            <a:r>
              <a:rPr lang="zh-CN" altLang="en-US" dirty="0" smtClean="0">
                <a:solidFill>
                  <a:srgbClr val="FF0000"/>
                </a:solidFill>
              </a:rPr>
              <a:t>真实世界</a:t>
            </a:r>
            <a:r>
              <a:rPr lang="zh-CN" altLang="en-US" dirty="0" smtClean="0"/>
              <a:t>的方式组织程序，所有的对象都是和</a:t>
            </a:r>
            <a:r>
              <a:rPr lang="zh-CN" altLang="en-US" dirty="0" smtClean="0">
                <a:solidFill>
                  <a:srgbClr val="FF0000"/>
                </a:solidFill>
              </a:rPr>
              <a:t>属性及动作相关联的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/>
              <a:t>使用对象提高了软件的可重用性，并且使程序易于开发和维护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5364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4F685E1-97EC-4BCB-9672-4FFB0DD2A1C7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zh-CN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关联关系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关联是一种常见的二元关系，描述两个类之间的活动</a:t>
            </a:r>
            <a:endParaRPr lang="en-US" altLang="zh-CN" dirty="0" smtClean="0"/>
          </a:p>
          <a:p>
            <a:pPr lvl="1"/>
            <a:r>
              <a:rPr lang="zh-CN" altLang="en-US" dirty="0"/>
              <a:t>可用</a:t>
            </a:r>
            <a:r>
              <a:rPr lang="en-US" altLang="zh-CN" dirty="0"/>
              <a:t>UML</a:t>
            </a:r>
            <a:r>
              <a:rPr lang="zh-CN" altLang="en-US" dirty="0"/>
              <a:t>图表示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2"/>
            <a:r>
              <a:rPr lang="zh-CN" altLang="en-US" dirty="0" smtClean="0"/>
              <a:t>学生选课是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类和</a:t>
            </a:r>
            <a:r>
              <a:rPr lang="en-US" altLang="zh-CN" dirty="0" smtClean="0"/>
              <a:t>Course</a:t>
            </a:r>
            <a:r>
              <a:rPr lang="zh-CN" altLang="en-US" dirty="0" smtClean="0"/>
              <a:t>类之间的关系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教师授课时</a:t>
            </a:r>
            <a:r>
              <a:rPr lang="en-US" altLang="zh-CN" dirty="0" smtClean="0"/>
              <a:t>Faculty</a:t>
            </a:r>
            <a:r>
              <a:rPr lang="zh-CN" altLang="en-US" dirty="0" smtClean="0"/>
              <a:t>类和</a:t>
            </a:r>
            <a:r>
              <a:rPr lang="en-US" altLang="zh-CN" dirty="0" smtClean="0"/>
              <a:t>Course</a:t>
            </a:r>
            <a:r>
              <a:rPr lang="zh-CN" altLang="en-US" dirty="0" smtClean="0"/>
              <a:t>类之间的关系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可选的标签</a:t>
            </a:r>
            <a:r>
              <a:rPr lang="en-US" altLang="zh-CN" dirty="0" smtClean="0"/>
              <a:t>Take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Teach</a:t>
            </a:r>
            <a:endParaRPr lang="en-US" altLang="zh-CN" dirty="0" smtClean="0"/>
          </a:p>
          <a:p>
            <a:pPr lvl="2"/>
            <a:r>
              <a:rPr lang="zh-CN" altLang="en-US" dirty="0"/>
              <a:t>多重性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CF8CE7-CF9A-4521-B2E2-6CBF3172D83A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80" y="2852936"/>
            <a:ext cx="7383040" cy="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聚集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聚集是关联的一种特殊形式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两个对象之间的</a:t>
            </a:r>
            <a:r>
              <a:rPr lang="zh-CN" altLang="en-US" dirty="0" smtClean="0">
                <a:solidFill>
                  <a:srgbClr val="FF0000"/>
                </a:solidFill>
              </a:rPr>
              <a:t>聚集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aggregating</a:t>
            </a:r>
            <a:r>
              <a:rPr lang="zh-CN" altLang="en-US" dirty="0" smtClean="0"/>
              <a:t>）模拟了</a:t>
            </a:r>
            <a:r>
              <a:rPr lang="zh-CN" altLang="en-US" dirty="0" smtClean="0">
                <a:solidFill>
                  <a:srgbClr val="FF0000"/>
                </a:solidFill>
              </a:rPr>
              <a:t>具有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has-a</a:t>
            </a:r>
            <a:r>
              <a:rPr lang="zh-CN" altLang="en-US" dirty="0" smtClean="0"/>
              <a:t>）关系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表示两个对象之间的</a:t>
            </a:r>
            <a:r>
              <a:rPr lang="zh-CN" altLang="en-US" dirty="0" smtClean="0">
                <a:solidFill>
                  <a:srgbClr val="FF0000"/>
                </a:solidFill>
              </a:rPr>
              <a:t>归属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所有对象称为聚集对象，它的类称为聚集类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从属对象称为被聚集对象，它的类称为被聚集类</a:t>
            </a:r>
            <a:endParaRPr lang="en-US" altLang="zh-CN" dirty="0" smtClean="0"/>
          </a:p>
          <a:p>
            <a:pPr lvl="1" eaLnBrk="1" hangingPunct="1"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6388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8C6412D-678F-427C-A542-E11438F20308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zh-CN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83768" y="5131296"/>
            <a:ext cx="4191000" cy="533400"/>
            <a:chOff x="2483768" y="5131296"/>
            <a:chExt cx="4191000" cy="533400"/>
          </a:xfrm>
        </p:grpSpPr>
        <p:sp>
          <p:nvSpPr>
            <p:cNvPr id="6" name="Rectangle 8"/>
            <p:cNvSpPr/>
            <p:nvPr/>
          </p:nvSpPr>
          <p:spPr>
            <a:xfrm>
              <a:off x="2483768" y="5245596"/>
              <a:ext cx="1143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2636168" y="5245596"/>
              <a:ext cx="8382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学生</a:t>
              </a:r>
              <a:endPara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Rectangle 10"/>
            <p:cNvSpPr/>
            <p:nvPr/>
          </p:nvSpPr>
          <p:spPr>
            <a:xfrm>
              <a:off x="5531768" y="5245596"/>
              <a:ext cx="1143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" name="TextBox 11"/>
            <p:cNvSpPr txBox="1">
              <a:spLocks noChangeArrowheads="1"/>
            </p:cNvSpPr>
            <p:nvPr/>
          </p:nvSpPr>
          <p:spPr bwMode="auto">
            <a:xfrm>
              <a:off x="5684168" y="5245596"/>
              <a:ext cx="8382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地址</a:t>
              </a:r>
              <a:endPara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0" name="Straight Connector 17"/>
            <p:cNvCxnSpPr>
              <a:stCxn id="11" idx="3"/>
              <a:endCxn id="8" idx="1"/>
            </p:cNvCxnSpPr>
            <p:nvPr/>
          </p:nvCxnSpPr>
          <p:spPr>
            <a:xfrm>
              <a:off x="3855368" y="5436096"/>
              <a:ext cx="167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Decision 18"/>
            <p:cNvSpPr/>
            <p:nvPr/>
          </p:nvSpPr>
          <p:spPr>
            <a:xfrm>
              <a:off x="3626768" y="5207496"/>
              <a:ext cx="228600" cy="45720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" name="TextBox 25"/>
            <p:cNvSpPr txBox="1">
              <a:spLocks noChangeArrowheads="1"/>
            </p:cNvSpPr>
            <p:nvPr/>
          </p:nvSpPr>
          <p:spPr bwMode="auto">
            <a:xfrm>
              <a:off x="3779168" y="5131296"/>
              <a:ext cx="59848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1..6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TextBox 26"/>
            <p:cNvSpPr txBox="1">
              <a:spLocks noChangeArrowheads="1"/>
            </p:cNvSpPr>
            <p:nvPr/>
          </p:nvSpPr>
          <p:spPr bwMode="auto">
            <a:xfrm>
              <a:off x="4845968" y="5131296"/>
              <a:ext cx="685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1..3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组合</a:t>
            </a:r>
            <a:endParaRPr lang="zh-CN" alt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693640" y="4309492"/>
            <a:ext cx="1143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2846040" y="4309492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名字</a:t>
            </a: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9240" y="4309492"/>
            <a:ext cx="1143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414" name="TextBox 9"/>
          <p:cNvSpPr txBox="1">
            <a:spLocks noChangeArrowheads="1"/>
          </p:cNvSpPr>
          <p:nvPr/>
        </p:nvSpPr>
        <p:spPr bwMode="auto">
          <a:xfrm>
            <a:off x="5741640" y="4309492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学生</a:t>
            </a: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" name="Straight Connector 13"/>
          <p:cNvCxnSpPr>
            <a:stCxn id="5" idx="3"/>
            <a:endCxn id="22" idx="1"/>
          </p:cNvCxnSpPr>
          <p:nvPr/>
        </p:nvCxnSpPr>
        <p:spPr>
          <a:xfrm>
            <a:off x="3836640" y="4499992"/>
            <a:ext cx="15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ecision 21"/>
          <p:cNvSpPr/>
          <p:nvPr/>
        </p:nvSpPr>
        <p:spPr>
          <a:xfrm>
            <a:off x="5360640" y="4271392"/>
            <a:ext cx="228600" cy="457200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421" name="TextBox 23"/>
          <p:cNvSpPr txBox="1">
            <a:spLocks noChangeArrowheads="1"/>
          </p:cNvSpPr>
          <p:nvPr/>
        </p:nvSpPr>
        <p:spPr bwMode="auto">
          <a:xfrm>
            <a:off x="3836640" y="4195192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22" name="TextBox 24"/>
          <p:cNvSpPr txBox="1">
            <a:spLocks noChangeArrowheads="1"/>
          </p:cNvSpPr>
          <p:nvPr/>
        </p:nvSpPr>
        <p:spPr bwMode="auto">
          <a:xfrm>
            <a:off x="4903440" y="4195192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内容占位符 2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30241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如果一个对象只归属于一个聚集对象，那么它和聚集对象之间的关系就称为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组合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composition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17430" name="灯片编号占位符 2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DBE937-5155-499B-AA74-C1BAC1705D82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zh-CN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包装类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出于对性能的考虑，在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中基本数据类型不作为对象使用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为每个基本数据类型提供一个包装类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Boolean, Character, Double, Float, Byte, Short, Integer, Long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打包在</a:t>
            </a:r>
            <a:r>
              <a:rPr lang="en-US" altLang="zh-CN" dirty="0" err="1" smtClean="0"/>
              <a:t>java.lang</a:t>
            </a:r>
            <a:r>
              <a:rPr lang="zh-CN" altLang="en-US" dirty="0" smtClean="0"/>
              <a:t>包里</a:t>
            </a:r>
            <a:endParaRPr lang="en-US" altLang="zh-CN" dirty="0" smtClean="0"/>
          </a:p>
          <a:p>
            <a:r>
              <a:rPr lang="zh-CN" altLang="en-US" dirty="0" smtClean="0"/>
              <a:t>包装类没有无参构造方法</a:t>
            </a:r>
            <a:endParaRPr lang="en-US" altLang="zh-CN" dirty="0" smtClean="0"/>
          </a:p>
          <a:p>
            <a:r>
              <a:rPr lang="zh-CN" altLang="en-US" dirty="0" smtClean="0"/>
              <a:t>所有包装类的实例都是不可变的</a:t>
            </a:r>
            <a:endParaRPr lang="en-US" altLang="zh-CN" dirty="0" smtClean="0"/>
          </a:p>
          <a:p>
            <a:r>
              <a:rPr lang="zh-CN" altLang="en-US" dirty="0" smtClean="0"/>
              <a:t>基本数据类型和包装类之间可以相互转换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CF8CE7-CF9A-4521-B2E2-6CBF3172D8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BigInteger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BigDecimal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BigInteger</a:t>
            </a:r>
            <a:r>
              <a:rPr lang="zh-CN" altLang="en-US" dirty="0" smtClean="0"/>
              <a:t>类和</a:t>
            </a:r>
            <a:r>
              <a:rPr lang="en-US" altLang="zh-CN" dirty="0" err="1" smtClean="0"/>
              <a:t>BigDecimal</a:t>
            </a:r>
            <a:r>
              <a:rPr lang="zh-CN" altLang="en-US" dirty="0" smtClean="0"/>
              <a:t>类可以用于表示任意大小和精度的整数或浮点数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可以通过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参数来创建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add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subtract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multiple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divide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remainder</a:t>
            </a:r>
            <a:r>
              <a:rPr lang="zh-CN" altLang="en-US" dirty="0" smtClean="0"/>
              <a:t>方法来完成算术运算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compareTo</a:t>
            </a:r>
            <a:r>
              <a:rPr lang="zh-CN" altLang="en-US" dirty="0" smtClean="0"/>
              <a:t>方法比较两个大数字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CF8CE7-CF9A-4521-B2E2-6CBF3172D8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演示设计">
  <a:themeElements>
    <a:clrScheme name="演示设计 3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2A94FE"/>
      </a:folHlink>
    </a:clrScheme>
    <a:fontScheme name="演示设计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ppt模板IT</Template>
  <TotalTime>0</TotalTime>
  <Words>4771</Words>
  <Application>WPS 演示</Application>
  <PresentationFormat>全屏显示(4:3)</PresentationFormat>
  <Paragraphs>399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华文细黑</vt:lpstr>
      <vt:lpstr>Comic Sans MS</vt:lpstr>
      <vt:lpstr>Century Gothic</vt:lpstr>
      <vt:lpstr>Wingdings 2</vt:lpstr>
      <vt:lpstr>微软雅黑</vt:lpstr>
      <vt:lpstr>Arial Unicode MS</vt:lpstr>
      <vt:lpstr>Calibri</vt:lpstr>
      <vt:lpstr>Gill Sans MT</vt:lpstr>
      <vt:lpstr>华文中宋</vt:lpstr>
      <vt:lpstr>演示设计</vt:lpstr>
      <vt:lpstr>Word.Picture.8</vt:lpstr>
      <vt:lpstr>PowerPoint 演示文稿</vt:lpstr>
      <vt:lpstr>本章内容</vt:lpstr>
      <vt:lpstr>类的抽象和封装</vt:lpstr>
      <vt:lpstr>面向对象思考</vt:lpstr>
      <vt:lpstr>关联关系</vt:lpstr>
      <vt:lpstr>聚集</vt:lpstr>
      <vt:lpstr>组合</vt:lpstr>
      <vt:lpstr>包装类</vt:lpstr>
      <vt:lpstr>BigInteger和BigDecimal类</vt:lpstr>
      <vt:lpstr>字符串类String</vt:lpstr>
      <vt:lpstr>字符串类String</vt:lpstr>
      <vt:lpstr>字符串类String</vt:lpstr>
      <vt:lpstr>字符串类String</vt:lpstr>
      <vt:lpstr>字符串类String</vt:lpstr>
      <vt:lpstr>字符串类String</vt:lpstr>
      <vt:lpstr>StringBuilder/StringBuffer类</vt:lpstr>
      <vt:lpstr>文本I/O</vt:lpstr>
      <vt:lpstr>文本I/O</vt:lpstr>
      <vt:lpstr>文本I/O</vt:lpstr>
      <vt:lpstr>文本I/O</vt:lpstr>
      <vt:lpstr>文本I/O</vt:lpstr>
      <vt:lpstr>ArrayList类</vt:lpstr>
      <vt:lpstr>ArrayList类</vt:lpstr>
      <vt:lpstr>ArrayList类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acer</dc:creator>
  <cp:lastModifiedBy>lenovo</cp:lastModifiedBy>
  <cp:revision>602</cp:revision>
  <dcterms:created xsi:type="dcterms:W3CDTF">2012-09-10T16:37:00Z</dcterms:created>
  <dcterms:modified xsi:type="dcterms:W3CDTF">2018-03-07T07:40:14Z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