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sldIdLst>
    <p:sldId id="259" r:id="rId3"/>
    <p:sldId id="260" r:id="rId4"/>
    <p:sldId id="261" r:id="rId5"/>
    <p:sldId id="263" r:id="rId6"/>
    <p:sldId id="262" r:id="rId7"/>
    <p:sldId id="264" r:id="rId8"/>
    <p:sldId id="318" r:id="rId9"/>
    <p:sldId id="316" r:id="rId10"/>
    <p:sldId id="265" r:id="rId11"/>
    <p:sldId id="266" r:id="rId12"/>
    <p:sldId id="267" r:id="rId13"/>
    <p:sldId id="268" r:id="rId14"/>
    <p:sldId id="306" r:id="rId15"/>
    <p:sldId id="271" r:id="rId16"/>
    <p:sldId id="272" r:id="rId17"/>
    <p:sldId id="319" r:id="rId18"/>
    <p:sldId id="275" r:id="rId19"/>
    <p:sldId id="276" r:id="rId20"/>
    <p:sldId id="320" r:id="rId21"/>
    <p:sldId id="277" r:id="rId22"/>
    <p:sldId id="278" r:id="rId23"/>
    <p:sldId id="279" r:id="rId24"/>
    <p:sldId id="294" r:id="rId25"/>
    <p:sldId id="305" r:id="rId26"/>
    <p:sldId id="282" r:id="rId27"/>
    <p:sldId id="283" r:id="rId28"/>
    <p:sldId id="284" r:id="rId29"/>
    <p:sldId id="288" r:id="rId30"/>
    <p:sldId id="289"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6" autoAdjust="0"/>
    <p:restoredTop sz="94611" autoAdjust="0"/>
  </p:normalViewPr>
  <p:slideViewPr>
    <p:cSldViewPr>
      <p:cViewPr varScale="1">
        <p:scale>
          <a:sx n="69" d="100"/>
          <a:sy n="69" d="100"/>
        </p:scale>
        <p:origin x="21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DA3C5454-BD1A-4AB0-8498-855B80EAB7A6}"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B1865C47-E6B6-4BAC-B70B-4F4869DA12D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59400"/>
            <a:ext cx="91440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
          <p:cNvGrpSpPr/>
          <p:nvPr/>
        </p:nvGrpSpPr>
        <p:grpSpPr bwMode="auto">
          <a:xfrm>
            <a:off x="0" y="0"/>
            <a:ext cx="9144000" cy="1123950"/>
            <a:chOff x="0" y="0"/>
            <a:chExt cx="5760" cy="708"/>
          </a:xfrm>
        </p:grpSpPr>
        <p:pic>
          <p:nvPicPr>
            <p:cNvPr id="6" name="Picture 3"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5760"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userDrawn="1"/>
          </p:nvSpPr>
          <p:spPr bwMode="auto">
            <a:xfrm>
              <a:off x="0" y="0"/>
              <a:ext cx="5760" cy="255"/>
            </a:xfrm>
            <a:prstGeom prst="rect">
              <a:avLst/>
            </a:prstGeom>
            <a:gradFill rotWithShape="1">
              <a:gsLst>
                <a:gs pos="0">
                  <a:schemeClr val="bg1">
                    <a:alpha val="34000"/>
                  </a:schemeClr>
                </a:gs>
                <a:gs pos="100000">
                  <a:schemeClr val="bg1">
                    <a:alpha val="4999"/>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ea typeface="华文细黑" panose="02010600040101010101" pitchFamily="2" charset="-122"/>
              </a:endParaRPr>
            </a:p>
          </p:txBody>
        </p:sp>
        <p:pic>
          <p:nvPicPr>
            <p:cNvPr id="8" name="Picture 5" descr="投影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456"/>
              <a:ext cx="5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5" name="Rectangle 27"/>
          <p:cNvSpPr>
            <a:spLocks noGrp="1" noChangeArrowheads="1"/>
          </p:cNvSpPr>
          <p:nvPr>
            <p:ph type="ctrTitle"/>
          </p:nvPr>
        </p:nvSpPr>
        <p:spPr>
          <a:xfrm>
            <a:off x="1907704" y="2348880"/>
            <a:ext cx="5399087" cy="1079500"/>
          </a:xfrm>
        </p:spPr>
        <p:txBody>
          <a:bodyPr/>
          <a:lstStyle>
            <a:lvl1pPr algn="ctr">
              <a:defRPr sz="4000">
                <a:solidFill>
                  <a:schemeClr val="tx1"/>
                </a:solidFill>
                <a:latin typeface="Comic Sans MS" panose="030F0702030302020204" pitchFamily="66" charset="0"/>
              </a:defRPr>
            </a:lvl1pPr>
          </a:lstStyle>
          <a:p>
            <a:r>
              <a:rPr lang="zh-CN" altLang="en-US" smtClean="0"/>
              <a:t>单击此处编辑母版标题样式</a:t>
            </a:r>
            <a:endParaRPr lang="zh-CN" dirty="0"/>
          </a:p>
        </p:txBody>
      </p:sp>
      <p:sp>
        <p:nvSpPr>
          <p:cNvPr id="2056" name="Rectangle 31"/>
          <p:cNvSpPr>
            <a:spLocks noGrp="1" noChangeArrowheads="1"/>
          </p:cNvSpPr>
          <p:nvPr>
            <p:ph type="subTitle" idx="1"/>
          </p:nvPr>
        </p:nvSpPr>
        <p:spPr>
          <a:xfrm>
            <a:off x="1907704" y="3717032"/>
            <a:ext cx="5400675" cy="600075"/>
          </a:xfrm>
        </p:spPr>
        <p:txBody>
          <a:bodyPr/>
          <a:lstStyle>
            <a:lvl1pPr marL="0" indent="0" algn="ctr">
              <a:buFont typeface="Wingdings" panose="05000000000000000000" pitchFamily="2" charset="2"/>
              <a:buNone/>
              <a:defRPr sz="2800">
                <a:solidFill>
                  <a:schemeClr val="accent1"/>
                </a:solidFill>
                <a:latin typeface="Comic Sans MS" panose="030F0702030302020204" pitchFamily="66" charset="0"/>
              </a:defRPr>
            </a:lvl1pPr>
          </a:lstStyle>
          <a:p>
            <a:r>
              <a:rPr lang="zh-CN" altLang="en-US" smtClean="0"/>
              <a:t>单击此处编辑母版副标题样式</a:t>
            </a:r>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3563938" y="6381750"/>
            <a:ext cx="2087562"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sz="1400" smtClean="0">
                <a:solidFill>
                  <a:srgbClr val="0070C0"/>
                </a:solidFill>
                <a:latin typeface="Century Gothic" panose="020B0502020202020204" pitchFamily="34" charset="0"/>
              </a:rPr>
              <a:t>信息技术学院</a:t>
            </a:r>
            <a:endParaRPr lang="zh-CN" sz="1400" smtClean="0">
              <a:solidFill>
                <a:srgbClr val="0070C0"/>
              </a:solidFill>
              <a:latin typeface="Century Gothic" panose="020B0502020202020204" pitchFamily="34" charset="0"/>
            </a:endParaRPr>
          </a:p>
        </p:txBody>
      </p:sp>
      <p:sp>
        <p:nvSpPr>
          <p:cNvPr id="2" name="标题 1"/>
          <p:cNvSpPr>
            <a:spLocks noGrp="1"/>
          </p:cNvSpPr>
          <p:nvPr>
            <p:ph type="title"/>
          </p:nvPr>
        </p:nvSpPr>
        <p:spPr/>
        <p:txBody>
          <a:bodyPr/>
          <a:lstStyle>
            <a:lvl1pPr>
              <a:defRPr>
                <a:solidFill>
                  <a:srgbClr val="FFFF00"/>
                </a:solidFill>
                <a:latin typeface="+mj-ea"/>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Rectangle 8"/>
          <p:cNvSpPr>
            <a:spLocks noGrp="1" noChangeArrowheads="1"/>
          </p:cNvSpPr>
          <p:nvPr>
            <p:ph type="sldNum" sz="quarter" idx="10"/>
          </p:nvPr>
        </p:nvSpPr>
        <p:spPr/>
        <p:txBody>
          <a:bodyPr/>
          <a:lstStyle>
            <a:lvl1pPr>
              <a:defRPr/>
            </a:lvl1pPr>
          </a:lstStyle>
          <a:p>
            <a:pPr>
              <a:defRPr/>
            </a:pPr>
            <a:fld id="{65B23801-4A6F-4922-8185-3D28A63E621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p:spPr>
        <p:txBody>
          <a:bodyPr anchor="ctr"/>
          <a:lstStyle>
            <a:lvl1pPr marL="0" indent="0" algn="ctr">
              <a:buNone/>
              <a:defRPr sz="4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8"/>
          <p:cNvSpPr>
            <a:spLocks noGrp="1" noChangeArrowheads="1"/>
          </p:cNvSpPr>
          <p:nvPr>
            <p:ph type="sldNum" sz="quarter" idx="10"/>
          </p:nvPr>
        </p:nvSpPr>
        <p:spPr/>
        <p:txBody>
          <a:bodyPr/>
          <a:lstStyle>
            <a:lvl1pPr>
              <a:defRPr/>
            </a:lvl1pPr>
          </a:lstStyle>
          <a:p>
            <a:pPr>
              <a:defRPr/>
            </a:pPr>
            <a:fld id="{7318FBFA-3383-4BED-9F1C-218C7DD36C8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27487"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27488"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8"/>
          <p:cNvSpPr>
            <a:spLocks noGrp="1" noChangeArrowheads="1"/>
          </p:cNvSpPr>
          <p:nvPr>
            <p:ph type="sldNum" sz="quarter" idx="10"/>
          </p:nvPr>
        </p:nvSpPr>
        <p:spPr/>
        <p:txBody>
          <a:bodyPr/>
          <a:lstStyle>
            <a:lvl1pPr>
              <a:defRPr/>
            </a:lvl1pPr>
          </a:lstStyle>
          <a:p>
            <a:pPr>
              <a:defRPr/>
            </a:pPr>
            <a:fld id="{AD9C2C3F-C7E8-4562-A5EC-EA58A72BAB6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p:txBody>
          <a:bodyPr/>
          <a:lstStyle>
            <a:lvl1pPr>
              <a:defRPr/>
            </a:lvl1pPr>
          </a:lstStyle>
          <a:p>
            <a:pPr>
              <a:defRPr/>
            </a:pPr>
            <a:fld id="{939E1065-4C04-46F5-94EC-E0C84FFDA0A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A4BB6824-8509-412C-A46A-7CCA60A8007B}"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8235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8"/>
          <p:cNvSpPr>
            <a:spLocks noGrp="1" noChangeArrowheads="1"/>
          </p:cNvSpPr>
          <p:nvPr>
            <p:ph type="sldNum" sz="quarter" idx="10"/>
          </p:nvPr>
        </p:nvSpPr>
        <p:spPr/>
        <p:txBody>
          <a:bodyPr/>
          <a:lstStyle>
            <a:lvl1pPr>
              <a:defRPr/>
            </a:lvl1pPr>
          </a:lstStyle>
          <a:p>
            <a:pPr>
              <a:defRPr/>
            </a:pPr>
            <a:fld id="{07AE9EA5-6AF7-45BC-9991-6953E5B3B4C8}"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71600" y="315913"/>
            <a:ext cx="6121350" cy="592137"/>
          </a:xfrm>
        </p:spPr>
        <p:txBody>
          <a:bodyPr/>
          <a:lstStyle/>
          <a:p>
            <a:r>
              <a:rPr lang="zh-CN" altLang="en-US" smtClean="0"/>
              <a:t>单击此处编辑母版标题样式</a:t>
            </a:r>
            <a:endParaRPr lang="zh-CN" altLang="en-US"/>
          </a:p>
        </p:txBody>
      </p:sp>
      <p:sp>
        <p:nvSpPr>
          <p:cNvPr id="3" name="图表占位符 2"/>
          <p:cNvSpPr>
            <a:spLocks noGrp="1"/>
          </p:cNvSpPr>
          <p:nvPr>
            <p:ph type="chart" idx="1" hasCustomPrompt="1"/>
          </p:nvPr>
        </p:nvSpPr>
        <p:spPr>
          <a:xfrm>
            <a:off x="468313" y="1125538"/>
            <a:ext cx="8207375" cy="5162550"/>
          </a:xfrm>
        </p:spPr>
        <p:txBody>
          <a:bodyPr/>
          <a:lstStyle/>
          <a:p>
            <a:pPr lvl="0"/>
            <a:r>
              <a:rPr lang="zh-CN" altLang="en-US" noProof="0" smtClean="0"/>
              <a:t>单击图标添加图表</a:t>
            </a:r>
            <a:endParaRPr lang="zh-CN" altLang="en-US" noProof="0" smtClean="0"/>
          </a:p>
        </p:txBody>
      </p:sp>
      <p:sp>
        <p:nvSpPr>
          <p:cNvPr id="4" name="Rectangle 8"/>
          <p:cNvSpPr>
            <a:spLocks noGrp="1" noChangeArrowheads="1"/>
          </p:cNvSpPr>
          <p:nvPr>
            <p:ph type="sldNum" sz="quarter" idx="10"/>
          </p:nvPr>
        </p:nvSpPr>
        <p:spPr/>
        <p:txBody>
          <a:bodyPr/>
          <a:lstStyle>
            <a:lvl1pPr>
              <a:defRPr/>
            </a:lvl1pPr>
          </a:lstStyle>
          <a:p>
            <a:pPr>
              <a:defRPr/>
            </a:pPr>
            <a:fld id="{FE1F9ACE-79AF-4B9B-86EC-19E4F46AA8D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课件">
    <p:spTree>
      <p:nvGrpSpPr>
        <p:cNvPr id="1" name=""/>
        <p:cNvGrpSpPr/>
        <p:nvPr/>
      </p:nvGrpSpPr>
      <p:grpSpPr>
        <a:xfrm>
          <a:off x="0" y="0"/>
          <a:ext cx="0" cy="0"/>
          <a:chOff x="0" y="0"/>
          <a:chExt cx="0" cy="0"/>
        </a:xfrm>
      </p:grpSpPr>
      <p:sp>
        <p:nvSpPr>
          <p:cNvPr id="2" name="标题 1"/>
          <p:cNvSpPr>
            <a:spLocks noGrp="1"/>
          </p:cNvSpPr>
          <p:nvPr>
            <p:ph type="title"/>
          </p:nvPr>
        </p:nvSpPr>
        <p:spPr>
          <a:xfrm>
            <a:off x="971600" y="315913"/>
            <a:ext cx="6121350" cy="592137"/>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hasCustomPrompt="1"/>
          </p:nvPr>
        </p:nvSpPr>
        <p:spPr>
          <a:xfrm>
            <a:off x="468313" y="1125538"/>
            <a:ext cx="8207375" cy="5162550"/>
          </a:xfrm>
        </p:spPr>
        <p:txBody>
          <a:bodyPr/>
          <a:lstStyle/>
          <a:p>
            <a:pPr lvl="0"/>
            <a:r>
              <a:rPr lang="zh-CN" altLang="en-US" noProof="0" smtClean="0"/>
              <a:t>单击图标添加表格</a:t>
            </a:r>
            <a:endParaRPr lang="zh-CN" altLang="en-US" noProof="0" smtClean="0"/>
          </a:p>
        </p:txBody>
      </p:sp>
      <p:sp>
        <p:nvSpPr>
          <p:cNvPr id="4" name="Rectangle 8"/>
          <p:cNvSpPr>
            <a:spLocks noGrp="1" noChangeArrowheads="1"/>
          </p:cNvSpPr>
          <p:nvPr>
            <p:ph type="sldNum" sz="quarter" idx="10"/>
          </p:nvPr>
        </p:nvSpPr>
        <p:spPr/>
        <p:txBody>
          <a:bodyPr/>
          <a:lstStyle>
            <a:lvl1pPr>
              <a:defRPr/>
            </a:lvl1pPr>
          </a:lstStyle>
          <a:p>
            <a:pPr>
              <a:defRPr/>
            </a:pPr>
            <a:fld id="{0B5E333C-CE7A-401E-9902-40ABE99A902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0"/>
            <a:ext cx="9144000" cy="1123950"/>
            <a:chOff x="0" y="0"/>
            <a:chExt cx="5760" cy="708"/>
          </a:xfrm>
        </p:grpSpPr>
        <p:pic>
          <p:nvPicPr>
            <p:cNvPr id="1031" name="Picture 3" descr="2"/>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0" y="0"/>
              <a:ext cx="5760"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ChangeArrowheads="1"/>
            </p:cNvSpPr>
            <p:nvPr userDrawn="1"/>
          </p:nvSpPr>
          <p:spPr bwMode="auto">
            <a:xfrm>
              <a:off x="0" y="0"/>
              <a:ext cx="5760" cy="255"/>
            </a:xfrm>
            <a:prstGeom prst="rect">
              <a:avLst/>
            </a:prstGeom>
            <a:gradFill rotWithShape="1">
              <a:gsLst>
                <a:gs pos="0">
                  <a:schemeClr val="bg1">
                    <a:alpha val="34000"/>
                  </a:schemeClr>
                </a:gs>
                <a:gs pos="100000">
                  <a:schemeClr val="bg1">
                    <a:alpha val="4999"/>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ea typeface="华文细黑" panose="02010600040101010101" pitchFamily="2" charset="-122"/>
              </a:endParaRPr>
            </a:p>
          </p:txBody>
        </p:sp>
        <p:pic>
          <p:nvPicPr>
            <p:cNvPr id="1033" name="Picture 5" descr="投影2"/>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0" y="456"/>
              <a:ext cx="5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31"/>
          <p:cNvSpPr>
            <a:spLocks noGrp="1" noChangeArrowheads="1"/>
          </p:cNvSpPr>
          <p:nvPr>
            <p:ph type="body" idx="1"/>
          </p:nvPr>
        </p:nvSpPr>
        <p:spPr bwMode="auto">
          <a:xfrm>
            <a:off x="468313" y="1125538"/>
            <a:ext cx="8207375"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First</a:t>
            </a:r>
            <a:endParaRPr lang="zh-CN" altLang="zh-CN" smtClean="0"/>
          </a:p>
          <a:p>
            <a:pPr lvl="1"/>
            <a:r>
              <a:rPr lang="en-US" altLang="zh-CN" smtClean="0"/>
              <a:t>Second</a:t>
            </a:r>
            <a:endParaRPr lang="zh-CN" altLang="zh-CN" smtClean="0"/>
          </a:p>
          <a:p>
            <a:pPr lvl="2"/>
            <a:r>
              <a:rPr lang="en-US" altLang="zh-CN" smtClean="0"/>
              <a:t>Third</a:t>
            </a:r>
            <a:endParaRPr lang="zh-CN" altLang="zh-CN" smtClean="0"/>
          </a:p>
          <a:p>
            <a:pPr lvl="3"/>
            <a:r>
              <a:rPr lang="en-US" altLang="zh-CN" smtClean="0"/>
              <a:t>Fourth</a:t>
            </a:r>
            <a:endParaRPr lang="zh-CN" altLang="zh-CN" smtClean="0"/>
          </a:p>
        </p:txBody>
      </p:sp>
      <p:sp>
        <p:nvSpPr>
          <p:cNvPr id="1032" name="Rectangle 8"/>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fld id="{CBDF72C2-28A1-4D88-8BCC-AC11DF0E7752}" type="slidenum">
              <a:rPr lang="zh-CN" altLang="en-US"/>
            </a:fld>
            <a:endParaRPr lang="zh-CN" altLang="en-US"/>
          </a:p>
        </p:txBody>
      </p:sp>
      <p:sp>
        <p:nvSpPr>
          <p:cNvPr id="1029" name="Rectangle 27"/>
          <p:cNvSpPr>
            <a:spLocks noGrp="1" noChangeArrowheads="1"/>
          </p:cNvSpPr>
          <p:nvPr>
            <p:ph type="title"/>
          </p:nvPr>
        </p:nvSpPr>
        <p:spPr bwMode="auto">
          <a:xfrm>
            <a:off x="971550" y="315913"/>
            <a:ext cx="7704138"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a:t>
            </a:r>
            <a:endParaRPr lang="zh-CN" altLang="zh-CN" smtClean="0"/>
          </a:p>
        </p:txBody>
      </p:sp>
      <p:pic>
        <p:nvPicPr>
          <p:cNvPr id="1030" name="Picture 10" descr="北京师范大学珠海分校标志"/>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715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rtl="0" eaLnBrk="0" fontAlgn="base" hangingPunct="0">
        <a:spcBef>
          <a:spcPct val="0"/>
        </a:spcBef>
        <a:spcAft>
          <a:spcPct val="0"/>
        </a:spcAft>
        <a:defRPr sz="4000">
          <a:solidFill>
            <a:schemeClr val="bg1"/>
          </a:solidFill>
          <a:latin typeface="Comic Sans MS" panose="030F0702030302020204" pitchFamily="66" charset="0"/>
          <a:ea typeface="+mj-ea"/>
          <a:cs typeface="+mj-cs"/>
        </a:defRPr>
      </a:lvl1pPr>
      <a:lvl2pPr algn="l" rtl="0" eaLnBrk="0" fontAlgn="base" hangingPunct="0">
        <a:spcBef>
          <a:spcPct val="0"/>
        </a:spcBef>
        <a:spcAft>
          <a:spcPct val="0"/>
        </a:spcAft>
        <a:defRPr sz="4000">
          <a:solidFill>
            <a:schemeClr val="bg1"/>
          </a:solidFill>
          <a:latin typeface="Comic Sans MS" panose="030F0702030302020204" pitchFamily="66" charset="0"/>
          <a:ea typeface="华文细黑" panose="02010600040101010101" pitchFamily="2" charset="-122"/>
        </a:defRPr>
      </a:lvl2pPr>
      <a:lvl3pPr algn="l" rtl="0" eaLnBrk="0" fontAlgn="base" hangingPunct="0">
        <a:spcBef>
          <a:spcPct val="0"/>
        </a:spcBef>
        <a:spcAft>
          <a:spcPct val="0"/>
        </a:spcAft>
        <a:defRPr sz="4000">
          <a:solidFill>
            <a:schemeClr val="bg1"/>
          </a:solidFill>
          <a:latin typeface="Comic Sans MS" panose="030F0702030302020204" pitchFamily="66" charset="0"/>
          <a:ea typeface="华文细黑" panose="02010600040101010101" pitchFamily="2" charset="-122"/>
        </a:defRPr>
      </a:lvl3pPr>
      <a:lvl4pPr algn="l" rtl="0" eaLnBrk="0" fontAlgn="base" hangingPunct="0">
        <a:spcBef>
          <a:spcPct val="0"/>
        </a:spcBef>
        <a:spcAft>
          <a:spcPct val="0"/>
        </a:spcAft>
        <a:defRPr sz="4000">
          <a:solidFill>
            <a:schemeClr val="bg1"/>
          </a:solidFill>
          <a:latin typeface="Comic Sans MS" panose="030F0702030302020204" pitchFamily="66" charset="0"/>
          <a:ea typeface="华文细黑" panose="02010600040101010101" pitchFamily="2" charset="-122"/>
        </a:defRPr>
      </a:lvl4pPr>
      <a:lvl5pPr algn="l" rtl="0" eaLnBrk="0" fontAlgn="base" hangingPunct="0">
        <a:spcBef>
          <a:spcPct val="0"/>
        </a:spcBef>
        <a:spcAft>
          <a:spcPct val="0"/>
        </a:spcAft>
        <a:defRPr sz="4000">
          <a:solidFill>
            <a:schemeClr val="bg1"/>
          </a:solidFill>
          <a:latin typeface="Comic Sans MS" panose="030F0702030302020204" pitchFamily="66" charset="0"/>
          <a:ea typeface="华文细黑" panose="02010600040101010101" pitchFamily="2" charset="-122"/>
        </a:defRPr>
      </a:lvl5pPr>
      <a:lvl6pPr marL="4572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3200">
          <a:solidFill>
            <a:schemeClr val="tx1"/>
          </a:solidFill>
          <a:latin typeface="Comic Sans MS" panose="030F0702030302020204" pitchFamily="66"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Comic Sans MS" panose="030F0702030302020204" pitchFamily="66" charset="0"/>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2400">
          <a:solidFill>
            <a:schemeClr val="tx1"/>
          </a:solidFill>
          <a:latin typeface="Comic Sans MS" panose="030F0702030302020204" pitchFamily="66" charset="0"/>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2000">
          <a:solidFill>
            <a:schemeClr val="tx1"/>
          </a:solidFill>
          <a:latin typeface="Comic Sans MS" panose="030F0702030302020204" pitchFamily="66" charset="0"/>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占位符 1"/>
          <p:cNvSpPr>
            <a:spLocks noGrp="1"/>
          </p:cNvSpPr>
          <p:nvPr>
            <p:ph type="body" idx="1"/>
          </p:nvPr>
        </p:nvSpPr>
        <p:spPr/>
        <p:txBody>
          <a:bodyPr/>
          <a:lstStyle/>
          <a:p>
            <a:pPr eaLnBrk="1" hangingPunct="1"/>
            <a:r>
              <a:rPr lang="zh-CN" altLang="en-US" smtClean="0"/>
              <a:t>第十章</a:t>
            </a:r>
            <a:endParaRPr lang="en-US" altLang="zh-CN" smtClean="0"/>
          </a:p>
          <a:p>
            <a:pPr eaLnBrk="1" hangingPunct="1"/>
            <a:r>
              <a:rPr lang="zh-CN" altLang="en-US" smtClean="0"/>
              <a:t>继承和多态</a:t>
            </a:r>
            <a:endParaRPr lang="zh-CN" altLang="en-US" smtClean="0"/>
          </a:p>
        </p:txBody>
      </p:sp>
      <p:sp>
        <p:nvSpPr>
          <p:cNvPr id="5123" name="灯片编号占位符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C30A25C2-9D36-495C-87B1-96D6B6458F29}"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zh-CN" smtClean="0"/>
              <a:t>super</a:t>
            </a:r>
            <a:r>
              <a:rPr lang="zh-CN" altLang="en-US" smtClean="0"/>
              <a:t>关键字</a:t>
            </a:r>
            <a:endParaRPr lang="zh-CN" altLang="en-US" smtClean="0"/>
          </a:p>
        </p:txBody>
      </p:sp>
      <p:sp>
        <p:nvSpPr>
          <p:cNvPr id="6" name="内容占位符 5"/>
          <p:cNvSpPr>
            <a:spLocks noGrp="1"/>
          </p:cNvSpPr>
          <p:nvPr>
            <p:ph idx="1"/>
          </p:nvPr>
        </p:nvSpPr>
        <p:spPr/>
        <p:txBody>
          <a:bodyPr/>
          <a:lstStyle/>
          <a:p>
            <a:pPr eaLnBrk="1" hangingPunct="1">
              <a:defRPr/>
            </a:pPr>
            <a:r>
              <a:rPr lang="zh-CN" altLang="en-US" dirty="0" smtClean="0"/>
              <a:t>子类</a:t>
            </a:r>
            <a:r>
              <a:rPr lang="zh-CN" altLang="en-US" dirty="0" smtClean="0">
                <a:solidFill>
                  <a:srgbClr val="FF0000"/>
                </a:solidFill>
              </a:rPr>
              <a:t>不继承</a:t>
            </a:r>
            <a:r>
              <a:rPr lang="zh-CN" altLang="en-US" dirty="0" smtClean="0"/>
              <a:t>父类的</a:t>
            </a:r>
            <a:r>
              <a:rPr lang="zh-CN" altLang="en-US" dirty="0" smtClean="0">
                <a:solidFill>
                  <a:srgbClr val="FF0000"/>
                </a:solidFill>
              </a:rPr>
              <a:t>构造函数</a:t>
            </a:r>
            <a:endParaRPr lang="en-US" altLang="zh-CN" dirty="0" smtClean="0">
              <a:solidFill>
                <a:srgbClr val="FF0000"/>
              </a:solidFill>
            </a:endParaRPr>
          </a:p>
          <a:p>
            <a:pPr eaLnBrk="1" hangingPunct="1">
              <a:defRPr/>
            </a:pPr>
            <a:endParaRPr lang="en-US" altLang="zh-CN" dirty="0" smtClean="0">
              <a:solidFill>
                <a:srgbClr val="0070C0"/>
              </a:solidFill>
            </a:endParaRPr>
          </a:p>
          <a:p>
            <a:pPr eaLnBrk="1" hangingPunct="1">
              <a:defRPr/>
            </a:pPr>
            <a:r>
              <a:rPr lang="zh-CN" altLang="en-US" dirty="0" smtClean="0">
                <a:solidFill>
                  <a:srgbClr val="0070C0"/>
                </a:solidFill>
              </a:rPr>
              <a:t>调用父类的构造函数</a:t>
            </a:r>
            <a:r>
              <a:rPr lang="zh-CN" altLang="en-US" dirty="0" smtClean="0"/>
              <a:t>时，必须用</a:t>
            </a:r>
            <a:r>
              <a:rPr lang="en-US" altLang="zh-CN" dirty="0" smtClean="0">
                <a:solidFill>
                  <a:srgbClr val="00B050"/>
                </a:solidFill>
              </a:rPr>
              <a:t>super</a:t>
            </a:r>
            <a:r>
              <a:rPr lang="zh-CN" altLang="en-US" dirty="0" smtClean="0"/>
              <a:t>关键字</a:t>
            </a:r>
            <a:endParaRPr lang="zh-CN" altLang="en-US" dirty="0" smtClean="0"/>
          </a:p>
          <a:p>
            <a:pPr eaLnBrk="1" hangingPunct="1">
              <a:defRPr/>
            </a:pPr>
            <a:endParaRPr lang="en-US" altLang="zh-CN" dirty="0" smtClean="0"/>
          </a:p>
          <a:p>
            <a:pPr eaLnBrk="1" hangingPunct="1">
              <a:defRPr/>
            </a:pPr>
            <a:r>
              <a:rPr lang="zh-CN" altLang="en-US" dirty="0" smtClean="0"/>
              <a:t>可以用</a:t>
            </a:r>
            <a:r>
              <a:rPr lang="en-US" altLang="zh-CN" dirty="0" smtClean="0"/>
              <a:t>super</a:t>
            </a:r>
            <a:r>
              <a:rPr lang="zh-CN" altLang="en-US" dirty="0" smtClean="0">
                <a:solidFill>
                  <a:srgbClr val="0070C0"/>
                </a:solidFill>
              </a:rPr>
              <a:t>调用父类的成员</a:t>
            </a:r>
            <a:endParaRPr lang="en-US" altLang="zh-CN" dirty="0" smtClean="0">
              <a:solidFill>
                <a:srgbClr val="0070C0"/>
              </a:solidFill>
            </a:endParaRPr>
          </a:p>
          <a:p>
            <a:pPr>
              <a:defRPr/>
            </a:pPr>
            <a:endParaRPr lang="zh-CN" altLang="en-US" dirty="0"/>
          </a:p>
        </p:txBody>
      </p:sp>
      <p:sp>
        <p:nvSpPr>
          <p:cNvPr id="1229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3CCFA099-F6DE-411B-AA5B-B3BD6333CA52}"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zh-CN" dirty="0" smtClean="0"/>
              <a:t>super</a:t>
            </a:r>
            <a:r>
              <a:rPr lang="zh-CN" altLang="en-US" dirty="0" smtClean="0"/>
              <a:t>调用父类构造函数</a:t>
            </a:r>
            <a:endParaRPr lang="zh-CN" altLang="en-US" dirty="0" smtClean="0"/>
          </a:p>
        </p:txBody>
      </p:sp>
      <p:sp>
        <p:nvSpPr>
          <p:cNvPr id="6" name="内容占位符 5"/>
          <p:cNvSpPr>
            <a:spLocks noGrp="1"/>
          </p:cNvSpPr>
          <p:nvPr>
            <p:ph idx="1"/>
          </p:nvPr>
        </p:nvSpPr>
        <p:spPr/>
        <p:txBody>
          <a:bodyPr/>
          <a:lstStyle/>
          <a:p>
            <a:pPr eaLnBrk="1" hangingPunct="1">
              <a:defRPr/>
            </a:pPr>
            <a:r>
              <a:rPr lang="zh-CN" altLang="en-US" dirty="0" smtClean="0"/>
              <a:t>语法：</a:t>
            </a:r>
            <a:r>
              <a:rPr lang="en-US" altLang="zh-CN" sz="2400" dirty="0" smtClean="0">
                <a:solidFill>
                  <a:srgbClr val="0070C0"/>
                </a:solidFill>
              </a:rPr>
              <a:t>super(</a:t>
            </a:r>
            <a:r>
              <a:rPr lang="en-US" altLang="zh-CN" sz="2400" dirty="0" err="1" smtClean="0">
                <a:solidFill>
                  <a:srgbClr val="0070C0"/>
                </a:solidFill>
              </a:rPr>
              <a:t>parameters</a:t>
            </a:r>
            <a:r>
              <a:rPr lang="en-US" altLang="zh-CN" sz="2400" baseline="-25000" dirty="0" err="1" smtClean="0">
                <a:solidFill>
                  <a:srgbClr val="0070C0"/>
                </a:solidFill>
              </a:rPr>
              <a:t>opt</a:t>
            </a:r>
            <a:r>
              <a:rPr lang="en-US" altLang="zh-CN" sz="2400" dirty="0" smtClean="0">
                <a:solidFill>
                  <a:srgbClr val="0070C0"/>
                </a:solidFill>
              </a:rPr>
              <a:t>)</a:t>
            </a:r>
            <a:endParaRPr lang="en-US" altLang="zh-CN" sz="2400" dirty="0" smtClean="0">
              <a:solidFill>
                <a:srgbClr val="0070C0"/>
              </a:solidFill>
            </a:endParaRPr>
          </a:p>
          <a:p>
            <a:pPr eaLnBrk="1" hangingPunct="1">
              <a:defRPr/>
            </a:pPr>
            <a:endParaRPr lang="zh-CN" altLang="en-US" sz="2400" dirty="0" smtClean="0">
              <a:solidFill>
                <a:srgbClr val="0070C0"/>
              </a:solidFill>
            </a:endParaRPr>
          </a:p>
          <a:p>
            <a:pPr eaLnBrk="1" hangingPunct="1">
              <a:defRPr/>
            </a:pPr>
            <a:r>
              <a:rPr lang="zh-CN" altLang="en-US" dirty="0" smtClean="0"/>
              <a:t>必须是子类构造函数的</a:t>
            </a:r>
            <a:r>
              <a:rPr lang="zh-CN" altLang="en-US" dirty="0" smtClean="0">
                <a:solidFill>
                  <a:srgbClr val="FF0000"/>
                </a:solidFill>
              </a:rPr>
              <a:t>第一条语句</a:t>
            </a:r>
            <a:endParaRPr lang="en-US" altLang="zh-CN" dirty="0" smtClean="0">
              <a:solidFill>
                <a:srgbClr val="FF0000"/>
              </a:solidFill>
            </a:endParaRPr>
          </a:p>
          <a:p>
            <a:pPr eaLnBrk="1" hangingPunct="1">
              <a:defRPr/>
            </a:pPr>
            <a:endParaRPr lang="zh-CN" altLang="en-US" dirty="0" smtClean="0">
              <a:solidFill>
                <a:srgbClr val="FF0000"/>
              </a:solidFill>
            </a:endParaRPr>
          </a:p>
          <a:p>
            <a:pPr eaLnBrk="1" hangingPunct="1">
              <a:defRPr/>
            </a:pPr>
            <a:r>
              <a:rPr lang="zh-CN" altLang="en-US" dirty="0" smtClean="0"/>
              <a:t>如果子类中的构造函数没有显式地调用父类的构造函数，那么</a:t>
            </a:r>
            <a:r>
              <a:rPr lang="en-US" altLang="zh-CN" dirty="0" smtClean="0"/>
              <a:t>Java</a:t>
            </a:r>
            <a:r>
              <a:rPr lang="zh-CN" altLang="en-US" dirty="0" smtClean="0"/>
              <a:t>将</a:t>
            </a:r>
            <a:r>
              <a:rPr lang="zh-CN" altLang="en-US" dirty="0" smtClean="0">
                <a:solidFill>
                  <a:srgbClr val="FF0000"/>
                </a:solidFill>
              </a:rPr>
              <a:t>自动</a:t>
            </a:r>
            <a:r>
              <a:rPr lang="zh-CN" altLang="en-US" dirty="0" smtClean="0"/>
              <a:t>调用父类</a:t>
            </a:r>
            <a:r>
              <a:rPr lang="zh-CN" altLang="en-US" dirty="0" smtClean="0">
                <a:solidFill>
                  <a:srgbClr val="FF0000"/>
                </a:solidFill>
              </a:rPr>
              <a:t>不带参数</a:t>
            </a:r>
            <a:r>
              <a:rPr lang="zh-CN" altLang="en-US" dirty="0" smtClean="0"/>
              <a:t>的构造函数</a:t>
            </a:r>
            <a:endParaRPr lang="en-US" altLang="zh-CN" dirty="0" smtClean="0"/>
          </a:p>
          <a:p>
            <a:pPr lvl="1" eaLnBrk="1" hangingPunct="1">
              <a:defRPr/>
            </a:pPr>
            <a:r>
              <a:rPr lang="zh-CN" altLang="en-US" dirty="0" smtClean="0"/>
              <a:t>将</a:t>
            </a:r>
            <a:r>
              <a:rPr lang="en-US" altLang="zh-CN" dirty="0" smtClean="0"/>
              <a:t>super()</a:t>
            </a:r>
            <a:r>
              <a:rPr lang="zh-CN" altLang="en-US" dirty="0" smtClean="0"/>
              <a:t>作为构造函数的第一条语句</a:t>
            </a:r>
            <a:endParaRPr lang="zh-CN" altLang="en-US" dirty="0" smtClean="0"/>
          </a:p>
          <a:p>
            <a:pPr>
              <a:defRPr/>
            </a:pPr>
            <a:endParaRPr lang="zh-CN" altLang="en-US" dirty="0"/>
          </a:p>
        </p:txBody>
      </p:sp>
      <p:sp>
        <p:nvSpPr>
          <p:cNvPr id="1331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91951518-AF42-4ABC-9D54-B90C6D4443FC}"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zh-CN" altLang="en-US" dirty="0" smtClean="0"/>
              <a:t>构造方法链</a:t>
            </a:r>
            <a:endParaRPr lang="zh-CN" altLang="en-US" dirty="0" smtClean="0"/>
          </a:p>
        </p:txBody>
      </p:sp>
      <p:sp>
        <p:nvSpPr>
          <p:cNvPr id="6" name="内容占位符 5"/>
          <p:cNvSpPr>
            <a:spLocks noGrp="1"/>
          </p:cNvSpPr>
          <p:nvPr>
            <p:ph idx="1"/>
          </p:nvPr>
        </p:nvSpPr>
        <p:spPr/>
        <p:txBody>
          <a:bodyPr/>
          <a:lstStyle/>
          <a:p>
            <a:pPr eaLnBrk="1" hangingPunct="1">
              <a:defRPr/>
            </a:pPr>
            <a:r>
              <a:rPr lang="zh-CN" altLang="en-US" sz="2800" dirty="0" smtClean="0"/>
              <a:t>当构造一个子类的对象时，子类构造方法会在完成自己的任务</a:t>
            </a:r>
            <a:r>
              <a:rPr lang="zh-CN" altLang="en-US" sz="2800" dirty="0" smtClean="0">
                <a:solidFill>
                  <a:srgbClr val="FF0000"/>
                </a:solidFill>
              </a:rPr>
              <a:t>之前</a:t>
            </a:r>
            <a:r>
              <a:rPr lang="zh-CN" altLang="en-US" sz="2800" dirty="0" smtClean="0"/>
              <a:t>，首先调用它的父类的构造方法</a:t>
            </a:r>
            <a:endParaRPr lang="en-US" altLang="zh-CN" sz="2800" dirty="0" smtClean="0"/>
          </a:p>
          <a:p>
            <a:pPr lvl="3" eaLnBrk="1" hangingPunct="1">
              <a:defRPr/>
            </a:pPr>
            <a:endParaRPr lang="en-US" altLang="zh-CN" sz="1600" dirty="0" smtClean="0"/>
          </a:p>
          <a:p>
            <a:pPr eaLnBrk="1" hangingPunct="1">
              <a:defRPr/>
            </a:pPr>
            <a:r>
              <a:rPr lang="zh-CN" altLang="en-US" sz="2800" dirty="0" smtClean="0"/>
              <a:t>如果父类继承自其他的类，那么父类构造方法又会在完成自己的任务之前，调用他自己的父类的构造方法</a:t>
            </a:r>
            <a:endParaRPr lang="en-US" altLang="zh-CN" sz="2800" dirty="0" smtClean="0"/>
          </a:p>
          <a:p>
            <a:pPr lvl="3" eaLnBrk="1" hangingPunct="1">
              <a:defRPr/>
            </a:pPr>
            <a:endParaRPr lang="en-US" altLang="zh-CN" sz="1600" dirty="0" smtClean="0"/>
          </a:p>
          <a:p>
            <a:pPr eaLnBrk="1" hangingPunct="1">
              <a:defRPr/>
            </a:pPr>
            <a:r>
              <a:rPr lang="zh-CN" altLang="en-US" sz="2800" dirty="0" smtClean="0"/>
              <a:t>这个过程持续到沿着这个继承体系构造最后一个构造方法被调用为止</a:t>
            </a:r>
            <a:endParaRPr lang="en-US" altLang="zh-CN" sz="2800" dirty="0" smtClean="0"/>
          </a:p>
          <a:p>
            <a:pPr lvl="3" eaLnBrk="1" hangingPunct="1">
              <a:defRPr/>
            </a:pPr>
            <a:endParaRPr lang="en-US" altLang="zh-CN" sz="1600" dirty="0" smtClean="0"/>
          </a:p>
          <a:p>
            <a:pPr eaLnBrk="1" hangingPunct="1">
              <a:defRPr/>
            </a:pPr>
            <a:r>
              <a:rPr lang="zh-CN" altLang="en-US" sz="2800" dirty="0" smtClean="0"/>
              <a:t>这就是</a:t>
            </a:r>
            <a:r>
              <a:rPr lang="zh-CN" altLang="en-US" sz="2800" dirty="0" smtClean="0">
                <a:solidFill>
                  <a:srgbClr val="FF0000"/>
                </a:solidFill>
              </a:rPr>
              <a:t>构造方法链</a:t>
            </a:r>
            <a:endParaRPr lang="zh-CN" altLang="en-US" sz="2800" dirty="0" smtClean="0">
              <a:solidFill>
                <a:srgbClr val="FF0000"/>
              </a:solidFill>
            </a:endParaRPr>
          </a:p>
          <a:p>
            <a:pPr>
              <a:defRPr/>
            </a:pPr>
            <a:endParaRPr lang="zh-CN" altLang="en-US" dirty="0"/>
          </a:p>
        </p:txBody>
      </p:sp>
      <p:sp>
        <p:nvSpPr>
          <p:cNvPr id="1434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E5A1E445-1907-4E2E-AD93-4DBB621DF9B0}"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注意</a:t>
            </a:r>
            <a:endParaRPr lang="zh-CN" altLang="en-US" dirty="0"/>
          </a:p>
        </p:txBody>
      </p:sp>
      <p:sp>
        <p:nvSpPr>
          <p:cNvPr id="3" name="内容占位符 2"/>
          <p:cNvSpPr>
            <a:spLocks noGrp="1"/>
          </p:cNvSpPr>
          <p:nvPr>
            <p:ph idx="1"/>
          </p:nvPr>
        </p:nvSpPr>
        <p:spPr>
          <a:xfrm>
            <a:off x="468313" y="1125538"/>
            <a:ext cx="8207375" cy="1511300"/>
          </a:xfrm>
        </p:spPr>
        <p:txBody>
          <a:bodyPr/>
          <a:lstStyle/>
          <a:p>
            <a:pPr>
              <a:defRPr/>
            </a:pPr>
            <a:r>
              <a:rPr lang="zh-CN" altLang="en-US" dirty="0" smtClean="0"/>
              <a:t>如果一个类要设计为可扩展的，最好提供一个无参的构造方法以避免程序设计错误</a:t>
            </a:r>
            <a:endParaRPr lang="zh-CN" altLang="en-US" dirty="0"/>
          </a:p>
        </p:txBody>
      </p:sp>
      <p:sp>
        <p:nvSpPr>
          <p:cNvPr id="1638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17A2758-82AF-4BC0-AC2C-055CDB43541A}"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
        <p:nvSpPr>
          <p:cNvPr id="5" name="Rectangle 3"/>
          <p:cNvSpPr txBox="1">
            <a:spLocks noChangeArrowheads="1"/>
          </p:cNvSpPr>
          <p:nvPr/>
        </p:nvSpPr>
        <p:spPr bwMode="auto">
          <a:xfrm>
            <a:off x="1692275" y="2389188"/>
            <a:ext cx="5943600" cy="3200400"/>
          </a:xfrm>
          <a:prstGeom prst="rect">
            <a:avLst/>
          </a:prstGeom>
          <a:noFill/>
          <a:ln w="9525">
            <a:solidFill>
              <a:schemeClr val="tx1"/>
            </a:solidFill>
            <a:miter lim="800000"/>
          </a:ln>
        </p:spPr>
        <p:txBody>
          <a:bodyPr/>
          <a:lstStyle/>
          <a:p>
            <a:pPr marL="342900" indent="-342900">
              <a:spcBef>
                <a:spcPct val="20000"/>
              </a:spcBef>
              <a:buClr>
                <a:schemeClr val="accent1"/>
              </a:buClr>
              <a:buFont typeface="Wingdings 2" panose="05020102010507070707" pitchFamily="18" charset="2"/>
              <a:buNone/>
              <a:defRPr/>
            </a:pPr>
            <a:r>
              <a:rPr lang="en-US" altLang="zh-CN" sz="2000" kern="0" dirty="0">
                <a:latin typeface="+mn-ea"/>
              </a:rPr>
              <a:t>public class Apple extends Fruit{</a:t>
            </a:r>
            <a:endParaRPr lang="en-US" altLang="zh-CN" sz="2000" kern="0" dirty="0">
              <a:latin typeface="+mn-ea"/>
            </a:endParaRPr>
          </a:p>
          <a:p>
            <a:pPr marL="342900" indent="-342900">
              <a:spcBef>
                <a:spcPct val="20000"/>
              </a:spcBef>
              <a:buClr>
                <a:schemeClr val="accent1"/>
              </a:buClr>
              <a:buFont typeface="Wingdings 2" panose="05020102010507070707" pitchFamily="18" charset="2"/>
              <a:buNone/>
              <a:defRPr/>
            </a:pPr>
            <a:r>
              <a:rPr lang="en-US" altLang="zh-CN" sz="2000" kern="0" dirty="0">
                <a:latin typeface="+mn-ea"/>
              </a:rPr>
              <a:t>}</a:t>
            </a:r>
            <a:endParaRPr lang="en-US" altLang="zh-CN" sz="2000" kern="0" dirty="0">
              <a:latin typeface="+mn-ea"/>
            </a:endParaRPr>
          </a:p>
          <a:p>
            <a:pPr marL="342900" indent="-342900">
              <a:spcBef>
                <a:spcPct val="20000"/>
              </a:spcBef>
              <a:buClr>
                <a:schemeClr val="accent1"/>
              </a:buClr>
              <a:buFont typeface="Wingdings 2" panose="05020102010507070707" pitchFamily="18" charset="2"/>
              <a:buNone/>
              <a:defRPr/>
            </a:pPr>
            <a:r>
              <a:rPr lang="en-US" altLang="zh-CN" sz="2000" kern="0" dirty="0">
                <a:latin typeface="+mn-ea"/>
              </a:rPr>
              <a:t>class Fruit {</a:t>
            </a:r>
            <a:endParaRPr lang="en-US" altLang="zh-CN" sz="2000" kern="0" dirty="0">
              <a:latin typeface="+mn-ea"/>
            </a:endParaRPr>
          </a:p>
          <a:p>
            <a:pPr marL="342900" indent="-342900">
              <a:spcBef>
                <a:spcPct val="20000"/>
              </a:spcBef>
              <a:buClr>
                <a:schemeClr val="accent1"/>
              </a:buClr>
              <a:buFont typeface="Wingdings 2" panose="05020102010507070707" pitchFamily="18" charset="2"/>
              <a:buNone/>
              <a:defRPr/>
            </a:pPr>
            <a:r>
              <a:rPr lang="en-US" altLang="zh-CN" sz="2000" kern="0" dirty="0">
                <a:latin typeface="+mn-ea"/>
              </a:rPr>
              <a:t>	public Fruit(String name){</a:t>
            </a:r>
            <a:endParaRPr lang="en-US" altLang="zh-CN" sz="2000" kern="0" dirty="0">
              <a:latin typeface="+mn-ea"/>
            </a:endParaRPr>
          </a:p>
          <a:p>
            <a:pPr marL="342900" indent="-342900">
              <a:spcBef>
                <a:spcPct val="20000"/>
              </a:spcBef>
              <a:buClr>
                <a:schemeClr val="accent1"/>
              </a:buClr>
              <a:buFont typeface="Wingdings 2" panose="05020102010507070707" pitchFamily="18" charset="2"/>
              <a:buNone/>
              <a:defRPr/>
            </a:pPr>
            <a:r>
              <a:rPr lang="en-US" altLang="zh-CN" sz="2000" kern="0" dirty="0">
                <a:latin typeface="+mn-ea"/>
              </a:rPr>
              <a:t>		</a:t>
            </a:r>
            <a:r>
              <a:rPr lang="en-US" altLang="zh-CN" sz="2000" kern="0" dirty="0" err="1">
                <a:latin typeface="+mn-ea"/>
              </a:rPr>
              <a:t>System.out.println</a:t>
            </a:r>
            <a:r>
              <a:rPr lang="en-US" altLang="zh-CN" sz="2000" kern="0" dirty="0">
                <a:latin typeface="+mn-ea"/>
              </a:rPr>
              <a:t>("Fruit's constructor is invoked");</a:t>
            </a:r>
            <a:endParaRPr lang="en-US" altLang="zh-CN" sz="2000" kern="0" dirty="0">
              <a:latin typeface="+mn-ea"/>
            </a:endParaRPr>
          </a:p>
          <a:p>
            <a:pPr marL="342900" indent="-342900">
              <a:spcBef>
                <a:spcPct val="20000"/>
              </a:spcBef>
              <a:buClr>
                <a:schemeClr val="accent1"/>
              </a:buClr>
              <a:buFont typeface="Wingdings 2" panose="05020102010507070707" pitchFamily="18" charset="2"/>
              <a:buNone/>
              <a:defRPr/>
            </a:pPr>
            <a:r>
              <a:rPr lang="en-US" altLang="zh-CN" sz="2000" kern="0" dirty="0">
                <a:latin typeface="+mn-ea"/>
              </a:rPr>
              <a:t>	}</a:t>
            </a:r>
            <a:endParaRPr lang="en-US" altLang="zh-CN" sz="2000" kern="0" dirty="0">
              <a:latin typeface="+mn-ea"/>
            </a:endParaRPr>
          </a:p>
          <a:p>
            <a:pPr marL="342900" indent="-342900">
              <a:spcBef>
                <a:spcPct val="20000"/>
              </a:spcBef>
              <a:buClr>
                <a:schemeClr val="accent1"/>
              </a:buClr>
              <a:buFont typeface="Wingdings 2" panose="05020102010507070707" pitchFamily="18" charset="2"/>
              <a:buNone/>
              <a:defRPr/>
            </a:pPr>
            <a:r>
              <a:rPr lang="en-US" altLang="zh-CN" sz="2000" kern="0" dirty="0">
                <a:latin typeface="+mn-ea"/>
              </a:rPr>
              <a:t>}</a:t>
            </a:r>
            <a:endParaRPr lang="zh-CN" altLang="en-US" sz="2000" kern="0" dirty="0">
              <a:latin typeface="+mn-ea"/>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zh-CN" dirty="0" smtClean="0"/>
              <a:t>super</a:t>
            </a:r>
            <a:r>
              <a:rPr lang="zh-CN" altLang="en-US" dirty="0" smtClean="0"/>
              <a:t>调用父类成员</a:t>
            </a:r>
            <a:endParaRPr lang="zh-CN" altLang="en-US" dirty="0" smtClean="0"/>
          </a:p>
        </p:txBody>
      </p:sp>
      <p:sp>
        <p:nvSpPr>
          <p:cNvPr id="6" name="内容占位符 5"/>
          <p:cNvSpPr>
            <a:spLocks noGrp="1"/>
          </p:cNvSpPr>
          <p:nvPr>
            <p:ph idx="1"/>
          </p:nvPr>
        </p:nvSpPr>
        <p:spPr/>
        <p:txBody>
          <a:bodyPr/>
          <a:lstStyle/>
          <a:p>
            <a:pPr eaLnBrk="1" hangingPunct="1">
              <a:defRPr/>
            </a:pPr>
            <a:r>
              <a:rPr lang="zh-CN" altLang="en-US" dirty="0" smtClean="0"/>
              <a:t>语法</a:t>
            </a:r>
            <a:endParaRPr lang="en-US" altLang="zh-CN" dirty="0" smtClean="0"/>
          </a:p>
          <a:p>
            <a:pPr lvl="1" eaLnBrk="1" hangingPunct="1">
              <a:buFont typeface="Verdana" panose="020B0604030504040204" pitchFamily="34" charset="0"/>
              <a:buNone/>
              <a:defRPr/>
            </a:pPr>
            <a:r>
              <a:rPr lang="en-US" altLang="zh-CN" dirty="0" err="1" smtClean="0">
                <a:solidFill>
                  <a:srgbClr val="0070C0"/>
                </a:solidFill>
              </a:rPr>
              <a:t>super.data</a:t>
            </a:r>
            <a:endParaRPr lang="en-US" altLang="zh-CN" dirty="0" smtClean="0">
              <a:solidFill>
                <a:srgbClr val="0070C0"/>
              </a:solidFill>
            </a:endParaRPr>
          </a:p>
          <a:p>
            <a:pPr lvl="1" eaLnBrk="1" hangingPunct="1">
              <a:buFont typeface="Verdana" panose="020B0604030504040204" pitchFamily="34" charset="0"/>
              <a:buNone/>
              <a:defRPr/>
            </a:pPr>
            <a:r>
              <a:rPr lang="en-US" altLang="zh-CN" dirty="0" err="1" smtClean="0">
                <a:solidFill>
                  <a:srgbClr val="0070C0"/>
                </a:solidFill>
              </a:rPr>
              <a:t>super.method</a:t>
            </a:r>
            <a:r>
              <a:rPr lang="en-US" altLang="zh-CN" dirty="0" smtClean="0">
                <a:solidFill>
                  <a:srgbClr val="0070C0"/>
                </a:solidFill>
              </a:rPr>
              <a:t>(parameters)</a:t>
            </a:r>
            <a:endParaRPr lang="en-US" altLang="zh-CN" dirty="0" smtClean="0">
              <a:solidFill>
                <a:srgbClr val="0070C0"/>
              </a:solidFill>
            </a:endParaRPr>
          </a:p>
          <a:p>
            <a:pPr eaLnBrk="1" hangingPunct="1">
              <a:defRPr/>
            </a:pPr>
            <a:r>
              <a:rPr lang="zh-CN" altLang="en-US" dirty="0" smtClean="0"/>
              <a:t>如果父类的数据域是私有的，</a:t>
            </a:r>
            <a:r>
              <a:rPr lang="zh-CN" altLang="en-US" dirty="0" smtClean="0">
                <a:solidFill>
                  <a:srgbClr val="FF0000"/>
                </a:solidFill>
              </a:rPr>
              <a:t>不能</a:t>
            </a:r>
            <a:r>
              <a:rPr lang="zh-CN" altLang="en-US" dirty="0" smtClean="0"/>
              <a:t>用</a:t>
            </a:r>
            <a:r>
              <a:rPr lang="en-US" altLang="zh-CN" dirty="0" smtClean="0"/>
              <a:t>super</a:t>
            </a:r>
            <a:r>
              <a:rPr lang="zh-CN" altLang="en-US" dirty="0" smtClean="0"/>
              <a:t>访问</a:t>
            </a:r>
            <a:endParaRPr lang="en-US" altLang="zh-CN" dirty="0" smtClean="0"/>
          </a:p>
          <a:p>
            <a:pPr eaLnBrk="1" hangingPunct="1">
              <a:defRPr/>
            </a:pPr>
            <a:r>
              <a:rPr lang="zh-CN" altLang="en-US" dirty="0" smtClean="0"/>
              <a:t>访问父类</a:t>
            </a:r>
            <a:r>
              <a:rPr lang="zh-CN" altLang="en-US" dirty="0" smtClean="0">
                <a:solidFill>
                  <a:srgbClr val="FF0000"/>
                </a:solidFill>
              </a:rPr>
              <a:t>隐藏</a:t>
            </a:r>
            <a:r>
              <a:rPr lang="zh-CN" altLang="en-US" dirty="0" smtClean="0"/>
              <a:t>的成员时，必须用</a:t>
            </a:r>
            <a:r>
              <a:rPr lang="en-US" altLang="zh-CN" dirty="0" smtClean="0"/>
              <a:t>super</a:t>
            </a:r>
            <a:r>
              <a:rPr lang="zh-CN" altLang="en-US" dirty="0" smtClean="0"/>
              <a:t>关键字</a:t>
            </a:r>
            <a:endParaRPr lang="zh-CN" altLang="en-US" dirty="0" smtClean="0"/>
          </a:p>
          <a:p>
            <a:pPr lvl="1" eaLnBrk="1" hangingPunct="1">
              <a:defRPr/>
            </a:pPr>
            <a:r>
              <a:rPr lang="zh-CN" altLang="en-US" dirty="0" smtClean="0"/>
              <a:t>如果父类的方法没有被子类重写，关键字</a:t>
            </a:r>
            <a:r>
              <a:rPr lang="en-US" altLang="zh-CN" dirty="0" smtClean="0"/>
              <a:t>super</a:t>
            </a:r>
            <a:r>
              <a:rPr lang="zh-CN" altLang="en-US" dirty="0" smtClean="0"/>
              <a:t>可以</a:t>
            </a:r>
            <a:r>
              <a:rPr lang="zh-CN" altLang="en-US" dirty="0" smtClean="0">
                <a:solidFill>
                  <a:srgbClr val="FF0000"/>
                </a:solidFill>
              </a:rPr>
              <a:t>省略</a:t>
            </a:r>
            <a:endParaRPr lang="en-US" altLang="zh-CN" dirty="0" smtClean="0">
              <a:solidFill>
                <a:srgbClr val="FF0000"/>
              </a:solidFill>
            </a:endParaRPr>
          </a:p>
          <a:p>
            <a:pPr>
              <a:defRPr/>
            </a:pPr>
            <a:endParaRPr lang="zh-CN" altLang="en-US" dirty="0"/>
          </a:p>
        </p:txBody>
      </p:sp>
      <p:sp>
        <p:nvSpPr>
          <p:cNvPr id="1741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3FF28D9D-0082-406E-B029-4A7A05509432}"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zh-CN" altLang="en-US" dirty="0" smtClean="0"/>
              <a:t>方法重写</a:t>
            </a:r>
            <a:endParaRPr lang="zh-CN" altLang="en-US" dirty="0" smtClean="0"/>
          </a:p>
        </p:txBody>
      </p:sp>
      <p:sp>
        <p:nvSpPr>
          <p:cNvPr id="6" name="内容占位符 5"/>
          <p:cNvSpPr>
            <a:spLocks noGrp="1"/>
          </p:cNvSpPr>
          <p:nvPr>
            <p:ph idx="1"/>
          </p:nvPr>
        </p:nvSpPr>
        <p:spPr/>
        <p:txBody>
          <a:bodyPr/>
          <a:lstStyle/>
          <a:p>
            <a:pPr eaLnBrk="1" hangingPunct="1">
              <a:defRPr/>
            </a:pPr>
            <a:r>
              <a:rPr lang="zh-CN" altLang="en-US" dirty="0" smtClean="0"/>
              <a:t>如果子类重新定义了从父类中继承的实例方法，称为</a:t>
            </a:r>
            <a:r>
              <a:rPr lang="zh-CN" altLang="en-US" dirty="0" smtClean="0">
                <a:solidFill>
                  <a:srgbClr val="FF0000"/>
                </a:solidFill>
              </a:rPr>
              <a:t>方法重写</a:t>
            </a:r>
            <a:r>
              <a:rPr lang="en-US" altLang="zh-CN" dirty="0" smtClean="0"/>
              <a:t>(method override)</a:t>
            </a:r>
            <a:endParaRPr lang="en-US" altLang="zh-CN" dirty="0" smtClean="0"/>
          </a:p>
          <a:p>
            <a:pPr lvl="1" eaLnBrk="1" hangingPunct="1">
              <a:defRPr/>
            </a:pPr>
            <a:endParaRPr lang="zh-CN" altLang="en-US" dirty="0" smtClean="0"/>
          </a:p>
          <a:p>
            <a:pPr eaLnBrk="1" hangingPunct="1">
              <a:defRPr/>
            </a:pPr>
            <a:r>
              <a:rPr lang="zh-CN" altLang="en-US" dirty="0" smtClean="0"/>
              <a:t>仅当方法是</a:t>
            </a:r>
            <a:r>
              <a:rPr lang="zh-CN" altLang="en-US" dirty="0" smtClean="0">
                <a:solidFill>
                  <a:srgbClr val="00B050"/>
                </a:solidFill>
              </a:rPr>
              <a:t>可访问</a:t>
            </a:r>
            <a:r>
              <a:rPr lang="zh-CN" altLang="en-US" dirty="0" smtClean="0"/>
              <a:t>的</a:t>
            </a:r>
            <a:r>
              <a:rPr lang="zh-CN" altLang="en-US" dirty="0" smtClean="0">
                <a:solidFill>
                  <a:srgbClr val="00B050"/>
                </a:solidFill>
              </a:rPr>
              <a:t>实例</a:t>
            </a:r>
            <a:r>
              <a:rPr lang="zh-CN" altLang="en-US" dirty="0" smtClean="0"/>
              <a:t>方法时，才能被重写，即私有方法不能被重写</a:t>
            </a:r>
            <a:endParaRPr lang="en-US" altLang="zh-CN" dirty="0" smtClean="0"/>
          </a:p>
          <a:p>
            <a:pPr lvl="1" eaLnBrk="1" hangingPunct="1">
              <a:defRPr/>
            </a:pPr>
            <a:endParaRPr lang="zh-CN" altLang="en-US" dirty="0" smtClean="0"/>
          </a:p>
          <a:p>
            <a:pPr eaLnBrk="1" hangingPunct="1">
              <a:defRPr/>
            </a:pPr>
            <a:r>
              <a:rPr lang="zh-CN" altLang="en-US" dirty="0" smtClean="0"/>
              <a:t>静态方法不能被重写，如果静态方法在子类中重新定义，那么父类方法将被</a:t>
            </a:r>
            <a:r>
              <a:rPr lang="zh-CN" altLang="en-US" dirty="0" smtClean="0">
                <a:solidFill>
                  <a:srgbClr val="FF0000"/>
                </a:solidFill>
              </a:rPr>
              <a:t>隐藏</a:t>
            </a:r>
            <a:endParaRPr lang="zh-CN" altLang="en-US" dirty="0" smtClean="0">
              <a:solidFill>
                <a:srgbClr val="FF0000"/>
              </a:solidFill>
            </a:endParaRPr>
          </a:p>
        </p:txBody>
      </p:sp>
      <p:sp>
        <p:nvSpPr>
          <p:cNvPr id="18436"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17659014-A656-4A23-8DE1-9107EFC67DF6}"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zh-CN" altLang="en-US" dirty="0" smtClean="0"/>
              <a:t>方法重写</a:t>
            </a:r>
            <a:endParaRPr lang="zh-CN" altLang="en-US" dirty="0" smtClean="0"/>
          </a:p>
        </p:txBody>
      </p:sp>
      <p:sp>
        <p:nvSpPr>
          <p:cNvPr id="6" name="内容占位符 5"/>
          <p:cNvSpPr>
            <a:spLocks noGrp="1"/>
          </p:cNvSpPr>
          <p:nvPr>
            <p:ph idx="1"/>
          </p:nvPr>
        </p:nvSpPr>
        <p:spPr/>
        <p:txBody>
          <a:bodyPr/>
          <a:lstStyle/>
          <a:p>
            <a:pPr>
              <a:defRPr/>
            </a:pPr>
            <a:r>
              <a:rPr lang="zh-CN" altLang="en-US" dirty="0" smtClean="0"/>
              <a:t>重写方法意味着子类方法必须使用与父类相同的签名（方法名</a:t>
            </a:r>
            <a:r>
              <a:rPr lang="en-US" altLang="zh-CN" dirty="0" smtClean="0"/>
              <a:t>+</a:t>
            </a:r>
            <a:r>
              <a:rPr lang="zh-CN" altLang="en-US" dirty="0" smtClean="0"/>
              <a:t>参数列表）以及相同的返回值类型</a:t>
            </a:r>
            <a:endParaRPr lang="en-US" altLang="zh-CN" dirty="0" smtClean="0"/>
          </a:p>
          <a:p>
            <a:pPr>
              <a:defRPr/>
            </a:pPr>
            <a:endParaRPr lang="en-US" altLang="zh-CN" dirty="0" smtClean="0"/>
          </a:p>
          <a:p>
            <a:pPr>
              <a:defRPr/>
            </a:pPr>
            <a:r>
              <a:rPr lang="zh-CN" altLang="en-US" dirty="0" smtClean="0"/>
              <a:t>重载方法意味着相同的方法名，不同的参数列表</a:t>
            </a:r>
            <a:endParaRPr lang="zh-CN" altLang="en-US" dirty="0"/>
          </a:p>
        </p:txBody>
      </p:sp>
      <p:sp>
        <p:nvSpPr>
          <p:cNvPr id="18436"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17659014-A656-4A23-8DE1-9107EFC67DF6}"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altLang="zh-CN" smtClean="0"/>
              <a:t>Object</a:t>
            </a:r>
            <a:r>
              <a:rPr lang="zh-CN" altLang="en-US" smtClean="0"/>
              <a:t>类</a:t>
            </a:r>
            <a:endParaRPr lang="zh-CN" altLang="en-US" smtClean="0"/>
          </a:p>
        </p:txBody>
      </p:sp>
      <p:sp>
        <p:nvSpPr>
          <p:cNvPr id="5" name="内容占位符 4"/>
          <p:cNvSpPr>
            <a:spLocks noGrp="1"/>
          </p:cNvSpPr>
          <p:nvPr>
            <p:ph idx="1"/>
          </p:nvPr>
        </p:nvSpPr>
        <p:spPr/>
        <p:txBody>
          <a:bodyPr/>
          <a:lstStyle/>
          <a:p>
            <a:pPr eaLnBrk="1" hangingPunct="1">
              <a:defRPr/>
            </a:pPr>
            <a:r>
              <a:rPr lang="en-US" altLang="zh-CN" dirty="0" err="1" smtClean="0"/>
              <a:t>java.lang.Object</a:t>
            </a:r>
            <a:r>
              <a:rPr lang="zh-CN" altLang="en-US" dirty="0" smtClean="0"/>
              <a:t>类是</a:t>
            </a:r>
            <a:r>
              <a:rPr lang="zh-CN" altLang="en-US" dirty="0" smtClean="0">
                <a:solidFill>
                  <a:srgbClr val="FF0000"/>
                </a:solidFill>
              </a:rPr>
              <a:t>所有类</a:t>
            </a:r>
            <a:r>
              <a:rPr lang="zh-CN" altLang="en-US" dirty="0" smtClean="0"/>
              <a:t>的父类。如果一个类在声明时没有指定父类，那么这个类的父类是</a:t>
            </a:r>
            <a:r>
              <a:rPr lang="en-US" altLang="zh-CN" dirty="0" smtClean="0"/>
              <a:t>Object</a:t>
            </a:r>
            <a:r>
              <a:rPr lang="zh-CN" altLang="en-US" dirty="0" smtClean="0"/>
              <a:t>类。</a:t>
            </a:r>
            <a:endParaRPr lang="zh-CN" altLang="en-US" dirty="0" smtClean="0"/>
          </a:p>
          <a:p>
            <a:pPr lvl="1" eaLnBrk="1" hangingPunct="1">
              <a:defRPr/>
            </a:pPr>
            <a:r>
              <a:rPr lang="en-US" altLang="zh-CN" dirty="0" smtClean="0">
                <a:solidFill>
                  <a:srgbClr val="FF0000"/>
                </a:solidFill>
              </a:rPr>
              <a:t>equals</a:t>
            </a:r>
            <a:r>
              <a:rPr lang="zh-CN" altLang="en-US" dirty="0" smtClean="0"/>
              <a:t>方法</a:t>
            </a:r>
            <a:r>
              <a:rPr lang="en-US" altLang="zh-CN" dirty="0" smtClean="0"/>
              <a:t>:</a:t>
            </a:r>
            <a:r>
              <a:rPr lang="zh-CN" altLang="en-US" dirty="0" smtClean="0"/>
              <a:t>用于测试两个对象是否相等</a:t>
            </a:r>
            <a:endParaRPr lang="en-US" altLang="zh-CN" dirty="0" smtClean="0"/>
          </a:p>
          <a:p>
            <a:pPr lvl="2" eaLnBrk="1" hangingPunct="1">
              <a:defRPr/>
            </a:pPr>
            <a:r>
              <a:rPr lang="en-US" altLang="zh-CN" dirty="0" smtClean="0"/>
              <a:t>Object</a:t>
            </a:r>
            <a:r>
              <a:rPr lang="zh-CN" altLang="en-US" dirty="0" smtClean="0"/>
              <a:t>类的默认实现是比较两个对象是否引用同一个对象。</a:t>
            </a:r>
            <a:endParaRPr lang="zh-CN" altLang="en-US" dirty="0" smtClean="0"/>
          </a:p>
          <a:p>
            <a:pPr lvl="1" eaLnBrk="1" hangingPunct="1">
              <a:defRPr/>
            </a:pPr>
            <a:r>
              <a:rPr lang="en-US" altLang="zh-CN" dirty="0" err="1" smtClean="0">
                <a:solidFill>
                  <a:srgbClr val="FF0000"/>
                </a:solidFill>
              </a:rPr>
              <a:t>toString</a:t>
            </a:r>
            <a:r>
              <a:rPr lang="zh-CN" altLang="en-US" dirty="0" smtClean="0"/>
              <a:t>方法：返回代表这个对象的字符串</a:t>
            </a:r>
            <a:endParaRPr lang="en-US" altLang="zh-CN" dirty="0" smtClean="0"/>
          </a:p>
          <a:p>
            <a:pPr lvl="2" eaLnBrk="1" hangingPunct="1">
              <a:defRPr/>
            </a:pPr>
            <a:r>
              <a:rPr lang="en-US" altLang="zh-CN" dirty="0" smtClean="0"/>
              <a:t>Object</a:t>
            </a:r>
            <a:r>
              <a:rPr lang="zh-CN" altLang="en-US" dirty="0" smtClean="0"/>
              <a:t>类的默认实现是返回由类名、</a:t>
            </a:r>
            <a:r>
              <a:rPr lang="en-US" altLang="zh-CN" dirty="0" smtClean="0"/>
              <a:t>@</a:t>
            </a:r>
            <a:r>
              <a:rPr lang="zh-CN" altLang="en-US" dirty="0" smtClean="0"/>
              <a:t>和</a:t>
            </a:r>
            <a:r>
              <a:rPr lang="en-US" altLang="zh-CN" dirty="0" err="1" smtClean="0"/>
              <a:t>hashCode</a:t>
            </a:r>
            <a:r>
              <a:rPr lang="zh-CN" altLang="en-US" dirty="0" smtClean="0"/>
              <a:t>组成</a:t>
            </a:r>
            <a:endParaRPr lang="en-US" altLang="zh-CN" dirty="0" smtClean="0"/>
          </a:p>
          <a:p>
            <a:pPr eaLnBrk="1" hangingPunct="1">
              <a:defRPr/>
            </a:pPr>
            <a:r>
              <a:rPr lang="zh-CN" altLang="en-US" dirty="0" smtClean="0"/>
              <a:t>一般情况应</a:t>
            </a:r>
            <a:r>
              <a:rPr lang="zh-CN" altLang="en-US" dirty="0" smtClean="0">
                <a:solidFill>
                  <a:srgbClr val="FF0000"/>
                </a:solidFill>
              </a:rPr>
              <a:t>重写</a:t>
            </a:r>
            <a:r>
              <a:rPr lang="zh-CN" altLang="en-US" dirty="0" smtClean="0"/>
              <a:t>方法</a:t>
            </a:r>
            <a:r>
              <a:rPr lang="en-US" altLang="zh-CN" dirty="0" err="1" smtClean="0"/>
              <a:t>toString</a:t>
            </a:r>
            <a:r>
              <a:rPr lang="zh-CN" altLang="en-US" dirty="0" smtClean="0"/>
              <a:t>和</a:t>
            </a:r>
            <a:r>
              <a:rPr lang="en-US" altLang="zh-CN" dirty="0" smtClean="0"/>
              <a:t>equals</a:t>
            </a:r>
            <a:endParaRPr lang="zh-CN" altLang="en-US" dirty="0" smtClean="0"/>
          </a:p>
          <a:p>
            <a:pPr>
              <a:defRPr/>
            </a:pPr>
            <a:endParaRPr lang="zh-CN" altLang="en-US" dirty="0"/>
          </a:p>
        </p:txBody>
      </p:sp>
      <p:sp>
        <p:nvSpPr>
          <p:cNvPr id="20485"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3BC9259-26FE-4E4F-B3BB-3FAE1C1AC3CC}"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dirty="0" smtClean="0"/>
              <a:t>多态</a:t>
            </a:r>
            <a:endParaRPr lang="zh-CN" altLang="en-US" dirty="0" smtClean="0"/>
          </a:p>
        </p:txBody>
      </p:sp>
      <p:sp>
        <p:nvSpPr>
          <p:cNvPr id="6" name="内容占位符 5"/>
          <p:cNvSpPr>
            <a:spLocks noGrp="1"/>
          </p:cNvSpPr>
          <p:nvPr>
            <p:ph idx="1"/>
          </p:nvPr>
        </p:nvSpPr>
        <p:spPr>
          <a:xfrm>
            <a:off x="468313" y="1125538"/>
            <a:ext cx="8207375" cy="4391025"/>
          </a:xfrm>
        </p:spPr>
        <p:txBody>
          <a:bodyPr/>
          <a:lstStyle/>
          <a:p>
            <a:pPr eaLnBrk="1" hangingPunct="1">
              <a:defRPr/>
            </a:pPr>
            <a:r>
              <a:rPr lang="zh-CN" altLang="en-US" dirty="0" smtClean="0"/>
              <a:t>一个类实际上是一种类型</a:t>
            </a:r>
            <a:endParaRPr lang="en-US" altLang="zh-CN" dirty="0" smtClean="0"/>
          </a:p>
          <a:p>
            <a:pPr lvl="1" eaLnBrk="1" hangingPunct="1">
              <a:defRPr/>
            </a:pPr>
            <a:r>
              <a:rPr lang="zh-CN" altLang="en-US" dirty="0" smtClean="0"/>
              <a:t>子类和父类分别定义了各自的类型</a:t>
            </a:r>
            <a:endParaRPr lang="en-US" altLang="zh-CN" dirty="0" smtClean="0"/>
          </a:p>
          <a:p>
            <a:pPr eaLnBrk="1" hangingPunct="1">
              <a:defRPr/>
            </a:pPr>
            <a:r>
              <a:rPr lang="zh-CN" altLang="en-US" dirty="0" smtClean="0"/>
              <a:t>每个子类的实例都是父类的实例</a:t>
            </a:r>
            <a:endParaRPr lang="en-US" altLang="zh-CN" dirty="0" smtClean="0"/>
          </a:p>
          <a:p>
            <a:pPr lvl="1" eaLnBrk="1" hangingPunct="1">
              <a:defRPr/>
            </a:pPr>
            <a:r>
              <a:rPr lang="zh-CN" altLang="en-US" dirty="0" smtClean="0"/>
              <a:t>反之不成立</a:t>
            </a:r>
            <a:endParaRPr lang="en-US" altLang="zh-CN" dirty="0" smtClean="0"/>
          </a:p>
          <a:p>
            <a:pPr lvl="1" eaLnBrk="1" hangingPunct="1">
              <a:defRPr/>
            </a:pPr>
            <a:r>
              <a:rPr lang="zh-CN" altLang="en-US" dirty="0" smtClean="0"/>
              <a:t>圆是几何对象</a:t>
            </a:r>
            <a:endParaRPr lang="en-US" altLang="zh-CN" dirty="0" smtClean="0"/>
          </a:p>
          <a:p>
            <a:pPr lvl="1" eaLnBrk="1" hangingPunct="1">
              <a:defRPr/>
            </a:pPr>
            <a:r>
              <a:rPr lang="zh-CN" altLang="en-US" dirty="0" smtClean="0"/>
              <a:t>几何对象不一定是圆</a:t>
            </a:r>
            <a:endParaRPr lang="en-US" altLang="zh-CN" dirty="0" smtClean="0"/>
          </a:p>
        </p:txBody>
      </p:sp>
      <p:sp>
        <p:nvSpPr>
          <p:cNvPr id="21509"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62EE485-0411-4E61-A567-28E1B8A913B4}"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dirty="0" smtClean="0"/>
              <a:t>多态</a:t>
            </a:r>
            <a:endParaRPr lang="zh-CN" altLang="en-US" dirty="0" smtClean="0"/>
          </a:p>
        </p:txBody>
      </p:sp>
      <p:sp>
        <p:nvSpPr>
          <p:cNvPr id="6" name="内容占位符 5"/>
          <p:cNvSpPr>
            <a:spLocks noGrp="1"/>
          </p:cNvSpPr>
          <p:nvPr>
            <p:ph idx="1"/>
          </p:nvPr>
        </p:nvSpPr>
        <p:spPr>
          <a:xfrm>
            <a:off x="468313" y="1125538"/>
            <a:ext cx="8207375" cy="4967758"/>
          </a:xfrm>
        </p:spPr>
        <p:txBody>
          <a:bodyPr/>
          <a:lstStyle/>
          <a:p>
            <a:pPr eaLnBrk="1" hangingPunct="1">
              <a:defRPr/>
            </a:pPr>
            <a:r>
              <a:rPr lang="zh-CN" altLang="en-US" dirty="0" smtClean="0"/>
              <a:t>使用父类对象的地方可以使用子类的对象，这就是通常说的</a:t>
            </a:r>
            <a:r>
              <a:rPr lang="zh-CN" altLang="en-US" dirty="0" smtClean="0">
                <a:solidFill>
                  <a:srgbClr val="FF0000"/>
                </a:solidFill>
              </a:rPr>
              <a:t>多态</a:t>
            </a:r>
            <a:r>
              <a:rPr lang="zh-CN" altLang="en-US" dirty="0" smtClean="0"/>
              <a:t>（</a:t>
            </a:r>
            <a:r>
              <a:rPr lang="en-US" altLang="zh-CN" dirty="0" smtClean="0"/>
              <a:t>polymorphism</a:t>
            </a:r>
            <a:r>
              <a:rPr lang="zh-CN" altLang="en-US" dirty="0" smtClean="0"/>
              <a:t>）</a:t>
            </a:r>
            <a:endParaRPr lang="en-US" altLang="zh-CN" dirty="0" smtClean="0"/>
          </a:p>
          <a:p>
            <a:pPr lvl="1" eaLnBrk="1" hangingPunct="1">
              <a:defRPr/>
            </a:pPr>
            <a:r>
              <a:rPr lang="zh-CN" altLang="en-US" dirty="0" smtClean="0"/>
              <a:t>可以将子类的实例传给需要父类类型的参数</a:t>
            </a:r>
            <a:endParaRPr lang="en-US" altLang="zh-CN" dirty="0" smtClean="0"/>
          </a:p>
          <a:p>
            <a:pPr eaLnBrk="1" hangingPunct="1">
              <a:defRPr/>
            </a:pPr>
            <a:r>
              <a:rPr lang="zh-CN" altLang="en-US" dirty="0" smtClean="0"/>
              <a:t>例</a:t>
            </a:r>
            <a:endParaRPr lang="en-US" altLang="zh-CN" dirty="0" smtClean="0"/>
          </a:p>
          <a:p>
            <a:pPr marL="457200" lvl="1" indent="0" eaLnBrk="1" hangingPunct="1">
              <a:buNone/>
              <a:defRPr/>
            </a:pPr>
            <a:endParaRPr lang="en-US" altLang="zh-CN" dirty="0"/>
          </a:p>
          <a:p>
            <a:pPr marL="457200" lvl="1" indent="0" eaLnBrk="1" hangingPunct="1">
              <a:buNone/>
              <a:defRPr/>
            </a:pPr>
            <a:endParaRPr lang="en-US" altLang="zh-CN" dirty="0" smtClean="0"/>
          </a:p>
          <a:p>
            <a:pPr marL="457200" lvl="1" indent="0" eaLnBrk="1" hangingPunct="1">
              <a:buNone/>
              <a:defRPr/>
            </a:pPr>
            <a:endParaRPr lang="en-US" altLang="zh-CN" dirty="0"/>
          </a:p>
          <a:p>
            <a:pPr marL="457200" lvl="1" indent="0" eaLnBrk="1" hangingPunct="1">
              <a:buNone/>
              <a:defRPr/>
            </a:pPr>
            <a:endParaRPr lang="en-US" altLang="zh-CN" dirty="0" smtClean="0"/>
          </a:p>
          <a:p>
            <a:pPr eaLnBrk="1" hangingPunct="1">
              <a:defRPr/>
            </a:pPr>
            <a:r>
              <a:rPr lang="zh-CN" altLang="en-US" dirty="0" smtClean="0"/>
              <a:t>多态是面向对象程序设计的三个特点之一</a:t>
            </a:r>
            <a:endParaRPr lang="zh-CN" altLang="zh-CN" dirty="0" smtClean="0"/>
          </a:p>
        </p:txBody>
      </p:sp>
      <p:sp>
        <p:nvSpPr>
          <p:cNvPr id="21509"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62EE485-0411-4E61-A567-28E1B8A913B4}"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
        <p:nvSpPr>
          <p:cNvPr id="2" name="文本框 1"/>
          <p:cNvSpPr txBox="1"/>
          <p:nvPr/>
        </p:nvSpPr>
        <p:spPr>
          <a:xfrm>
            <a:off x="1979712" y="2996952"/>
            <a:ext cx="5040560" cy="2308324"/>
          </a:xfrm>
          <a:prstGeom prst="rect">
            <a:avLst/>
          </a:prstGeom>
          <a:noFill/>
        </p:spPr>
        <p:txBody>
          <a:bodyPr wrap="square" rtlCol="0">
            <a:spAutoFit/>
          </a:bodyPr>
          <a:lstStyle/>
          <a:p>
            <a:r>
              <a:rPr lang="en-US" altLang="zh-CN" dirty="0" smtClean="0"/>
              <a:t>public void </a:t>
            </a:r>
            <a:r>
              <a:rPr lang="en-US" altLang="zh-CN" dirty="0" err="1" smtClean="0"/>
              <a:t>printGeo</a:t>
            </a:r>
            <a:r>
              <a:rPr lang="en-US" altLang="zh-CN" dirty="0" smtClean="0"/>
              <a:t>(</a:t>
            </a:r>
            <a:r>
              <a:rPr lang="en-US" altLang="zh-CN" dirty="0" err="1" smtClean="0"/>
              <a:t>GeometricObject</a:t>
            </a:r>
            <a:r>
              <a:rPr lang="en-US" altLang="zh-CN" dirty="0" smtClean="0"/>
              <a:t> g){</a:t>
            </a:r>
            <a:endParaRPr lang="en-US" altLang="zh-CN" dirty="0" smtClean="0"/>
          </a:p>
          <a:p>
            <a:r>
              <a:rPr lang="en-US" altLang="zh-CN" dirty="0"/>
              <a:t> </a:t>
            </a:r>
            <a:r>
              <a:rPr lang="en-US" altLang="zh-CN" dirty="0" smtClean="0"/>
              <a:t>   </a:t>
            </a:r>
            <a:r>
              <a:rPr lang="en-US" altLang="zh-CN" dirty="0" err="1" smtClean="0"/>
              <a:t>System.out.println</a:t>
            </a:r>
            <a:r>
              <a:rPr lang="en-US" altLang="zh-CN" dirty="0" smtClean="0"/>
              <a:t>(</a:t>
            </a:r>
            <a:r>
              <a:rPr lang="en-US" altLang="zh-CN" dirty="0" err="1" smtClean="0"/>
              <a:t>g.toString</a:t>
            </a:r>
            <a:r>
              <a:rPr lang="en-US" altLang="zh-CN" dirty="0" smtClean="0"/>
              <a:t>());</a:t>
            </a:r>
            <a:endParaRPr lang="en-US" altLang="zh-CN" dirty="0" smtClean="0"/>
          </a:p>
          <a:p>
            <a:r>
              <a:rPr lang="en-US" altLang="zh-CN" dirty="0" smtClean="0"/>
              <a:t>}</a:t>
            </a:r>
            <a:endParaRPr lang="en-US" altLang="zh-CN" dirty="0" smtClean="0"/>
          </a:p>
          <a:p>
            <a:endParaRPr lang="en-US" altLang="zh-CN" dirty="0"/>
          </a:p>
          <a:p>
            <a:r>
              <a:rPr lang="en-US" altLang="zh-CN" dirty="0" smtClean="0"/>
              <a:t>public static void main(String[] </a:t>
            </a:r>
            <a:r>
              <a:rPr lang="en-US" altLang="zh-CN" dirty="0" err="1" smtClean="0"/>
              <a:t>args</a:t>
            </a:r>
            <a:r>
              <a:rPr lang="en-US" altLang="zh-CN" dirty="0" smtClean="0"/>
              <a:t>){</a:t>
            </a:r>
            <a:endParaRPr lang="en-US" altLang="zh-CN" dirty="0" smtClean="0"/>
          </a:p>
          <a:p>
            <a:r>
              <a:rPr lang="en-US" altLang="zh-CN" dirty="0" smtClean="0"/>
              <a:t>    Circle c = new Circle();</a:t>
            </a:r>
            <a:endParaRPr lang="en-US" altLang="zh-CN" dirty="0" smtClean="0"/>
          </a:p>
          <a:p>
            <a:r>
              <a:rPr lang="en-US" altLang="zh-CN" dirty="0"/>
              <a:t> </a:t>
            </a:r>
            <a:r>
              <a:rPr lang="en-US" altLang="zh-CN" dirty="0" smtClean="0"/>
              <a:t>   </a:t>
            </a:r>
            <a:r>
              <a:rPr lang="en-US" altLang="zh-CN" dirty="0" err="1" smtClean="0"/>
              <a:t>printGeo</a:t>
            </a:r>
            <a:r>
              <a:rPr lang="en-US" altLang="zh-CN" dirty="0" smtClean="0"/>
              <a:t>(c);</a:t>
            </a:r>
            <a:endParaRPr lang="en-US" altLang="zh-CN" dirty="0" smtClean="0"/>
          </a:p>
          <a:p>
            <a:r>
              <a:rPr lang="en-US" altLang="zh-CN" dirty="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dirty="0" smtClean="0"/>
              <a:t>本章内容</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父类和子类</a:t>
            </a:r>
            <a:endParaRPr lang="zh-CN" altLang="en-US" dirty="0" smtClean="0"/>
          </a:p>
          <a:p>
            <a:pPr eaLnBrk="1" hangingPunct="1">
              <a:defRPr/>
            </a:pPr>
            <a:r>
              <a:rPr lang="en-US" altLang="zh-CN" dirty="0" smtClean="0"/>
              <a:t>super</a:t>
            </a:r>
            <a:r>
              <a:rPr lang="zh-CN" altLang="en-US" dirty="0" smtClean="0"/>
              <a:t>关键字</a:t>
            </a:r>
            <a:endParaRPr lang="zh-CN" altLang="en-US" dirty="0" smtClean="0"/>
          </a:p>
          <a:p>
            <a:pPr eaLnBrk="1" hangingPunct="1">
              <a:defRPr/>
            </a:pPr>
            <a:r>
              <a:rPr lang="zh-CN" altLang="en-US" dirty="0" smtClean="0"/>
              <a:t>重写和重载</a:t>
            </a:r>
            <a:endParaRPr lang="en-US" altLang="zh-CN" dirty="0" smtClean="0"/>
          </a:p>
          <a:p>
            <a:pPr eaLnBrk="1" hangingPunct="1">
              <a:defRPr/>
            </a:pPr>
            <a:r>
              <a:rPr lang="en-US" altLang="zh-CN" dirty="0" smtClean="0"/>
              <a:t>Object</a:t>
            </a:r>
            <a:r>
              <a:rPr lang="zh-CN" altLang="en-US" dirty="0" smtClean="0"/>
              <a:t>类</a:t>
            </a:r>
            <a:endParaRPr lang="zh-CN" altLang="en-US" dirty="0" smtClean="0"/>
          </a:p>
          <a:p>
            <a:pPr eaLnBrk="1" hangingPunct="1">
              <a:defRPr/>
            </a:pPr>
            <a:r>
              <a:rPr lang="zh-CN" altLang="en-US" dirty="0" smtClean="0"/>
              <a:t>多态、动态绑定和对象的类型转换</a:t>
            </a:r>
            <a:endParaRPr lang="en-US" altLang="zh-CN" dirty="0" smtClean="0"/>
          </a:p>
          <a:p>
            <a:pPr eaLnBrk="1" hangingPunct="1">
              <a:defRPr/>
            </a:pPr>
            <a:r>
              <a:rPr lang="zh-CN" altLang="en-US" dirty="0" smtClean="0"/>
              <a:t>修饰符</a:t>
            </a:r>
            <a:r>
              <a:rPr lang="en-US" altLang="zh-CN" dirty="0" smtClean="0"/>
              <a:t>protected</a:t>
            </a:r>
            <a:r>
              <a:rPr lang="zh-CN" altLang="en-US" dirty="0" smtClean="0"/>
              <a:t>和</a:t>
            </a:r>
            <a:r>
              <a:rPr lang="en-US" altLang="zh-CN" dirty="0" smtClean="0"/>
              <a:t>final</a:t>
            </a:r>
            <a:endParaRPr lang="en-US" altLang="zh-CN" dirty="0" smtClean="0"/>
          </a:p>
          <a:p>
            <a:pPr>
              <a:defRPr/>
            </a:pPr>
            <a:endParaRPr lang="zh-CN" altLang="en-US" dirty="0"/>
          </a:p>
        </p:txBody>
      </p:sp>
      <p:sp>
        <p:nvSpPr>
          <p:cNvPr id="614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EF3CB42D-E437-4888-8126-E62192ADF9E0}"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dirty="0" smtClean="0"/>
              <a:t>多态</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一个变量必须被声明为某种类型，变量的这个类型称为</a:t>
            </a:r>
            <a:r>
              <a:rPr lang="zh-CN" altLang="en-US" dirty="0" smtClean="0">
                <a:solidFill>
                  <a:srgbClr val="FF0000"/>
                </a:solidFill>
              </a:rPr>
              <a:t>声明类型</a:t>
            </a:r>
            <a:r>
              <a:rPr lang="zh-CN" altLang="en-US" dirty="0" smtClean="0"/>
              <a:t>（</a:t>
            </a:r>
            <a:r>
              <a:rPr lang="en-US" altLang="zh-CN" dirty="0" smtClean="0"/>
              <a:t>declared type</a:t>
            </a:r>
            <a:r>
              <a:rPr lang="zh-CN" altLang="en-US" dirty="0" smtClean="0"/>
              <a:t>）</a:t>
            </a:r>
            <a:endParaRPr lang="en-US" altLang="zh-CN" dirty="0" smtClean="0"/>
          </a:p>
          <a:p>
            <a:pPr eaLnBrk="1" hangingPunct="1">
              <a:defRPr/>
            </a:pPr>
            <a:endParaRPr lang="en-US" altLang="zh-CN" dirty="0" smtClean="0">
              <a:solidFill>
                <a:srgbClr val="FF0000"/>
              </a:solidFill>
            </a:endParaRPr>
          </a:p>
          <a:p>
            <a:pPr eaLnBrk="1" hangingPunct="1">
              <a:defRPr/>
            </a:pPr>
            <a:r>
              <a:rPr lang="zh-CN" altLang="en-US" dirty="0" smtClean="0">
                <a:solidFill>
                  <a:srgbClr val="FF0000"/>
                </a:solidFill>
              </a:rPr>
              <a:t>实际类型</a:t>
            </a:r>
            <a:r>
              <a:rPr lang="zh-CN" altLang="en-US" dirty="0" smtClean="0"/>
              <a:t>（</a:t>
            </a:r>
            <a:r>
              <a:rPr lang="en-US" altLang="zh-CN" dirty="0" smtClean="0"/>
              <a:t>actual type</a:t>
            </a:r>
            <a:r>
              <a:rPr lang="zh-CN" altLang="en-US" dirty="0" smtClean="0"/>
              <a:t>）是被变量引用的对象的实际类</a:t>
            </a:r>
            <a:endParaRPr lang="en-US" altLang="zh-CN" dirty="0" smtClean="0"/>
          </a:p>
          <a:p>
            <a:pPr lvl="1" eaLnBrk="1" hangingPunct="1">
              <a:defRPr/>
            </a:pPr>
            <a:r>
              <a:rPr lang="en-US" altLang="zh-CN" dirty="0" err="1" smtClean="0"/>
              <a:t>GeometricObject</a:t>
            </a:r>
            <a:r>
              <a:rPr lang="en-US" altLang="zh-CN" dirty="0" smtClean="0"/>
              <a:t> g = new Circle();</a:t>
            </a:r>
            <a:endParaRPr lang="en-US" altLang="zh-CN" dirty="0" smtClean="0"/>
          </a:p>
          <a:p>
            <a:pPr>
              <a:defRPr/>
            </a:pPr>
            <a:endParaRPr lang="zh-CN" altLang="en-US" dirty="0"/>
          </a:p>
        </p:txBody>
      </p:sp>
      <p:sp>
        <p:nvSpPr>
          <p:cNvPr id="2253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9FCEA9B5-FEE6-40C8-B0F3-E2F6EBFB2CFD}"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dirty="0" smtClean="0"/>
              <a:t>动态绑定</a:t>
            </a:r>
            <a:endParaRPr lang="zh-CN" altLang="en-US" dirty="0" smtClean="0"/>
          </a:p>
        </p:txBody>
      </p:sp>
      <p:sp>
        <p:nvSpPr>
          <p:cNvPr id="6" name="内容占位符 5"/>
          <p:cNvSpPr>
            <a:spLocks noGrp="1"/>
          </p:cNvSpPr>
          <p:nvPr>
            <p:ph idx="1"/>
          </p:nvPr>
        </p:nvSpPr>
        <p:spPr>
          <a:xfrm>
            <a:off x="468313" y="1125538"/>
            <a:ext cx="8207375" cy="3671614"/>
          </a:xfrm>
        </p:spPr>
        <p:txBody>
          <a:bodyPr/>
          <a:lstStyle/>
          <a:p>
            <a:pPr eaLnBrk="1" hangingPunct="1">
              <a:defRPr/>
            </a:pPr>
            <a:r>
              <a:rPr lang="zh-CN" altLang="en-US" dirty="0" smtClean="0"/>
              <a:t>一个方法可以在父类中定义而在它的子类中重写</a:t>
            </a:r>
            <a:endParaRPr lang="en-US" altLang="zh-CN" dirty="0" smtClean="0"/>
          </a:p>
          <a:p>
            <a:pPr eaLnBrk="1" hangingPunct="1">
              <a:defRPr/>
            </a:pPr>
            <a:endParaRPr lang="en-US" altLang="zh-CN" dirty="0" smtClean="0"/>
          </a:p>
          <a:p>
            <a:pPr eaLnBrk="1" hangingPunct="1">
              <a:defRPr/>
            </a:pPr>
            <a:r>
              <a:rPr lang="zh-CN" altLang="en-US" dirty="0" smtClean="0"/>
              <a:t>当调用实例方法时，由</a:t>
            </a:r>
            <a:r>
              <a:rPr lang="en-US" altLang="zh-CN" dirty="0" smtClean="0">
                <a:solidFill>
                  <a:srgbClr val="00B050"/>
                </a:solidFill>
              </a:rPr>
              <a:t>Java</a:t>
            </a:r>
            <a:r>
              <a:rPr lang="zh-CN" altLang="en-US" dirty="0" smtClean="0">
                <a:solidFill>
                  <a:srgbClr val="00B050"/>
                </a:solidFill>
              </a:rPr>
              <a:t>虚拟机</a:t>
            </a:r>
            <a:r>
              <a:rPr lang="zh-CN" altLang="en-US" dirty="0" smtClean="0"/>
              <a:t>根据实例的实际类型，动态地决定所调用的方法，称为</a:t>
            </a:r>
            <a:r>
              <a:rPr lang="zh-CN" altLang="zh-CN" dirty="0" smtClean="0">
                <a:solidFill>
                  <a:srgbClr val="FF0000"/>
                </a:solidFill>
              </a:rPr>
              <a:t>动态绑定</a:t>
            </a:r>
            <a:r>
              <a:rPr lang="en-US" altLang="zh-CN" dirty="0" smtClean="0"/>
              <a:t>(dynamic binding</a:t>
            </a:r>
            <a:r>
              <a:rPr lang="zh-CN" altLang="en-US" dirty="0" smtClean="0"/>
              <a:t>）</a:t>
            </a:r>
            <a:endParaRPr lang="en-US" altLang="zh-CN" dirty="0" smtClean="0"/>
          </a:p>
        </p:txBody>
      </p:sp>
      <p:sp>
        <p:nvSpPr>
          <p:cNvPr id="27652"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E0D8DC71-B39B-4C0C-948A-778EC9700306}"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dirty="0" smtClean="0"/>
              <a:t>动态绑定工作机制</a:t>
            </a:r>
            <a:endParaRPr lang="zh-CN" altLang="en-US" dirty="0" smtClean="0"/>
          </a:p>
        </p:txBody>
      </p:sp>
      <p:sp>
        <p:nvSpPr>
          <p:cNvPr id="28" name="内容占位符 27"/>
          <p:cNvSpPr>
            <a:spLocks noGrp="1"/>
          </p:cNvSpPr>
          <p:nvPr>
            <p:ph idx="1"/>
          </p:nvPr>
        </p:nvSpPr>
        <p:spPr>
          <a:xfrm>
            <a:off x="468313" y="1125538"/>
            <a:ext cx="8207375" cy="3095625"/>
          </a:xfrm>
        </p:spPr>
        <p:txBody>
          <a:bodyPr/>
          <a:lstStyle/>
          <a:p>
            <a:pPr eaLnBrk="1" hangingPunct="1">
              <a:defRPr/>
            </a:pPr>
            <a:r>
              <a:rPr lang="zh-CN" altLang="zh-CN" dirty="0" smtClean="0"/>
              <a:t>假定对象o是类C1的实例</a:t>
            </a:r>
            <a:endParaRPr lang="en-US" altLang="zh-CN" dirty="0" smtClean="0"/>
          </a:p>
          <a:p>
            <a:pPr lvl="1" eaLnBrk="1" hangingPunct="1">
              <a:defRPr/>
            </a:pPr>
            <a:r>
              <a:rPr lang="en-US" altLang="zh-CN" dirty="0" smtClean="0"/>
              <a:t>Object o = new C1();</a:t>
            </a:r>
            <a:endParaRPr lang="en-US" altLang="zh-CN" dirty="0" smtClean="0"/>
          </a:p>
          <a:p>
            <a:pPr eaLnBrk="1" hangingPunct="1">
              <a:defRPr/>
            </a:pPr>
            <a:r>
              <a:rPr lang="zh-CN" altLang="zh-CN" dirty="0" smtClean="0"/>
              <a:t>C1是C2的子类，C2是C3的子类，…，Cn-1是Cn的子类</a:t>
            </a:r>
            <a:endParaRPr lang="en-US" altLang="zh-CN" dirty="0" smtClean="0"/>
          </a:p>
          <a:p>
            <a:pPr eaLnBrk="1" hangingPunct="1">
              <a:defRPr/>
            </a:pPr>
            <a:r>
              <a:rPr lang="zh-CN" altLang="zh-CN" dirty="0" smtClean="0"/>
              <a:t>也就是说，</a:t>
            </a:r>
            <a:r>
              <a:rPr lang="zh-CN" altLang="zh-CN" dirty="0" smtClean="0">
                <a:solidFill>
                  <a:srgbClr val="00B050"/>
                </a:solidFill>
              </a:rPr>
              <a:t>Cn</a:t>
            </a:r>
            <a:r>
              <a:rPr lang="zh-CN" altLang="zh-CN" dirty="0" smtClean="0"/>
              <a:t>是</a:t>
            </a:r>
            <a:r>
              <a:rPr lang="zh-CN" altLang="zh-CN" dirty="0" smtClean="0">
                <a:solidFill>
                  <a:srgbClr val="FF0000"/>
                </a:solidFill>
              </a:rPr>
              <a:t>最</a:t>
            </a:r>
            <a:r>
              <a:rPr lang="zh-CN" altLang="en-US" dirty="0" smtClean="0">
                <a:solidFill>
                  <a:srgbClr val="FF0000"/>
                </a:solidFill>
              </a:rPr>
              <a:t>一般</a:t>
            </a:r>
            <a:r>
              <a:rPr lang="zh-CN" altLang="zh-CN" dirty="0" smtClean="0"/>
              <a:t>的类，</a:t>
            </a:r>
            <a:r>
              <a:rPr lang="zh-CN" altLang="zh-CN" dirty="0" smtClean="0">
                <a:solidFill>
                  <a:srgbClr val="FF0000"/>
                </a:solidFill>
              </a:rPr>
              <a:t>C1</a:t>
            </a:r>
            <a:r>
              <a:rPr lang="zh-CN" altLang="zh-CN" dirty="0" smtClean="0"/>
              <a:t>是</a:t>
            </a:r>
            <a:r>
              <a:rPr lang="zh-CN" altLang="en-US" dirty="0" smtClean="0">
                <a:solidFill>
                  <a:srgbClr val="FF0000"/>
                </a:solidFill>
              </a:rPr>
              <a:t>最特殊</a:t>
            </a:r>
            <a:r>
              <a:rPr lang="zh-CN" altLang="zh-CN" dirty="0" smtClean="0"/>
              <a:t>的类。在Java中，Cn是Object类。</a:t>
            </a:r>
            <a:endParaRPr lang="en-US" altLang="zh-CN" dirty="0" smtClean="0"/>
          </a:p>
        </p:txBody>
      </p:sp>
      <p:sp>
        <p:nvSpPr>
          <p:cNvPr id="28676" name="灯片编号占位符 2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B1B45BFA-CBDC-4DE0-9A31-C5B7150B2293}"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pSp>
        <p:nvGrpSpPr>
          <p:cNvPr id="28677" name="组合 1"/>
          <p:cNvGrpSpPr/>
          <p:nvPr/>
        </p:nvGrpSpPr>
        <p:grpSpPr bwMode="auto">
          <a:xfrm>
            <a:off x="1258888" y="4848225"/>
            <a:ext cx="5969000" cy="741363"/>
            <a:chOff x="1482725" y="4846638"/>
            <a:chExt cx="5969000" cy="741362"/>
          </a:xfrm>
        </p:grpSpPr>
        <p:sp>
          <p:nvSpPr>
            <p:cNvPr id="28678" name="Rectangle 8"/>
            <p:cNvSpPr>
              <a:spLocks noChangeArrowheads="1"/>
            </p:cNvSpPr>
            <p:nvPr/>
          </p:nvSpPr>
          <p:spPr bwMode="auto">
            <a:xfrm>
              <a:off x="1511300"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C</a:t>
              </a:r>
              <a:r>
                <a:rPr lang="en-US" altLang="zh-CN" sz="2000" baseline="-1000">
                  <a:latin typeface="Arial" panose="020B0604020202020204" pitchFamily="34" charset="0"/>
                  <a:ea typeface="宋体" panose="02010600030101010101" pitchFamily="2" charset="-122"/>
                </a:rPr>
                <a:t>n</a:t>
              </a:r>
              <a:endParaRPr lang="en-US" altLang="zh-CN" sz="2000" baseline="-1000">
                <a:latin typeface="Arial" panose="020B0604020202020204" pitchFamily="34" charset="0"/>
                <a:ea typeface="宋体" panose="02010600030101010101" pitchFamily="2" charset="-122"/>
              </a:endParaRPr>
            </a:p>
          </p:txBody>
        </p:sp>
        <p:sp>
          <p:nvSpPr>
            <p:cNvPr id="28679" name="Rectangle 9"/>
            <p:cNvSpPr>
              <a:spLocks noChangeArrowheads="1"/>
            </p:cNvSpPr>
            <p:nvPr/>
          </p:nvSpPr>
          <p:spPr bwMode="auto">
            <a:xfrm>
              <a:off x="2816225"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C</a:t>
              </a:r>
              <a:r>
                <a:rPr lang="en-US" altLang="zh-CN" sz="2000" baseline="-1000">
                  <a:latin typeface="Arial" panose="020B0604020202020204" pitchFamily="34" charset="0"/>
                  <a:ea typeface="宋体" panose="02010600030101010101" pitchFamily="2" charset="-122"/>
                </a:rPr>
                <a:t>n-1</a:t>
              </a:r>
              <a:endParaRPr lang="en-US" altLang="zh-CN" sz="2000" baseline="-1000">
                <a:latin typeface="Arial" panose="020B0604020202020204" pitchFamily="34" charset="0"/>
                <a:ea typeface="宋体" panose="02010600030101010101" pitchFamily="2" charset="-122"/>
              </a:endParaRPr>
            </a:p>
          </p:txBody>
        </p:sp>
        <p:sp>
          <p:nvSpPr>
            <p:cNvPr id="28680" name="AutoShape 10"/>
            <p:cNvSpPr>
              <a:spLocks noChangeArrowheads="1"/>
            </p:cNvSpPr>
            <p:nvPr/>
          </p:nvSpPr>
          <p:spPr bwMode="auto">
            <a:xfrm rot="-5400000">
              <a:off x="2232025" y="5318125"/>
              <a:ext cx="134938" cy="134938"/>
            </a:xfrm>
            <a:prstGeom prst="triangle">
              <a:avLst>
                <a:gd name="adj" fmla="val 5000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cxnSp>
          <p:nvCxnSpPr>
            <p:cNvPr id="28681" name="AutoShape 11"/>
            <p:cNvCxnSpPr>
              <a:cxnSpLocks noChangeShapeType="1"/>
              <a:stCxn id="28680" idx="3"/>
              <a:endCxn id="28679" idx="1"/>
            </p:cNvCxnSpPr>
            <p:nvPr/>
          </p:nvCxnSpPr>
          <p:spPr bwMode="auto">
            <a:xfrm flipV="1">
              <a:off x="2368550" y="5386388"/>
              <a:ext cx="447675" cy="158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28682" name="Rectangle 12"/>
            <p:cNvSpPr>
              <a:spLocks noChangeArrowheads="1"/>
            </p:cNvSpPr>
            <p:nvPr/>
          </p:nvSpPr>
          <p:spPr bwMode="auto">
            <a:xfrm>
              <a:off x="4121150"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a:t>
              </a:r>
              <a:endParaRPr lang="en-US" altLang="zh-CN" sz="2000" baseline="-1000">
                <a:latin typeface="Arial" panose="020B0604020202020204" pitchFamily="34" charset="0"/>
                <a:ea typeface="宋体" panose="02010600030101010101" pitchFamily="2" charset="-122"/>
              </a:endParaRPr>
            </a:p>
          </p:txBody>
        </p:sp>
        <p:sp>
          <p:nvSpPr>
            <p:cNvPr id="28683" name="AutoShape 13"/>
            <p:cNvSpPr>
              <a:spLocks noChangeArrowheads="1"/>
            </p:cNvSpPr>
            <p:nvPr/>
          </p:nvSpPr>
          <p:spPr bwMode="auto">
            <a:xfrm rot="-5400000">
              <a:off x="3536950" y="5318125"/>
              <a:ext cx="134938" cy="134938"/>
            </a:xfrm>
            <a:prstGeom prst="triangle">
              <a:avLst>
                <a:gd name="adj" fmla="val 5000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cxnSp>
          <p:nvCxnSpPr>
            <p:cNvPr id="28684" name="AutoShape 14"/>
            <p:cNvCxnSpPr>
              <a:cxnSpLocks noChangeShapeType="1"/>
              <a:stCxn id="28683" idx="3"/>
              <a:endCxn id="28682" idx="1"/>
            </p:cNvCxnSpPr>
            <p:nvPr/>
          </p:nvCxnSpPr>
          <p:spPr bwMode="auto">
            <a:xfrm flipV="1">
              <a:off x="3673475" y="5386388"/>
              <a:ext cx="447675" cy="158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28685" name="Rectangle 15"/>
            <p:cNvSpPr>
              <a:spLocks noChangeArrowheads="1"/>
            </p:cNvSpPr>
            <p:nvPr/>
          </p:nvSpPr>
          <p:spPr bwMode="auto">
            <a:xfrm>
              <a:off x="5426075"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C</a:t>
              </a:r>
              <a:r>
                <a:rPr lang="en-US" altLang="zh-CN" sz="2000" baseline="-1000">
                  <a:latin typeface="Arial" panose="020B0604020202020204" pitchFamily="34" charset="0"/>
                  <a:ea typeface="宋体" panose="02010600030101010101" pitchFamily="2" charset="-122"/>
                </a:rPr>
                <a:t>2</a:t>
              </a:r>
              <a:endParaRPr lang="en-US" altLang="zh-CN" sz="2000" baseline="-1000">
                <a:latin typeface="Arial" panose="020B0604020202020204" pitchFamily="34" charset="0"/>
                <a:ea typeface="宋体" panose="02010600030101010101" pitchFamily="2" charset="-122"/>
              </a:endParaRPr>
            </a:p>
          </p:txBody>
        </p:sp>
        <p:sp>
          <p:nvSpPr>
            <p:cNvPr id="28686" name="AutoShape 16"/>
            <p:cNvSpPr>
              <a:spLocks noChangeArrowheads="1"/>
            </p:cNvSpPr>
            <p:nvPr/>
          </p:nvSpPr>
          <p:spPr bwMode="auto">
            <a:xfrm rot="-5400000">
              <a:off x="4841875" y="5318125"/>
              <a:ext cx="134938" cy="134938"/>
            </a:xfrm>
            <a:prstGeom prst="triangle">
              <a:avLst>
                <a:gd name="adj" fmla="val 5000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cxnSp>
          <p:nvCxnSpPr>
            <p:cNvPr id="28687" name="AutoShape 17"/>
            <p:cNvCxnSpPr>
              <a:cxnSpLocks noChangeShapeType="1"/>
              <a:stCxn id="28686" idx="3"/>
              <a:endCxn id="28685" idx="1"/>
            </p:cNvCxnSpPr>
            <p:nvPr/>
          </p:nvCxnSpPr>
          <p:spPr bwMode="auto">
            <a:xfrm flipV="1">
              <a:off x="4978400" y="5386388"/>
              <a:ext cx="447675" cy="158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28688" name="Rectangle 18"/>
            <p:cNvSpPr>
              <a:spLocks noChangeArrowheads="1"/>
            </p:cNvSpPr>
            <p:nvPr/>
          </p:nvSpPr>
          <p:spPr bwMode="auto">
            <a:xfrm>
              <a:off x="6731000"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C</a:t>
              </a:r>
              <a:r>
                <a:rPr lang="en-US" altLang="zh-CN" sz="2000" baseline="-1000">
                  <a:latin typeface="Arial" panose="020B0604020202020204" pitchFamily="34" charset="0"/>
                  <a:ea typeface="宋体" panose="02010600030101010101" pitchFamily="2" charset="-122"/>
                </a:rPr>
                <a:t>1</a:t>
              </a:r>
              <a:endParaRPr lang="en-US" altLang="zh-CN" sz="2000" baseline="-1000">
                <a:latin typeface="Arial" panose="020B0604020202020204" pitchFamily="34" charset="0"/>
                <a:ea typeface="宋体" panose="02010600030101010101" pitchFamily="2" charset="-122"/>
              </a:endParaRPr>
            </a:p>
          </p:txBody>
        </p:sp>
        <p:sp>
          <p:nvSpPr>
            <p:cNvPr id="28689" name="AutoShape 19"/>
            <p:cNvSpPr>
              <a:spLocks noChangeArrowheads="1"/>
            </p:cNvSpPr>
            <p:nvPr/>
          </p:nvSpPr>
          <p:spPr bwMode="auto">
            <a:xfrm rot="-5400000">
              <a:off x="6146800" y="5318125"/>
              <a:ext cx="134938" cy="134938"/>
            </a:xfrm>
            <a:prstGeom prst="triangle">
              <a:avLst>
                <a:gd name="adj" fmla="val 5000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cxnSp>
          <p:nvCxnSpPr>
            <p:cNvPr id="28690" name="AutoShape 20"/>
            <p:cNvCxnSpPr>
              <a:cxnSpLocks noChangeShapeType="1"/>
              <a:stCxn id="28689" idx="3"/>
              <a:endCxn id="28688" idx="1"/>
            </p:cNvCxnSpPr>
            <p:nvPr/>
          </p:nvCxnSpPr>
          <p:spPr bwMode="auto">
            <a:xfrm flipV="1">
              <a:off x="6283325" y="5386388"/>
              <a:ext cx="447675" cy="158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28691" name="Text Box 21"/>
            <p:cNvSpPr txBox="1">
              <a:spLocks noChangeArrowheads="1"/>
            </p:cNvSpPr>
            <p:nvPr/>
          </p:nvSpPr>
          <p:spPr bwMode="auto">
            <a:xfrm>
              <a:off x="1482725" y="484663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Object</a:t>
              </a:r>
              <a:endParaRPr lang="en-US" altLang="zh-CN" sz="1800">
                <a:latin typeface="Arial" panose="020B0604020202020204" pitchFamily="34" charset="0"/>
                <a:ea typeface="宋体" panose="02010600030101010101" pitchFamily="2" charset="-122"/>
              </a:endParaRPr>
            </a:p>
          </p:txBody>
        </p:sp>
        <p:sp>
          <p:nvSpPr>
            <p:cNvPr id="28692" name="Text Box 28"/>
            <p:cNvSpPr txBox="1">
              <a:spLocks noChangeArrowheads="1"/>
            </p:cNvSpPr>
            <p:nvPr/>
          </p:nvSpPr>
          <p:spPr bwMode="auto">
            <a:xfrm>
              <a:off x="6746875" y="4846638"/>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对象</a:t>
              </a:r>
              <a:r>
                <a:rPr lang="en-US" altLang="zh-CN" sz="1800">
                  <a:latin typeface="Arial" panose="020B0604020202020204" pitchFamily="34" charset="0"/>
                  <a:ea typeface="宋体" panose="02010600030101010101" pitchFamily="2" charset="-122"/>
                </a:rPr>
                <a:t>o</a:t>
              </a:r>
              <a:endParaRPr lang="en-US" altLang="zh-CN" sz="180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zh-CN" altLang="en-US" dirty="0" smtClean="0"/>
              <a:t>动态绑定工作机制</a:t>
            </a:r>
            <a:endParaRPr lang="zh-CN" altLang="en-US" dirty="0" smtClean="0"/>
          </a:p>
        </p:txBody>
      </p:sp>
      <p:grpSp>
        <p:nvGrpSpPr>
          <p:cNvPr id="29699" name="组合 1"/>
          <p:cNvGrpSpPr/>
          <p:nvPr/>
        </p:nvGrpSpPr>
        <p:grpSpPr bwMode="auto">
          <a:xfrm>
            <a:off x="1258888" y="4797425"/>
            <a:ext cx="6148387" cy="1327150"/>
            <a:chOff x="1482725" y="4846638"/>
            <a:chExt cx="6148388" cy="1327150"/>
          </a:xfrm>
        </p:grpSpPr>
        <p:sp>
          <p:nvSpPr>
            <p:cNvPr id="29702" name="Rectangle 8"/>
            <p:cNvSpPr>
              <a:spLocks noChangeArrowheads="1"/>
            </p:cNvSpPr>
            <p:nvPr/>
          </p:nvSpPr>
          <p:spPr bwMode="auto">
            <a:xfrm>
              <a:off x="1511300"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C</a:t>
              </a:r>
              <a:r>
                <a:rPr lang="en-US" altLang="zh-CN" sz="2000" baseline="-1000">
                  <a:latin typeface="Arial" panose="020B0604020202020204" pitchFamily="34" charset="0"/>
                  <a:ea typeface="宋体" panose="02010600030101010101" pitchFamily="2" charset="-122"/>
                </a:rPr>
                <a:t>n</a:t>
              </a:r>
              <a:endParaRPr lang="en-US" altLang="zh-CN" sz="2000" baseline="-1000">
                <a:latin typeface="Arial" panose="020B0604020202020204" pitchFamily="34" charset="0"/>
                <a:ea typeface="宋体" panose="02010600030101010101" pitchFamily="2" charset="-122"/>
              </a:endParaRPr>
            </a:p>
          </p:txBody>
        </p:sp>
        <p:sp>
          <p:nvSpPr>
            <p:cNvPr id="29703" name="Rectangle 9"/>
            <p:cNvSpPr>
              <a:spLocks noChangeArrowheads="1"/>
            </p:cNvSpPr>
            <p:nvPr/>
          </p:nvSpPr>
          <p:spPr bwMode="auto">
            <a:xfrm>
              <a:off x="2816225"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C</a:t>
              </a:r>
              <a:r>
                <a:rPr lang="en-US" altLang="zh-CN" sz="2000" baseline="-1000">
                  <a:latin typeface="Arial" panose="020B0604020202020204" pitchFamily="34" charset="0"/>
                  <a:ea typeface="宋体" panose="02010600030101010101" pitchFamily="2" charset="-122"/>
                </a:rPr>
                <a:t>n-1</a:t>
              </a:r>
              <a:endParaRPr lang="en-US" altLang="zh-CN" sz="2000" baseline="-1000">
                <a:latin typeface="Arial" panose="020B0604020202020204" pitchFamily="34" charset="0"/>
                <a:ea typeface="宋体" panose="02010600030101010101" pitchFamily="2" charset="-122"/>
              </a:endParaRPr>
            </a:p>
          </p:txBody>
        </p:sp>
        <p:sp>
          <p:nvSpPr>
            <p:cNvPr id="29704" name="AutoShape 10"/>
            <p:cNvSpPr>
              <a:spLocks noChangeArrowheads="1"/>
            </p:cNvSpPr>
            <p:nvPr/>
          </p:nvSpPr>
          <p:spPr bwMode="auto">
            <a:xfrm rot="-5400000">
              <a:off x="2232025" y="5318125"/>
              <a:ext cx="134938" cy="134938"/>
            </a:xfrm>
            <a:prstGeom prst="triangle">
              <a:avLst>
                <a:gd name="adj" fmla="val 5000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cxnSp>
          <p:nvCxnSpPr>
            <p:cNvPr id="29705" name="AutoShape 11"/>
            <p:cNvCxnSpPr>
              <a:cxnSpLocks noChangeShapeType="1"/>
              <a:stCxn id="29704" idx="3"/>
              <a:endCxn id="29703" idx="1"/>
            </p:cNvCxnSpPr>
            <p:nvPr/>
          </p:nvCxnSpPr>
          <p:spPr bwMode="auto">
            <a:xfrm flipV="1">
              <a:off x="2368550" y="5386388"/>
              <a:ext cx="447675" cy="158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29706" name="Rectangle 12"/>
            <p:cNvSpPr>
              <a:spLocks noChangeArrowheads="1"/>
            </p:cNvSpPr>
            <p:nvPr/>
          </p:nvSpPr>
          <p:spPr bwMode="auto">
            <a:xfrm>
              <a:off x="4121150"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a:t>
              </a:r>
              <a:endParaRPr lang="en-US" altLang="zh-CN" sz="2000" baseline="-1000">
                <a:latin typeface="Arial" panose="020B0604020202020204" pitchFamily="34" charset="0"/>
                <a:ea typeface="宋体" panose="02010600030101010101" pitchFamily="2" charset="-122"/>
              </a:endParaRPr>
            </a:p>
          </p:txBody>
        </p:sp>
        <p:sp>
          <p:nvSpPr>
            <p:cNvPr id="29707" name="AutoShape 13"/>
            <p:cNvSpPr>
              <a:spLocks noChangeArrowheads="1"/>
            </p:cNvSpPr>
            <p:nvPr/>
          </p:nvSpPr>
          <p:spPr bwMode="auto">
            <a:xfrm rot="-5400000">
              <a:off x="3536950" y="5318125"/>
              <a:ext cx="134938" cy="134938"/>
            </a:xfrm>
            <a:prstGeom prst="triangle">
              <a:avLst>
                <a:gd name="adj" fmla="val 5000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cxnSp>
          <p:nvCxnSpPr>
            <p:cNvPr id="29708" name="AutoShape 14"/>
            <p:cNvCxnSpPr>
              <a:cxnSpLocks noChangeShapeType="1"/>
              <a:stCxn id="29707" idx="3"/>
              <a:endCxn id="29706" idx="1"/>
            </p:cNvCxnSpPr>
            <p:nvPr/>
          </p:nvCxnSpPr>
          <p:spPr bwMode="auto">
            <a:xfrm flipV="1">
              <a:off x="3673475" y="5386388"/>
              <a:ext cx="447675" cy="158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29709" name="Rectangle 15"/>
            <p:cNvSpPr>
              <a:spLocks noChangeArrowheads="1"/>
            </p:cNvSpPr>
            <p:nvPr/>
          </p:nvSpPr>
          <p:spPr bwMode="auto">
            <a:xfrm>
              <a:off x="5426075"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C</a:t>
              </a:r>
              <a:r>
                <a:rPr lang="en-US" altLang="zh-CN" sz="2000" baseline="-1000">
                  <a:latin typeface="Arial" panose="020B0604020202020204" pitchFamily="34" charset="0"/>
                  <a:ea typeface="宋体" panose="02010600030101010101" pitchFamily="2" charset="-122"/>
                </a:rPr>
                <a:t>2</a:t>
              </a:r>
              <a:endParaRPr lang="en-US" altLang="zh-CN" sz="2000" baseline="-1000">
                <a:latin typeface="Arial" panose="020B0604020202020204" pitchFamily="34" charset="0"/>
                <a:ea typeface="宋体" panose="02010600030101010101" pitchFamily="2" charset="-122"/>
              </a:endParaRPr>
            </a:p>
          </p:txBody>
        </p:sp>
        <p:sp>
          <p:nvSpPr>
            <p:cNvPr id="29710" name="AutoShape 16"/>
            <p:cNvSpPr>
              <a:spLocks noChangeArrowheads="1"/>
            </p:cNvSpPr>
            <p:nvPr/>
          </p:nvSpPr>
          <p:spPr bwMode="auto">
            <a:xfrm rot="-5400000">
              <a:off x="4841875" y="5318125"/>
              <a:ext cx="134938" cy="134938"/>
            </a:xfrm>
            <a:prstGeom prst="triangle">
              <a:avLst>
                <a:gd name="adj" fmla="val 5000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cxnSp>
          <p:nvCxnSpPr>
            <p:cNvPr id="29711" name="AutoShape 17"/>
            <p:cNvCxnSpPr>
              <a:cxnSpLocks noChangeShapeType="1"/>
              <a:stCxn id="29710" idx="3"/>
              <a:endCxn id="29709" idx="1"/>
            </p:cNvCxnSpPr>
            <p:nvPr/>
          </p:nvCxnSpPr>
          <p:spPr bwMode="auto">
            <a:xfrm flipV="1">
              <a:off x="4978400" y="5386388"/>
              <a:ext cx="447675" cy="158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29712" name="Rectangle 18"/>
            <p:cNvSpPr>
              <a:spLocks noChangeArrowheads="1"/>
            </p:cNvSpPr>
            <p:nvPr/>
          </p:nvSpPr>
          <p:spPr bwMode="auto">
            <a:xfrm>
              <a:off x="6731000" y="5183188"/>
              <a:ext cx="720725" cy="404812"/>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2000">
                  <a:latin typeface="Arial" panose="020B0604020202020204" pitchFamily="34" charset="0"/>
                  <a:ea typeface="宋体" panose="02010600030101010101" pitchFamily="2" charset="-122"/>
                </a:rPr>
                <a:t>C</a:t>
              </a:r>
              <a:r>
                <a:rPr lang="en-US" altLang="zh-CN" sz="2000" baseline="-1000">
                  <a:latin typeface="Arial" panose="020B0604020202020204" pitchFamily="34" charset="0"/>
                  <a:ea typeface="宋体" panose="02010600030101010101" pitchFamily="2" charset="-122"/>
                </a:rPr>
                <a:t>1</a:t>
              </a:r>
              <a:endParaRPr lang="en-US" altLang="zh-CN" sz="2000" baseline="-1000">
                <a:latin typeface="Arial" panose="020B0604020202020204" pitchFamily="34" charset="0"/>
                <a:ea typeface="宋体" panose="02010600030101010101" pitchFamily="2" charset="-122"/>
              </a:endParaRPr>
            </a:p>
          </p:txBody>
        </p:sp>
        <p:sp>
          <p:nvSpPr>
            <p:cNvPr id="29713" name="AutoShape 19"/>
            <p:cNvSpPr>
              <a:spLocks noChangeArrowheads="1"/>
            </p:cNvSpPr>
            <p:nvPr/>
          </p:nvSpPr>
          <p:spPr bwMode="auto">
            <a:xfrm rot="-5400000">
              <a:off x="6146800" y="5318125"/>
              <a:ext cx="134938" cy="134938"/>
            </a:xfrm>
            <a:prstGeom prst="triangle">
              <a:avLst>
                <a:gd name="adj" fmla="val 50000"/>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cxnSp>
          <p:nvCxnSpPr>
            <p:cNvPr id="29714" name="AutoShape 20"/>
            <p:cNvCxnSpPr>
              <a:cxnSpLocks noChangeShapeType="1"/>
              <a:stCxn id="29713" idx="3"/>
              <a:endCxn id="29712" idx="1"/>
            </p:cNvCxnSpPr>
            <p:nvPr/>
          </p:nvCxnSpPr>
          <p:spPr bwMode="auto">
            <a:xfrm flipV="1">
              <a:off x="6283325" y="5386388"/>
              <a:ext cx="447675" cy="158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29715" name="Text Box 21"/>
            <p:cNvSpPr txBox="1">
              <a:spLocks noChangeArrowheads="1"/>
            </p:cNvSpPr>
            <p:nvPr/>
          </p:nvSpPr>
          <p:spPr bwMode="auto">
            <a:xfrm>
              <a:off x="1482725" y="484663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Object</a:t>
              </a:r>
              <a:endParaRPr lang="en-US" altLang="zh-CN" sz="1800">
                <a:latin typeface="Arial" panose="020B0604020202020204" pitchFamily="34" charset="0"/>
                <a:ea typeface="宋体" panose="02010600030101010101" pitchFamily="2" charset="-122"/>
              </a:endParaRPr>
            </a:p>
          </p:txBody>
        </p:sp>
        <p:sp>
          <p:nvSpPr>
            <p:cNvPr id="29716" name="Text Box 22"/>
            <p:cNvSpPr txBox="1">
              <a:spLocks noChangeArrowheads="1"/>
            </p:cNvSpPr>
            <p:nvPr/>
          </p:nvSpPr>
          <p:spPr bwMode="auto">
            <a:xfrm>
              <a:off x="5922963" y="5837238"/>
              <a:ext cx="170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查找方法</a:t>
              </a:r>
              <a:r>
                <a:rPr lang="en-US" altLang="zh-CN" sz="1800">
                  <a:latin typeface="Arial" panose="020B0604020202020204" pitchFamily="34" charset="0"/>
                  <a:ea typeface="宋体" panose="02010600030101010101" pitchFamily="2" charset="-122"/>
                </a:rPr>
                <a:t>p</a:t>
              </a:r>
              <a:r>
                <a:rPr lang="zh-CN" altLang="en-US" sz="1800">
                  <a:latin typeface="Arial" panose="020B0604020202020204" pitchFamily="34" charset="0"/>
                  <a:ea typeface="宋体" panose="02010600030101010101" pitchFamily="2" charset="-122"/>
                </a:rPr>
                <a:t>的顺序</a:t>
              </a:r>
              <a:endParaRPr lang="zh-CN" altLang="en-US" sz="1800">
                <a:latin typeface="Arial" panose="020B0604020202020204" pitchFamily="34" charset="0"/>
                <a:ea typeface="宋体" panose="02010600030101010101" pitchFamily="2" charset="-122"/>
              </a:endParaRPr>
            </a:p>
          </p:txBody>
        </p:sp>
        <p:sp>
          <p:nvSpPr>
            <p:cNvPr id="29717" name="Line 23"/>
            <p:cNvSpPr>
              <a:spLocks noChangeShapeType="1"/>
            </p:cNvSpPr>
            <p:nvPr/>
          </p:nvSpPr>
          <p:spPr bwMode="auto">
            <a:xfrm flipH="1">
              <a:off x="1871663" y="5813425"/>
              <a:ext cx="55800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24"/>
            <p:cNvSpPr>
              <a:spLocks noChangeShapeType="1"/>
            </p:cNvSpPr>
            <p:nvPr/>
          </p:nvSpPr>
          <p:spPr bwMode="auto">
            <a:xfrm flipH="1">
              <a:off x="7092950" y="5813425"/>
              <a:ext cx="35877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25"/>
            <p:cNvSpPr>
              <a:spLocks noChangeShapeType="1"/>
            </p:cNvSpPr>
            <p:nvPr/>
          </p:nvSpPr>
          <p:spPr bwMode="auto">
            <a:xfrm flipH="1">
              <a:off x="5786438" y="5813425"/>
              <a:ext cx="166528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26"/>
            <p:cNvSpPr>
              <a:spLocks noChangeShapeType="1"/>
            </p:cNvSpPr>
            <p:nvPr/>
          </p:nvSpPr>
          <p:spPr bwMode="auto">
            <a:xfrm flipH="1">
              <a:off x="4481513" y="5813425"/>
              <a:ext cx="29702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27"/>
            <p:cNvSpPr>
              <a:spLocks noChangeShapeType="1"/>
            </p:cNvSpPr>
            <p:nvPr/>
          </p:nvSpPr>
          <p:spPr bwMode="auto">
            <a:xfrm flipH="1">
              <a:off x="3176588" y="5813425"/>
              <a:ext cx="29702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Text Box 28"/>
            <p:cNvSpPr txBox="1">
              <a:spLocks noChangeArrowheads="1"/>
            </p:cNvSpPr>
            <p:nvPr/>
          </p:nvSpPr>
          <p:spPr bwMode="auto">
            <a:xfrm>
              <a:off x="6746875" y="4846638"/>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zh-CN" altLang="en-US" sz="1800">
                  <a:latin typeface="Arial" panose="020B0604020202020204" pitchFamily="34" charset="0"/>
                  <a:ea typeface="宋体" panose="02010600030101010101" pitchFamily="2" charset="-122"/>
                </a:rPr>
                <a:t>对象</a:t>
              </a:r>
              <a:r>
                <a:rPr lang="en-US" altLang="zh-CN" sz="1800">
                  <a:latin typeface="Arial" panose="020B0604020202020204" pitchFamily="34" charset="0"/>
                  <a:ea typeface="宋体" panose="02010600030101010101" pitchFamily="2" charset="-122"/>
                </a:rPr>
                <a:t>o</a:t>
              </a:r>
              <a:endParaRPr lang="en-US" altLang="zh-CN" sz="1800">
                <a:latin typeface="Arial" panose="020B0604020202020204" pitchFamily="34" charset="0"/>
                <a:ea typeface="宋体" panose="02010600030101010101" pitchFamily="2" charset="-122"/>
              </a:endParaRPr>
            </a:p>
          </p:txBody>
        </p:sp>
      </p:grpSp>
      <p:sp>
        <p:nvSpPr>
          <p:cNvPr id="28" name="内容占位符 27"/>
          <p:cNvSpPr>
            <a:spLocks noGrp="1"/>
          </p:cNvSpPr>
          <p:nvPr>
            <p:ph idx="1"/>
          </p:nvPr>
        </p:nvSpPr>
        <p:spPr>
          <a:xfrm>
            <a:off x="468313" y="1125538"/>
            <a:ext cx="8207375" cy="2879725"/>
          </a:xfrm>
        </p:spPr>
        <p:txBody>
          <a:bodyPr/>
          <a:lstStyle/>
          <a:p>
            <a:pPr eaLnBrk="1" hangingPunct="1">
              <a:defRPr/>
            </a:pPr>
            <a:r>
              <a:rPr lang="zh-CN" altLang="zh-CN" dirty="0" smtClean="0"/>
              <a:t>如果调用o</a:t>
            </a:r>
            <a:r>
              <a:rPr lang="zh-CN" altLang="en-US" dirty="0" smtClean="0"/>
              <a:t>（</a:t>
            </a:r>
            <a:r>
              <a:rPr lang="zh-CN" altLang="en-US" dirty="0" smtClean="0">
                <a:solidFill>
                  <a:srgbClr val="FF0000"/>
                </a:solidFill>
              </a:rPr>
              <a:t>实际类型为</a:t>
            </a:r>
            <a:r>
              <a:rPr lang="en-US" altLang="zh-CN" dirty="0" smtClean="0">
                <a:solidFill>
                  <a:srgbClr val="FF0000"/>
                </a:solidFill>
              </a:rPr>
              <a:t>C1</a:t>
            </a:r>
            <a:r>
              <a:rPr lang="zh-CN" altLang="en-US" dirty="0" smtClean="0"/>
              <a:t>）</a:t>
            </a:r>
            <a:r>
              <a:rPr lang="zh-CN" altLang="zh-CN" dirty="0" smtClean="0"/>
              <a:t>的方法p，Java虚拟机按照C1</a:t>
            </a:r>
            <a:r>
              <a:rPr lang="zh-CN" altLang="en-US" dirty="0" smtClean="0"/>
              <a:t>、</a:t>
            </a:r>
            <a:r>
              <a:rPr lang="zh-CN" altLang="zh-CN" dirty="0" smtClean="0"/>
              <a:t>C2</a:t>
            </a:r>
            <a:r>
              <a:rPr lang="zh-CN" altLang="en-US" dirty="0" smtClean="0"/>
              <a:t>、</a:t>
            </a:r>
            <a:r>
              <a:rPr lang="zh-CN" altLang="zh-CN" dirty="0" smtClean="0"/>
              <a:t>…、Cn的顺序依次查找方法p的实现</a:t>
            </a:r>
            <a:endParaRPr lang="en-US" altLang="zh-CN" dirty="0" smtClean="0"/>
          </a:p>
          <a:p>
            <a:pPr>
              <a:defRPr/>
            </a:pPr>
            <a:r>
              <a:rPr lang="zh-CN" altLang="zh-CN" dirty="0" smtClean="0"/>
              <a:t>一旦找到一个实现，将停止查找，并执行找到的</a:t>
            </a:r>
            <a:r>
              <a:rPr lang="zh-CN" altLang="zh-CN" dirty="0" smtClean="0">
                <a:solidFill>
                  <a:srgbClr val="FF0000"/>
                </a:solidFill>
              </a:rPr>
              <a:t>第一个</a:t>
            </a:r>
            <a:r>
              <a:rPr lang="zh-CN" altLang="zh-CN" dirty="0" smtClean="0"/>
              <a:t>实现。</a:t>
            </a:r>
            <a:endParaRPr lang="zh-CN" altLang="zh-CN" dirty="0" smtClean="0"/>
          </a:p>
        </p:txBody>
      </p:sp>
      <p:sp>
        <p:nvSpPr>
          <p:cNvPr id="29701" name="灯片编号占位符 2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7D4E6E0-A69E-49C7-90FA-11773B41AEFC}"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pPr>
              <a:defRPr/>
            </a:pPr>
            <a:r>
              <a:rPr lang="en-US" altLang="zh-CN" smtClean="0"/>
              <a:t>DynaicBindingDemo.java</a:t>
            </a:r>
            <a:endParaRPr lang="zh-CN" altLang="en-US" smtClean="0"/>
          </a:p>
        </p:txBody>
      </p:sp>
      <p:sp>
        <p:nvSpPr>
          <p:cNvPr id="3" name="内容占位符 2"/>
          <p:cNvSpPr>
            <a:spLocks noGrp="1"/>
          </p:cNvSpPr>
          <p:nvPr>
            <p:ph idx="1"/>
          </p:nvPr>
        </p:nvSpPr>
        <p:spPr>
          <a:xfrm>
            <a:off x="684213" y="1125538"/>
            <a:ext cx="7486650" cy="5327650"/>
          </a:xfrm>
          <a:ln>
            <a:solidFill>
              <a:schemeClr val="tx1"/>
            </a:solidFill>
          </a:ln>
        </p:spPr>
        <p:txBody>
          <a:bodyPr/>
          <a:lstStyle/>
          <a:p>
            <a:pPr>
              <a:buFont typeface="Wingdings" panose="05000000000000000000" pitchFamily="2" charset="2"/>
              <a:buNone/>
              <a:defRPr/>
            </a:pPr>
            <a:r>
              <a:rPr lang="en-US" altLang="zh-CN" sz="1800" dirty="0" smtClean="0">
                <a:latin typeface="+mn-lt"/>
              </a:rPr>
              <a:t>public class </a:t>
            </a:r>
            <a:r>
              <a:rPr lang="en-US" altLang="zh-CN" sz="1800" dirty="0" err="1" smtClean="0">
                <a:latin typeface="+mn-lt"/>
              </a:rPr>
              <a:t>DynamicBindingDemo</a:t>
            </a:r>
            <a:r>
              <a:rPr lang="en-US" altLang="zh-CN" sz="1800" dirty="0" smtClean="0">
                <a:latin typeface="+mn-lt"/>
              </a:rPr>
              <a: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  public static void main(String[] </a:t>
            </a:r>
            <a:r>
              <a:rPr lang="en-US" altLang="zh-CN" sz="1800" dirty="0" err="1" smtClean="0">
                <a:latin typeface="+mn-lt"/>
              </a:rPr>
              <a:t>args</a:t>
            </a:r>
            <a:r>
              <a:rPr lang="en-US" altLang="zh-CN" sz="1800" dirty="0" smtClean="0">
                <a:latin typeface="+mn-lt"/>
              </a:rPr>
              <a: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	Object o = new </a:t>
            </a:r>
            <a:r>
              <a:rPr lang="en-US" altLang="zh-CN" sz="1800" dirty="0" err="1" smtClean="0">
                <a:latin typeface="+mn-lt"/>
              </a:rPr>
              <a:t>GraduateStudent</a:t>
            </a:r>
            <a:r>
              <a:rPr lang="en-US" altLang="zh-CN" sz="1800" dirty="0" smtClean="0">
                <a:latin typeface="+mn-lt"/>
              </a:rPr>
              <a: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	</a:t>
            </a:r>
            <a:r>
              <a:rPr lang="en-US" altLang="zh-CN" sz="1800" dirty="0" err="1" smtClean="0">
                <a:latin typeface="+mn-lt"/>
              </a:rPr>
              <a:t>System.out.println</a:t>
            </a:r>
            <a:r>
              <a:rPr lang="en-US" altLang="zh-CN" sz="1800" dirty="0" smtClean="0">
                <a:latin typeface="+mn-lt"/>
              </a:rPr>
              <a:t>(</a:t>
            </a:r>
            <a:r>
              <a:rPr lang="en-US" altLang="zh-CN" sz="1800" dirty="0" err="1" smtClean="0">
                <a:latin typeface="+mn-lt"/>
              </a:rPr>
              <a:t>o.toString</a:t>
            </a:r>
            <a:r>
              <a:rPr lang="en-US" altLang="zh-CN" sz="1800" dirty="0" smtClean="0">
                <a:latin typeface="+mn-lt"/>
              </a:rPr>
              <a: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	o = new Student(); 	</a:t>
            </a:r>
            <a:r>
              <a:rPr lang="en-US" altLang="zh-CN" sz="1800" dirty="0" err="1" smtClean="0">
                <a:latin typeface="+mn-lt"/>
              </a:rPr>
              <a:t>System.out.println</a:t>
            </a:r>
            <a:r>
              <a:rPr lang="en-US" altLang="zh-CN" sz="1800" dirty="0" smtClean="0">
                <a:latin typeface="+mn-lt"/>
              </a:rPr>
              <a:t>(</a:t>
            </a:r>
            <a:r>
              <a:rPr lang="en-US" altLang="zh-CN" sz="1800" dirty="0" err="1" smtClean="0">
                <a:latin typeface="+mn-lt"/>
              </a:rPr>
              <a:t>o.toString</a:t>
            </a:r>
            <a:r>
              <a:rPr lang="en-US" altLang="zh-CN" sz="1800" dirty="0" smtClean="0">
                <a:latin typeface="+mn-lt"/>
              </a:rPr>
              <a: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	o = new Person(); 	</a:t>
            </a:r>
            <a:r>
              <a:rPr lang="en-US" altLang="zh-CN" sz="1800" dirty="0" err="1" smtClean="0">
                <a:latin typeface="+mn-lt"/>
              </a:rPr>
              <a:t>System.out.println</a:t>
            </a:r>
            <a:r>
              <a:rPr lang="en-US" altLang="zh-CN" sz="1800" dirty="0" smtClean="0">
                <a:latin typeface="+mn-lt"/>
              </a:rPr>
              <a:t>(</a:t>
            </a:r>
            <a:r>
              <a:rPr lang="en-US" altLang="zh-CN" sz="1800" dirty="0" err="1" smtClean="0">
                <a:latin typeface="+mn-lt"/>
              </a:rPr>
              <a:t>o.toString</a:t>
            </a:r>
            <a:r>
              <a:rPr lang="en-US" altLang="zh-CN" sz="1800" dirty="0" smtClean="0">
                <a:latin typeface="+mn-lt"/>
              </a:rPr>
              <a: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	o = new Object(); 	</a:t>
            </a:r>
            <a:r>
              <a:rPr lang="en-US" altLang="zh-CN" sz="1800" dirty="0" err="1" smtClean="0">
                <a:latin typeface="+mn-lt"/>
              </a:rPr>
              <a:t>System.out.println</a:t>
            </a:r>
            <a:r>
              <a:rPr lang="en-US" altLang="zh-CN" sz="1800" dirty="0" smtClean="0">
                <a:latin typeface="+mn-lt"/>
              </a:rPr>
              <a:t>(</a:t>
            </a:r>
            <a:r>
              <a:rPr lang="en-US" altLang="zh-CN" sz="1800" dirty="0" err="1" smtClean="0">
                <a:latin typeface="+mn-lt"/>
              </a:rPr>
              <a:t>o.toString</a:t>
            </a:r>
            <a:r>
              <a:rPr lang="en-US" altLang="zh-CN" sz="1800" dirty="0" smtClean="0">
                <a:latin typeface="+mn-lt"/>
              </a:rPr>
              <a: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  }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class </a:t>
            </a:r>
            <a:r>
              <a:rPr lang="en-US" altLang="zh-CN" sz="1800" dirty="0" err="1" smtClean="0">
                <a:latin typeface="+mn-lt"/>
              </a:rPr>
              <a:t>GraduateStudent</a:t>
            </a:r>
            <a:r>
              <a:rPr lang="en-US" altLang="zh-CN" sz="1800" dirty="0" smtClean="0">
                <a:latin typeface="+mn-lt"/>
              </a:rPr>
              <a:t> extends Student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class Student extends Person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	public String </a:t>
            </a:r>
            <a:r>
              <a:rPr lang="en-US" altLang="zh-CN" sz="1800" dirty="0" err="1" smtClean="0">
                <a:latin typeface="+mn-lt"/>
              </a:rPr>
              <a:t>toString</a:t>
            </a:r>
            <a:r>
              <a:rPr lang="en-US" altLang="zh-CN" sz="1800" dirty="0" smtClean="0">
                <a:latin typeface="+mn-lt"/>
              </a:rPr>
              <a:t>() { return "Student";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class Person extends Object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  public String </a:t>
            </a:r>
            <a:r>
              <a:rPr lang="en-US" altLang="zh-CN" sz="1800" dirty="0" err="1" smtClean="0">
                <a:latin typeface="+mn-lt"/>
              </a:rPr>
              <a:t>toString</a:t>
            </a:r>
            <a:r>
              <a:rPr lang="en-US" altLang="zh-CN" sz="1800" dirty="0" smtClean="0">
                <a:latin typeface="+mn-lt"/>
              </a:rPr>
              <a:t>() {  return "Person"; }</a:t>
            </a:r>
            <a:endParaRPr lang="en-US" altLang="zh-CN" sz="1800" dirty="0" smtClean="0">
              <a:latin typeface="+mn-lt"/>
            </a:endParaRPr>
          </a:p>
          <a:p>
            <a:pPr>
              <a:buFont typeface="Wingdings" panose="05000000000000000000" pitchFamily="2" charset="2"/>
              <a:buNone/>
              <a:defRPr/>
            </a:pPr>
            <a:r>
              <a:rPr lang="en-US" altLang="zh-CN" sz="1800" dirty="0" smtClean="0">
                <a:latin typeface="+mn-lt"/>
              </a:rPr>
              <a:t>}</a:t>
            </a:r>
            <a:endParaRPr lang="en-US" altLang="zh-CN" sz="1800" dirty="0" smtClean="0">
              <a:latin typeface="+mn-lt"/>
            </a:endParaRPr>
          </a:p>
          <a:p>
            <a:pPr>
              <a:buFont typeface="Wingdings" panose="05000000000000000000" pitchFamily="2" charset="2"/>
              <a:buNone/>
              <a:defRPr/>
            </a:pPr>
            <a:endParaRPr lang="zh-CN" altLang="en-US" sz="1800" dirty="0">
              <a:latin typeface="+mn-lt"/>
            </a:endParaRPr>
          </a:p>
        </p:txBody>
      </p:sp>
      <p:sp>
        <p:nvSpPr>
          <p:cNvPr id="3072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0086B27F-0B44-463D-AB36-37277A7D72BF}"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dirty="0" smtClean="0"/>
              <a:t>对象类型转换</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类型转换</a:t>
            </a:r>
            <a:r>
              <a:rPr lang="en-US" altLang="zh-CN" dirty="0" smtClean="0"/>
              <a:t>(type casting)</a:t>
            </a:r>
            <a:r>
              <a:rPr lang="zh-CN" altLang="en-US" dirty="0" smtClean="0"/>
              <a:t>可以将一个对象的类型转换成</a:t>
            </a:r>
            <a:r>
              <a:rPr lang="zh-CN" altLang="en-US" dirty="0" smtClean="0">
                <a:solidFill>
                  <a:srgbClr val="FF0000"/>
                </a:solidFill>
              </a:rPr>
              <a:t>继承结构</a:t>
            </a:r>
            <a:r>
              <a:rPr lang="zh-CN" altLang="en-US" dirty="0" smtClean="0"/>
              <a:t>中的另一种类型</a:t>
            </a:r>
            <a:endParaRPr lang="zh-CN" altLang="en-US" dirty="0" smtClean="0"/>
          </a:p>
          <a:p>
            <a:pPr lvl="1" eaLnBrk="1" hangingPunct="1">
              <a:defRPr/>
            </a:pPr>
            <a:r>
              <a:rPr lang="zh-CN" altLang="en-US" dirty="0" smtClean="0"/>
              <a:t>从</a:t>
            </a:r>
            <a:r>
              <a:rPr lang="zh-CN" altLang="en-US" dirty="0" smtClean="0">
                <a:solidFill>
                  <a:srgbClr val="FF0000"/>
                </a:solidFill>
              </a:rPr>
              <a:t>子类到父类</a:t>
            </a:r>
            <a:r>
              <a:rPr lang="zh-CN" altLang="en-US" dirty="0" smtClean="0"/>
              <a:t>的转换是合法的</a:t>
            </a:r>
            <a:endParaRPr lang="en-US" altLang="zh-CN" dirty="0" smtClean="0"/>
          </a:p>
          <a:p>
            <a:pPr lvl="1" eaLnBrk="1" hangingPunct="1">
              <a:defRPr/>
            </a:pPr>
            <a:r>
              <a:rPr lang="zh-CN" altLang="en-US" dirty="0" smtClean="0"/>
              <a:t>可以用</a:t>
            </a:r>
            <a:r>
              <a:rPr lang="zh-CN" altLang="en-US" dirty="0" smtClean="0">
                <a:solidFill>
                  <a:srgbClr val="FF0000"/>
                </a:solidFill>
              </a:rPr>
              <a:t>隐式</a:t>
            </a:r>
            <a:r>
              <a:rPr lang="zh-CN" altLang="en-US" dirty="0" smtClean="0"/>
              <a:t>转换来实现</a:t>
            </a:r>
            <a:endParaRPr lang="zh-CN" altLang="en-US" dirty="0" smtClean="0"/>
          </a:p>
          <a:p>
            <a:pPr lvl="2" eaLnBrk="1" hangingPunct="1">
              <a:buFont typeface="Wingdings" panose="05000000000000000000" pitchFamily="2" charset="2"/>
              <a:buNone/>
              <a:defRPr/>
            </a:pPr>
            <a:r>
              <a:rPr lang="en-US" altLang="zh-CN" sz="2200" dirty="0" smtClean="0">
                <a:solidFill>
                  <a:srgbClr val="00B050"/>
                </a:solidFill>
              </a:rPr>
              <a:t>Object o = new Student();</a:t>
            </a:r>
            <a:endParaRPr lang="en-US" altLang="zh-CN" dirty="0" smtClean="0">
              <a:solidFill>
                <a:srgbClr val="00B050"/>
              </a:solidFill>
            </a:endParaRPr>
          </a:p>
          <a:p>
            <a:pPr lvl="1" eaLnBrk="1" hangingPunct="1">
              <a:defRPr/>
            </a:pPr>
            <a:r>
              <a:rPr lang="zh-CN" altLang="en-US" sz="2600" dirty="0" smtClean="0"/>
              <a:t>将一个子类的实例转换成一个父类的变量称为</a:t>
            </a:r>
            <a:r>
              <a:rPr lang="zh-CN" altLang="en-US" sz="2600" dirty="0" smtClean="0">
                <a:solidFill>
                  <a:srgbClr val="FF0000"/>
                </a:solidFill>
              </a:rPr>
              <a:t>向上转换</a:t>
            </a:r>
            <a:r>
              <a:rPr lang="zh-CN" altLang="en-US" sz="2600" dirty="0" smtClean="0"/>
              <a:t>（</a:t>
            </a:r>
            <a:r>
              <a:rPr lang="en-US" altLang="zh-CN" sz="2600" dirty="0" err="1" smtClean="0"/>
              <a:t>upcasting</a:t>
            </a:r>
            <a:r>
              <a:rPr lang="zh-CN" altLang="en-US" sz="2600" dirty="0" smtClean="0"/>
              <a:t>）</a:t>
            </a:r>
            <a:endParaRPr lang="en-US" altLang="zh-CN" sz="2600" dirty="0" smtClean="0"/>
          </a:p>
          <a:p>
            <a:pPr>
              <a:defRPr/>
            </a:pPr>
            <a:endParaRPr lang="zh-CN" altLang="en-US" dirty="0"/>
          </a:p>
        </p:txBody>
      </p:sp>
      <p:sp>
        <p:nvSpPr>
          <p:cNvPr id="3789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5EBA9BE2-D7FE-4D25-A0EC-7898DDBE1512}"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smtClean="0"/>
              <a:t>类型转换</a:t>
            </a:r>
            <a:endParaRPr lang="zh-CN" altLang="en-US" smtClean="0"/>
          </a:p>
        </p:txBody>
      </p:sp>
      <p:sp>
        <p:nvSpPr>
          <p:cNvPr id="5" name="内容占位符 4"/>
          <p:cNvSpPr>
            <a:spLocks noGrp="1"/>
          </p:cNvSpPr>
          <p:nvPr>
            <p:ph idx="1"/>
          </p:nvPr>
        </p:nvSpPr>
        <p:spPr/>
        <p:txBody>
          <a:bodyPr/>
          <a:lstStyle/>
          <a:p>
            <a:pPr lvl="1" eaLnBrk="1" hangingPunct="1">
              <a:defRPr/>
            </a:pPr>
            <a:r>
              <a:rPr lang="zh-CN" altLang="en-US" dirty="0" smtClean="0"/>
              <a:t>从</a:t>
            </a:r>
            <a:r>
              <a:rPr lang="zh-CN" altLang="en-US" dirty="0" smtClean="0">
                <a:solidFill>
                  <a:srgbClr val="FF0000"/>
                </a:solidFill>
              </a:rPr>
              <a:t>父类到子类</a:t>
            </a:r>
            <a:r>
              <a:rPr lang="zh-CN" altLang="en-US" dirty="0" smtClean="0"/>
              <a:t>必须</a:t>
            </a:r>
            <a:r>
              <a:rPr lang="zh-CN" altLang="en-US" dirty="0" smtClean="0">
                <a:solidFill>
                  <a:srgbClr val="FF0000"/>
                </a:solidFill>
              </a:rPr>
              <a:t>显式</a:t>
            </a:r>
            <a:r>
              <a:rPr lang="zh-CN" altLang="en-US" dirty="0" smtClean="0"/>
              <a:t>转换</a:t>
            </a:r>
            <a:endParaRPr lang="en-US" altLang="zh-CN" dirty="0" smtClean="0"/>
          </a:p>
          <a:p>
            <a:pPr lvl="1" eaLnBrk="1" hangingPunct="1">
              <a:defRPr/>
            </a:pPr>
            <a:r>
              <a:rPr lang="zh-CN" altLang="en-US" dirty="0" smtClean="0"/>
              <a:t>被转换的变量所指向的对象的类型必须是转换类或它的子类。</a:t>
            </a:r>
            <a:endParaRPr lang="en-US" altLang="zh-CN" dirty="0" smtClean="0"/>
          </a:p>
          <a:p>
            <a:pPr marL="471170" lvl="1" indent="0" eaLnBrk="1" hangingPunct="1">
              <a:buFont typeface="Wingdings" panose="05000000000000000000" pitchFamily="2" charset="2"/>
              <a:buNone/>
              <a:defRPr/>
            </a:pPr>
            <a:r>
              <a:rPr lang="en-US" altLang="zh-CN" dirty="0" smtClean="0"/>
              <a:t>	</a:t>
            </a:r>
            <a:r>
              <a:rPr lang="en-US" altLang="zh-CN" sz="2400" dirty="0" smtClean="0">
                <a:solidFill>
                  <a:srgbClr val="00B050"/>
                </a:solidFill>
              </a:rPr>
              <a:t>Object o = new Student();</a:t>
            </a:r>
            <a:endParaRPr lang="zh-CN" altLang="en-US" sz="2400" dirty="0" smtClean="0">
              <a:solidFill>
                <a:srgbClr val="00B050"/>
              </a:solidFill>
            </a:endParaRPr>
          </a:p>
          <a:p>
            <a:pPr lvl="1" eaLnBrk="1" hangingPunct="1">
              <a:buFont typeface="Wingdings" panose="05000000000000000000" pitchFamily="2" charset="2"/>
              <a:buNone/>
              <a:defRPr/>
            </a:pPr>
            <a:r>
              <a:rPr lang="zh-CN" altLang="en-US" sz="2400" dirty="0" smtClean="0">
                <a:solidFill>
                  <a:srgbClr val="00B050"/>
                </a:solidFill>
              </a:rPr>
              <a:t>	</a:t>
            </a:r>
            <a:r>
              <a:rPr lang="en-US" altLang="zh-CN" sz="2400" dirty="0" smtClean="0">
                <a:solidFill>
                  <a:srgbClr val="00B050"/>
                </a:solidFill>
              </a:rPr>
              <a:t>	Student s = (Student)o; </a:t>
            </a:r>
            <a:endParaRPr lang="en-US" altLang="zh-CN" sz="2400" dirty="0" smtClean="0">
              <a:solidFill>
                <a:srgbClr val="00B050"/>
              </a:solidFill>
            </a:endParaRPr>
          </a:p>
          <a:p>
            <a:pPr lvl="1" eaLnBrk="1" hangingPunct="1">
              <a:defRPr/>
            </a:pPr>
            <a:r>
              <a:rPr lang="en-US" altLang="zh-CN" dirty="0" smtClean="0"/>
              <a:t>o</a:t>
            </a:r>
            <a:r>
              <a:rPr lang="zh-CN" altLang="en-US" dirty="0" smtClean="0"/>
              <a:t>所指向的对象必须是</a:t>
            </a:r>
            <a:r>
              <a:rPr lang="en-US" altLang="zh-CN" dirty="0" smtClean="0"/>
              <a:t>Student</a:t>
            </a:r>
            <a:r>
              <a:rPr lang="zh-CN" altLang="en-US" dirty="0" smtClean="0"/>
              <a:t>或</a:t>
            </a:r>
            <a:r>
              <a:rPr lang="en-US" altLang="zh-CN" dirty="0" smtClean="0"/>
              <a:t>Student</a:t>
            </a:r>
            <a:r>
              <a:rPr lang="zh-CN" altLang="en-US" dirty="0" smtClean="0"/>
              <a:t>子类的对象</a:t>
            </a:r>
            <a:endParaRPr lang="en-US" altLang="zh-CN" dirty="0" smtClean="0"/>
          </a:p>
          <a:p>
            <a:pPr lvl="1" eaLnBrk="1" hangingPunct="1">
              <a:defRPr/>
            </a:pPr>
            <a:r>
              <a:rPr lang="zh-CN" altLang="en-US" dirty="0" smtClean="0"/>
              <a:t>把一个父类的实例转换为它的子类变量称为</a:t>
            </a:r>
            <a:r>
              <a:rPr lang="zh-CN" altLang="en-US" dirty="0" smtClean="0">
                <a:solidFill>
                  <a:srgbClr val="FF0000"/>
                </a:solidFill>
              </a:rPr>
              <a:t>向下转换</a:t>
            </a:r>
            <a:r>
              <a:rPr lang="zh-CN" altLang="en-US" dirty="0" smtClean="0"/>
              <a:t>（</a:t>
            </a:r>
            <a:r>
              <a:rPr lang="en-US" altLang="zh-CN" dirty="0" err="1" smtClean="0"/>
              <a:t>downcasting</a:t>
            </a:r>
            <a:r>
              <a:rPr lang="zh-CN" altLang="en-US" dirty="0" smtClean="0"/>
              <a:t>）</a:t>
            </a:r>
            <a:endParaRPr lang="en-US" altLang="zh-CN" dirty="0" smtClean="0"/>
          </a:p>
          <a:p>
            <a:pPr lvl="1" eaLnBrk="1" hangingPunct="1">
              <a:defRPr/>
            </a:pPr>
            <a:r>
              <a:rPr lang="zh-CN" altLang="en-US" dirty="0" smtClean="0"/>
              <a:t>注意：类型转换操作符的</a:t>
            </a:r>
            <a:r>
              <a:rPr lang="zh-CN" altLang="en-US" dirty="0" smtClean="0">
                <a:solidFill>
                  <a:srgbClr val="FF0000"/>
                </a:solidFill>
              </a:rPr>
              <a:t>优先级别较低</a:t>
            </a:r>
            <a:endParaRPr lang="en-US" altLang="zh-CN" dirty="0" smtClean="0">
              <a:solidFill>
                <a:srgbClr val="FF0000"/>
              </a:solidFill>
            </a:endParaRPr>
          </a:p>
          <a:p>
            <a:pPr>
              <a:defRPr/>
            </a:pPr>
            <a:endParaRPr lang="zh-CN" altLang="en-US" dirty="0"/>
          </a:p>
        </p:txBody>
      </p:sp>
      <p:sp>
        <p:nvSpPr>
          <p:cNvPr id="3891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09735217-C525-45B3-8C95-A6F1C8235271}"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zh-CN" smtClean="0"/>
              <a:t>instanceof</a:t>
            </a:r>
            <a:r>
              <a:rPr lang="zh-CN" altLang="en-US" smtClean="0"/>
              <a:t>操作符</a:t>
            </a:r>
            <a:endParaRPr lang="zh-CN" altLang="en-US" smtClean="0"/>
          </a:p>
        </p:txBody>
      </p:sp>
      <p:sp>
        <p:nvSpPr>
          <p:cNvPr id="6" name="内容占位符 5"/>
          <p:cNvSpPr>
            <a:spLocks noGrp="1"/>
          </p:cNvSpPr>
          <p:nvPr>
            <p:ph idx="1"/>
          </p:nvPr>
        </p:nvSpPr>
        <p:spPr>
          <a:xfrm>
            <a:off x="468313" y="1125538"/>
            <a:ext cx="8207375" cy="4319587"/>
          </a:xfrm>
        </p:spPr>
        <p:txBody>
          <a:bodyPr/>
          <a:lstStyle/>
          <a:p>
            <a:pPr eaLnBrk="1" hangingPunct="1">
              <a:defRPr/>
            </a:pPr>
            <a:r>
              <a:rPr lang="zh-CN" altLang="en-US" dirty="0" smtClean="0"/>
              <a:t>如果父类的对象不是子类的实例，则会在运行时出现</a:t>
            </a:r>
            <a:r>
              <a:rPr lang="en-US" altLang="zh-CN" dirty="0" err="1" smtClean="0"/>
              <a:t>ClassCastException</a:t>
            </a:r>
            <a:r>
              <a:rPr lang="zh-CN" altLang="en-US" dirty="0" smtClean="0"/>
              <a:t>的异常</a:t>
            </a:r>
            <a:endParaRPr lang="en-US" altLang="zh-CN" dirty="0" smtClean="0"/>
          </a:p>
          <a:p>
            <a:pPr eaLnBrk="1" hangingPunct="1">
              <a:defRPr/>
            </a:pPr>
            <a:r>
              <a:rPr lang="zh-CN" altLang="en-US" dirty="0" smtClean="0"/>
              <a:t>可以用</a:t>
            </a:r>
            <a:r>
              <a:rPr lang="en-US" altLang="zh-CN" dirty="0" err="1" smtClean="0">
                <a:solidFill>
                  <a:srgbClr val="FF0000"/>
                </a:solidFill>
              </a:rPr>
              <a:t>instanceof</a:t>
            </a:r>
            <a:r>
              <a:rPr lang="zh-CN" altLang="en-US" dirty="0" smtClean="0">
                <a:solidFill>
                  <a:srgbClr val="00B050"/>
                </a:solidFill>
              </a:rPr>
              <a:t>操作符</a:t>
            </a:r>
            <a:r>
              <a:rPr lang="zh-CN" altLang="en-US" dirty="0" smtClean="0"/>
              <a:t>判断一个对象是否是一个类的实例。表达式返回</a:t>
            </a:r>
            <a:r>
              <a:rPr lang="en-US" altLang="zh-CN" dirty="0" err="1" smtClean="0"/>
              <a:t>boolean</a:t>
            </a:r>
            <a:r>
              <a:rPr lang="zh-CN" altLang="en-US" dirty="0" smtClean="0"/>
              <a:t>值。</a:t>
            </a:r>
            <a:endParaRPr lang="en-US" altLang="zh-CN" sz="2000" dirty="0" smtClean="0"/>
          </a:p>
          <a:p>
            <a:pPr eaLnBrk="1" hangingPunct="1">
              <a:defRPr/>
            </a:pPr>
            <a:r>
              <a:rPr lang="zh-CN" altLang="en-US" dirty="0" smtClean="0"/>
              <a:t>语法</a:t>
            </a:r>
            <a:endParaRPr lang="en-US" altLang="zh-CN" dirty="0" smtClean="0"/>
          </a:p>
          <a:p>
            <a:pPr lvl="1" eaLnBrk="1" hangingPunct="1">
              <a:buFont typeface="Wingdings" panose="05000000000000000000" pitchFamily="2" charset="2"/>
              <a:buNone/>
              <a:defRPr/>
            </a:pPr>
            <a:r>
              <a:rPr lang="en-US" altLang="zh-CN" sz="2400" dirty="0" err="1" smtClean="0">
                <a:solidFill>
                  <a:srgbClr val="0070C0"/>
                </a:solidFill>
                <a:latin typeface="Lucida Sans" panose="020B0602030504090204" pitchFamily="34" charset="0"/>
              </a:rPr>
              <a:t>referenceVariable</a:t>
            </a:r>
            <a:r>
              <a:rPr lang="en-US" altLang="zh-CN" sz="2400" dirty="0" smtClean="0">
                <a:solidFill>
                  <a:srgbClr val="0070C0"/>
                </a:solidFill>
                <a:latin typeface="Lucida Sans" panose="020B0602030504090204" pitchFamily="34" charset="0"/>
              </a:rPr>
              <a:t>  </a:t>
            </a:r>
            <a:r>
              <a:rPr lang="en-US" altLang="zh-CN" sz="2400" dirty="0" err="1" smtClean="0">
                <a:solidFill>
                  <a:srgbClr val="0070C0"/>
                </a:solidFill>
                <a:latin typeface="Lucida Sans" panose="020B0602030504090204" pitchFamily="34" charset="0"/>
              </a:rPr>
              <a:t>instanceof</a:t>
            </a:r>
            <a:r>
              <a:rPr lang="en-US" altLang="zh-CN" sz="2400" dirty="0" smtClean="0">
                <a:solidFill>
                  <a:srgbClr val="0070C0"/>
                </a:solidFill>
                <a:latin typeface="Lucida Sans" panose="020B0602030504090204" pitchFamily="34" charset="0"/>
              </a:rPr>
              <a:t>  </a:t>
            </a:r>
            <a:r>
              <a:rPr lang="en-US" altLang="zh-CN" sz="2400" dirty="0" err="1" smtClean="0">
                <a:solidFill>
                  <a:srgbClr val="0070C0"/>
                </a:solidFill>
                <a:latin typeface="Lucida Sans" panose="020B0602030504090204" pitchFamily="34" charset="0"/>
              </a:rPr>
              <a:t>TypeName</a:t>
            </a:r>
            <a:endParaRPr lang="en-US" altLang="zh-CN" sz="2400" dirty="0" smtClean="0">
              <a:solidFill>
                <a:srgbClr val="0070C0"/>
              </a:solidFill>
              <a:latin typeface="Lucida Sans" panose="020B0602030504090204" pitchFamily="34" charset="0"/>
            </a:endParaRPr>
          </a:p>
          <a:p>
            <a:pPr>
              <a:defRPr/>
            </a:pPr>
            <a:endParaRPr lang="zh-CN" altLang="en-US" dirty="0"/>
          </a:p>
        </p:txBody>
      </p:sp>
      <p:sp>
        <p:nvSpPr>
          <p:cNvPr id="39940"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AD694842-3AB7-4A68-BDC8-46CABA0CFF33}"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8"/>
          <p:cNvSpPr>
            <a:spLocks noChangeArrowheads="1"/>
          </p:cNvSpPr>
          <p:nvPr/>
        </p:nvSpPr>
        <p:spPr bwMode="auto">
          <a:xfrm>
            <a:off x="900113" y="1412875"/>
            <a:ext cx="678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buClr>
                <a:schemeClr val="accent2"/>
              </a:buClr>
              <a:buFontTx/>
              <a:buNone/>
            </a:pPr>
            <a:r>
              <a:rPr lang="zh-CN" altLang="en-US">
                <a:latin typeface="Tahoma" panose="020B0604030504040204" pitchFamily="34" charset="0"/>
                <a:ea typeface="宋体" panose="02010600030101010101" pitchFamily="2" charset="-122"/>
              </a:rPr>
              <a:t>类成员的访问控制符</a:t>
            </a:r>
            <a:endParaRPr lang="zh-CN" altLang="en-US">
              <a:latin typeface="Tahoma" panose="020B0604030504040204" pitchFamily="34" charset="0"/>
              <a:ea typeface="宋体" panose="02010600030101010101" pitchFamily="2" charset="-122"/>
            </a:endParaRPr>
          </a:p>
          <a:p>
            <a:pPr eaLnBrk="1" hangingPunct="1">
              <a:buClr>
                <a:schemeClr val="accent2"/>
              </a:buClr>
              <a:buFont typeface="Wingdings" panose="05000000000000000000" pitchFamily="2" charset="2"/>
              <a:buChar char="o"/>
            </a:pPr>
            <a:endParaRPr lang="zh-CN" altLang="en-US" sz="2500">
              <a:latin typeface="Tahoma" panose="020B0604030504040204" pitchFamily="34" charset="0"/>
              <a:ea typeface="宋体" panose="02010600030101010101" pitchFamily="2" charset="-122"/>
            </a:endParaRPr>
          </a:p>
          <a:p>
            <a:pPr eaLnBrk="1" hangingPunct="1">
              <a:buClr>
                <a:schemeClr val="accent2"/>
              </a:buClr>
              <a:buFont typeface="Wingdings" panose="05000000000000000000" pitchFamily="2" charset="2"/>
              <a:buChar char="o"/>
            </a:pPr>
            <a:endParaRPr lang="zh-CN" altLang="en-US" sz="2500">
              <a:latin typeface="Tahoma" panose="020B0604030504040204" pitchFamily="34" charset="0"/>
              <a:ea typeface="宋体" panose="02010600030101010101" pitchFamily="2" charset="-122"/>
            </a:endParaRPr>
          </a:p>
          <a:p>
            <a:pPr eaLnBrk="1" hangingPunct="1">
              <a:buClr>
                <a:schemeClr val="accent2"/>
              </a:buClr>
              <a:buFont typeface="Wingdings" panose="05000000000000000000" pitchFamily="2" charset="2"/>
              <a:buChar char="o"/>
            </a:pPr>
            <a:endParaRPr lang="zh-CN" altLang="en-US" sz="2500">
              <a:latin typeface="Tahoma" panose="020B0604030504040204" pitchFamily="34" charset="0"/>
              <a:ea typeface="宋体" panose="02010600030101010101" pitchFamily="2" charset="-122"/>
            </a:endParaRPr>
          </a:p>
          <a:p>
            <a:pPr eaLnBrk="1" hangingPunct="1">
              <a:buClr>
                <a:schemeClr val="accent2"/>
              </a:buClr>
              <a:buFont typeface="Wingdings" panose="05000000000000000000" pitchFamily="2" charset="2"/>
              <a:buChar char="o"/>
            </a:pPr>
            <a:endParaRPr lang="zh-CN" altLang="en-US" sz="2500">
              <a:latin typeface="Tahoma" panose="020B0604030504040204" pitchFamily="34" charset="0"/>
              <a:ea typeface="宋体" panose="02010600030101010101" pitchFamily="2" charset="-122"/>
            </a:endParaRPr>
          </a:p>
          <a:p>
            <a:pPr eaLnBrk="1" hangingPunct="1">
              <a:buClr>
                <a:schemeClr val="accent2"/>
              </a:buClr>
              <a:buFont typeface="Wingdings" panose="05000000000000000000" pitchFamily="2" charset="2"/>
              <a:buChar char="o"/>
            </a:pPr>
            <a:endParaRPr lang="zh-CN" altLang="en-US" sz="2500">
              <a:latin typeface="Tahoma" panose="020B0604030504040204" pitchFamily="34" charset="0"/>
              <a:ea typeface="宋体" panose="02010600030101010101" pitchFamily="2" charset="-122"/>
            </a:endParaRPr>
          </a:p>
        </p:txBody>
      </p:sp>
      <p:sp>
        <p:nvSpPr>
          <p:cNvPr id="20483" name="Rectangle 2"/>
          <p:cNvSpPr>
            <a:spLocks noGrp="1" noChangeArrowheads="1"/>
          </p:cNvSpPr>
          <p:nvPr>
            <p:ph type="title"/>
          </p:nvPr>
        </p:nvSpPr>
        <p:spPr/>
        <p:txBody>
          <a:bodyPr/>
          <a:lstStyle/>
          <a:p>
            <a:pPr eaLnBrk="1" hangingPunct="1">
              <a:defRPr/>
            </a:pPr>
            <a:r>
              <a:rPr lang="zh-CN" altLang="en-US" dirty="0" smtClean="0"/>
              <a:t>访问控制符</a:t>
            </a:r>
            <a:endParaRPr lang="zh-CN" altLang="en-US" dirty="0" smtClean="0"/>
          </a:p>
        </p:txBody>
      </p:sp>
      <p:graphicFrame>
        <p:nvGraphicFramePr>
          <p:cNvPr id="207971" name="Group 99"/>
          <p:cNvGraphicFramePr>
            <a:graphicFrameLocks noGrp="1"/>
          </p:cNvGraphicFramePr>
          <p:nvPr>
            <p:ph idx="1"/>
          </p:nvPr>
        </p:nvGraphicFramePr>
        <p:xfrm>
          <a:off x="755650" y="2205038"/>
          <a:ext cx="7448551" cy="2011480"/>
        </p:xfrm>
        <a:graphic>
          <a:graphicData uri="http://schemas.openxmlformats.org/drawingml/2006/table">
            <a:tbl>
              <a:tblPr/>
              <a:tblGrid>
                <a:gridCol w="1588592"/>
                <a:gridCol w="1377860"/>
                <a:gridCol w="1606423"/>
                <a:gridCol w="1287084"/>
                <a:gridCol w="1588592"/>
              </a:tblGrid>
              <a:tr h="36569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成员修饰符</a:t>
                      </a:r>
                      <a:endPar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同一个类</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相同包中的类</a:t>
                      </a:r>
                      <a:endParaRPr kumimoji="0"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子类</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不同包中的类</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public</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protected</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无</a:t>
                      </a: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(package)</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416">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private</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1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endParaRPr kumimoji="0" lang="en-US" altLang="zh-CN" sz="21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100295" marR="100295"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74"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FC94A4E4-8844-4424-8F62-E3DD475C13F1}"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aphicFrame>
        <p:nvGraphicFramePr>
          <p:cNvPr id="44075" name="Object 42"/>
          <p:cNvGraphicFramePr>
            <a:graphicFrameLocks noChangeAspect="1"/>
          </p:cNvGraphicFramePr>
          <p:nvPr/>
        </p:nvGraphicFramePr>
        <p:xfrm>
          <a:off x="685800" y="4572000"/>
          <a:ext cx="7780338" cy="1173163"/>
        </p:xfrm>
        <a:graphic>
          <a:graphicData uri="http://schemas.openxmlformats.org/presentationml/2006/ole">
            <mc:AlternateContent xmlns:mc="http://schemas.openxmlformats.org/markup-compatibility/2006">
              <mc:Choice xmlns:v="urn:schemas-microsoft-com:vml" Requires="v">
                <p:oleObj spid="_x0000_s44083" name="Picture" r:id="rId1" imgW="4869180" imgH="735965" progId="Word.Picture.8">
                  <p:embed/>
                </p:oleObj>
              </mc:Choice>
              <mc:Fallback>
                <p:oleObj name="Picture" r:id="rId1" imgW="4869180" imgH="735965" progId="Word.Picture.8">
                  <p:embed/>
                  <p:pic>
                    <p:nvPicPr>
                      <p:cNvPr id="0" name="Object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0"/>
                        <a:ext cx="7780338" cy="11731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ltLang="zh-CN" smtClean="0"/>
              <a:t>final</a:t>
            </a:r>
            <a:r>
              <a:rPr lang="zh-CN" altLang="en-US" smtClean="0"/>
              <a:t>修饰符</a:t>
            </a:r>
            <a:endParaRPr lang="zh-CN" altLang="en-US" smtClean="0"/>
          </a:p>
        </p:txBody>
      </p:sp>
      <p:sp>
        <p:nvSpPr>
          <p:cNvPr id="5" name="内容占位符 4"/>
          <p:cNvSpPr>
            <a:spLocks noGrp="1"/>
          </p:cNvSpPr>
          <p:nvPr>
            <p:ph idx="1"/>
          </p:nvPr>
        </p:nvSpPr>
        <p:spPr/>
        <p:txBody>
          <a:bodyPr/>
          <a:lstStyle/>
          <a:p>
            <a:pPr eaLnBrk="1" hangingPunct="1">
              <a:defRPr/>
            </a:pPr>
            <a:r>
              <a:rPr lang="en-US" altLang="zh-CN" dirty="0" smtClean="0"/>
              <a:t>final</a:t>
            </a:r>
            <a:r>
              <a:rPr lang="zh-CN" altLang="en-US" dirty="0" smtClean="0">
                <a:solidFill>
                  <a:srgbClr val="FF0000"/>
                </a:solidFill>
              </a:rPr>
              <a:t>数据</a:t>
            </a:r>
            <a:r>
              <a:rPr lang="zh-CN" altLang="en-US" dirty="0" smtClean="0"/>
              <a:t>：常量，数据初始化后不能再修改。</a:t>
            </a:r>
            <a:endParaRPr lang="zh-CN" altLang="en-US" dirty="0" smtClean="0"/>
          </a:p>
          <a:p>
            <a:pPr eaLnBrk="1" hangingPunct="1">
              <a:defRPr/>
            </a:pPr>
            <a:r>
              <a:rPr lang="en-US" altLang="zh-CN" dirty="0" smtClean="0"/>
              <a:t>final</a:t>
            </a:r>
            <a:r>
              <a:rPr lang="zh-CN" altLang="en-US" dirty="0" smtClean="0">
                <a:solidFill>
                  <a:srgbClr val="FF0000"/>
                </a:solidFill>
              </a:rPr>
              <a:t>方法</a:t>
            </a:r>
            <a:r>
              <a:rPr lang="zh-CN" altLang="en-US" dirty="0" smtClean="0"/>
              <a:t>：最终方法，子类不能重写。</a:t>
            </a:r>
            <a:endParaRPr lang="zh-CN" altLang="en-US" dirty="0" smtClean="0"/>
          </a:p>
          <a:p>
            <a:pPr eaLnBrk="1" hangingPunct="1">
              <a:defRPr/>
            </a:pPr>
            <a:r>
              <a:rPr lang="en-US" altLang="zh-CN" dirty="0" smtClean="0"/>
              <a:t>final</a:t>
            </a:r>
            <a:r>
              <a:rPr lang="zh-CN" altLang="en-US" dirty="0" smtClean="0">
                <a:solidFill>
                  <a:srgbClr val="FF0000"/>
                </a:solidFill>
              </a:rPr>
              <a:t>类</a:t>
            </a:r>
            <a:r>
              <a:rPr lang="zh-CN" altLang="en-US" dirty="0" smtClean="0"/>
              <a:t>：最终类，不能派生子类。</a:t>
            </a:r>
            <a:endParaRPr lang="en-US" altLang="zh-CN" dirty="0" smtClean="0"/>
          </a:p>
          <a:p>
            <a:pPr lvl="1" eaLnBrk="1" hangingPunct="1">
              <a:defRPr/>
            </a:pPr>
            <a:r>
              <a:rPr lang="en-US" altLang="zh-CN" dirty="0" smtClean="0"/>
              <a:t>String</a:t>
            </a:r>
            <a:endParaRPr lang="zh-CN" altLang="en-US" dirty="0" smtClean="0"/>
          </a:p>
          <a:p>
            <a:pPr eaLnBrk="1" hangingPunct="1">
              <a:defRPr/>
            </a:pPr>
            <a:r>
              <a:rPr lang="en-US" altLang="zh-CN" dirty="0" smtClean="0"/>
              <a:t>final</a:t>
            </a:r>
            <a:r>
              <a:rPr lang="zh-CN" altLang="en-US" dirty="0" smtClean="0">
                <a:solidFill>
                  <a:srgbClr val="FF0000"/>
                </a:solidFill>
              </a:rPr>
              <a:t>局部变量</a:t>
            </a:r>
            <a:r>
              <a:rPr lang="en-US" altLang="zh-CN" dirty="0" smtClean="0"/>
              <a:t>:</a:t>
            </a:r>
            <a:r>
              <a:rPr lang="zh-CN" altLang="en-US" dirty="0" smtClean="0"/>
              <a:t>数据初始化后不能再修改。</a:t>
            </a:r>
            <a:endParaRPr lang="zh-CN" altLang="en-US" dirty="0" smtClean="0"/>
          </a:p>
          <a:p>
            <a:pPr>
              <a:defRPr/>
            </a:pPr>
            <a:endParaRPr lang="zh-CN" altLang="en-US" dirty="0"/>
          </a:p>
        </p:txBody>
      </p:sp>
      <p:sp>
        <p:nvSpPr>
          <p:cNvPr id="4506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88FA9F01-4F12-40DA-8A99-2363C2245AB5}"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zh-CN" altLang="en-US" dirty="0" smtClean="0"/>
              <a:t>父类和子类</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smtClean="0"/>
              <a:t>面向对象编程允许你从已经存在的类中定义新的类，这称为继承</a:t>
            </a:r>
            <a:endParaRPr lang="en-US" altLang="zh-CN" dirty="0" smtClean="0"/>
          </a:p>
          <a:p>
            <a:pPr eaLnBrk="1" hangingPunct="1">
              <a:defRPr/>
            </a:pPr>
            <a:r>
              <a:rPr lang="zh-CN" altLang="en-US" dirty="0" smtClean="0"/>
              <a:t>可以定义一个通用类（父类），随后将它扩展为更多特定的类（子类）</a:t>
            </a:r>
            <a:endParaRPr lang="en-US" altLang="zh-CN" dirty="0" smtClean="0"/>
          </a:p>
          <a:p>
            <a:pPr eaLnBrk="1" hangingPunct="1">
              <a:defRPr/>
            </a:pPr>
            <a:r>
              <a:rPr lang="zh-CN" altLang="en-US" dirty="0" smtClean="0"/>
              <a:t>子类继承父类</a:t>
            </a:r>
            <a:r>
              <a:rPr lang="zh-CN" altLang="en-US" dirty="0"/>
              <a:t>中的特征和</a:t>
            </a:r>
            <a:r>
              <a:rPr lang="zh-CN" altLang="en-US" dirty="0" smtClean="0"/>
              <a:t>方法</a:t>
            </a:r>
            <a:endParaRPr lang="en-US" altLang="zh-CN" dirty="0" smtClean="0"/>
          </a:p>
          <a:p>
            <a:pPr eaLnBrk="1" hangingPunct="1">
              <a:defRPr/>
            </a:pPr>
            <a:r>
              <a:rPr lang="zh-CN" altLang="en-US" dirty="0"/>
              <a:t>子</a:t>
            </a:r>
            <a:r>
              <a:rPr lang="zh-CN" altLang="en-US" dirty="0" smtClean="0"/>
              <a:t>类和父类之间是</a:t>
            </a:r>
            <a:r>
              <a:rPr lang="zh-CN" altLang="en-US" dirty="0"/>
              <a:t>“</a:t>
            </a:r>
            <a:r>
              <a:rPr lang="zh-CN" altLang="en-US" dirty="0">
                <a:solidFill>
                  <a:srgbClr val="FF0000"/>
                </a:solidFill>
              </a:rPr>
              <a:t>是</a:t>
            </a:r>
            <a:r>
              <a:rPr lang="zh-CN" altLang="en-US" dirty="0"/>
              <a:t>”的关系（</a:t>
            </a:r>
            <a:r>
              <a:rPr lang="en-US" altLang="zh-CN" dirty="0"/>
              <a:t>is-a</a:t>
            </a:r>
            <a:r>
              <a:rPr lang="zh-CN" altLang="en-US" dirty="0"/>
              <a:t>）</a:t>
            </a:r>
            <a:endParaRPr lang="en-US" altLang="zh-CN" dirty="0"/>
          </a:p>
          <a:p>
            <a:pPr lvl="1" eaLnBrk="1" hangingPunct="1">
              <a:defRPr/>
            </a:pPr>
            <a:r>
              <a:rPr lang="zh-CN" altLang="en-US" dirty="0"/>
              <a:t>聚集建模“拥有” 关系（</a:t>
            </a:r>
            <a:r>
              <a:rPr lang="en-US" altLang="zh-CN" dirty="0"/>
              <a:t>has-a</a:t>
            </a:r>
            <a:r>
              <a:rPr lang="zh-CN" altLang="en-US" dirty="0"/>
              <a:t>）</a:t>
            </a:r>
            <a:endParaRPr lang="en-US" altLang="zh-CN" dirty="0"/>
          </a:p>
          <a:p>
            <a:pPr eaLnBrk="1" hangingPunct="1">
              <a:defRPr/>
            </a:pPr>
            <a:endParaRPr lang="en-US" altLang="zh-CN" dirty="0"/>
          </a:p>
          <a:p>
            <a:pPr eaLnBrk="1" hangingPunct="1">
              <a:defRPr/>
            </a:pPr>
            <a:endParaRPr lang="en-US" altLang="zh-CN" dirty="0" smtClean="0"/>
          </a:p>
          <a:p>
            <a:pPr eaLnBrk="1" hangingPunct="1">
              <a:buFont typeface="Wingdings 2" panose="05020102010507070707" pitchFamily="18" charset="2"/>
              <a:buNone/>
              <a:defRPr/>
            </a:pPr>
            <a:endParaRPr lang="en-US" altLang="zh-CN" dirty="0" smtClean="0"/>
          </a:p>
        </p:txBody>
      </p:sp>
      <p:sp>
        <p:nvSpPr>
          <p:cNvPr id="717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1EA2FFC4-0637-41FF-A0B2-2782C769AEE6}"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aphicFrame>
        <p:nvGraphicFramePr>
          <p:cNvPr id="6" name="表格 5"/>
          <p:cNvGraphicFramePr>
            <a:graphicFrameLocks noGrp="1"/>
          </p:cNvGraphicFramePr>
          <p:nvPr/>
        </p:nvGraphicFramePr>
        <p:xfrm>
          <a:off x="1892696" y="5073778"/>
          <a:ext cx="2139480" cy="1564640"/>
        </p:xfrm>
        <a:graphic>
          <a:graphicData uri="http://schemas.openxmlformats.org/drawingml/2006/table">
            <a:tbl>
              <a:tblPr firstRow="1" bandRow="1">
                <a:tableStyleId>{2D5ABB26-0587-4C30-8999-92F81FD0307C}</a:tableStyleId>
              </a:tblPr>
              <a:tblGrid>
                <a:gridCol w="1272123"/>
                <a:gridCol w="867357"/>
              </a:tblGrid>
              <a:tr h="370840">
                <a:tc gridSpan="2">
                  <a:txBody>
                    <a:bodyPr/>
                    <a:lstStyle/>
                    <a:p>
                      <a:pPr algn="ctr"/>
                      <a:r>
                        <a:rPr lang="en-US" altLang="zh-CN" sz="1200" dirty="0" smtClean="0">
                          <a:solidFill>
                            <a:schemeClr val="tx1"/>
                          </a:solidFill>
                        </a:rPr>
                        <a:t>Circle</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200" dirty="0" smtClean="0">
                          <a:solidFill>
                            <a:schemeClr val="tx1"/>
                          </a:solidFill>
                        </a:rPr>
                        <a:t>-radius</a:t>
                      </a:r>
                      <a:endParaRPr lang="en-US" altLang="zh-CN" sz="1200" dirty="0" smtClean="0">
                        <a:solidFill>
                          <a:schemeClr val="tx1"/>
                        </a:solidFill>
                      </a:endParaRPr>
                    </a:p>
                    <a:p>
                      <a:r>
                        <a:rPr lang="en-US" altLang="zh-CN" sz="1200" dirty="0" smtClean="0">
                          <a:solidFill>
                            <a:schemeClr val="tx1"/>
                          </a:solidFill>
                        </a:rPr>
                        <a:t>-color</a:t>
                      </a:r>
                      <a:endParaRPr lang="en-US" altLang="zh-CN" sz="1200" dirty="0" smtClean="0">
                        <a:solidFill>
                          <a:schemeClr val="tx1"/>
                        </a:solidFill>
                      </a:endParaRPr>
                    </a:p>
                    <a:p>
                      <a:r>
                        <a:rPr lang="en-US" altLang="zh-CN" sz="1200" dirty="0" smtClean="0">
                          <a:solidFill>
                            <a:schemeClr val="tx1"/>
                          </a:solidFill>
                        </a:rPr>
                        <a:t>-filled</a:t>
                      </a:r>
                      <a:endParaRPr lang="en-US" altLang="zh-CN" sz="1200" dirty="0" smtClean="0">
                        <a:solidFill>
                          <a:schemeClr val="tx1"/>
                        </a:solidFill>
                      </a:endParaRPr>
                    </a:p>
                    <a:p>
                      <a:r>
                        <a:rPr lang="en-US" altLang="zh-CN" sz="1200" dirty="0" smtClean="0">
                          <a:solidFill>
                            <a:schemeClr val="tx1"/>
                          </a:solidFill>
                        </a:rPr>
                        <a:t>-</a:t>
                      </a:r>
                      <a:r>
                        <a:rPr lang="en-US" altLang="zh-CN" sz="1200" dirty="0" err="1" smtClean="0">
                          <a:solidFill>
                            <a:schemeClr val="tx1"/>
                          </a:solidFill>
                        </a:rPr>
                        <a:t>dateCreated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200" dirty="0" smtClean="0">
                          <a:solidFill>
                            <a:schemeClr val="tx1"/>
                          </a:solidFill>
                        </a:rPr>
                        <a:t>: double</a:t>
                      </a:r>
                      <a:endParaRPr lang="en-US" altLang="zh-CN" sz="1200" dirty="0" smtClean="0">
                        <a:solidFill>
                          <a:schemeClr val="tx1"/>
                        </a:solidFill>
                      </a:endParaRPr>
                    </a:p>
                    <a:p>
                      <a:r>
                        <a:rPr lang="en-US" altLang="zh-CN" sz="1200" dirty="0" smtClean="0">
                          <a:solidFill>
                            <a:schemeClr val="tx1"/>
                          </a:solidFill>
                        </a:rPr>
                        <a:t>: String</a:t>
                      </a:r>
                      <a:endParaRPr lang="en-US" altLang="zh-CN" sz="1200" dirty="0" smtClean="0">
                        <a:solidFill>
                          <a:schemeClr val="tx1"/>
                        </a:solidFill>
                      </a:endParaRPr>
                    </a:p>
                    <a:p>
                      <a:r>
                        <a:rPr lang="en-US" altLang="zh-CN" sz="1200" dirty="0" smtClean="0">
                          <a:solidFill>
                            <a:schemeClr val="tx1"/>
                          </a:solidFill>
                        </a:rPr>
                        <a:t>: </a:t>
                      </a:r>
                      <a:r>
                        <a:rPr lang="en-US" altLang="zh-CN" sz="1200" dirty="0" err="1" smtClean="0">
                          <a:solidFill>
                            <a:schemeClr val="tx1"/>
                          </a:solidFill>
                        </a:rPr>
                        <a:t>boolean</a:t>
                      </a:r>
                      <a:endParaRPr lang="en-US" altLang="zh-CN" sz="1200" dirty="0" smtClean="0">
                        <a:solidFill>
                          <a:schemeClr val="tx1"/>
                        </a:solidFill>
                      </a:endParaRPr>
                    </a:p>
                    <a:p>
                      <a:r>
                        <a:rPr lang="en-US" altLang="zh-CN" sz="1200" dirty="0" smtClean="0">
                          <a:solidFill>
                            <a:schemeClr val="tx1"/>
                          </a:solidFill>
                        </a:rPr>
                        <a:t>:</a:t>
                      </a:r>
                      <a:r>
                        <a:rPr lang="en-US" altLang="zh-CN" sz="1200" baseline="0" dirty="0" smtClean="0">
                          <a:solidFill>
                            <a:schemeClr val="tx1"/>
                          </a:solidFill>
                        </a:rPr>
                        <a:t> Date</a:t>
                      </a:r>
                      <a:endParaRPr lang="zh-CN" altLang="en-US" sz="12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200" baseline="0" dirty="0" smtClean="0">
                          <a:solidFill>
                            <a:schemeClr val="tx1"/>
                          </a:solidFill>
                        </a:rPr>
                        <a:t>……</a:t>
                      </a:r>
                      <a:endParaRPr lang="en-US" altLang="zh-CN" sz="1200" baseline="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tLang="zh-CN" sz="1800" baseline="0" dirty="0" smtClean="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nvGraphicFramePr>
        <p:xfrm>
          <a:off x="5148064" y="5018360"/>
          <a:ext cx="2376264" cy="1651000"/>
        </p:xfrm>
        <a:graphic>
          <a:graphicData uri="http://schemas.openxmlformats.org/drawingml/2006/table">
            <a:tbl>
              <a:tblPr firstRow="1" bandRow="1">
                <a:tableStyleId>{2D5ABB26-0587-4C30-8999-92F81FD0307C}</a:tableStyleId>
              </a:tblPr>
              <a:tblGrid>
                <a:gridCol w="1333373"/>
                <a:gridCol w="1042891"/>
              </a:tblGrid>
              <a:tr h="144046">
                <a:tc gridSpan="2">
                  <a:txBody>
                    <a:bodyPr/>
                    <a:lstStyle/>
                    <a:p>
                      <a:pPr algn="ctr"/>
                      <a:r>
                        <a:rPr lang="en-US" altLang="zh-CN" sz="1200" b="0" dirty="0" smtClean="0">
                          <a:solidFill>
                            <a:schemeClr val="tx1"/>
                          </a:solidFill>
                        </a:rPr>
                        <a:t>Rectangle</a:t>
                      </a:r>
                      <a:endParaRPr lang="zh-CN"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200" dirty="0" smtClean="0">
                          <a:solidFill>
                            <a:schemeClr val="tx1"/>
                          </a:solidFill>
                        </a:rPr>
                        <a:t>-width</a:t>
                      </a:r>
                      <a:endParaRPr lang="en-US" altLang="zh-CN" sz="1200" dirty="0" smtClean="0">
                        <a:solidFill>
                          <a:schemeClr val="tx1"/>
                        </a:solidFill>
                      </a:endParaRPr>
                    </a:p>
                    <a:p>
                      <a:r>
                        <a:rPr lang="en-US" altLang="zh-CN" sz="1200" dirty="0" smtClean="0">
                          <a:solidFill>
                            <a:schemeClr val="tx1"/>
                          </a:solidFill>
                        </a:rPr>
                        <a:t>-height</a:t>
                      </a:r>
                      <a:endParaRPr lang="en-US" altLang="zh-CN" sz="1200" dirty="0" smtClean="0">
                        <a:solidFill>
                          <a:schemeClr val="tx1"/>
                        </a:solidFill>
                      </a:endParaRPr>
                    </a:p>
                    <a:p>
                      <a:r>
                        <a:rPr lang="en-US" altLang="zh-CN" sz="1200" dirty="0" smtClean="0">
                          <a:solidFill>
                            <a:schemeClr val="tx1"/>
                          </a:solidFill>
                        </a:rPr>
                        <a:t>-color</a:t>
                      </a:r>
                      <a:endParaRPr lang="en-US" altLang="zh-CN" sz="1200" dirty="0" smtClean="0">
                        <a:solidFill>
                          <a:schemeClr val="tx1"/>
                        </a:solidFill>
                      </a:endParaRPr>
                    </a:p>
                    <a:p>
                      <a:r>
                        <a:rPr lang="en-US" altLang="zh-CN" sz="1200" dirty="0" smtClean="0">
                          <a:solidFill>
                            <a:schemeClr val="tx1"/>
                          </a:solidFill>
                        </a:rPr>
                        <a:t>-filled</a:t>
                      </a:r>
                      <a:endParaRPr lang="en-US" altLang="zh-CN" sz="1200" dirty="0" smtClean="0">
                        <a:solidFill>
                          <a:schemeClr val="tx1"/>
                        </a:solidFill>
                      </a:endParaRPr>
                    </a:p>
                    <a:p>
                      <a:r>
                        <a:rPr lang="en-US" altLang="zh-CN" sz="1200" dirty="0" smtClean="0">
                          <a:solidFill>
                            <a:schemeClr val="tx1"/>
                          </a:solidFill>
                        </a:rPr>
                        <a:t>-</a:t>
                      </a:r>
                      <a:r>
                        <a:rPr lang="en-US" altLang="zh-CN" sz="1200" dirty="0" err="1" smtClean="0">
                          <a:solidFill>
                            <a:schemeClr val="tx1"/>
                          </a:solidFill>
                        </a:rPr>
                        <a:t>dateCreated</a:t>
                      </a:r>
                      <a:endParaRPr lang="zh-CN" altLang="en-US" sz="120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200" dirty="0" smtClean="0">
                          <a:solidFill>
                            <a:schemeClr val="tx1"/>
                          </a:solidFill>
                        </a:rPr>
                        <a:t>: double</a:t>
                      </a:r>
                      <a:endParaRPr lang="en-US" altLang="zh-CN" sz="1200" dirty="0" smtClean="0">
                        <a:solidFill>
                          <a:schemeClr val="tx1"/>
                        </a:solidFill>
                      </a:endParaRPr>
                    </a:p>
                    <a:p>
                      <a:r>
                        <a:rPr lang="en-US" altLang="zh-CN" sz="1200" dirty="0" smtClean="0">
                          <a:solidFill>
                            <a:schemeClr val="tx1"/>
                          </a:solidFill>
                        </a:rPr>
                        <a:t>: double</a:t>
                      </a:r>
                      <a:endParaRPr lang="en-US" altLang="zh-CN" sz="1200" dirty="0" smtClean="0">
                        <a:solidFill>
                          <a:schemeClr val="tx1"/>
                        </a:solidFill>
                      </a:endParaRPr>
                    </a:p>
                    <a:p>
                      <a:r>
                        <a:rPr lang="en-US" altLang="zh-CN" sz="1200" dirty="0" smtClean="0">
                          <a:solidFill>
                            <a:schemeClr val="tx1"/>
                          </a:solidFill>
                        </a:rPr>
                        <a:t>: String</a:t>
                      </a:r>
                      <a:endParaRPr lang="en-US" altLang="zh-CN" sz="1200" dirty="0" smtClean="0">
                        <a:solidFill>
                          <a:schemeClr val="tx1"/>
                        </a:solidFill>
                      </a:endParaRPr>
                    </a:p>
                    <a:p>
                      <a:r>
                        <a:rPr lang="en-US" altLang="zh-CN" sz="1200" dirty="0" smtClean="0">
                          <a:solidFill>
                            <a:schemeClr val="tx1"/>
                          </a:solidFill>
                        </a:rPr>
                        <a:t>: </a:t>
                      </a:r>
                      <a:r>
                        <a:rPr lang="en-US" altLang="zh-CN" sz="1200" dirty="0" err="1" smtClean="0">
                          <a:solidFill>
                            <a:schemeClr val="tx1"/>
                          </a:solidFill>
                        </a:rPr>
                        <a:t>boolean</a:t>
                      </a:r>
                      <a:endParaRPr lang="en-US" altLang="zh-CN" sz="1200" dirty="0" smtClean="0">
                        <a:solidFill>
                          <a:schemeClr val="tx1"/>
                        </a:solidFill>
                      </a:endParaRPr>
                    </a:p>
                    <a:p>
                      <a:r>
                        <a:rPr lang="en-US" altLang="zh-CN" sz="1200" dirty="0" smtClean="0">
                          <a:solidFill>
                            <a:schemeClr val="tx1"/>
                          </a:solidFill>
                        </a:rPr>
                        <a:t>:</a:t>
                      </a:r>
                      <a:r>
                        <a:rPr lang="en-US" altLang="zh-CN" sz="1200" baseline="0" dirty="0" smtClean="0">
                          <a:solidFill>
                            <a:schemeClr val="tx1"/>
                          </a:solidFill>
                        </a:rPr>
                        <a:t> Date</a:t>
                      </a:r>
                      <a:endParaRPr lang="zh-CN" altLang="en-US" sz="12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200" baseline="0" dirty="0" smtClean="0">
                          <a:solidFill>
                            <a:schemeClr val="tx1"/>
                          </a:solidFill>
                        </a:rPr>
                        <a:t>……</a:t>
                      </a:r>
                      <a:endParaRPr lang="en-US" altLang="zh-CN" sz="1200" baseline="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tLang="zh-CN" sz="1200" baseline="0" dirty="0" smtClean="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CN" altLang="en-US" dirty="0" smtClean="0"/>
              <a:t>父类和子类</a:t>
            </a:r>
            <a:endParaRPr lang="zh-CN" altLang="en-US" dirty="0" smtClean="0"/>
          </a:p>
        </p:txBody>
      </p:sp>
      <p:sp>
        <p:nvSpPr>
          <p:cNvPr id="5" name="内容占位符 4"/>
          <p:cNvSpPr>
            <a:spLocks noGrp="1"/>
          </p:cNvSpPr>
          <p:nvPr>
            <p:ph idx="1"/>
          </p:nvPr>
        </p:nvSpPr>
        <p:spPr/>
        <p:txBody>
          <a:bodyPr/>
          <a:lstStyle/>
          <a:p>
            <a:pPr eaLnBrk="1" hangingPunct="1">
              <a:defRPr/>
            </a:pPr>
            <a:r>
              <a:rPr lang="zh-CN" altLang="en-US" dirty="0"/>
              <a:t>继承的语法</a:t>
            </a:r>
            <a:endParaRPr lang="zh-CN" altLang="en-US" dirty="0"/>
          </a:p>
          <a:p>
            <a:pPr eaLnBrk="1" hangingPunct="1">
              <a:buNone/>
              <a:defRPr/>
            </a:pPr>
            <a:r>
              <a:rPr lang="zh-CN" altLang="en-US" dirty="0">
                <a:latin typeface="Lucida Sans" panose="020B0602030504090204" pitchFamily="34" charset="0"/>
                <a:ea typeface="华文行楷" panose="02010800040101010101" pitchFamily="2" charset="-122"/>
              </a:rPr>
              <a:t>	</a:t>
            </a:r>
            <a:r>
              <a:rPr lang="en-US" altLang="zh-CN" sz="2000" dirty="0">
                <a:solidFill>
                  <a:srgbClr val="0070C0"/>
                </a:solidFill>
                <a:latin typeface="Lucida Sans" panose="020B0602030504090204" pitchFamily="34" charset="0"/>
                <a:ea typeface="华文行楷" panose="02010800040101010101" pitchFamily="2" charset="-122"/>
              </a:rPr>
              <a:t>class </a:t>
            </a:r>
            <a:r>
              <a:rPr lang="en-US" altLang="zh-CN" sz="2000" dirty="0" smtClean="0">
                <a:solidFill>
                  <a:srgbClr val="00B050"/>
                </a:solidFill>
                <a:latin typeface="Lucida Sans" panose="020B0602030504090204" pitchFamily="34" charset="0"/>
                <a:ea typeface="华文行楷" panose="02010800040101010101" pitchFamily="2" charset="-122"/>
              </a:rPr>
              <a:t>C1</a:t>
            </a:r>
            <a:r>
              <a:rPr lang="en-US" altLang="zh-CN" sz="2000" dirty="0" smtClean="0">
                <a:solidFill>
                  <a:srgbClr val="0070C0"/>
                </a:solidFill>
                <a:latin typeface="Lucida Sans" panose="020B0602030504090204" pitchFamily="34" charset="0"/>
                <a:ea typeface="华文行楷" panose="02010800040101010101" pitchFamily="2" charset="-122"/>
              </a:rPr>
              <a:t> </a:t>
            </a:r>
            <a:r>
              <a:rPr lang="en-US" altLang="zh-CN" sz="2000" dirty="0">
                <a:solidFill>
                  <a:srgbClr val="0070C0"/>
                </a:solidFill>
                <a:latin typeface="Lucida Sans" panose="020B0602030504090204" pitchFamily="34" charset="0"/>
                <a:ea typeface="华文行楷" panose="02010800040101010101" pitchFamily="2" charset="-122"/>
              </a:rPr>
              <a:t>extends </a:t>
            </a:r>
            <a:r>
              <a:rPr lang="en-US" altLang="zh-CN" sz="2000" dirty="0" smtClean="0">
                <a:solidFill>
                  <a:srgbClr val="0070C0"/>
                </a:solidFill>
                <a:latin typeface="Lucida Sans" panose="020B0602030504090204" pitchFamily="34" charset="0"/>
                <a:ea typeface="华文行楷" panose="02010800040101010101" pitchFamily="2" charset="-122"/>
              </a:rPr>
              <a:t>C2 </a:t>
            </a:r>
            <a:r>
              <a:rPr lang="en-US" altLang="zh-CN" sz="2000" dirty="0">
                <a:solidFill>
                  <a:srgbClr val="0070C0"/>
                </a:solidFill>
                <a:latin typeface="Lucida Sans" panose="020B0602030504090204" pitchFamily="34" charset="0"/>
                <a:ea typeface="华文行楷" panose="02010800040101010101" pitchFamily="2" charset="-122"/>
              </a:rPr>
              <a:t>{</a:t>
            </a:r>
            <a:endParaRPr lang="en-US" altLang="zh-CN" sz="2000" dirty="0">
              <a:solidFill>
                <a:srgbClr val="0070C0"/>
              </a:solidFill>
              <a:latin typeface="Lucida Sans" panose="020B0602030504090204" pitchFamily="34" charset="0"/>
              <a:ea typeface="华文行楷" panose="02010800040101010101" pitchFamily="2" charset="-122"/>
            </a:endParaRPr>
          </a:p>
          <a:p>
            <a:pPr eaLnBrk="1" hangingPunct="1">
              <a:buNone/>
              <a:defRPr/>
            </a:pPr>
            <a:r>
              <a:rPr lang="en-US" altLang="zh-CN" sz="2000" dirty="0">
                <a:solidFill>
                  <a:srgbClr val="0070C0"/>
                </a:solidFill>
                <a:latin typeface="Lucida Sans" panose="020B0602030504090204" pitchFamily="34" charset="0"/>
                <a:ea typeface="华文行楷" panose="02010800040101010101" pitchFamily="2" charset="-122"/>
              </a:rPr>
              <a:t>            </a:t>
            </a:r>
            <a:r>
              <a:rPr lang="en-US" altLang="zh-CN" sz="2000" dirty="0">
                <a:solidFill>
                  <a:srgbClr val="00B050"/>
                </a:solidFill>
                <a:latin typeface="Lucida Sans" panose="020B0602030504090204" pitchFamily="34" charset="0"/>
                <a:ea typeface="华文行楷" panose="02010800040101010101" pitchFamily="2" charset="-122"/>
              </a:rPr>
              <a:t>// class body</a:t>
            </a:r>
            <a:endParaRPr lang="en-US" altLang="zh-CN" sz="2000" dirty="0">
              <a:solidFill>
                <a:srgbClr val="00B050"/>
              </a:solidFill>
              <a:latin typeface="Lucida Sans" panose="020B0602030504090204" pitchFamily="34" charset="0"/>
              <a:ea typeface="华文行楷" panose="02010800040101010101" pitchFamily="2" charset="-122"/>
            </a:endParaRPr>
          </a:p>
          <a:p>
            <a:pPr eaLnBrk="1" hangingPunct="1">
              <a:buNone/>
              <a:defRPr/>
            </a:pPr>
            <a:r>
              <a:rPr lang="en-US" altLang="zh-CN" sz="2000" dirty="0">
                <a:solidFill>
                  <a:srgbClr val="0070C0"/>
                </a:solidFill>
                <a:latin typeface="Lucida Sans" panose="020B0602030504090204" pitchFamily="34" charset="0"/>
                <a:ea typeface="华文行楷" panose="02010800040101010101" pitchFamily="2" charset="-122"/>
              </a:rPr>
              <a:t>    </a:t>
            </a:r>
            <a:r>
              <a:rPr lang="en-US" altLang="zh-CN" sz="2000" dirty="0" smtClean="0">
                <a:solidFill>
                  <a:srgbClr val="0070C0"/>
                </a:solidFill>
                <a:latin typeface="Lucida Sans" panose="020B0602030504090204" pitchFamily="34" charset="0"/>
                <a:ea typeface="华文行楷" panose="02010800040101010101" pitchFamily="2" charset="-122"/>
              </a:rPr>
              <a:t>}</a:t>
            </a:r>
            <a:endParaRPr lang="en-US" altLang="zh-CN" sz="2000" dirty="0">
              <a:solidFill>
                <a:srgbClr val="0070C0"/>
              </a:solidFill>
              <a:latin typeface="Lucida Sans" panose="020B0602030504090204" pitchFamily="34" charset="0"/>
              <a:ea typeface="华文行楷" panose="02010800040101010101" pitchFamily="2" charset="-122"/>
            </a:endParaRPr>
          </a:p>
          <a:p>
            <a:pPr lvl="1" eaLnBrk="1" hangingPunct="1">
              <a:defRPr/>
            </a:pPr>
            <a:r>
              <a:rPr lang="zh-CN" altLang="en-US" dirty="0" smtClean="0"/>
              <a:t>称</a:t>
            </a:r>
            <a:r>
              <a:rPr lang="en-US" altLang="zh-CN" dirty="0" smtClean="0"/>
              <a:t>C1</a:t>
            </a:r>
            <a:r>
              <a:rPr lang="zh-CN" altLang="en-US" dirty="0" smtClean="0"/>
              <a:t>为次类</a:t>
            </a:r>
            <a:r>
              <a:rPr lang="en-US" altLang="zh-CN" dirty="0" smtClean="0"/>
              <a:t>(subclass)</a:t>
            </a:r>
            <a:endParaRPr lang="en-US" altLang="zh-CN" dirty="0" smtClean="0"/>
          </a:p>
          <a:p>
            <a:pPr lvl="2" eaLnBrk="1" hangingPunct="1">
              <a:defRPr/>
            </a:pPr>
            <a:r>
              <a:rPr lang="zh-CN" altLang="en-US" dirty="0" smtClean="0">
                <a:solidFill>
                  <a:srgbClr val="FF0000"/>
                </a:solidFill>
              </a:rPr>
              <a:t>子类</a:t>
            </a:r>
            <a:r>
              <a:rPr lang="zh-CN" altLang="en-US" dirty="0" smtClean="0"/>
              <a:t>（</a:t>
            </a:r>
            <a:r>
              <a:rPr lang="en-US" altLang="zh-CN" dirty="0" smtClean="0"/>
              <a:t>child class</a:t>
            </a:r>
            <a:r>
              <a:rPr lang="zh-CN" altLang="en-US" dirty="0" smtClean="0"/>
              <a:t>）、扩展类（</a:t>
            </a:r>
            <a:r>
              <a:rPr lang="en-US" altLang="zh-CN" dirty="0" smtClean="0"/>
              <a:t>extended class</a:t>
            </a:r>
            <a:r>
              <a:rPr lang="zh-CN" altLang="en-US" dirty="0" smtClean="0"/>
              <a:t>）、派生类（</a:t>
            </a:r>
            <a:r>
              <a:rPr lang="en-US" altLang="zh-CN" dirty="0" smtClean="0"/>
              <a:t>derived class</a:t>
            </a:r>
            <a:r>
              <a:rPr lang="zh-CN" altLang="en-US" dirty="0" smtClean="0"/>
              <a:t>）</a:t>
            </a:r>
            <a:endParaRPr lang="en-US" altLang="zh-CN" dirty="0" smtClean="0"/>
          </a:p>
          <a:p>
            <a:pPr lvl="1" eaLnBrk="1" hangingPunct="1">
              <a:defRPr/>
            </a:pPr>
            <a:r>
              <a:rPr lang="en-US" altLang="zh-CN" dirty="0" smtClean="0"/>
              <a:t>C2</a:t>
            </a:r>
            <a:r>
              <a:rPr lang="zh-CN" altLang="en-US" dirty="0" smtClean="0"/>
              <a:t>为超类</a:t>
            </a:r>
            <a:r>
              <a:rPr lang="en-US" altLang="zh-CN" dirty="0" smtClean="0"/>
              <a:t>(</a:t>
            </a:r>
            <a:r>
              <a:rPr lang="en-US" altLang="zh-CN" dirty="0" err="1" smtClean="0"/>
              <a:t>superclass</a:t>
            </a:r>
            <a:r>
              <a:rPr lang="en-US" altLang="zh-CN" dirty="0" smtClean="0"/>
              <a:t>)</a:t>
            </a:r>
            <a:endParaRPr lang="en-US" altLang="zh-CN" dirty="0" smtClean="0"/>
          </a:p>
          <a:p>
            <a:pPr lvl="2" eaLnBrk="1" hangingPunct="1">
              <a:defRPr/>
            </a:pPr>
            <a:r>
              <a:rPr lang="zh-CN" altLang="en-US" dirty="0" smtClean="0">
                <a:solidFill>
                  <a:srgbClr val="FF0000"/>
                </a:solidFill>
              </a:rPr>
              <a:t>父类</a:t>
            </a:r>
            <a:r>
              <a:rPr lang="zh-CN" altLang="en-US" dirty="0" smtClean="0"/>
              <a:t>（</a:t>
            </a:r>
            <a:r>
              <a:rPr lang="en-US" altLang="zh-CN" dirty="0" smtClean="0"/>
              <a:t>parent class</a:t>
            </a:r>
            <a:r>
              <a:rPr lang="zh-CN" altLang="en-US" dirty="0" smtClean="0"/>
              <a:t>）、基类（</a:t>
            </a:r>
            <a:r>
              <a:rPr lang="en-US" altLang="zh-CN" dirty="0" smtClean="0"/>
              <a:t>bass class</a:t>
            </a:r>
            <a:r>
              <a:rPr lang="zh-CN" altLang="en-US" dirty="0" smtClean="0"/>
              <a:t>）</a:t>
            </a:r>
            <a:endParaRPr lang="zh-CN" altLang="en-US" dirty="0" smtClean="0"/>
          </a:p>
          <a:p>
            <a:pPr eaLnBrk="1" hangingPunct="1">
              <a:buFont typeface="Wingdings" panose="05000000000000000000" pitchFamily="2" charset="2"/>
              <a:buNone/>
              <a:defRPr/>
            </a:pPr>
            <a:endParaRPr lang="en-US" altLang="zh-CN" dirty="0" smtClean="0"/>
          </a:p>
          <a:p>
            <a:pPr>
              <a:defRPr/>
            </a:pPr>
            <a:endParaRPr lang="zh-CN" altLang="en-US" dirty="0"/>
          </a:p>
        </p:txBody>
      </p:sp>
      <p:sp>
        <p:nvSpPr>
          <p:cNvPr id="922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A4BC1156-00A6-4322-84F3-49FAFE0E9D15}"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zh-CN" altLang="en-US" dirty="0"/>
              <a:t>父类和子类</a:t>
            </a:r>
            <a:endParaRPr lang="zh-CN" altLang="en-US" dirty="0" smtClean="0"/>
          </a:p>
        </p:txBody>
      </p:sp>
      <p:sp>
        <p:nvSpPr>
          <p:cNvPr id="8195" name="Rectangle 3"/>
          <p:cNvSpPr>
            <a:spLocks noChangeArrowheads="1"/>
          </p:cNvSpPr>
          <p:nvPr/>
        </p:nvSpPr>
        <p:spPr bwMode="auto">
          <a:xfrm>
            <a:off x="3270969" y="2378523"/>
            <a:ext cx="439737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900" dirty="0">
                <a:latin typeface="Arial" panose="020B0604020202020204" pitchFamily="34" charset="0"/>
                <a:ea typeface="宋体" panose="02010600030101010101" pitchFamily="2" charset="-122"/>
              </a:rPr>
              <a:t>public class Employee {</a:t>
            </a:r>
            <a:endParaRPr lang="en-US" altLang="zh-CN" sz="19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900" dirty="0">
                <a:latin typeface="Arial" panose="020B0604020202020204" pitchFamily="34" charset="0"/>
                <a:ea typeface="宋体" panose="02010600030101010101" pitchFamily="2" charset="-122"/>
              </a:rPr>
              <a:t>    </a:t>
            </a:r>
            <a:r>
              <a:rPr lang="en-US" altLang="zh-CN" sz="1900" dirty="0" smtClean="0">
                <a:latin typeface="Arial" panose="020B0604020202020204" pitchFamily="34" charset="0"/>
                <a:ea typeface="宋体" panose="02010600030101010101" pitchFamily="2" charset="-122"/>
              </a:rPr>
              <a:t>private </a:t>
            </a:r>
            <a:r>
              <a:rPr lang="en-US" altLang="zh-CN" sz="1900" dirty="0">
                <a:latin typeface="Arial" panose="020B0604020202020204" pitchFamily="34" charset="0"/>
                <a:ea typeface="宋体" panose="02010600030101010101" pitchFamily="2" charset="-122"/>
              </a:rPr>
              <a:t>String name;</a:t>
            </a:r>
            <a:endParaRPr lang="en-US" altLang="zh-CN" sz="19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900" dirty="0">
                <a:latin typeface="Arial" panose="020B0604020202020204" pitchFamily="34" charset="0"/>
                <a:ea typeface="宋体" panose="02010600030101010101" pitchFamily="2" charset="-122"/>
              </a:rPr>
              <a:t>    </a:t>
            </a:r>
            <a:r>
              <a:rPr lang="en-US" altLang="zh-CN" sz="1900" dirty="0" smtClean="0">
                <a:latin typeface="Arial" panose="020B0604020202020204" pitchFamily="34" charset="0"/>
                <a:ea typeface="宋体" panose="02010600030101010101" pitchFamily="2" charset="-122"/>
              </a:rPr>
              <a:t>private </a:t>
            </a:r>
            <a:r>
              <a:rPr lang="en-US" altLang="zh-CN" sz="1900" dirty="0">
                <a:latin typeface="Arial" panose="020B0604020202020204" pitchFamily="34" charset="0"/>
                <a:ea typeface="宋体" panose="02010600030101010101" pitchFamily="2" charset="-122"/>
              </a:rPr>
              <a:t>double salary;</a:t>
            </a:r>
            <a:endParaRPr lang="en-US" altLang="zh-CN" sz="19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900" dirty="0">
                <a:latin typeface="Arial" panose="020B0604020202020204" pitchFamily="34" charset="0"/>
                <a:ea typeface="宋体" panose="02010600030101010101" pitchFamily="2" charset="-122"/>
              </a:rPr>
              <a:t>    </a:t>
            </a:r>
            <a:r>
              <a:rPr lang="en-US" altLang="zh-CN" sz="1900" dirty="0" smtClean="0">
                <a:latin typeface="Arial" panose="020B0604020202020204" pitchFamily="34" charset="0"/>
                <a:ea typeface="宋体" panose="02010600030101010101" pitchFamily="2" charset="-122"/>
              </a:rPr>
              <a:t>private </a:t>
            </a:r>
            <a:r>
              <a:rPr lang="en-US" altLang="zh-CN" sz="1900" dirty="0">
                <a:latin typeface="Arial" panose="020B0604020202020204" pitchFamily="34" charset="0"/>
                <a:ea typeface="宋体" panose="02010600030101010101" pitchFamily="2" charset="-122"/>
              </a:rPr>
              <a:t>Date </a:t>
            </a:r>
            <a:r>
              <a:rPr lang="en-US" altLang="zh-CN" sz="1900" dirty="0" err="1">
                <a:latin typeface="Arial" panose="020B0604020202020204" pitchFamily="34" charset="0"/>
                <a:ea typeface="宋体" panose="02010600030101010101" pitchFamily="2" charset="-122"/>
              </a:rPr>
              <a:t>birthDate</a:t>
            </a:r>
            <a:r>
              <a:rPr lang="en-US" altLang="zh-CN" sz="1900" dirty="0">
                <a:latin typeface="Arial" panose="020B0604020202020204" pitchFamily="34" charset="0"/>
                <a:ea typeface="宋体" panose="02010600030101010101" pitchFamily="2" charset="-122"/>
              </a:rPr>
              <a:t>;</a:t>
            </a:r>
            <a:endParaRPr lang="en-US" altLang="zh-CN" sz="19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900" dirty="0">
                <a:latin typeface="Arial" panose="020B0604020202020204" pitchFamily="34" charset="0"/>
                <a:ea typeface="宋体" panose="02010600030101010101" pitchFamily="2" charset="-122"/>
              </a:rPr>
              <a:t>    </a:t>
            </a:r>
            <a:r>
              <a:rPr lang="en-US" altLang="zh-CN" sz="1900" dirty="0" smtClean="0">
                <a:latin typeface="Arial" panose="020B0604020202020204" pitchFamily="34" charset="0"/>
                <a:ea typeface="宋体" panose="02010600030101010101" pitchFamily="2" charset="-122"/>
              </a:rPr>
              <a:t>private </a:t>
            </a:r>
            <a:r>
              <a:rPr lang="en-US" altLang="zh-CN" sz="1900" dirty="0">
                <a:latin typeface="Arial" panose="020B0604020202020204" pitchFamily="34" charset="0"/>
                <a:ea typeface="宋体" panose="02010600030101010101" pitchFamily="2" charset="-122"/>
              </a:rPr>
              <a:t>String </a:t>
            </a:r>
            <a:r>
              <a:rPr lang="en-US" altLang="zh-CN" sz="1900" dirty="0" err="1">
                <a:latin typeface="Arial" panose="020B0604020202020204" pitchFamily="34" charset="0"/>
                <a:ea typeface="宋体" panose="02010600030101010101" pitchFamily="2" charset="-122"/>
              </a:rPr>
              <a:t>getDetails</a:t>
            </a:r>
            <a:r>
              <a:rPr lang="en-US" altLang="zh-CN" sz="1900" dirty="0">
                <a:latin typeface="Arial" panose="020B0604020202020204" pitchFamily="34" charset="0"/>
                <a:ea typeface="宋体" panose="02010600030101010101" pitchFamily="2" charset="-122"/>
              </a:rPr>
              <a:t>() {...}</a:t>
            </a:r>
            <a:endParaRPr lang="en-US" altLang="zh-CN" sz="19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900" dirty="0">
                <a:latin typeface="Arial" panose="020B0604020202020204" pitchFamily="34" charset="0"/>
                <a:ea typeface="宋体" panose="02010600030101010101" pitchFamily="2" charset="-122"/>
              </a:rPr>
              <a:t>}</a:t>
            </a:r>
            <a:endParaRPr lang="en-US" altLang="zh-CN" sz="1900" dirty="0">
              <a:latin typeface="Arial" panose="020B0604020202020204" pitchFamily="34" charset="0"/>
              <a:ea typeface="宋体" panose="02010600030101010101" pitchFamily="2" charset="-122"/>
            </a:endParaRPr>
          </a:p>
        </p:txBody>
      </p:sp>
      <p:sp>
        <p:nvSpPr>
          <p:cNvPr id="8196" name="Rectangle 4"/>
          <p:cNvSpPr>
            <a:spLocks noChangeArrowheads="1"/>
          </p:cNvSpPr>
          <p:nvPr/>
        </p:nvSpPr>
        <p:spPr bwMode="auto">
          <a:xfrm>
            <a:off x="3225284" y="4206923"/>
            <a:ext cx="50387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900" dirty="0">
                <a:latin typeface="Arial" panose="020B0604020202020204" pitchFamily="34" charset="0"/>
                <a:ea typeface="宋体" panose="02010600030101010101" pitchFamily="2" charset="-122"/>
              </a:rPr>
              <a:t>public class Manager </a:t>
            </a:r>
            <a:r>
              <a:rPr lang="en-US" altLang="zh-CN" sz="1900" b="1" dirty="0">
                <a:solidFill>
                  <a:srgbClr val="C00000"/>
                </a:solidFill>
                <a:latin typeface="Arial" panose="020B0604020202020204" pitchFamily="34" charset="0"/>
                <a:ea typeface="宋体" panose="02010600030101010101" pitchFamily="2" charset="-122"/>
              </a:rPr>
              <a:t>extends</a:t>
            </a:r>
            <a:r>
              <a:rPr lang="en-US" altLang="zh-CN" sz="1900" dirty="0">
                <a:latin typeface="Arial" panose="020B0604020202020204" pitchFamily="34" charset="0"/>
                <a:ea typeface="宋体" panose="02010600030101010101" pitchFamily="2" charset="-122"/>
              </a:rPr>
              <a:t> Employee {</a:t>
            </a:r>
            <a:endParaRPr lang="en-US" altLang="zh-CN" sz="19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900" dirty="0">
                <a:latin typeface="Arial" panose="020B0604020202020204" pitchFamily="34" charset="0"/>
                <a:ea typeface="宋体" panose="02010600030101010101" pitchFamily="2" charset="-122"/>
              </a:rPr>
              <a:t>    </a:t>
            </a:r>
            <a:r>
              <a:rPr lang="en-US" altLang="zh-CN" sz="1900" dirty="0" smtClean="0">
                <a:latin typeface="Arial" panose="020B0604020202020204" pitchFamily="34" charset="0"/>
                <a:ea typeface="宋体" panose="02010600030101010101" pitchFamily="2" charset="-122"/>
              </a:rPr>
              <a:t>private </a:t>
            </a:r>
            <a:r>
              <a:rPr lang="en-US" altLang="zh-CN" sz="1900" dirty="0">
                <a:latin typeface="Arial" panose="020B0604020202020204" pitchFamily="34" charset="0"/>
                <a:ea typeface="宋体" panose="02010600030101010101" pitchFamily="2" charset="-122"/>
              </a:rPr>
              <a:t>String department;</a:t>
            </a:r>
            <a:endParaRPr lang="en-US" altLang="zh-CN" sz="1900" dirty="0">
              <a:latin typeface="Arial" panose="020B0604020202020204" pitchFamily="34" charset="0"/>
              <a:ea typeface="宋体" panose="02010600030101010101" pitchFamily="2" charset="-122"/>
            </a:endParaRPr>
          </a:p>
          <a:p>
            <a:pPr eaLnBrk="1" hangingPunct="1">
              <a:spcBef>
                <a:spcPct val="0"/>
              </a:spcBef>
              <a:buClrTx/>
              <a:buFontTx/>
              <a:buNone/>
            </a:pPr>
            <a:r>
              <a:rPr lang="en-US" altLang="zh-CN" sz="1900" dirty="0">
                <a:latin typeface="Arial" panose="020B0604020202020204" pitchFamily="34" charset="0"/>
                <a:ea typeface="宋体" panose="02010600030101010101" pitchFamily="2" charset="-122"/>
              </a:rPr>
              <a:t>}</a:t>
            </a:r>
            <a:endParaRPr lang="en-US" altLang="zh-CN" sz="1900" dirty="0">
              <a:latin typeface="Arial" panose="020B0604020202020204" pitchFamily="34" charset="0"/>
              <a:ea typeface="宋体" panose="02010600030101010101" pitchFamily="2" charset="-122"/>
            </a:endParaRPr>
          </a:p>
        </p:txBody>
      </p:sp>
      <p:grpSp>
        <p:nvGrpSpPr>
          <p:cNvPr id="8197" name="Group 33"/>
          <p:cNvGrpSpPr/>
          <p:nvPr/>
        </p:nvGrpSpPr>
        <p:grpSpPr bwMode="auto">
          <a:xfrm>
            <a:off x="901700" y="2642443"/>
            <a:ext cx="2090738" cy="4098925"/>
            <a:chOff x="501" y="972"/>
            <a:chExt cx="1317" cy="2498"/>
          </a:xfrm>
        </p:grpSpPr>
        <p:sp>
          <p:nvSpPr>
            <p:cNvPr id="8203" name="AutoShape 6"/>
            <p:cNvSpPr>
              <a:spLocks noChangeAspect="1" noChangeArrowheads="1" noTextEdit="1"/>
            </p:cNvSpPr>
            <p:nvPr/>
          </p:nvSpPr>
          <p:spPr bwMode="auto">
            <a:xfrm>
              <a:off x="501" y="972"/>
              <a:ext cx="1317" cy="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4" name="Line 8"/>
            <p:cNvSpPr>
              <a:spLocks noChangeShapeType="1"/>
            </p:cNvSpPr>
            <p:nvPr/>
          </p:nvSpPr>
          <p:spPr bwMode="auto">
            <a:xfrm flipV="1">
              <a:off x="1149" y="1434"/>
              <a:ext cx="1" cy="1046"/>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05" name="Freeform 9"/>
            <p:cNvSpPr/>
            <p:nvPr/>
          </p:nvSpPr>
          <p:spPr bwMode="auto">
            <a:xfrm>
              <a:off x="1075" y="1857"/>
              <a:ext cx="148" cy="138"/>
            </a:xfrm>
            <a:custGeom>
              <a:avLst/>
              <a:gdLst>
                <a:gd name="T0" fmla="*/ 74 w 148"/>
                <a:gd name="T1" fmla="*/ 0 h 138"/>
                <a:gd name="T2" fmla="*/ 148 w 148"/>
                <a:gd name="T3" fmla="*/ 138 h 138"/>
                <a:gd name="T4" fmla="*/ 0 w 148"/>
                <a:gd name="T5" fmla="*/ 138 h 138"/>
                <a:gd name="T6" fmla="*/ 74 w 148"/>
                <a:gd name="T7" fmla="*/ 0 h 138"/>
                <a:gd name="T8" fmla="*/ 0 60000 65536"/>
                <a:gd name="T9" fmla="*/ 0 60000 65536"/>
                <a:gd name="T10" fmla="*/ 0 60000 65536"/>
                <a:gd name="T11" fmla="*/ 0 60000 65536"/>
                <a:gd name="T12" fmla="*/ 0 w 148"/>
                <a:gd name="T13" fmla="*/ 0 h 138"/>
                <a:gd name="T14" fmla="*/ 148 w 148"/>
                <a:gd name="T15" fmla="*/ 138 h 138"/>
              </a:gdLst>
              <a:ahLst/>
              <a:cxnLst>
                <a:cxn ang="T8">
                  <a:pos x="T0" y="T1"/>
                </a:cxn>
                <a:cxn ang="T9">
                  <a:pos x="T2" y="T3"/>
                </a:cxn>
                <a:cxn ang="T10">
                  <a:pos x="T4" y="T5"/>
                </a:cxn>
                <a:cxn ang="T11">
                  <a:pos x="T6" y="T7"/>
                </a:cxn>
              </a:cxnLst>
              <a:rect l="T12" t="T13" r="T14" b="T15"/>
              <a:pathLst>
                <a:path w="148" h="138">
                  <a:moveTo>
                    <a:pt x="74" y="0"/>
                  </a:moveTo>
                  <a:lnTo>
                    <a:pt x="148" y="138"/>
                  </a:lnTo>
                  <a:lnTo>
                    <a:pt x="0" y="138"/>
                  </a:lnTo>
                  <a:lnTo>
                    <a:pt x="74" y="0"/>
                  </a:lnTo>
                  <a:close/>
                </a:path>
              </a:pathLst>
            </a:custGeom>
            <a:solidFill>
              <a:srgbClr val="FFFFFF"/>
            </a:solidFill>
            <a:ln w="0">
              <a:solidFill>
                <a:srgbClr val="0000FF"/>
              </a:solidFill>
              <a:round/>
            </a:ln>
          </p:spPr>
          <p:txBody>
            <a:bodyPr/>
            <a:lstStyle/>
            <a:p>
              <a:endParaRPr lang="zh-CN" altLang="en-US"/>
            </a:p>
          </p:txBody>
        </p:sp>
        <p:sp>
          <p:nvSpPr>
            <p:cNvPr id="8206" name="Rectangle 10"/>
            <p:cNvSpPr>
              <a:spLocks noChangeArrowheads="1"/>
            </p:cNvSpPr>
            <p:nvPr/>
          </p:nvSpPr>
          <p:spPr bwMode="auto">
            <a:xfrm>
              <a:off x="512" y="972"/>
              <a:ext cx="1285" cy="872"/>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8207" name="Rectangle 11"/>
            <p:cNvSpPr>
              <a:spLocks noChangeArrowheads="1"/>
            </p:cNvSpPr>
            <p:nvPr/>
          </p:nvSpPr>
          <p:spPr bwMode="auto">
            <a:xfrm>
              <a:off x="944" y="993"/>
              <a:ext cx="46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a:solidFill>
                    <a:srgbClr val="000000"/>
                  </a:solidFill>
                  <a:latin typeface="Microsoft Sans Serif" panose="020B0604020202020204" pitchFamily="34" charset="0"/>
                  <a:ea typeface="宋体" panose="02010600030101010101" pitchFamily="2" charset="-122"/>
                </a:rPr>
                <a:t>Employee</a:t>
              </a:r>
              <a:endParaRPr lang="en-US" altLang="zh-CN" sz="1800">
                <a:latin typeface="Arial" panose="020B0604020202020204" pitchFamily="34" charset="0"/>
                <a:ea typeface="宋体" panose="02010600030101010101" pitchFamily="2" charset="-122"/>
              </a:endParaRPr>
            </a:p>
          </p:txBody>
        </p:sp>
        <p:sp>
          <p:nvSpPr>
            <p:cNvPr id="8208" name="Line 12"/>
            <p:cNvSpPr>
              <a:spLocks noChangeShapeType="1"/>
            </p:cNvSpPr>
            <p:nvPr/>
          </p:nvSpPr>
          <p:spPr bwMode="auto">
            <a:xfrm>
              <a:off x="512" y="1174"/>
              <a:ext cx="1285" cy="1"/>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09" name="Rectangle 13"/>
            <p:cNvSpPr>
              <a:spLocks noChangeArrowheads="1"/>
            </p:cNvSpPr>
            <p:nvPr/>
          </p:nvSpPr>
          <p:spPr bwMode="auto">
            <a:xfrm>
              <a:off x="582" y="1195"/>
              <a:ext cx="4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8210" name="Rectangle 14"/>
            <p:cNvSpPr>
              <a:spLocks noChangeArrowheads="1"/>
            </p:cNvSpPr>
            <p:nvPr/>
          </p:nvSpPr>
          <p:spPr bwMode="auto">
            <a:xfrm>
              <a:off x="582" y="1333"/>
              <a:ext cx="4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dirty="0" smtClean="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8211" name="Rectangle 15"/>
            <p:cNvSpPr>
              <a:spLocks noChangeArrowheads="1"/>
            </p:cNvSpPr>
            <p:nvPr/>
          </p:nvSpPr>
          <p:spPr bwMode="auto">
            <a:xfrm>
              <a:off x="582" y="1472"/>
              <a:ext cx="4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dirty="0" smtClean="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8212" name="Rectangle 16"/>
            <p:cNvSpPr>
              <a:spLocks noChangeArrowheads="1"/>
            </p:cNvSpPr>
            <p:nvPr/>
          </p:nvSpPr>
          <p:spPr bwMode="auto">
            <a:xfrm>
              <a:off x="737" y="1195"/>
              <a:ext cx="2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dirty="0">
                  <a:solidFill>
                    <a:srgbClr val="000000"/>
                  </a:solidFill>
                  <a:latin typeface="Microsoft Sans Serif" panose="020B0604020202020204" pitchFamily="34" charset="0"/>
                  <a:ea typeface="宋体" panose="02010600030101010101" pitchFamily="2" charset="-122"/>
                </a:rPr>
                <a:t>name</a:t>
              </a:r>
              <a:endParaRPr lang="en-US" altLang="zh-CN" sz="1800" dirty="0">
                <a:latin typeface="Arial" panose="020B0604020202020204" pitchFamily="34" charset="0"/>
                <a:ea typeface="宋体" panose="02010600030101010101" pitchFamily="2" charset="-122"/>
              </a:endParaRPr>
            </a:p>
          </p:txBody>
        </p:sp>
        <p:sp>
          <p:nvSpPr>
            <p:cNvPr id="8213" name="Rectangle 17"/>
            <p:cNvSpPr>
              <a:spLocks noChangeArrowheads="1"/>
            </p:cNvSpPr>
            <p:nvPr/>
          </p:nvSpPr>
          <p:spPr bwMode="auto">
            <a:xfrm>
              <a:off x="733" y="1333"/>
              <a:ext cx="2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a:solidFill>
                    <a:srgbClr val="000000"/>
                  </a:solidFill>
                  <a:latin typeface="Microsoft Sans Serif" panose="020B0604020202020204" pitchFamily="34" charset="0"/>
                  <a:ea typeface="宋体" panose="02010600030101010101" pitchFamily="2" charset="-122"/>
                </a:rPr>
                <a:t>salary</a:t>
              </a:r>
              <a:endParaRPr lang="en-US" altLang="zh-CN" sz="1800">
                <a:latin typeface="Arial" panose="020B0604020202020204" pitchFamily="34" charset="0"/>
                <a:ea typeface="宋体" panose="02010600030101010101" pitchFamily="2" charset="-122"/>
              </a:endParaRPr>
            </a:p>
          </p:txBody>
        </p:sp>
        <p:sp>
          <p:nvSpPr>
            <p:cNvPr id="8214" name="Rectangle 18"/>
            <p:cNvSpPr>
              <a:spLocks noChangeArrowheads="1"/>
            </p:cNvSpPr>
            <p:nvPr/>
          </p:nvSpPr>
          <p:spPr bwMode="auto">
            <a:xfrm>
              <a:off x="746" y="1472"/>
              <a:ext cx="42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dirty="0" err="1">
                  <a:solidFill>
                    <a:srgbClr val="000000"/>
                  </a:solidFill>
                  <a:latin typeface="Microsoft Sans Serif" panose="020B0604020202020204" pitchFamily="34" charset="0"/>
                  <a:ea typeface="宋体" panose="02010600030101010101" pitchFamily="2" charset="-122"/>
                </a:rPr>
                <a:t>birthDate</a:t>
              </a:r>
              <a:endParaRPr lang="en-US" altLang="zh-CN" sz="1800" dirty="0">
                <a:latin typeface="Arial" panose="020B0604020202020204" pitchFamily="34" charset="0"/>
                <a:ea typeface="宋体" panose="02010600030101010101" pitchFamily="2" charset="-122"/>
              </a:endParaRPr>
            </a:p>
          </p:txBody>
        </p:sp>
        <p:sp>
          <p:nvSpPr>
            <p:cNvPr id="8215" name="Rectangle 19"/>
            <p:cNvSpPr>
              <a:spLocks noChangeArrowheads="1"/>
            </p:cNvSpPr>
            <p:nvPr/>
          </p:nvSpPr>
          <p:spPr bwMode="auto">
            <a:xfrm>
              <a:off x="1281" y="1195"/>
              <a:ext cx="3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dirty="0">
                  <a:solidFill>
                    <a:srgbClr val="000000"/>
                  </a:solidFill>
                  <a:latin typeface="Microsoft Sans Serif" panose="020B0604020202020204" pitchFamily="34" charset="0"/>
                  <a:ea typeface="宋体" panose="02010600030101010101" pitchFamily="2" charset="-122"/>
                </a:rPr>
                <a:t>: String</a:t>
              </a:r>
              <a:endParaRPr lang="en-US" altLang="zh-CN" sz="1800" dirty="0">
                <a:latin typeface="Arial" panose="020B0604020202020204" pitchFamily="34" charset="0"/>
                <a:ea typeface="宋体" panose="02010600030101010101" pitchFamily="2" charset="-122"/>
              </a:endParaRPr>
            </a:p>
          </p:txBody>
        </p:sp>
        <p:sp>
          <p:nvSpPr>
            <p:cNvPr id="8216" name="Rectangle 20"/>
            <p:cNvSpPr>
              <a:spLocks noChangeArrowheads="1"/>
            </p:cNvSpPr>
            <p:nvPr/>
          </p:nvSpPr>
          <p:spPr bwMode="auto">
            <a:xfrm>
              <a:off x="1287" y="1333"/>
              <a:ext cx="37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a:solidFill>
                    <a:srgbClr val="000000"/>
                  </a:solidFill>
                  <a:latin typeface="Microsoft Sans Serif" panose="020B0604020202020204" pitchFamily="34" charset="0"/>
                  <a:ea typeface="宋体" panose="02010600030101010101" pitchFamily="2" charset="-122"/>
                </a:rPr>
                <a:t>: double</a:t>
              </a:r>
              <a:endParaRPr lang="en-US" altLang="zh-CN" sz="1800">
                <a:latin typeface="Arial" panose="020B0604020202020204" pitchFamily="34" charset="0"/>
                <a:ea typeface="宋体" panose="02010600030101010101" pitchFamily="2" charset="-122"/>
              </a:endParaRPr>
            </a:p>
          </p:txBody>
        </p:sp>
        <p:sp>
          <p:nvSpPr>
            <p:cNvPr id="8217" name="Rectangle 21"/>
            <p:cNvSpPr>
              <a:spLocks noChangeArrowheads="1"/>
            </p:cNvSpPr>
            <p:nvPr/>
          </p:nvSpPr>
          <p:spPr bwMode="auto">
            <a:xfrm>
              <a:off x="1286" y="1472"/>
              <a:ext cx="2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a:solidFill>
                    <a:srgbClr val="000000"/>
                  </a:solidFill>
                  <a:latin typeface="Microsoft Sans Serif" panose="020B0604020202020204" pitchFamily="34" charset="0"/>
                  <a:ea typeface="宋体" panose="02010600030101010101" pitchFamily="2" charset="-122"/>
                </a:rPr>
                <a:t>: Date</a:t>
              </a:r>
              <a:endParaRPr lang="en-US" altLang="zh-CN" sz="1800">
                <a:latin typeface="Arial" panose="020B0604020202020204" pitchFamily="34" charset="0"/>
                <a:ea typeface="宋体" panose="02010600030101010101" pitchFamily="2" charset="-122"/>
              </a:endParaRPr>
            </a:p>
          </p:txBody>
        </p:sp>
        <p:sp>
          <p:nvSpPr>
            <p:cNvPr id="8218" name="Line 22"/>
            <p:cNvSpPr>
              <a:spLocks noChangeShapeType="1"/>
            </p:cNvSpPr>
            <p:nvPr/>
          </p:nvSpPr>
          <p:spPr bwMode="auto">
            <a:xfrm>
              <a:off x="512" y="1631"/>
              <a:ext cx="1285" cy="1"/>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19" name="Rectangle 23"/>
            <p:cNvSpPr>
              <a:spLocks noChangeArrowheads="1"/>
            </p:cNvSpPr>
            <p:nvPr/>
          </p:nvSpPr>
          <p:spPr bwMode="auto">
            <a:xfrm>
              <a:off x="582" y="1652"/>
              <a:ext cx="6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a:solidFill>
                    <a:srgbClr val="000000"/>
                  </a:solidFill>
                  <a:latin typeface="Microsoft Sans Serif" panose="020B0604020202020204" pitchFamily="34" charset="0"/>
                  <a:ea typeface="宋体" panose="02010600030101010101" pitchFamily="2" charset="-122"/>
                </a:rPr>
                <a:t>+</a:t>
              </a:r>
              <a:endParaRPr lang="en-US" altLang="zh-CN" sz="1800">
                <a:latin typeface="Arial" panose="020B0604020202020204" pitchFamily="34" charset="0"/>
                <a:ea typeface="宋体" panose="02010600030101010101" pitchFamily="2" charset="-122"/>
              </a:endParaRPr>
            </a:p>
          </p:txBody>
        </p:sp>
        <p:sp>
          <p:nvSpPr>
            <p:cNvPr id="8220" name="Rectangle 24"/>
            <p:cNvSpPr>
              <a:spLocks noChangeArrowheads="1"/>
            </p:cNvSpPr>
            <p:nvPr/>
          </p:nvSpPr>
          <p:spPr bwMode="auto">
            <a:xfrm>
              <a:off x="745" y="1652"/>
              <a:ext cx="56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a:solidFill>
                    <a:srgbClr val="000000"/>
                  </a:solidFill>
                  <a:latin typeface="Microsoft Sans Serif" panose="020B0604020202020204" pitchFamily="34" charset="0"/>
                  <a:ea typeface="宋体" panose="02010600030101010101" pitchFamily="2" charset="-122"/>
                </a:rPr>
                <a:t>getDetails ()</a:t>
              </a:r>
              <a:endParaRPr lang="en-US" altLang="zh-CN" sz="1800">
                <a:latin typeface="Arial" panose="020B0604020202020204" pitchFamily="34" charset="0"/>
                <a:ea typeface="宋体" panose="02010600030101010101" pitchFamily="2" charset="-122"/>
              </a:endParaRPr>
            </a:p>
          </p:txBody>
        </p:sp>
        <p:sp>
          <p:nvSpPr>
            <p:cNvPr id="8221" name="Rectangle 25"/>
            <p:cNvSpPr>
              <a:spLocks noChangeArrowheads="1"/>
            </p:cNvSpPr>
            <p:nvPr/>
          </p:nvSpPr>
          <p:spPr bwMode="auto">
            <a:xfrm>
              <a:off x="1420" y="1652"/>
              <a:ext cx="3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a:solidFill>
                    <a:srgbClr val="000000"/>
                  </a:solidFill>
                  <a:latin typeface="Microsoft Sans Serif" panose="020B0604020202020204" pitchFamily="34" charset="0"/>
                  <a:ea typeface="宋体" panose="02010600030101010101" pitchFamily="2" charset="-122"/>
                </a:rPr>
                <a:t>: String</a:t>
              </a:r>
              <a:endParaRPr lang="en-US" altLang="zh-CN" sz="1800">
                <a:latin typeface="Arial" panose="020B0604020202020204" pitchFamily="34" charset="0"/>
                <a:ea typeface="宋体" panose="02010600030101010101" pitchFamily="2" charset="-122"/>
              </a:endParaRPr>
            </a:p>
          </p:txBody>
        </p:sp>
        <p:sp>
          <p:nvSpPr>
            <p:cNvPr id="8222" name="Rectangle 26"/>
            <p:cNvSpPr>
              <a:spLocks noChangeArrowheads="1"/>
            </p:cNvSpPr>
            <p:nvPr/>
          </p:nvSpPr>
          <p:spPr bwMode="auto">
            <a:xfrm>
              <a:off x="501" y="2472"/>
              <a:ext cx="1306" cy="595"/>
            </a:xfrm>
            <a:prstGeom prst="rect">
              <a:avLst/>
            </a:prstGeom>
            <a:solidFill>
              <a:srgbClr val="C0FFC0"/>
            </a:solidFill>
            <a:ln w="0">
              <a:solidFill>
                <a:srgbClr val="0000FF"/>
              </a:solidFill>
              <a:miter lim="800000"/>
            </a:ln>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endParaRPr lang="zh-CN" altLang="en-US" sz="1800">
                <a:latin typeface="Arial" panose="020B0604020202020204" pitchFamily="34" charset="0"/>
                <a:ea typeface="宋体" panose="02010600030101010101" pitchFamily="2" charset="-122"/>
              </a:endParaRPr>
            </a:p>
          </p:txBody>
        </p:sp>
        <p:sp>
          <p:nvSpPr>
            <p:cNvPr id="8223" name="Rectangle 27"/>
            <p:cNvSpPr>
              <a:spLocks noChangeArrowheads="1"/>
            </p:cNvSpPr>
            <p:nvPr/>
          </p:nvSpPr>
          <p:spPr bwMode="auto">
            <a:xfrm>
              <a:off x="969" y="2493"/>
              <a:ext cx="4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a:solidFill>
                    <a:srgbClr val="000000"/>
                  </a:solidFill>
                  <a:latin typeface="Microsoft Sans Serif" panose="020B0604020202020204" pitchFamily="34" charset="0"/>
                  <a:ea typeface="宋体" panose="02010600030101010101" pitchFamily="2" charset="-122"/>
                </a:rPr>
                <a:t>Manager</a:t>
              </a:r>
              <a:endParaRPr lang="en-US" altLang="zh-CN" sz="1800">
                <a:latin typeface="Arial" panose="020B0604020202020204" pitchFamily="34" charset="0"/>
                <a:ea typeface="宋体" panose="02010600030101010101" pitchFamily="2" charset="-122"/>
              </a:endParaRPr>
            </a:p>
          </p:txBody>
        </p:sp>
        <p:sp>
          <p:nvSpPr>
            <p:cNvPr id="8224" name="Line 28"/>
            <p:cNvSpPr>
              <a:spLocks noChangeShapeType="1"/>
            </p:cNvSpPr>
            <p:nvPr/>
          </p:nvSpPr>
          <p:spPr bwMode="auto">
            <a:xfrm>
              <a:off x="501" y="2674"/>
              <a:ext cx="1306" cy="1"/>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25" name="Rectangle 29"/>
            <p:cNvSpPr>
              <a:spLocks noChangeArrowheads="1"/>
            </p:cNvSpPr>
            <p:nvPr/>
          </p:nvSpPr>
          <p:spPr bwMode="auto">
            <a:xfrm>
              <a:off x="571" y="2695"/>
              <a:ext cx="35"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dirty="0">
                  <a:solidFill>
                    <a:srgbClr val="000000"/>
                  </a:solidFill>
                  <a:latin typeface="Microsoft Sans Serif"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8226" name="Rectangle 30"/>
            <p:cNvSpPr>
              <a:spLocks noChangeArrowheads="1"/>
            </p:cNvSpPr>
            <p:nvPr/>
          </p:nvSpPr>
          <p:spPr bwMode="auto">
            <a:xfrm>
              <a:off x="736" y="2695"/>
              <a:ext cx="52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dirty="0">
                  <a:solidFill>
                    <a:srgbClr val="000000"/>
                  </a:solidFill>
                  <a:latin typeface="Microsoft Sans Serif" panose="020B0604020202020204" pitchFamily="34" charset="0"/>
                  <a:ea typeface="宋体" panose="02010600030101010101" pitchFamily="2" charset="-122"/>
                </a:rPr>
                <a:t>department</a:t>
              </a:r>
              <a:endParaRPr lang="en-US" altLang="zh-CN" sz="1800" dirty="0">
                <a:latin typeface="Arial" panose="020B0604020202020204" pitchFamily="34" charset="0"/>
                <a:ea typeface="宋体" panose="02010600030101010101" pitchFamily="2" charset="-122"/>
              </a:endParaRPr>
            </a:p>
          </p:txBody>
        </p:sp>
        <p:sp>
          <p:nvSpPr>
            <p:cNvPr id="8227" name="Rectangle 31"/>
            <p:cNvSpPr>
              <a:spLocks noChangeArrowheads="1"/>
            </p:cNvSpPr>
            <p:nvPr/>
          </p:nvSpPr>
          <p:spPr bwMode="auto">
            <a:xfrm>
              <a:off x="1377" y="2695"/>
              <a:ext cx="33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300">
                  <a:solidFill>
                    <a:srgbClr val="000000"/>
                  </a:solidFill>
                  <a:latin typeface="Microsoft Sans Serif" panose="020B0604020202020204" pitchFamily="34" charset="0"/>
                  <a:ea typeface="宋体" panose="02010600030101010101" pitchFamily="2" charset="-122"/>
                </a:rPr>
                <a:t>: String</a:t>
              </a:r>
              <a:endParaRPr lang="en-US" altLang="zh-CN" sz="1800">
                <a:latin typeface="Arial" panose="020B0604020202020204" pitchFamily="34" charset="0"/>
                <a:ea typeface="宋体" panose="02010600030101010101" pitchFamily="2" charset="-122"/>
              </a:endParaRPr>
            </a:p>
          </p:txBody>
        </p:sp>
        <p:sp>
          <p:nvSpPr>
            <p:cNvPr id="8228" name="Line 32"/>
            <p:cNvSpPr>
              <a:spLocks noChangeShapeType="1"/>
            </p:cNvSpPr>
            <p:nvPr/>
          </p:nvSpPr>
          <p:spPr bwMode="auto">
            <a:xfrm>
              <a:off x="501" y="2855"/>
              <a:ext cx="1306" cy="1"/>
            </a:xfrm>
            <a:prstGeom prst="line">
              <a:avLst/>
            </a:prstGeom>
            <a:noFill/>
            <a:ln w="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组合 1"/>
          <p:cNvGrpSpPr/>
          <p:nvPr/>
        </p:nvGrpSpPr>
        <p:grpSpPr bwMode="auto">
          <a:xfrm>
            <a:off x="4406900" y="5081738"/>
            <a:ext cx="1844675" cy="1371598"/>
            <a:chOff x="6507215" y="4758735"/>
            <a:chExt cx="1844675" cy="1371563"/>
          </a:xfrm>
        </p:grpSpPr>
        <p:sp>
          <p:nvSpPr>
            <p:cNvPr id="8200" name="Rectangle 12"/>
            <p:cNvSpPr>
              <a:spLocks noChangeArrowheads="1"/>
            </p:cNvSpPr>
            <p:nvPr/>
          </p:nvSpPr>
          <p:spPr bwMode="auto">
            <a:xfrm>
              <a:off x="6507215" y="4758735"/>
              <a:ext cx="1844675" cy="344479"/>
            </a:xfrm>
            <a:prstGeom prst="rect">
              <a:avLst/>
            </a:prstGeom>
            <a:solidFill>
              <a:schemeClr val="bg1"/>
            </a:solidFill>
            <a:ln w="9525" algn="ctr">
              <a:solidFill>
                <a:schemeClr val="tx1"/>
              </a:solidFill>
              <a:miter lim="800000"/>
            </a:ln>
            <a:effectLst>
              <a:outerShdw dist="35921" dir="2700000" algn="ctr" rotWithShape="0">
                <a:schemeClr val="bg2"/>
              </a:outerShdw>
            </a:effec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cs typeface="Arial" panose="020B0604020202020204" pitchFamily="34" charset="0"/>
                </a:rPr>
                <a:t>Manager</a:t>
              </a:r>
              <a:endParaRPr lang="en-US" altLang="zh-CN" sz="1800">
                <a:latin typeface="Arial" panose="020B0604020202020204" pitchFamily="34" charset="0"/>
                <a:ea typeface="宋体" panose="02010600030101010101" pitchFamily="2" charset="-122"/>
                <a:cs typeface="Arial" panose="020B0604020202020204" pitchFamily="34" charset="0"/>
              </a:endParaRPr>
            </a:p>
          </p:txBody>
        </p:sp>
        <p:sp>
          <p:nvSpPr>
            <p:cNvPr id="8201" name="Rectangle 10"/>
            <p:cNvSpPr>
              <a:spLocks noChangeArrowheads="1"/>
            </p:cNvSpPr>
            <p:nvPr/>
          </p:nvSpPr>
          <p:spPr bwMode="auto">
            <a:xfrm>
              <a:off x="6507215" y="5085750"/>
              <a:ext cx="1844675" cy="531799"/>
            </a:xfrm>
            <a:prstGeom prst="rect">
              <a:avLst/>
            </a:prstGeom>
            <a:solidFill>
              <a:schemeClr val="bg1"/>
            </a:solidFill>
            <a:ln w="9525" algn="ctr">
              <a:solidFill>
                <a:schemeClr val="tx1"/>
              </a:solidFill>
              <a:miter lim="800000"/>
            </a:ln>
            <a:effectLst>
              <a:outerShdw dist="35921" dir="2700000" algn="ctr" rotWithShape="0">
                <a:schemeClr val="bg2"/>
              </a:outerShdw>
            </a:effec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dirty="0">
                  <a:latin typeface="Arial" panose="020B0604020202020204" pitchFamily="34" charset="0"/>
                  <a:ea typeface="宋体" panose="02010600030101010101" pitchFamily="2" charset="-122"/>
                  <a:cs typeface="Arial" panose="020B0604020202020204" pitchFamily="34" charset="0"/>
                </a:rPr>
                <a:t>Employee</a:t>
              </a:r>
              <a:r>
                <a:rPr lang="zh-CN" altLang="en-US" sz="1800" dirty="0">
                  <a:latin typeface="Arial" panose="020B0604020202020204" pitchFamily="34" charset="0"/>
                  <a:ea typeface="宋体" panose="02010600030101010101" pitchFamily="2" charset="-122"/>
                  <a:cs typeface="Arial" panose="020B0604020202020204" pitchFamily="34" charset="0"/>
                </a:rPr>
                <a:t>的数据</a:t>
              </a:r>
              <a:endParaRPr lang="zh-CN" altLang="en-US" sz="1800" dirty="0">
                <a:latin typeface="Arial" panose="020B0604020202020204" pitchFamily="34" charset="0"/>
                <a:ea typeface="宋体" panose="02010600030101010101" pitchFamily="2" charset="-122"/>
                <a:cs typeface="Arial" panose="020B0604020202020204" pitchFamily="34" charset="0"/>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cs typeface="Arial" panose="020B0604020202020204" pitchFamily="34" charset="0"/>
                </a:rPr>
                <a:t>Manager</a:t>
              </a:r>
              <a:r>
                <a:rPr lang="zh-CN" altLang="en-US" sz="1800" dirty="0">
                  <a:latin typeface="Arial" panose="020B0604020202020204" pitchFamily="34" charset="0"/>
                  <a:ea typeface="宋体" panose="02010600030101010101" pitchFamily="2" charset="-122"/>
                  <a:cs typeface="Arial" panose="020B0604020202020204" pitchFamily="34" charset="0"/>
                </a:rPr>
                <a:t>的数据</a:t>
              </a:r>
              <a:endParaRPr lang="zh-CN" altLang="en-US" sz="1800" dirty="0">
                <a:latin typeface="Arial" panose="020B0604020202020204" pitchFamily="34" charset="0"/>
                <a:ea typeface="宋体" panose="02010600030101010101" pitchFamily="2" charset="-122"/>
                <a:cs typeface="Arial" panose="020B0604020202020204" pitchFamily="34" charset="0"/>
              </a:endParaRPr>
            </a:p>
          </p:txBody>
        </p:sp>
        <p:sp>
          <p:nvSpPr>
            <p:cNvPr id="8202" name="Rectangle 11"/>
            <p:cNvSpPr>
              <a:spLocks noChangeArrowheads="1"/>
            </p:cNvSpPr>
            <p:nvPr/>
          </p:nvSpPr>
          <p:spPr bwMode="auto">
            <a:xfrm>
              <a:off x="6507215" y="5612786"/>
              <a:ext cx="1844675" cy="517512"/>
            </a:xfrm>
            <a:prstGeom prst="rect">
              <a:avLst/>
            </a:prstGeom>
            <a:solidFill>
              <a:schemeClr val="bg1"/>
            </a:solidFill>
            <a:ln w="9525" algn="ctr">
              <a:solidFill>
                <a:schemeClr val="tx1"/>
              </a:solidFill>
              <a:miter lim="800000"/>
            </a:ln>
            <a:effectLst>
              <a:outerShdw dist="35921" dir="2700000" algn="ctr" rotWithShape="0">
                <a:schemeClr val="bg2"/>
              </a:outerShdw>
            </a:effectLst>
          </p:spPr>
          <p:txBody>
            <a:bodyPr wrap="none" anchor="ct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FontTx/>
                <a:buNone/>
              </a:pPr>
              <a:r>
                <a:rPr lang="en-US" altLang="zh-CN" sz="1800" dirty="0">
                  <a:latin typeface="Arial" panose="020B0604020202020204" pitchFamily="34" charset="0"/>
                  <a:ea typeface="宋体" panose="02010600030101010101" pitchFamily="2" charset="-122"/>
                  <a:cs typeface="Arial" panose="020B0604020202020204" pitchFamily="34" charset="0"/>
                </a:rPr>
                <a:t>Employee</a:t>
              </a:r>
              <a:r>
                <a:rPr lang="zh-CN" altLang="en-US" sz="1800" dirty="0">
                  <a:latin typeface="Arial" panose="020B0604020202020204" pitchFamily="34" charset="0"/>
                  <a:ea typeface="宋体" panose="02010600030101010101" pitchFamily="2" charset="-122"/>
                  <a:cs typeface="Arial" panose="020B0604020202020204" pitchFamily="34" charset="0"/>
                </a:rPr>
                <a:t>的方法</a:t>
              </a:r>
              <a:endParaRPr lang="zh-CN" altLang="en-US" sz="1800" dirty="0">
                <a:latin typeface="Arial" panose="020B0604020202020204" pitchFamily="34" charset="0"/>
                <a:ea typeface="宋体" panose="02010600030101010101" pitchFamily="2" charset="-122"/>
                <a:cs typeface="Arial" panose="020B0604020202020204" pitchFamily="34" charset="0"/>
              </a:endParaRPr>
            </a:p>
            <a:p>
              <a:pPr eaLnBrk="1" hangingPunct="1">
                <a:spcBef>
                  <a:spcPct val="0"/>
                </a:spcBef>
                <a:buClrTx/>
                <a:buFontTx/>
                <a:buNone/>
              </a:pPr>
              <a:r>
                <a:rPr lang="en-US" altLang="zh-CN" sz="1800" dirty="0">
                  <a:latin typeface="Arial" panose="020B0604020202020204" pitchFamily="34" charset="0"/>
                  <a:ea typeface="宋体" panose="02010600030101010101" pitchFamily="2" charset="-122"/>
                  <a:cs typeface="Arial" panose="020B0604020202020204" pitchFamily="34" charset="0"/>
                </a:rPr>
                <a:t>Manager</a:t>
              </a:r>
              <a:r>
                <a:rPr lang="zh-CN" altLang="en-US" sz="1800" dirty="0">
                  <a:latin typeface="Arial" panose="020B0604020202020204" pitchFamily="34" charset="0"/>
                  <a:ea typeface="宋体" panose="02010600030101010101" pitchFamily="2" charset="-122"/>
                  <a:cs typeface="Arial" panose="020B0604020202020204" pitchFamily="34" charset="0"/>
                </a:rPr>
                <a:t>的方法</a:t>
              </a:r>
              <a:endParaRPr lang="zh-CN" altLang="en-US" sz="1800" dirty="0">
                <a:latin typeface="Arial" panose="020B0604020202020204" pitchFamily="34" charset="0"/>
                <a:ea typeface="宋体" panose="02010600030101010101" pitchFamily="2" charset="-122"/>
                <a:cs typeface="Arial" panose="020B0604020202020204" pitchFamily="34" charset="0"/>
              </a:endParaRPr>
            </a:p>
          </p:txBody>
        </p:sp>
      </p:grpSp>
      <p:sp>
        <p:nvSpPr>
          <p:cNvPr id="8199" name="灯片编号占位符 37"/>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2025D6A7-082A-4870-BD1C-2D8461620389}"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
        <p:nvSpPr>
          <p:cNvPr id="37" name="内容占位符 4"/>
          <p:cNvSpPr>
            <a:spLocks noGrp="1"/>
          </p:cNvSpPr>
          <p:nvPr>
            <p:ph idx="1"/>
          </p:nvPr>
        </p:nvSpPr>
        <p:spPr>
          <a:xfrm>
            <a:off x="468313" y="1125538"/>
            <a:ext cx="8207375" cy="1220167"/>
          </a:xfrm>
        </p:spPr>
        <p:txBody>
          <a:bodyPr/>
          <a:lstStyle/>
          <a:p>
            <a:pPr eaLnBrk="1" hangingPunct="1">
              <a:defRPr/>
            </a:pPr>
            <a:r>
              <a:rPr lang="zh-CN" altLang="en-US" dirty="0" smtClean="0"/>
              <a:t>子类</a:t>
            </a:r>
            <a:r>
              <a:rPr lang="zh-CN" altLang="en-US" dirty="0" smtClean="0">
                <a:solidFill>
                  <a:srgbClr val="0070C0"/>
                </a:solidFill>
              </a:rPr>
              <a:t>继承</a:t>
            </a:r>
            <a:r>
              <a:rPr lang="zh-CN" altLang="en-US" dirty="0" smtClean="0"/>
              <a:t>了父类中的数据和方法</a:t>
            </a:r>
            <a:endParaRPr lang="en-US" altLang="zh-CN" dirty="0" smtClean="0"/>
          </a:p>
          <a:p>
            <a:pPr eaLnBrk="1" hangingPunct="1">
              <a:defRPr/>
            </a:pPr>
            <a:r>
              <a:rPr lang="zh-CN" altLang="en-US" dirty="0" smtClean="0"/>
              <a:t>子类也可以</a:t>
            </a:r>
            <a:r>
              <a:rPr lang="zh-CN" altLang="en-US" dirty="0" smtClean="0">
                <a:solidFill>
                  <a:srgbClr val="0070C0"/>
                </a:solidFill>
              </a:rPr>
              <a:t>添加</a:t>
            </a:r>
            <a:r>
              <a:rPr lang="zh-CN" altLang="en-US" dirty="0" smtClean="0"/>
              <a:t>新的数据和方法</a:t>
            </a:r>
            <a:endParaRPr lang="en-US" altLang="zh-CN" dirty="0" smtClean="0"/>
          </a:p>
          <a:p>
            <a:pPr>
              <a:defRPr/>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zh-CN" altLang="en-US" dirty="0" smtClean="0"/>
              <a:t>圆</a:t>
            </a:r>
            <a:r>
              <a:rPr lang="zh-CN" altLang="en-US" dirty="0"/>
              <a:t>类</a:t>
            </a:r>
            <a:endParaRPr lang="zh-CN" altLang="en-US" dirty="0" smtClean="0"/>
          </a:p>
        </p:txBody>
      </p:sp>
      <p:sp>
        <p:nvSpPr>
          <p:cNvPr id="10247"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76BE4FE-D5A3-4F28-87E3-396469B9CD2E}"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aphicFrame>
        <p:nvGraphicFramePr>
          <p:cNvPr id="3" name="表格 2"/>
          <p:cNvGraphicFramePr>
            <a:graphicFrameLocks noGrp="1"/>
          </p:cNvGraphicFramePr>
          <p:nvPr/>
        </p:nvGraphicFramePr>
        <p:xfrm>
          <a:off x="2595166" y="1484784"/>
          <a:ext cx="4456906" cy="4942840"/>
        </p:xfrm>
        <a:graphic>
          <a:graphicData uri="http://schemas.openxmlformats.org/drawingml/2006/table">
            <a:tbl>
              <a:tblPr firstRow="1" bandRow="1">
                <a:tableStyleId>{2D5ABB26-0587-4C30-8999-92F81FD0307C}</a:tableStyleId>
              </a:tblPr>
              <a:tblGrid>
                <a:gridCol w="3160762"/>
                <a:gridCol w="1296144"/>
              </a:tblGrid>
              <a:tr h="370840">
                <a:tc gridSpan="2">
                  <a:txBody>
                    <a:bodyPr/>
                    <a:lstStyle/>
                    <a:p>
                      <a:pPr algn="ctr"/>
                      <a:r>
                        <a:rPr lang="en-US" altLang="zh-CN" sz="1800" dirty="0" smtClean="0">
                          <a:solidFill>
                            <a:schemeClr val="tx1"/>
                          </a:solidFill>
                        </a:rPr>
                        <a:t>Circle</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dirty="0" smtClean="0">
                          <a:solidFill>
                            <a:schemeClr val="tx1"/>
                          </a:solidFill>
                        </a:rPr>
                        <a:t>-radius</a:t>
                      </a:r>
                      <a:endParaRPr lang="en-US" altLang="zh-CN" sz="1800" dirty="0" smtClean="0">
                        <a:solidFill>
                          <a:schemeClr val="tx1"/>
                        </a:solidFill>
                      </a:endParaRPr>
                    </a:p>
                    <a:p>
                      <a:r>
                        <a:rPr lang="en-US" altLang="zh-CN" sz="1800" dirty="0" smtClean="0">
                          <a:solidFill>
                            <a:schemeClr val="tx1"/>
                          </a:solidFill>
                        </a:rPr>
                        <a:t>-color</a:t>
                      </a:r>
                      <a:endParaRPr lang="en-US" altLang="zh-CN" sz="1800" dirty="0" smtClean="0">
                        <a:solidFill>
                          <a:schemeClr val="tx1"/>
                        </a:solidFill>
                      </a:endParaRPr>
                    </a:p>
                    <a:p>
                      <a:r>
                        <a:rPr lang="en-US" altLang="zh-CN" sz="1800" dirty="0" smtClean="0">
                          <a:solidFill>
                            <a:schemeClr val="tx1"/>
                          </a:solidFill>
                        </a:rPr>
                        <a:t>-filled</a:t>
                      </a:r>
                      <a:endParaRPr lang="en-US" altLang="zh-CN" sz="1800" dirty="0" smtClean="0">
                        <a:solidFill>
                          <a:schemeClr val="tx1"/>
                        </a:solidFill>
                      </a:endParaRPr>
                    </a:p>
                    <a:p>
                      <a:r>
                        <a:rPr lang="en-US" altLang="zh-CN" sz="1800" dirty="0" smtClean="0">
                          <a:solidFill>
                            <a:schemeClr val="tx1"/>
                          </a:solidFill>
                        </a:rPr>
                        <a:t>-</a:t>
                      </a:r>
                      <a:r>
                        <a:rPr lang="en-US" altLang="zh-CN" sz="1800" dirty="0" err="1" smtClean="0">
                          <a:solidFill>
                            <a:schemeClr val="tx1"/>
                          </a:solidFill>
                        </a:rPr>
                        <a:t>dateCreated</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dirty="0" smtClean="0">
                          <a:solidFill>
                            <a:schemeClr val="tx1"/>
                          </a:solidFill>
                        </a:rPr>
                        <a:t>: double</a:t>
                      </a:r>
                      <a:endParaRPr lang="en-US" altLang="zh-CN" sz="1800" dirty="0" smtClean="0">
                        <a:solidFill>
                          <a:schemeClr val="tx1"/>
                        </a:solidFill>
                      </a:endParaRPr>
                    </a:p>
                    <a:p>
                      <a:r>
                        <a:rPr lang="en-US" altLang="zh-CN" sz="1800" dirty="0" smtClean="0">
                          <a:solidFill>
                            <a:schemeClr val="tx1"/>
                          </a:solidFill>
                        </a:rPr>
                        <a:t>: String</a:t>
                      </a:r>
                      <a:endParaRPr lang="en-US" altLang="zh-CN" sz="1800" dirty="0" smtClean="0">
                        <a:solidFill>
                          <a:schemeClr val="tx1"/>
                        </a:solidFill>
                      </a:endParaRPr>
                    </a:p>
                    <a:p>
                      <a:r>
                        <a:rPr lang="en-US" altLang="zh-CN" sz="1800" dirty="0" smtClean="0">
                          <a:solidFill>
                            <a:schemeClr val="tx1"/>
                          </a:solidFill>
                        </a:rPr>
                        <a:t>: </a:t>
                      </a:r>
                      <a:r>
                        <a:rPr lang="en-US" altLang="zh-CN" sz="1800" dirty="0" err="1" smtClean="0">
                          <a:solidFill>
                            <a:schemeClr val="tx1"/>
                          </a:solidFill>
                        </a:rPr>
                        <a:t>boolean</a:t>
                      </a:r>
                      <a:endParaRPr lang="en-US" altLang="zh-CN" sz="1800" dirty="0" smtClean="0">
                        <a:solidFill>
                          <a:schemeClr val="tx1"/>
                        </a:solidFill>
                      </a:endParaRPr>
                    </a:p>
                    <a:p>
                      <a:r>
                        <a:rPr lang="en-US" altLang="zh-CN" sz="1800" dirty="0" smtClean="0">
                          <a:solidFill>
                            <a:schemeClr val="tx1"/>
                          </a:solidFill>
                        </a:rPr>
                        <a:t>:</a:t>
                      </a:r>
                      <a:r>
                        <a:rPr lang="en-US" altLang="zh-CN" sz="1800" baseline="0" dirty="0" smtClean="0">
                          <a:solidFill>
                            <a:schemeClr val="tx1"/>
                          </a:solidFill>
                        </a:rPr>
                        <a:t> Date</a:t>
                      </a:r>
                      <a:endParaRPr lang="zh-CN" altLang="en-US" sz="18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dirty="0" smtClean="0">
                          <a:solidFill>
                            <a:schemeClr val="tx1"/>
                          </a:solidFill>
                        </a:rPr>
                        <a:t>+Circle()</a:t>
                      </a:r>
                      <a:endParaRPr lang="en-US" altLang="zh-CN" sz="1800" dirty="0" smtClean="0">
                        <a:solidFill>
                          <a:schemeClr val="tx1"/>
                        </a:solidFill>
                      </a:endParaRPr>
                    </a:p>
                    <a:p>
                      <a:r>
                        <a:rPr lang="en-US" altLang="zh-CN" sz="1800" dirty="0" smtClean="0">
                          <a:solidFill>
                            <a:schemeClr val="tx1"/>
                          </a:solidFill>
                        </a:rPr>
                        <a:t>+Circle(radius:</a:t>
                      </a:r>
                      <a:r>
                        <a:rPr lang="en-US" altLang="zh-CN" sz="1800" baseline="0" dirty="0" smtClean="0">
                          <a:solidFill>
                            <a:schemeClr val="tx1"/>
                          </a:solidFill>
                        </a:rPr>
                        <a:t> double)</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getRadius</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setRadius</a:t>
                      </a:r>
                      <a:r>
                        <a:rPr lang="en-US" altLang="zh-CN" sz="1800" baseline="0" dirty="0" smtClean="0">
                          <a:solidFill>
                            <a:schemeClr val="tx1"/>
                          </a:solidFill>
                        </a:rPr>
                        <a:t>(radius: double)</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getColor</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setColor</a:t>
                      </a:r>
                      <a:r>
                        <a:rPr lang="en-US" altLang="zh-CN" sz="1800" baseline="0" dirty="0" smtClean="0">
                          <a:solidFill>
                            <a:schemeClr val="tx1"/>
                          </a:solidFill>
                        </a:rPr>
                        <a:t>(color: String)</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isFilled</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setFilled</a:t>
                      </a:r>
                      <a:r>
                        <a:rPr lang="en-US" altLang="zh-CN" sz="1800" baseline="0" dirty="0" smtClean="0">
                          <a:solidFill>
                            <a:schemeClr val="tx1"/>
                          </a:solidFill>
                        </a:rPr>
                        <a:t>(filled: </a:t>
                      </a:r>
                      <a:r>
                        <a:rPr lang="en-US" altLang="zh-CN" sz="1800" baseline="0" dirty="0" err="1" smtClean="0">
                          <a:solidFill>
                            <a:schemeClr val="tx1"/>
                          </a:solidFill>
                        </a:rPr>
                        <a:t>boolean</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getDateCreated</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findArea</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findPerimeter</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toString</a:t>
                      </a:r>
                      <a:r>
                        <a:rPr lang="en-US" altLang="zh-CN" sz="1800" baseline="0" dirty="0" smtClean="0">
                          <a:solidFill>
                            <a:schemeClr val="tx1"/>
                          </a:solidFill>
                        </a:rPr>
                        <a:t>()</a:t>
                      </a:r>
                      <a:endParaRPr lang="en-US" altLang="zh-CN" sz="1800" baseline="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tLang="zh-CN" sz="1800" dirty="0" smtClean="0">
                        <a:solidFill>
                          <a:schemeClr val="tx1"/>
                        </a:solidFill>
                      </a:endParaRPr>
                    </a:p>
                    <a:p>
                      <a:endParaRPr lang="en-US" altLang="zh-CN" sz="1800" dirty="0" smtClean="0">
                        <a:solidFill>
                          <a:schemeClr val="tx1"/>
                        </a:solidFill>
                      </a:endParaRPr>
                    </a:p>
                    <a:p>
                      <a:r>
                        <a:rPr lang="en-US" altLang="zh-CN" sz="1800" dirty="0" smtClean="0">
                          <a:solidFill>
                            <a:schemeClr val="tx1"/>
                          </a:solidFill>
                        </a:rPr>
                        <a:t>: double</a:t>
                      </a:r>
                      <a:endParaRPr lang="en-US" altLang="zh-CN" sz="1800" dirty="0" smtClean="0">
                        <a:solidFill>
                          <a:schemeClr val="tx1"/>
                        </a:solidFill>
                      </a:endParaRPr>
                    </a:p>
                    <a:p>
                      <a:r>
                        <a:rPr lang="en-US" altLang="zh-CN" sz="1800" dirty="0" smtClean="0">
                          <a:solidFill>
                            <a:schemeClr val="tx1"/>
                          </a:solidFill>
                        </a:rPr>
                        <a:t>:</a:t>
                      </a:r>
                      <a:r>
                        <a:rPr lang="en-US" altLang="zh-CN" sz="1800" baseline="0" dirty="0" smtClean="0">
                          <a:solidFill>
                            <a:schemeClr val="tx1"/>
                          </a:solidFill>
                        </a:rPr>
                        <a:t> void</a:t>
                      </a:r>
                      <a:endParaRPr lang="en-US" altLang="zh-CN" sz="1800" baseline="0" dirty="0" smtClean="0">
                        <a:solidFill>
                          <a:schemeClr val="tx1"/>
                        </a:solidFill>
                      </a:endParaRPr>
                    </a:p>
                    <a:p>
                      <a:r>
                        <a:rPr lang="en-US" altLang="zh-CN" sz="1800" baseline="0" dirty="0" smtClean="0">
                          <a:solidFill>
                            <a:schemeClr val="tx1"/>
                          </a:solidFill>
                        </a:rPr>
                        <a:t>: String</a:t>
                      </a:r>
                      <a:endParaRPr lang="en-US" altLang="zh-CN" sz="1800" baseline="0" dirty="0" smtClean="0">
                        <a:solidFill>
                          <a:schemeClr val="tx1"/>
                        </a:solidFill>
                      </a:endParaRPr>
                    </a:p>
                    <a:p>
                      <a:r>
                        <a:rPr lang="en-US" altLang="zh-CN" sz="1800" baseline="0" dirty="0" smtClean="0">
                          <a:solidFill>
                            <a:schemeClr val="tx1"/>
                          </a:solidFill>
                        </a:rPr>
                        <a:t>: void</a:t>
                      </a:r>
                      <a:endParaRPr lang="en-US" altLang="zh-CN" sz="1800" baseline="0" dirty="0" smtClean="0">
                        <a:solidFill>
                          <a:schemeClr val="tx1"/>
                        </a:solidFill>
                      </a:endParaRPr>
                    </a:p>
                    <a:p>
                      <a:r>
                        <a:rPr lang="en-US" altLang="zh-CN" sz="1800" baseline="0" dirty="0" smtClean="0">
                          <a:solidFill>
                            <a:schemeClr val="tx1"/>
                          </a:solidFill>
                        </a:rPr>
                        <a:t>: </a:t>
                      </a:r>
                      <a:r>
                        <a:rPr lang="en-US" altLang="zh-CN" sz="1800" baseline="0" dirty="0" err="1" smtClean="0">
                          <a:solidFill>
                            <a:schemeClr val="tx1"/>
                          </a:solidFill>
                        </a:rPr>
                        <a:t>boolean</a:t>
                      </a:r>
                      <a:endParaRPr lang="en-US" altLang="zh-CN" sz="1800" baseline="0" dirty="0" smtClean="0">
                        <a:solidFill>
                          <a:schemeClr val="tx1"/>
                        </a:solidFill>
                      </a:endParaRPr>
                    </a:p>
                    <a:p>
                      <a:r>
                        <a:rPr lang="en-US" altLang="zh-CN" sz="1800" baseline="0" dirty="0" smtClean="0">
                          <a:solidFill>
                            <a:schemeClr val="tx1"/>
                          </a:solidFill>
                        </a:rPr>
                        <a:t>: void</a:t>
                      </a:r>
                      <a:endParaRPr lang="en-US" altLang="zh-CN" sz="1800" baseline="0" dirty="0" smtClean="0">
                        <a:solidFill>
                          <a:schemeClr val="tx1"/>
                        </a:solidFill>
                      </a:endParaRPr>
                    </a:p>
                    <a:p>
                      <a:r>
                        <a:rPr lang="en-US" altLang="zh-CN" sz="1800" baseline="0" dirty="0" smtClean="0">
                          <a:solidFill>
                            <a:schemeClr val="tx1"/>
                          </a:solidFill>
                        </a:rPr>
                        <a:t>: Date</a:t>
                      </a:r>
                      <a:endParaRPr lang="en-US" altLang="zh-CN" sz="1800" baseline="0" dirty="0" smtClean="0">
                        <a:solidFill>
                          <a:schemeClr val="tx1"/>
                        </a:solidFill>
                      </a:endParaRPr>
                    </a:p>
                    <a:p>
                      <a:r>
                        <a:rPr lang="en-US" altLang="zh-CN" sz="1800" baseline="0" dirty="0" smtClean="0">
                          <a:solidFill>
                            <a:schemeClr val="tx1"/>
                          </a:solidFill>
                        </a:rPr>
                        <a:t>: double</a:t>
                      </a:r>
                      <a:endParaRPr lang="en-US" altLang="zh-CN" sz="1800" baseline="0" dirty="0" smtClean="0">
                        <a:solidFill>
                          <a:schemeClr val="tx1"/>
                        </a:solidFill>
                      </a:endParaRPr>
                    </a:p>
                    <a:p>
                      <a:r>
                        <a:rPr lang="en-US" altLang="zh-CN" sz="1800" baseline="0" dirty="0" smtClean="0">
                          <a:solidFill>
                            <a:schemeClr val="tx1"/>
                          </a:solidFill>
                        </a:rPr>
                        <a:t>: double</a:t>
                      </a:r>
                      <a:endParaRPr lang="en-US" altLang="zh-CN" sz="1800" baseline="0" dirty="0" smtClean="0">
                        <a:solidFill>
                          <a:schemeClr val="tx1"/>
                        </a:solidFill>
                      </a:endParaRPr>
                    </a:p>
                    <a:p>
                      <a:r>
                        <a:rPr lang="en-US" altLang="zh-CN" sz="1800" baseline="0" dirty="0" smtClean="0">
                          <a:solidFill>
                            <a:schemeClr val="tx1"/>
                          </a:solidFill>
                        </a:rPr>
                        <a:t>: String</a:t>
                      </a:r>
                      <a:endParaRPr lang="en-US" altLang="zh-CN" sz="1800" baseline="0" dirty="0" smtClean="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zh-CN" altLang="en-US" dirty="0" smtClean="0"/>
              <a:t>矩形类</a:t>
            </a:r>
            <a:endParaRPr lang="zh-CN" altLang="en-US" dirty="0" smtClean="0"/>
          </a:p>
        </p:txBody>
      </p:sp>
      <p:sp>
        <p:nvSpPr>
          <p:cNvPr id="10247"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76BE4FE-D5A3-4F28-87E3-396469B9CD2E}"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aphicFrame>
        <p:nvGraphicFramePr>
          <p:cNvPr id="3" name="表格 2"/>
          <p:cNvGraphicFramePr>
            <a:graphicFrameLocks noGrp="1"/>
          </p:cNvGraphicFramePr>
          <p:nvPr/>
        </p:nvGraphicFramePr>
        <p:xfrm>
          <a:off x="2843040" y="609918"/>
          <a:ext cx="5832648" cy="5765800"/>
        </p:xfrm>
        <a:graphic>
          <a:graphicData uri="http://schemas.openxmlformats.org/drawingml/2006/table">
            <a:tbl>
              <a:tblPr firstRow="1" bandRow="1">
                <a:tableStyleId>{2D5ABB26-0587-4C30-8999-92F81FD0307C}</a:tableStyleId>
              </a:tblPr>
              <a:tblGrid>
                <a:gridCol w="4537272"/>
                <a:gridCol w="1295376"/>
              </a:tblGrid>
              <a:tr h="370840">
                <a:tc gridSpan="2">
                  <a:txBody>
                    <a:bodyPr/>
                    <a:lstStyle/>
                    <a:p>
                      <a:pPr algn="ctr"/>
                      <a:r>
                        <a:rPr lang="en-US" altLang="zh-CN" sz="1800" b="1" dirty="0" smtClean="0">
                          <a:solidFill>
                            <a:schemeClr val="tx1"/>
                          </a:solidFill>
                        </a:rPr>
                        <a:t>Rectangle</a:t>
                      </a:r>
                      <a:endParaRPr lang="zh-CN" alt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dirty="0" smtClean="0">
                          <a:solidFill>
                            <a:schemeClr val="tx1"/>
                          </a:solidFill>
                        </a:rPr>
                        <a:t>-width</a:t>
                      </a:r>
                      <a:endParaRPr lang="en-US" altLang="zh-CN" sz="1800" dirty="0" smtClean="0">
                        <a:solidFill>
                          <a:schemeClr val="tx1"/>
                        </a:solidFill>
                      </a:endParaRPr>
                    </a:p>
                    <a:p>
                      <a:r>
                        <a:rPr lang="en-US" altLang="zh-CN" sz="1800" dirty="0" smtClean="0">
                          <a:solidFill>
                            <a:schemeClr val="tx1"/>
                          </a:solidFill>
                        </a:rPr>
                        <a:t>-height</a:t>
                      </a:r>
                      <a:endParaRPr lang="en-US" altLang="zh-CN" sz="1800" dirty="0" smtClean="0">
                        <a:solidFill>
                          <a:schemeClr val="tx1"/>
                        </a:solidFill>
                      </a:endParaRPr>
                    </a:p>
                    <a:p>
                      <a:r>
                        <a:rPr lang="en-US" altLang="zh-CN" sz="1800" dirty="0" smtClean="0">
                          <a:solidFill>
                            <a:schemeClr val="tx1"/>
                          </a:solidFill>
                        </a:rPr>
                        <a:t>-color</a:t>
                      </a:r>
                      <a:endParaRPr lang="en-US" altLang="zh-CN" sz="1800" dirty="0" smtClean="0">
                        <a:solidFill>
                          <a:schemeClr val="tx1"/>
                        </a:solidFill>
                      </a:endParaRPr>
                    </a:p>
                    <a:p>
                      <a:r>
                        <a:rPr lang="en-US" altLang="zh-CN" sz="1800" dirty="0" smtClean="0">
                          <a:solidFill>
                            <a:schemeClr val="tx1"/>
                          </a:solidFill>
                        </a:rPr>
                        <a:t>-filled</a:t>
                      </a:r>
                      <a:endParaRPr lang="en-US" altLang="zh-CN" sz="1800" dirty="0" smtClean="0">
                        <a:solidFill>
                          <a:schemeClr val="tx1"/>
                        </a:solidFill>
                      </a:endParaRPr>
                    </a:p>
                    <a:p>
                      <a:r>
                        <a:rPr lang="en-US" altLang="zh-CN" sz="1800" dirty="0" smtClean="0">
                          <a:solidFill>
                            <a:schemeClr val="tx1"/>
                          </a:solidFill>
                        </a:rPr>
                        <a:t>-</a:t>
                      </a:r>
                      <a:r>
                        <a:rPr lang="en-US" altLang="zh-CN" sz="1800" dirty="0" err="1" smtClean="0">
                          <a:solidFill>
                            <a:schemeClr val="tx1"/>
                          </a:solidFill>
                        </a:rPr>
                        <a:t>dateCreated</a:t>
                      </a:r>
                      <a:endParaRPr lang="zh-CN" altLang="en-US" sz="180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dirty="0" smtClean="0">
                          <a:solidFill>
                            <a:schemeClr val="tx1"/>
                          </a:solidFill>
                        </a:rPr>
                        <a:t>: double</a:t>
                      </a:r>
                      <a:endParaRPr lang="en-US" altLang="zh-CN" sz="1800" dirty="0" smtClean="0">
                        <a:solidFill>
                          <a:schemeClr val="tx1"/>
                        </a:solidFill>
                      </a:endParaRPr>
                    </a:p>
                    <a:p>
                      <a:r>
                        <a:rPr lang="en-US" altLang="zh-CN" sz="1800" dirty="0" smtClean="0">
                          <a:solidFill>
                            <a:schemeClr val="tx1"/>
                          </a:solidFill>
                        </a:rPr>
                        <a:t>: double</a:t>
                      </a:r>
                      <a:endParaRPr lang="en-US" altLang="zh-CN" sz="1800" dirty="0" smtClean="0">
                        <a:solidFill>
                          <a:schemeClr val="tx1"/>
                        </a:solidFill>
                      </a:endParaRPr>
                    </a:p>
                    <a:p>
                      <a:r>
                        <a:rPr lang="en-US" altLang="zh-CN" sz="1800" dirty="0" smtClean="0">
                          <a:solidFill>
                            <a:schemeClr val="tx1"/>
                          </a:solidFill>
                        </a:rPr>
                        <a:t>: String</a:t>
                      </a:r>
                      <a:endParaRPr lang="en-US" altLang="zh-CN" sz="1800" dirty="0" smtClean="0">
                        <a:solidFill>
                          <a:schemeClr val="tx1"/>
                        </a:solidFill>
                      </a:endParaRPr>
                    </a:p>
                    <a:p>
                      <a:r>
                        <a:rPr lang="en-US" altLang="zh-CN" sz="1800" dirty="0" smtClean="0">
                          <a:solidFill>
                            <a:schemeClr val="tx1"/>
                          </a:solidFill>
                        </a:rPr>
                        <a:t>: </a:t>
                      </a:r>
                      <a:r>
                        <a:rPr lang="en-US" altLang="zh-CN" sz="1800" dirty="0" err="1" smtClean="0">
                          <a:solidFill>
                            <a:schemeClr val="tx1"/>
                          </a:solidFill>
                        </a:rPr>
                        <a:t>boolean</a:t>
                      </a:r>
                      <a:endParaRPr lang="en-US" altLang="zh-CN" sz="1800" dirty="0" smtClean="0">
                        <a:solidFill>
                          <a:schemeClr val="tx1"/>
                        </a:solidFill>
                      </a:endParaRPr>
                    </a:p>
                    <a:p>
                      <a:r>
                        <a:rPr lang="en-US" altLang="zh-CN" sz="1800" dirty="0" smtClean="0">
                          <a:solidFill>
                            <a:schemeClr val="tx1"/>
                          </a:solidFill>
                        </a:rPr>
                        <a:t>:</a:t>
                      </a:r>
                      <a:r>
                        <a:rPr lang="en-US" altLang="zh-CN" sz="1800" baseline="0" dirty="0" smtClean="0">
                          <a:solidFill>
                            <a:schemeClr val="tx1"/>
                          </a:solidFill>
                        </a:rPr>
                        <a:t> Date</a:t>
                      </a:r>
                      <a:endParaRPr lang="zh-CN" altLang="en-US" sz="18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1800" dirty="0" smtClean="0">
                          <a:solidFill>
                            <a:schemeClr val="tx1"/>
                          </a:solidFill>
                        </a:rPr>
                        <a:t>+Rectangle()</a:t>
                      </a:r>
                      <a:endParaRPr lang="en-US" altLang="zh-CN" sz="1800" dirty="0" smtClean="0">
                        <a:solidFill>
                          <a:schemeClr val="tx1"/>
                        </a:solidFill>
                      </a:endParaRPr>
                    </a:p>
                    <a:p>
                      <a:r>
                        <a:rPr lang="en-US" altLang="zh-CN" sz="1800" dirty="0" smtClean="0">
                          <a:solidFill>
                            <a:schemeClr val="tx1"/>
                          </a:solidFill>
                        </a:rPr>
                        <a:t>+Rectangle(width:</a:t>
                      </a:r>
                      <a:r>
                        <a:rPr lang="en-US" altLang="zh-CN" sz="1800" baseline="0" dirty="0" smtClean="0">
                          <a:solidFill>
                            <a:schemeClr val="tx1"/>
                          </a:solidFill>
                        </a:rPr>
                        <a:t> double, height: double)</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getWidth</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setWidth</a:t>
                      </a:r>
                      <a:r>
                        <a:rPr lang="en-US" altLang="zh-CN" sz="1800" baseline="0" dirty="0" smtClean="0">
                          <a:solidFill>
                            <a:schemeClr val="tx1"/>
                          </a:solidFill>
                        </a:rPr>
                        <a:t>(radius: double)</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getHeight</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setHeight</a:t>
                      </a:r>
                      <a:r>
                        <a:rPr lang="en-US" altLang="zh-CN" sz="1800" baseline="0" dirty="0" smtClean="0">
                          <a:solidFill>
                            <a:schemeClr val="tx1"/>
                          </a:solidFill>
                        </a:rPr>
                        <a:t>(radius: double)</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getColor</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setColor</a:t>
                      </a:r>
                      <a:r>
                        <a:rPr lang="en-US" altLang="zh-CN" sz="1800" baseline="0" dirty="0" smtClean="0">
                          <a:solidFill>
                            <a:schemeClr val="tx1"/>
                          </a:solidFill>
                        </a:rPr>
                        <a:t>(color: String)</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isFilled</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setFilled</a:t>
                      </a:r>
                      <a:r>
                        <a:rPr lang="en-US" altLang="zh-CN" sz="1800" baseline="0" dirty="0" smtClean="0">
                          <a:solidFill>
                            <a:schemeClr val="tx1"/>
                          </a:solidFill>
                        </a:rPr>
                        <a:t>(filled: </a:t>
                      </a:r>
                      <a:r>
                        <a:rPr lang="en-US" altLang="zh-CN" sz="1800" baseline="0" dirty="0" err="1" smtClean="0">
                          <a:solidFill>
                            <a:schemeClr val="tx1"/>
                          </a:solidFill>
                        </a:rPr>
                        <a:t>boolean</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getDateCreated</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findArea</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findPerimeter</a:t>
                      </a:r>
                      <a:r>
                        <a:rPr lang="en-US" altLang="zh-CN" sz="1800" baseline="0" dirty="0" smtClean="0">
                          <a:solidFill>
                            <a:schemeClr val="tx1"/>
                          </a:solidFill>
                        </a:rPr>
                        <a:t>()</a:t>
                      </a:r>
                      <a:endParaRPr lang="en-US" altLang="zh-CN" sz="1800" baseline="0" dirty="0" smtClean="0">
                        <a:solidFill>
                          <a:schemeClr val="tx1"/>
                        </a:solidFill>
                      </a:endParaRPr>
                    </a:p>
                    <a:p>
                      <a:r>
                        <a:rPr lang="en-US" altLang="zh-CN" sz="1800" baseline="0" dirty="0" smtClean="0">
                          <a:solidFill>
                            <a:schemeClr val="tx1"/>
                          </a:solidFill>
                        </a:rPr>
                        <a:t>+</a:t>
                      </a:r>
                      <a:r>
                        <a:rPr lang="en-US" altLang="zh-CN" sz="1800" baseline="0" dirty="0" err="1" smtClean="0">
                          <a:solidFill>
                            <a:schemeClr val="tx1"/>
                          </a:solidFill>
                        </a:rPr>
                        <a:t>toString</a:t>
                      </a:r>
                      <a:r>
                        <a:rPr lang="en-US" altLang="zh-CN" sz="1800" baseline="0" dirty="0" smtClean="0">
                          <a:solidFill>
                            <a:schemeClr val="tx1"/>
                          </a:solidFill>
                        </a:rPr>
                        <a:t>()</a:t>
                      </a:r>
                      <a:endParaRPr lang="en-US" altLang="zh-CN" sz="1800" baseline="0" dirty="0" smtClean="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tLang="zh-CN" sz="1800" dirty="0" smtClean="0">
                        <a:solidFill>
                          <a:schemeClr val="tx1"/>
                        </a:solidFill>
                      </a:endParaRPr>
                    </a:p>
                    <a:p>
                      <a:endParaRPr lang="en-US" altLang="zh-CN" sz="1800" dirty="0" smtClean="0">
                        <a:solidFill>
                          <a:schemeClr val="tx1"/>
                        </a:solidFill>
                      </a:endParaRPr>
                    </a:p>
                    <a:p>
                      <a:r>
                        <a:rPr lang="en-US" altLang="zh-CN" sz="1800" dirty="0" smtClean="0">
                          <a:solidFill>
                            <a:schemeClr val="tx1"/>
                          </a:solidFill>
                        </a:rPr>
                        <a:t>: double</a:t>
                      </a:r>
                      <a:endParaRPr lang="en-US" altLang="zh-CN" sz="1800" dirty="0" smtClean="0">
                        <a:solidFill>
                          <a:schemeClr val="tx1"/>
                        </a:solidFill>
                      </a:endParaRPr>
                    </a:p>
                    <a:p>
                      <a:r>
                        <a:rPr lang="en-US" altLang="zh-CN" sz="1800" dirty="0" smtClean="0">
                          <a:solidFill>
                            <a:schemeClr val="tx1"/>
                          </a:solidFill>
                        </a:rPr>
                        <a:t>:</a:t>
                      </a:r>
                      <a:r>
                        <a:rPr lang="en-US" altLang="zh-CN" sz="1800" baseline="0" dirty="0" smtClean="0">
                          <a:solidFill>
                            <a:schemeClr val="tx1"/>
                          </a:solidFill>
                        </a:rPr>
                        <a:t> void</a:t>
                      </a:r>
                      <a:endParaRPr lang="en-US" altLang="zh-CN" sz="1800" baseline="0" dirty="0" smtClean="0">
                        <a:solidFill>
                          <a:schemeClr val="tx1"/>
                        </a:solidFill>
                      </a:endParaRPr>
                    </a:p>
                    <a:p>
                      <a:r>
                        <a:rPr lang="en-US" altLang="zh-CN" sz="1800" dirty="0" smtClean="0">
                          <a:solidFill>
                            <a:schemeClr val="tx1"/>
                          </a:solidFill>
                        </a:rPr>
                        <a:t>: double</a:t>
                      </a:r>
                      <a:endParaRPr lang="en-US" altLang="zh-CN" sz="1800" dirty="0" smtClean="0">
                        <a:solidFill>
                          <a:schemeClr val="tx1"/>
                        </a:solidFill>
                      </a:endParaRPr>
                    </a:p>
                    <a:p>
                      <a:r>
                        <a:rPr lang="en-US" altLang="zh-CN" sz="1800" dirty="0" smtClean="0">
                          <a:solidFill>
                            <a:schemeClr val="tx1"/>
                          </a:solidFill>
                        </a:rPr>
                        <a:t>:</a:t>
                      </a:r>
                      <a:r>
                        <a:rPr lang="en-US" altLang="zh-CN" sz="1800" baseline="0" dirty="0" smtClean="0">
                          <a:solidFill>
                            <a:schemeClr val="tx1"/>
                          </a:solidFill>
                        </a:rPr>
                        <a:t> void</a:t>
                      </a:r>
                      <a:endParaRPr lang="en-US" altLang="zh-CN" sz="1800" baseline="0" dirty="0" smtClean="0">
                        <a:solidFill>
                          <a:schemeClr val="tx1"/>
                        </a:solidFill>
                      </a:endParaRPr>
                    </a:p>
                    <a:p>
                      <a:r>
                        <a:rPr lang="en-US" altLang="zh-CN" sz="1800" baseline="0" dirty="0" smtClean="0">
                          <a:solidFill>
                            <a:schemeClr val="tx1"/>
                          </a:solidFill>
                        </a:rPr>
                        <a:t>: String</a:t>
                      </a:r>
                      <a:endParaRPr lang="en-US" altLang="zh-CN" sz="1800" baseline="0" dirty="0" smtClean="0">
                        <a:solidFill>
                          <a:schemeClr val="tx1"/>
                        </a:solidFill>
                      </a:endParaRPr>
                    </a:p>
                    <a:p>
                      <a:r>
                        <a:rPr lang="en-US" altLang="zh-CN" sz="1800" baseline="0" dirty="0" smtClean="0">
                          <a:solidFill>
                            <a:schemeClr val="tx1"/>
                          </a:solidFill>
                        </a:rPr>
                        <a:t>: void</a:t>
                      </a:r>
                      <a:endParaRPr lang="en-US" altLang="zh-CN" sz="1800" baseline="0" dirty="0" smtClean="0">
                        <a:solidFill>
                          <a:schemeClr val="tx1"/>
                        </a:solidFill>
                      </a:endParaRPr>
                    </a:p>
                    <a:p>
                      <a:r>
                        <a:rPr lang="en-US" altLang="zh-CN" sz="1800" baseline="0" dirty="0" smtClean="0">
                          <a:solidFill>
                            <a:schemeClr val="tx1"/>
                          </a:solidFill>
                        </a:rPr>
                        <a:t>: </a:t>
                      </a:r>
                      <a:r>
                        <a:rPr lang="en-US" altLang="zh-CN" sz="1800" baseline="0" dirty="0" err="1" smtClean="0">
                          <a:solidFill>
                            <a:schemeClr val="tx1"/>
                          </a:solidFill>
                        </a:rPr>
                        <a:t>boolean</a:t>
                      </a:r>
                      <a:endParaRPr lang="en-US" altLang="zh-CN" sz="1800" baseline="0" dirty="0" smtClean="0">
                        <a:solidFill>
                          <a:schemeClr val="tx1"/>
                        </a:solidFill>
                      </a:endParaRPr>
                    </a:p>
                    <a:p>
                      <a:r>
                        <a:rPr lang="en-US" altLang="zh-CN" sz="1800" baseline="0" dirty="0" smtClean="0">
                          <a:solidFill>
                            <a:schemeClr val="tx1"/>
                          </a:solidFill>
                        </a:rPr>
                        <a:t>: void</a:t>
                      </a:r>
                      <a:endParaRPr lang="en-US" altLang="zh-CN" sz="1800" baseline="0" dirty="0" smtClean="0">
                        <a:solidFill>
                          <a:schemeClr val="tx1"/>
                        </a:solidFill>
                      </a:endParaRPr>
                    </a:p>
                    <a:p>
                      <a:r>
                        <a:rPr lang="en-US" altLang="zh-CN" sz="1800" baseline="0" dirty="0" smtClean="0">
                          <a:solidFill>
                            <a:schemeClr val="tx1"/>
                          </a:solidFill>
                        </a:rPr>
                        <a:t>: Date</a:t>
                      </a:r>
                      <a:endParaRPr lang="en-US" altLang="zh-CN" sz="1800" baseline="0" dirty="0" smtClean="0">
                        <a:solidFill>
                          <a:schemeClr val="tx1"/>
                        </a:solidFill>
                      </a:endParaRPr>
                    </a:p>
                    <a:p>
                      <a:r>
                        <a:rPr lang="en-US" altLang="zh-CN" sz="1800" baseline="0" dirty="0" smtClean="0">
                          <a:solidFill>
                            <a:schemeClr val="tx1"/>
                          </a:solidFill>
                        </a:rPr>
                        <a:t>: double</a:t>
                      </a:r>
                      <a:endParaRPr lang="en-US" altLang="zh-CN" sz="1800" baseline="0" dirty="0" smtClean="0">
                        <a:solidFill>
                          <a:schemeClr val="tx1"/>
                        </a:solidFill>
                      </a:endParaRPr>
                    </a:p>
                    <a:p>
                      <a:r>
                        <a:rPr lang="en-US" altLang="zh-CN" sz="1800" baseline="0" dirty="0" smtClean="0">
                          <a:solidFill>
                            <a:schemeClr val="tx1"/>
                          </a:solidFill>
                        </a:rPr>
                        <a:t>: double</a:t>
                      </a:r>
                      <a:endParaRPr lang="en-US" altLang="zh-CN" sz="1800" baseline="0" dirty="0" smtClean="0">
                        <a:solidFill>
                          <a:schemeClr val="tx1"/>
                        </a:solidFill>
                      </a:endParaRPr>
                    </a:p>
                    <a:p>
                      <a:r>
                        <a:rPr lang="en-US" altLang="zh-CN" sz="1800" baseline="0" dirty="0" smtClean="0">
                          <a:solidFill>
                            <a:schemeClr val="tx1"/>
                          </a:solidFill>
                        </a:rPr>
                        <a:t>:String</a:t>
                      </a:r>
                      <a:endParaRPr lang="en-US" altLang="zh-CN" sz="1800" baseline="0" dirty="0" smtClean="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zh-CN" altLang="en-US" dirty="0" smtClean="0"/>
              <a:t>几何对象类</a:t>
            </a:r>
            <a:endParaRPr lang="zh-CN" altLang="en-US" dirty="0" smtClean="0"/>
          </a:p>
        </p:txBody>
      </p:sp>
      <p:sp>
        <p:nvSpPr>
          <p:cNvPr id="10247" name="灯片编号占位符 6"/>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776BE4FE-D5A3-4F28-87E3-396469B9CD2E}"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graphicFrame>
        <p:nvGraphicFramePr>
          <p:cNvPr id="9" name="Object 13"/>
          <p:cNvGraphicFramePr>
            <a:graphicFrameLocks noChangeAspect="1"/>
          </p:cNvGraphicFramePr>
          <p:nvPr/>
        </p:nvGraphicFramePr>
        <p:xfrm>
          <a:off x="1767809" y="957982"/>
          <a:ext cx="5437187" cy="5567362"/>
        </p:xfrm>
        <a:graphic>
          <a:graphicData uri="http://schemas.openxmlformats.org/presentationml/2006/ole">
            <mc:AlternateContent xmlns:mc="http://schemas.openxmlformats.org/markup-compatibility/2006">
              <mc:Choice xmlns:v="urn:schemas-microsoft-com:vml" Requires="v">
                <p:oleObj spid="_x0000_s58379" name="Picture" r:id="rId1" imgW="28241625" imgH="28879800" progId="Word.Picture.8">
                  <p:embed/>
                </p:oleObj>
              </mc:Choice>
              <mc:Fallback>
                <p:oleObj name="Picture" r:id="rId1" imgW="28241625" imgH="28879800" progId="Word.Picture.8">
                  <p:embed/>
                  <p:pic>
                    <p:nvPicPr>
                      <p:cNvPr id="0" name="图片 58378"/>
                      <p:cNvPicPr>
                        <a:picLocks noChangeAspect="1" noChangeArrowheads="1"/>
                      </p:cNvPicPr>
                      <p:nvPr/>
                    </p:nvPicPr>
                    <p:blipFill>
                      <a:blip r:embed="rId2"/>
                      <a:srcRect/>
                      <a:stretch>
                        <a:fillRect/>
                      </a:stretch>
                    </p:blipFill>
                    <p:spPr bwMode="auto">
                      <a:xfrm>
                        <a:off x="1767809" y="957982"/>
                        <a:ext cx="5437187" cy="556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zh-CN" altLang="en-US" dirty="0" smtClean="0"/>
              <a:t>注意</a:t>
            </a:r>
            <a:endParaRPr lang="zh-CN" altLang="en-US" dirty="0" smtClean="0"/>
          </a:p>
        </p:txBody>
      </p:sp>
      <p:sp>
        <p:nvSpPr>
          <p:cNvPr id="6" name="内容占位符 5"/>
          <p:cNvSpPr>
            <a:spLocks noGrp="1"/>
          </p:cNvSpPr>
          <p:nvPr>
            <p:ph idx="1"/>
          </p:nvPr>
        </p:nvSpPr>
        <p:spPr/>
        <p:txBody>
          <a:bodyPr/>
          <a:lstStyle/>
          <a:p>
            <a:pPr eaLnBrk="1" hangingPunct="1">
              <a:defRPr/>
            </a:pPr>
            <a:r>
              <a:rPr lang="zh-CN" altLang="en-US" dirty="0" smtClean="0"/>
              <a:t>一个</a:t>
            </a:r>
            <a:r>
              <a:rPr lang="zh-CN" altLang="en-US" dirty="0" smtClean="0">
                <a:solidFill>
                  <a:srgbClr val="0070C0"/>
                </a:solidFill>
              </a:rPr>
              <a:t>子类</a:t>
            </a:r>
            <a:r>
              <a:rPr lang="zh-CN" altLang="en-US" dirty="0" smtClean="0"/>
              <a:t>通常比它的父类包含</a:t>
            </a:r>
            <a:r>
              <a:rPr lang="zh-CN" altLang="en-US" dirty="0" smtClean="0">
                <a:solidFill>
                  <a:srgbClr val="0070C0"/>
                </a:solidFill>
              </a:rPr>
              <a:t>更多</a:t>
            </a:r>
            <a:r>
              <a:rPr lang="zh-CN" altLang="en-US" dirty="0" smtClean="0"/>
              <a:t>的</a:t>
            </a:r>
            <a:r>
              <a:rPr lang="zh-CN" altLang="en-US" dirty="0"/>
              <a:t>数据域</a:t>
            </a:r>
            <a:r>
              <a:rPr lang="zh-CN" altLang="en-US" dirty="0" smtClean="0"/>
              <a:t>和方法</a:t>
            </a:r>
            <a:endParaRPr lang="en-US" altLang="zh-CN" dirty="0" smtClean="0"/>
          </a:p>
          <a:p>
            <a:pPr eaLnBrk="1" hangingPunct="1">
              <a:defRPr/>
            </a:pPr>
            <a:r>
              <a:rPr lang="zh-CN" altLang="en-US" dirty="0" smtClean="0"/>
              <a:t>父类中的</a:t>
            </a:r>
            <a:r>
              <a:rPr lang="zh-CN" altLang="en-US" dirty="0" smtClean="0">
                <a:solidFill>
                  <a:srgbClr val="00B050"/>
                </a:solidFill>
              </a:rPr>
              <a:t>私有</a:t>
            </a:r>
            <a:r>
              <a:rPr lang="zh-CN" altLang="en-US" dirty="0" smtClean="0"/>
              <a:t>数据域和方法在该类之外是</a:t>
            </a:r>
            <a:r>
              <a:rPr lang="zh-CN" altLang="en-US" dirty="0" smtClean="0">
                <a:solidFill>
                  <a:srgbClr val="00B050"/>
                </a:solidFill>
              </a:rPr>
              <a:t>不可访问</a:t>
            </a:r>
            <a:r>
              <a:rPr lang="zh-CN" altLang="en-US" dirty="0" smtClean="0"/>
              <a:t>的</a:t>
            </a:r>
            <a:endParaRPr lang="en-US" altLang="zh-CN" dirty="0" smtClean="0"/>
          </a:p>
          <a:p>
            <a:pPr lvl="1" eaLnBrk="1" hangingPunct="1">
              <a:defRPr/>
            </a:pPr>
            <a:r>
              <a:rPr lang="zh-CN" altLang="en-US" dirty="0"/>
              <a:t>子</a:t>
            </a:r>
            <a:r>
              <a:rPr lang="zh-CN" altLang="en-US" dirty="0" smtClean="0"/>
              <a:t>类也不能访问</a:t>
            </a:r>
            <a:endParaRPr lang="en-US" altLang="zh-CN" dirty="0" smtClean="0"/>
          </a:p>
          <a:p>
            <a:pPr eaLnBrk="1" hangingPunct="1">
              <a:defRPr/>
            </a:pPr>
            <a:r>
              <a:rPr lang="zh-CN" altLang="en-US" dirty="0" smtClean="0"/>
              <a:t>继承是为是关系（</a:t>
            </a:r>
            <a:r>
              <a:rPr lang="en-US" altLang="zh-CN" dirty="0" smtClean="0"/>
              <a:t>is-a</a:t>
            </a:r>
            <a:r>
              <a:rPr lang="zh-CN" altLang="en-US" dirty="0" smtClean="0"/>
              <a:t>）建模的</a:t>
            </a:r>
            <a:endParaRPr lang="en-US" altLang="zh-CN" dirty="0" smtClean="0"/>
          </a:p>
          <a:p>
            <a:pPr lvl="1" eaLnBrk="1" hangingPunct="1">
              <a:defRPr/>
            </a:pPr>
            <a:r>
              <a:rPr lang="zh-CN" altLang="en-US" dirty="0" smtClean="0"/>
              <a:t>不是所有的是关系都该用继承来建模</a:t>
            </a:r>
            <a:endParaRPr lang="en-US" altLang="zh-CN" dirty="0" smtClean="0"/>
          </a:p>
          <a:p>
            <a:pPr eaLnBrk="1" hangingPunct="1">
              <a:defRPr/>
            </a:pPr>
            <a:r>
              <a:rPr lang="en-US" altLang="zh-CN" dirty="0" smtClean="0"/>
              <a:t>Java</a:t>
            </a:r>
            <a:r>
              <a:rPr lang="zh-CN" altLang="en-US" dirty="0" smtClean="0"/>
              <a:t>只允许</a:t>
            </a:r>
            <a:r>
              <a:rPr lang="zh-CN" altLang="en-US" dirty="0" smtClean="0">
                <a:solidFill>
                  <a:srgbClr val="FF0000"/>
                </a:solidFill>
              </a:rPr>
              <a:t>单一继承</a:t>
            </a:r>
            <a:r>
              <a:rPr lang="zh-CN" altLang="en-US" dirty="0" smtClean="0"/>
              <a:t>（</a:t>
            </a:r>
            <a:r>
              <a:rPr lang="en-US" altLang="zh-CN" dirty="0" smtClean="0"/>
              <a:t>single inheritance</a:t>
            </a:r>
            <a:r>
              <a:rPr lang="zh-CN" altLang="en-US" dirty="0" smtClean="0"/>
              <a:t>）</a:t>
            </a:r>
            <a:endParaRPr lang="en-US" altLang="zh-CN" dirty="0" smtClean="0"/>
          </a:p>
          <a:p>
            <a:pPr eaLnBrk="1" hangingPunct="1">
              <a:defRPr/>
            </a:pPr>
            <a:endParaRPr lang="zh-CN" altLang="en-US" dirty="0" smtClean="0"/>
          </a:p>
          <a:p>
            <a:pPr>
              <a:defRPr/>
            </a:pPr>
            <a:endParaRPr lang="zh-CN" altLang="en-US" dirty="0"/>
          </a:p>
        </p:txBody>
      </p:sp>
      <p:sp>
        <p:nvSpPr>
          <p:cNvPr id="1126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n"/>
              <a:defRPr sz="3200">
                <a:solidFill>
                  <a:schemeClr val="tx1"/>
                </a:solidFill>
                <a:latin typeface="Comic Sans MS" panose="030F0702030302020204" pitchFamily="66"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Comic Sans MS" panose="030F0702030302020204" pitchFamily="66"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2400">
                <a:solidFill>
                  <a:schemeClr val="tx1"/>
                </a:solidFill>
                <a:latin typeface="Comic Sans MS" panose="030F0702030302020204" pitchFamily="66"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2000">
                <a:solidFill>
                  <a:schemeClr val="tx1"/>
                </a:solidFill>
                <a:latin typeface="Comic Sans MS" panose="030F0702030302020204" pitchFamily="66" charset="0"/>
                <a:ea typeface="华文细黑" panose="02010600040101010101" pitchFamily="2" charset="-122"/>
              </a:defRPr>
            </a:lvl4pPr>
            <a:lvl5pPr marL="2057400" indent="-228600">
              <a:spcBef>
                <a:spcPct val="20000"/>
              </a:spcBef>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buClrTx/>
              <a:buFontTx/>
              <a:buNone/>
            </a:pPr>
            <a:fld id="{4BDF7C9B-EE74-4205-BEA8-81063A479975}" type="slidenum">
              <a:rPr lang="zh-CN" altLang="en-US" sz="1000" smtClean="0">
                <a:latin typeface="Arial" panose="020B0604020202020204" pitchFamily="34" charset="0"/>
              </a:rPr>
            </a:fld>
            <a:endParaRPr lang="zh-CN" altLang="en-US" sz="1000" smtClean="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演示设计">
  <a:themeElements>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ppt模板IT</Template>
  <TotalTime>0</TotalTime>
  <Words>4752</Words>
  <Application>WPS 演示</Application>
  <PresentationFormat>全屏显示(4:3)</PresentationFormat>
  <Paragraphs>554</Paragraphs>
  <Slides>29</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7" baseType="lpstr">
      <vt:lpstr>Arial</vt:lpstr>
      <vt:lpstr>宋体</vt:lpstr>
      <vt:lpstr>Wingdings</vt:lpstr>
      <vt:lpstr>华文细黑</vt:lpstr>
      <vt:lpstr>Comic Sans MS</vt:lpstr>
      <vt:lpstr>Century Gothic</vt:lpstr>
      <vt:lpstr>Wingdings 2</vt:lpstr>
      <vt:lpstr>Lucida Sans</vt:lpstr>
      <vt:lpstr>华文行楷</vt:lpstr>
      <vt:lpstr>Microsoft Sans Serif</vt:lpstr>
      <vt:lpstr>微软雅黑</vt:lpstr>
      <vt:lpstr>Arial Unicode MS</vt:lpstr>
      <vt:lpstr>Calibri</vt:lpstr>
      <vt:lpstr>Verdana</vt:lpstr>
      <vt:lpstr>Tahoma</vt:lpstr>
      <vt:lpstr>演示设计</vt:lpstr>
      <vt:lpstr>Word.Picture.8</vt:lpstr>
      <vt:lpstr>Word.Picture.8</vt:lpstr>
      <vt:lpstr>PowerPoint 演示文稿</vt:lpstr>
      <vt:lpstr>本章内容</vt:lpstr>
      <vt:lpstr>父类和子类</vt:lpstr>
      <vt:lpstr>父类和子类</vt:lpstr>
      <vt:lpstr>父类和子类</vt:lpstr>
      <vt:lpstr>圆类</vt:lpstr>
      <vt:lpstr>矩形类</vt:lpstr>
      <vt:lpstr>几何对象类</vt:lpstr>
      <vt:lpstr>注意</vt:lpstr>
      <vt:lpstr>super关键字</vt:lpstr>
      <vt:lpstr>super调用父类构造函数</vt:lpstr>
      <vt:lpstr>构造方法链</vt:lpstr>
      <vt:lpstr>注意</vt:lpstr>
      <vt:lpstr>super调用父类成员</vt:lpstr>
      <vt:lpstr>方法重写</vt:lpstr>
      <vt:lpstr>方法重写</vt:lpstr>
      <vt:lpstr>Object类</vt:lpstr>
      <vt:lpstr>多态</vt:lpstr>
      <vt:lpstr>多态</vt:lpstr>
      <vt:lpstr>多态</vt:lpstr>
      <vt:lpstr>动态绑定</vt:lpstr>
      <vt:lpstr>动态绑定工作机制</vt:lpstr>
      <vt:lpstr>动态绑定工作机制</vt:lpstr>
      <vt:lpstr>DynaicBindingDemo.java</vt:lpstr>
      <vt:lpstr>对象类型转换</vt:lpstr>
      <vt:lpstr>类型转换</vt:lpstr>
      <vt:lpstr>instanceof操作符</vt:lpstr>
      <vt:lpstr>访问控制符</vt:lpstr>
      <vt:lpstr>final修饰符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acer</dc:creator>
  <cp:lastModifiedBy>lenovo</cp:lastModifiedBy>
  <cp:revision>608</cp:revision>
  <dcterms:created xsi:type="dcterms:W3CDTF">2012-09-10T16:37:00Z</dcterms:created>
  <dcterms:modified xsi:type="dcterms:W3CDTF">2018-03-07T07:41:44Z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