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5"/>
  </p:notesMasterIdLst>
  <p:sldIdLst>
    <p:sldId id="259" r:id="rId3"/>
    <p:sldId id="261" r:id="rId4"/>
    <p:sldId id="262" r:id="rId5"/>
    <p:sldId id="307" r:id="rId6"/>
    <p:sldId id="306" r:id="rId7"/>
    <p:sldId id="263" r:id="rId8"/>
    <p:sldId id="293" r:id="rId9"/>
    <p:sldId id="264" r:id="rId10"/>
    <p:sldId id="265" r:id="rId11"/>
    <p:sldId id="294" r:id="rId12"/>
    <p:sldId id="308" r:id="rId13"/>
    <p:sldId id="268" r:id="rId14"/>
    <p:sldId id="269" r:id="rId15"/>
    <p:sldId id="309" r:id="rId16"/>
    <p:sldId id="270" r:id="rId17"/>
    <p:sldId id="271" r:id="rId18"/>
    <p:sldId id="317" r:id="rId19"/>
    <p:sldId id="318" r:id="rId20"/>
    <p:sldId id="274" r:id="rId21"/>
    <p:sldId id="278" r:id="rId22"/>
    <p:sldId id="279" r:id="rId23"/>
    <p:sldId id="300" r:id="rId24"/>
    <p:sldId id="305" r:id="rId25"/>
    <p:sldId id="280" r:id="rId26"/>
    <p:sldId id="287" r:id="rId27"/>
    <p:sldId id="304" r:id="rId28"/>
    <p:sldId id="311" r:id="rId29"/>
    <p:sldId id="312" r:id="rId30"/>
    <p:sldId id="313" r:id="rId31"/>
    <p:sldId id="314" r:id="rId32"/>
    <p:sldId id="315" r:id="rId33"/>
    <p:sldId id="316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11" autoAdjust="0"/>
  </p:normalViewPr>
  <p:slideViewPr>
    <p:cSldViewPr>
      <p:cViewPr varScale="1">
        <p:scale>
          <a:sx n="69" d="100"/>
          <a:sy n="69" d="100"/>
        </p:scale>
        <p:origin x="2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AE87B9-BA58-44F6-95A9-93428AF7725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DEC26F7F-12C6-4E80-BBB0-23E601E29E4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9400"/>
            <a:ext cx="91440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"/>
          <p:cNvGrpSpPr/>
          <p:nvPr/>
        </p:nvGrpSpPr>
        <p:grpSpPr bwMode="auto">
          <a:xfrm>
            <a:off x="0" y="0"/>
            <a:ext cx="9144000" cy="1123950"/>
            <a:chOff x="0" y="0"/>
            <a:chExt cx="5760" cy="708"/>
          </a:xfrm>
        </p:grpSpPr>
        <p:pic>
          <p:nvPicPr>
            <p:cNvPr id="6" name="Picture 3" descr="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25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34000"/>
                  </a:schemeClr>
                </a:gs>
                <a:gs pos="100000">
                  <a:schemeClr val="bg1">
                    <a:alpha val="4999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pic>
          <p:nvPicPr>
            <p:cNvPr id="8" name="Picture 5" descr="投影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6"/>
              <a:ext cx="5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5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907704" y="2348880"/>
            <a:ext cx="5399087" cy="1079500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2056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3717032"/>
            <a:ext cx="5400675" cy="60007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>
                <a:solidFill>
                  <a:schemeClr val="accent1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 userDrawn="1"/>
        </p:nvSpPr>
        <p:spPr>
          <a:xfrm>
            <a:off x="3563938" y="6381750"/>
            <a:ext cx="2087562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sz="1400" smtClean="0">
                <a:solidFill>
                  <a:srgbClr val="0070C0"/>
                </a:solidFill>
                <a:latin typeface="Century Gothic" panose="020B0502020202020204" pitchFamily="34" charset="0"/>
                <a:sym typeface="+mn-ea"/>
              </a:rPr>
              <a:t>信息技术学院</a:t>
            </a:r>
            <a:endParaRPr lang="zh-CN" altLang="en-US" sz="14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65C450-52A5-4839-91F3-0E934026AB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404989-45B7-4E01-BE92-8315975528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041944-DA4F-40D5-8B83-5D0D2A5BE7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A6E736-1AE3-4063-B796-4BD9CC9CAC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7D87C5-1726-4159-BC79-BA49B061D7F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8235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B7C10E-0F15-41DC-AB05-E08202DA32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315913"/>
            <a:ext cx="6121350" cy="592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468313" y="1125538"/>
            <a:ext cx="8207375" cy="51625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787181-C8C8-44CA-9FB9-69140F6C8F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课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315913"/>
            <a:ext cx="6121350" cy="592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68313" y="1125538"/>
            <a:ext cx="8207375" cy="51625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73836F-A83D-4A9C-88CD-CF2EFE270F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0"/>
            <a:ext cx="9144000" cy="1123950"/>
            <a:chOff x="0" y="0"/>
            <a:chExt cx="5760" cy="708"/>
          </a:xfrm>
        </p:grpSpPr>
        <p:pic>
          <p:nvPicPr>
            <p:cNvPr id="3079" name="Picture 3" descr="2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8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25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34000"/>
                  </a:schemeClr>
                </a:gs>
                <a:gs pos="100000">
                  <a:schemeClr val="bg1">
                    <a:alpha val="4999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pic>
          <p:nvPicPr>
            <p:cNvPr id="3081" name="Picture 5" descr="投影2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6"/>
              <a:ext cx="5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5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First</a:t>
            </a:r>
            <a:endParaRPr lang="zh-CN" altLang="zh-CN" smtClean="0"/>
          </a:p>
          <a:p>
            <a:pPr lvl="1"/>
            <a:r>
              <a:rPr lang="en-US" altLang="zh-CN" smtClean="0"/>
              <a:t>Second</a:t>
            </a:r>
            <a:endParaRPr lang="zh-CN" altLang="zh-CN" smtClean="0"/>
          </a:p>
          <a:p>
            <a:pPr lvl="2"/>
            <a:r>
              <a:rPr lang="en-US" altLang="zh-CN" smtClean="0"/>
              <a:t>Third</a:t>
            </a:r>
            <a:endParaRPr lang="zh-CN" altLang="zh-CN" smtClean="0"/>
          </a:p>
          <a:p>
            <a:pPr lvl="3"/>
            <a:r>
              <a:rPr lang="en-US" altLang="zh-CN" smtClean="0"/>
              <a:t>Fourth</a:t>
            </a:r>
            <a:endParaRPr lang="zh-CN" altLang="zh-CN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453188"/>
            <a:ext cx="1439863" cy="19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000" b="1">
                <a:ea typeface="华文细黑" panose="02010600040101010101" pitchFamily="2" charset="-122"/>
              </a:defRPr>
            </a:lvl1pPr>
          </a:lstStyle>
          <a:p>
            <a:fld id="{2ED170FB-3C3C-4C24-BBA9-136405BEB79E}" type="slidenum">
              <a:rPr lang="zh-CN" altLang="en-US"/>
            </a:fld>
            <a:endParaRPr lang="zh-CN" altLang="en-US"/>
          </a:p>
        </p:txBody>
      </p:sp>
      <p:sp>
        <p:nvSpPr>
          <p:cNvPr id="307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315913"/>
            <a:ext cx="7704138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</a:t>
            </a:r>
            <a:endParaRPr lang="zh-CN" altLang="zh-CN" smtClean="0"/>
          </a:p>
        </p:txBody>
      </p:sp>
      <p:pic>
        <p:nvPicPr>
          <p:cNvPr id="3078" name="Picture 10" descr="北京师范大学珠海分校标志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15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mic Sans MS" panose="030F0702030302020204" pitchFamily="66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3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Comic Sans MS" panose="030F0702030302020204" pitchFamily="66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Comic Sans MS" panose="030F0702030302020204" pitchFamily="66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Comic Sans MS" panose="030F0702030302020204" pitchFamily="66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第十一章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抽象类和接口</a:t>
            </a:r>
            <a:endParaRPr lang="zh-CN" altLang="en-US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DF4E35-982F-4AC0-8EAC-87461A59AE77}" type="slidenum">
              <a:rPr lang="zh-CN" altLang="en-US">
                <a:ea typeface="华文细黑" panose="02010600040101010101" pitchFamily="2" charset="-122"/>
              </a:rPr>
            </a:fld>
            <a:endParaRPr lang="zh-CN" altLang="en-US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关于抽象类的几个关注点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包含抽象方法的类必须是抽象的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/>
              <a:t>抽象类可以包含</a:t>
            </a:r>
            <a:r>
              <a:rPr lang="zh-CN" altLang="en-US" dirty="0">
                <a:solidFill>
                  <a:srgbClr val="FF0000"/>
                </a:solidFill>
              </a:rPr>
              <a:t>非抽象方法</a:t>
            </a:r>
            <a:r>
              <a:rPr lang="zh-CN" altLang="en-US" dirty="0"/>
              <a:t>（一个抽象的类甚至可以没有抽象的方法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子类可以覆盖父类的方法并将它定义为</a:t>
            </a:r>
            <a:r>
              <a:rPr lang="en-US" altLang="zh-CN" dirty="0"/>
              <a:t>abstract</a:t>
            </a:r>
            <a:r>
              <a:rPr lang="zh-CN" altLang="en-US" dirty="0"/>
              <a:t>（少见）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 smtClean="0"/>
              <a:t>抽象子类的父类可以是</a:t>
            </a:r>
            <a:r>
              <a:rPr lang="zh-CN" altLang="en-US" dirty="0"/>
              <a:t>具体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可以创建元素的数据类型是抽象类的数组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实例：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抽象的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类是数值包装类、</a:t>
            </a:r>
            <a:r>
              <a:rPr lang="en-US" altLang="zh-CN" dirty="0" err="1"/>
              <a:t>B</a:t>
            </a:r>
            <a:r>
              <a:rPr lang="en-US" altLang="zh-CN" dirty="0" err="1" smtClean="0"/>
              <a:t>igInteger</a:t>
            </a:r>
            <a:r>
              <a:rPr lang="zh-CN" altLang="en-US" dirty="0" smtClean="0"/>
              <a:t>类以及</a:t>
            </a:r>
            <a:r>
              <a:rPr lang="en-US" altLang="zh-CN" dirty="0" err="1" smtClean="0"/>
              <a:t>BigDecimal</a:t>
            </a:r>
            <a:r>
              <a:rPr lang="zh-CN" altLang="en-US" dirty="0" smtClean="0"/>
              <a:t>类的抽象父类</a:t>
            </a:r>
            <a:endParaRPr lang="en-US" altLang="zh-CN" dirty="0" smtClean="0"/>
          </a:p>
          <a:p>
            <a:r>
              <a:rPr lang="zh-CN" altLang="en-US" dirty="0" smtClean="0"/>
              <a:t>可以定义方法来执行数值的共同操作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341828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38945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59614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3294460"/>
            <a:ext cx="9159875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接口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接口（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）只包含</a:t>
            </a:r>
            <a:r>
              <a:rPr lang="zh-CN" altLang="en-US" dirty="0" smtClean="0">
                <a:solidFill>
                  <a:srgbClr val="FF0000"/>
                </a:solidFill>
              </a:rPr>
              <a:t>常量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抽象方法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接口的目的是指明多个对象的</a:t>
            </a:r>
            <a:r>
              <a:rPr lang="zh-CN" altLang="en-US" dirty="0" smtClean="0">
                <a:solidFill>
                  <a:srgbClr val="FF0000"/>
                </a:solidFill>
              </a:rPr>
              <a:t>共同行为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接口可以被看作是一种</a:t>
            </a:r>
            <a:r>
              <a:rPr lang="zh-CN" altLang="en-US" dirty="0" smtClean="0">
                <a:solidFill>
                  <a:srgbClr val="FF0000"/>
                </a:solidFill>
              </a:rPr>
              <a:t>特殊的抽象类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zh-CN" altLang="en-US" dirty="0" smtClean="0"/>
              <a:t>每个接口都被编译为独立的</a:t>
            </a:r>
            <a:r>
              <a:rPr lang="zh-CN" altLang="en-US" dirty="0" smtClean="0">
                <a:solidFill>
                  <a:srgbClr val="00B050"/>
                </a:solidFill>
              </a:rPr>
              <a:t>字节码文件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 eaLnBrk="1" hangingPunct="1">
              <a:defRPr/>
            </a:pPr>
            <a:r>
              <a:rPr lang="zh-CN" altLang="en-US" dirty="0" smtClean="0"/>
              <a:t>可以作为引用变量的</a:t>
            </a:r>
            <a:r>
              <a:rPr lang="zh-CN" altLang="en-US" dirty="0" smtClean="0">
                <a:solidFill>
                  <a:srgbClr val="00B050"/>
                </a:solidFill>
              </a:rPr>
              <a:t>数据类型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00B050"/>
                </a:solidFill>
              </a:rPr>
              <a:t>不能</a:t>
            </a: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00B050"/>
                </a:solidFill>
              </a:rPr>
              <a:t>new</a:t>
            </a:r>
            <a:r>
              <a:rPr lang="zh-CN" altLang="en-US" dirty="0" smtClean="0"/>
              <a:t>操作符创建接口的实例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接口可以用一个类来</a:t>
            </a:r>
            <a:r>
              <a:rPr lang="zh-CN" altLang="en-US" dirty="0" smtClean="0">
                <a:solidFill>
                  <a:srgbClr val="FF0000"/>
                </a:solidFill>
              </a:rPr>
              <a:t>实现</a:t>
            </a:r>
            <a:r>
              <a:rPr lang="zh-CN" altLang="en-US" dirty="0" smtClean="0"/>
              <a:t>（接口继承）</a:t>
            </a:r>
            <a:endParaRPr lang="en-US" altLang="zh-CN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class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ClassName</a:t>
            </a:r>
            <a:r>
              <a:rPr lang="en-US" altLang="zh-CN" sz="2000" dirty="0" smtClean="0">
                <a:solidFill>
                  <a:srgbClr val="0070C0"/>
                </a:solidFill>
              </a:rPr>
              <a:t> implements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InterfaceName</a:t>
            </a:r>
            <a:r>
              <a:rPr lang="en-US" altLang="zh-CN" sz="2000" dirty="0" smtClean="0">
                <a:solidFill>
                  <a:srgbClr val="0070C0"/>
                </a:solidFill>
              </a:rPr>
              <a:t>{…}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例 </a:t>
            </a:r>
            <a:r>
              <a:rPr lang="en-US" altLang="zh-CN" dirty="0" smtClean="0"/>
              <a:t>Edible</a:t>
            </a:r>
            <a:r>
              <a:rPr lang="zh-CN" altLang="en-US" dirty="0" smtClean="0"/>
              <a:t>接口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2159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Edible</a:t>
            </a:r>
            <a:r>
              <a:rPr lang="zh-CN" altLang="en-US" dirty="0" smtClean="0"/>
              <a:t>接口可用来明确一个对象是否是可食用的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Chicken</a:t>
            </a:r>
            <a:r>
              <a:rPr lang="zh-CN" altLang="en-US" dirty="0" smtClean="0"/>
              <a:t>类和</a:t>
            </a:r>
            <a:r>
              <a:rPr lang="en-US" altLang="zh-CN" dirty="0" smtClean="0"/>
              <a:t>Fruit</a:t>
            </a:r>
            <a:r>
              <a:rPr lang="zh-CN" altLang="en-US" dirty="0" smtClean="0"/>
              <a:t>类实现</a:t>
            </a:r>
            <a:r>
              <a:rPr lang="en-US" altLang="zh-CN" dirty="0" smtClean="0"/>
              <a:t>Edible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619250" y="3357563"/>
            <a:ext cx="5903913" cy="151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public interface Edible {</a:t>
            </a:r>
            <a:endParaRPr lang="en-US" altLang="zh-CN" sz="24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	public abstract String </a:t>
            </a:r>
            <a:r>
              <a:rPr lang="en-US" altLang="zh-CN" sz="2400" kern="0" dirty="0" err="1">
                <a:latin typeface="+mn-lt"/>
                <a:ea typeface="+mn-ea"/>
              </a:rPr>
              <a:t>howToEat</a:t>
            </a:r>
            <a:r>
              <a:rPr lang="en-US" altLang="zh-CN" sz="2400" kern="0" dirty="0">
                <a:latin typeface="+mn-lt"/>
                <a:ea typeface="+mn-ea"/>
              </a:rPr>
              <a:t>(); </a:t>
            </a:r>
            <a:endParaRPr lang="en-US" altLang="zh-CN" sz="24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+mn-lt"/>
                <a:ea typeface="+mn-ea"/>
              </a:rPr>
              <a:t>}</a:t>
            </a:r>
            <a:endParaRPr lang="zh-CN" altLang="en-US" sz="24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/>
              <a:t>Edible</a:t>
            </a:r>
            <a:r>
              <a:rPr lang="zh-CN" altLang="en-US" dirty="0"/>
              <a:t>接口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124668"/>
            <a:ext cx="8207375" cy="316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接口的修饰符</a:t>
            </a:r>
            <a:endParaRPr lang="zh-CN" altLang="en-US" dirty="0" smtClean="0"/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1066800" y="4267200"/>
            <a:ext cx="32004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public interface T {</a:t>
            </a:r>
            <a:endParaRPr lang="en-US" altLang="zh-CN"/>
          </a:p>
          <a:p>
            <a:pPr eaLnBrk="1" hangingPunct="1"/>
            <a:r>
              <a:rPr lang="en-US" altLang="zh-CN"/>
              <a:t>    public static final int K = 1;</a:t>
            </a:r>
            <a:endParaRPr lang="en-US" altLang="zh-CN"/>
          </a:p>
          <a:p>
            <a:pPr eaLnBrk="1" hangingPunct="1"/>
            <a:r>
              <a:rPr lang="en-US" altLang="zh-CN"/>
              <a:t>    public abstract void p();</a:t>
            </a:r>
            <a:endParaRPr lang="en-US" altLang="zh-CN"/>
          </a:p>
          <a:p>
            <a:pPr eaLnBrk="1" hangingPunct="1"/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6019800" y="4267200"/>
            <a:ext cx="24384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public interface T {</a:t>
            </a:r>
            <a:endParaRPr lang="en-US" altLang="zh-CN"/>
          </a:p>
          <a:p>
            <a:pPr eaLnBrk="1" hangingPunct="1"/>
            <a:r>
              <a:rPr lang="en-US" altLang="zh-CN"/>
              <a:t>    int K = 1;</a:t>
            </a:r>
            <a:endParaRPr lang="en-US" altLang="zh-CN"/>
          </a:p>
          <a:p>
            <a:pPr eaLnBrk="1" hangingPunct="1"/>
            <a:r>
              <a:rPr lang="en-US" altLang="zh-CN"/>
              <a:t>    void p();</a:t>
            </a:r>
            <a:endParaRPr lang="en-US" altLang="zh-CN"/>
          </a:p>
          <a:p>
            <a:pPr eaLnBrk="1" hangingPunct="1"/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4572000" y="457200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等价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25193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接口中的所有数据域都是</a:t>
            </a:r>
            <a:r>
              <a:rPr lang="en-US" altLang="zh-CN" dirty="0" smtClean="0">
                <a:solidFill>
                  <a:srgbClr val="FF0000"/>
                </a:solidFill>
              </a:rPr>
              <a:t>public static final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接口中的所有方法都是</a:t>
            </a:r>
            <a:r>
              <a:rPr lang="en-US" altLang="zh-CN" dirty="0" smtClean="0">
                <a:solidFill>
                  <a:srgbClr val="FF0000"/>
                </a:solidFill>
              </a:rPr>
              <a:t>public abstract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允许</a:t>
            </a:r>
            <a:r>
              <a:rPr lang="zh-CN" altLang="en-US" dirty="0" smtClean="0">
                <a:solidFill>
                  <a:srgbClr val="FF0000"/>
                </a:solidFill>
              </a:rPr>
              <a:t>忽略</a:t>
            </a:r>
            <a:r>
              <a:rPr lang="zh-CN" altLang="en-US" dirty="0" smtClean="0"/>
              <a:t>这些修饰符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例 </a:t>
            </a:r>
            <a:r>
              <a:rPr lang="en-US" altLang="zh-CN" dirty="0" smtClean="0"/>
              <a:t>Comparable</a:t>
            </a:r>
            <a:r>
              <a:rPr lang="zh-CN" altLang="en-US" dirty="0" smtClean="0"/>
              <a:t>接口</a:t>
            </a:r>
            <a:endParaRPr lang="zh-CN" altLang="en-US" dirty="0" smtClean="0"/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2819400" y="4419600"/>
            <a:ext cx="38100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package </a:t>
            </a:r>
            <a:r>
              <a:rPr lang="en-US" altLang="zh-CN" dirty="0" err="1"/>
              <a:t>java.lang</a:t>
            </a:r>
            <a:r>
              <a:rPr lang="en-US" altLang="zh-CN" dirty="0"/>
              <a:t>;</a:t>
            </a:r>
            <a:endParaRPr lang="en-US" altLang="zh-CN" dirty="0"/>
          </a:p>
          <a:p>
            <a:pPr eaLnBrk="1" hangingPunct="1"/>
            <a:r>
              <a:rPr lang="en-US" altLang="zh-CN" dirty="0"/>
              <a:t>public interface Comparable&lt;E&gt; {</a:t>
            </a:r>
            <a:endParaRPr lang="en-US" altLang="zh-CN" dirty="0"/>
          </a:p>
          <a:p>
            <a:pPr eaLnBrk="1" hangingPunct="1"/>
            <a:r>
              <a:rPr lang="en-US" altLang="zh-CN" dirty="0"/>
              <a:t>  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compareTo</a:t>
            </a:r>
            <a:r>
              <a:rPr lang="en-US" altLang="zh-CN" dirty="0"/>
              <a:t>(E o);</a:t>
            </a:r>
            <a:endParaRPr lang="en-US" altLang="zh-CN" dirty="0"/>
          </a:p>
          <a:p>
            <a:pPr eaLnBrk="1" hangingPunct="1"/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23749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Comparable</a:t>
            </a:r>
            <a:r>
              <a:rPr lang="zh-CN" altLang="en-US" dirty="0" smtClean="0"/>
              <a:t>接口可以用来确定对象是否可以比较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类库中许多类（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）都实现了</a:t>
            </a:r>
            <a:r>
              <a:rPr lang="en-US" altLang="zh-CN" dirty="0" smtClean="0"/>
              <a:t>Comparable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6402" y="1125538"/>
            <a:ext cx="7271197" cy="51625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dirty="0"/>
              <a:t>Comparable</a:t>
            </a:r>
            <a:r>
              <a:rPr lang="zh-CN" altLang="en-US" dirty="0"/>
              <a:t>接口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8600" y="1219200"/>
            <a:ext cx="8610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1  </a:t>
            </a:r>
            <a:r>
              <a:rPr lang="en-US" altLang="en-US" sz="2400" dirty="0" err="1">
                <a:solidFill>
                  <a:schemeClr val="tx2"/>
                </a:solidFill>
              </a:rPr>
              <a:t>System.out.println</a:t>
            </a:r>
            <a:r>
              <a:rPr lang="en-US" altLang="en-US" sz="2400" dirty="0">
                <a:solidFill>
                  <a:schemeClr val="tx2"/>
                </a:solidFill>
              </a:rPr>
              <a:t>(</a:t>
            </a:r>
            <a:r>
              <a:rPr lang="en-US" altLang="en-US" sz="2400" b="1" dirty="0">
                <a:solidFill>
                  <a:schemeClr val="tx2"/>
                </a:solidFill>
              </a:rPr>
              <a:t>new</a:t>
            </a:r>
            <a:r>
              <a:rPr lang="en-US" altLang="en-US" sz="2400" dirty="0">
                <a:solidFill>
                  <a:schemeClr val="tx2"/>
                </a:solidFill>
              </a:rPr>
              <a:t> Integer(</a:t>
            </a:r>
            <a:r>
              <a:rPr lang="en-US" altLang="en-US" sz="2400" b="1" dirty="0">
                <a:solidFill>
                  <a:schemeClr val="tx2"/>
                </a:solidFill>
              </a:rPr>
              <a:t>3</a:t>
            </a:r>
            <a:r>
              <a:rPr lang="en-US" altLang="en-US" sz="2400" dirty="0">
                <a:solidFill>
                  <a:schemeClr val="tx2"/>
                </a:solidFill>
              </a:rPr>
              <a:t>).</a:t>
            </a:r>
            <a:r>
              <a:rPr lang="en-US" altLang="en-US" sz="2400" dirty="0" err="1">
                <a:solidFill>
                  <a:schemeClr val="tx2"/>
                </a:solidFill>
              </a:rPr>
              <a:t>compareTo</a:t>
            </a:r>
            <a:r>
              <a:rPr lang="en-US" altLang="en-US" sz="2400" dirty="0">
                <a:solidFill>
                  <a:schemeClr val="tx2"/>
                </a:solidFill>
              </a:rPr>
              <a:t>(</a:t>
            </a:r>
            <a:r>
              <a:rPr lang="en-US" altLang="en-US" sz="2400" b="1" dirty="0">
                <a:solidFill>
                  <a:schemeClr val="tx2"/>
                </a:solidFill>
              </a:rPr>
              <a:t>new</a:t>
            </a:r>
            <a:r>
              <a:rPr lang="en-US" altLang="en-US" sz="2400" dirty="0">
                <a:solidFill>
                  <a:schemeClr val="tx2"/>
                </a:solidFill>
              </a:rPr>
              <a:t> Integer(</a:t>
            </a:r>
            <a:r>
              <a:rPr lang="en-US" altLang="en-US" sz="2400" b="1" dirty="0">
                <a:solidFill>
                  <a:schemeClr val="tx2"/>
                </a:solidFill>
              </a:rPr>
              <a:t>5</a:t>
            </a:r>
            <a:r>
              <a:rPr lang="en-US" altLang="en-US" sz="2400" dirty="0">
                <a:solidFill>
                  <a:schemeClr val="tx2"/>
                </a:solidFill>
              </a:rPr>
              <a:t>)));   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2  </a:t>
            </a:r>
            <a:r>
              <a:rPr lang="en-US" altLang="en-US" sz="2400" dirty="0" err="1">
                <a:solidFill>
                  <a:schemeClr val="tx2"/>
                </a:solidFill>
              </a:rPr>
              <a:t>System.out.println</a:t>
            </a:r>
            <a:r>
              <a:rPr lang="en-US" altLang="en-US" sz="2400" dirty="0">
                <a:solidFill>
                  <a:schemeClr val="tx2"/>
                </a:solidFill>
              </a:rPr>
              <a:t>(</a:t>
            </a:r>
            <a:r>
              <a:rPr lang="en-US" altLang="en-US" sz="2400" b="1" dirty="0">
                <a:solidFill>
                  <a:schemeClr val="tx2"/>
                </a:solidFill>
              </a:rPr>
              <a:t>"ABC"</a:t>
            </a:r>
            <a:r>
              <a:rPr lang="en-US" altLang="en-US" sz="2400" dirty="0">
                <a:solidFill>
                  <a:schemeClr val="tx2"/>
                </a:solidFill>
              </a:rPr>
              <a:t>.</a:t>
            </a:r>
            <a:r>
              <a:rPr lang="en-US" altLang="en-US" sz="2400" dirty="0" err="1">
                <a:solidFill>
                  <a:schemeClr val="tx2"/>
                </a:solidFill>
              </a:rPr>
              <a:t>compareTo</a:t>
            </a:r>
            <a:r>
              <a:rPr lang="en-US" altLang="en-US" sz="2400" dirty="0">
                <a:solidFill>
                  <a:schemeClr val="tx2"/>
                </a:solidFill>
              </a:rPr>
              <a:t>(</a:t>
            </a:r>
            <a:r>
              <a:rPr lang="en-US" altLang="en-US" sz="2400" b="1" dirty="0">
                <a:solidFill>
                  <a:schemeClr val="tx2"/>
                </a:solidFill>
              </a:rPr>
              <a:t>"ABE"</a:t>
            </a:r>
            <a:r>
              <a:rPr lang="en-US" altLang="en-US" sz="2400" dirty="0">
                <a:solidFill>
                  <a:schemeClr val="tx2"/>
                </a:solidFill>
              </a:rPr>
              <a:t>));    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3  </a:t>
            </a:r>
            <a:r>
              <a:rPr lang="en-US" altLang="en-US" sz="2400" dirty="0" err="1">
                <a:solidFill>
                  <a:schemeClr val="tx2"/>
                </a:solidFill>
              </a:rPr>
              <a:t>java.util.Date</a:t>
            </a:r>
            <a:r>
              <a:rPr lang="en-US" altLang="en-US" sz="2400" dirty="0">
                <a:solidFill>
                  <a:schemeClr val="tx2"/>
                </a:solidFill>
              </a:rPr>
              <a:t> date1 = </a:t>
            </a:r>
            <a:r>
              <a:rPr lang="en-US" altLang="en-US" sz="2400" b="1" dirty="0">
                <a:solidFill>
                  <a:schemeClr val="tx2"/>
                </a:solidFill>
              </a:rPr>
              <a:t>new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</a:rPr>
              <a:t>java.util.Date</a:t>
            </a:r>
            <a:r>
              <a:rPr lang="en-US" altLang="en-US" sz="2400" dirty="0">
                <a:solidFill>
                  <a:schemeClr val="tx2"/>
                </a:solidFill>
              </a:rPr>
              <a:t>(</a:t>
            </a:r>
            <a:r>
              <a:rPr lang="en-US" altLang="en-US" sz="2400" b="1" dirty="0">
                <a:solidFill>
                  <a:schemeClr val="tx2"/>
                </a:solidFill>
              </a:rPr>
              <a:t>2013</a:t>
            </a:r>
            <a:r>
              <a:rPr lang="en-US" altLang="en-US" sz="2400" dirty="0">
                <a:solidFill>
                  <a:schemeClr val="tx2"/>
                </a:solidFill>
              </a:rPr>
              <a:t>, </a:t>
            </a:r>
            <a:r>
              <a:rPr lang="en-US" altLang="en-US" sz="2400" b="1" dirty="0">
                <a:solidFill>
                  <a:schemeClr val="tx2"/>
                </a:solidFill>
              </a:rPr>
              <a:t>1</a:t>
            </a:r>
            <a:r>
              <a:rPr lang="en-US" altLang="en-US" sz="2400" dirty="0">
                <a:solidFill>
                  <a:schemeClr val="tx2"/>
                </a:solidFill>
              </a:rPr>
              <a:t>, </a:t>
            </a:r>
            <a:r>
              <a:rPr lang="en-US" altLang="en-US" sz="2400" b="1" dirty="0">
                <a:solidFill>
                  <a:schemeClr val="tx2"/>
                </a:solidFill>
              </a:rPr>
              <a:t>1</a:t>
            </a:r>
            <a:r>
              <a:rPr lang="en-US" altLang="en-US" sz="2400" dirty="0">
                <a:solidFill>
                  <a:schemeClr val="tx2"/>
                </a:solidFill>
              </a:rPr>
              <a:t>);    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4  </a:t>
            </a:r>
            <a:r>
              <a:rPr lang="en-US" altLang="en-US" sz="2400" dirty="0" err="1">
                <a:solidFill>
                  <a:schemeClr val="tx2"/>
                </a:solidFill>
              </a:rPr>
              <a:t>java.util.Date</a:t>
            </a:r>
            <a:r>
              <a:rPr lang="en-US" altLang="en-US" sz="2400" dirty="0">
                <a:solidFill>
                  <a:schemeClr val="tx2"/>
                </a:solidFill>
              </a:rPr>
              <a:t> date2 = </a:t>
            </a:r>
            <a:r>
              <a:rPr lang="en-US" altLang="en-US" sz="2400" b="1" dirty="0">
                <a:solidFill>
                  <a:schemeClr val="tx2"/>
                </a:solidFill>
              </a:rPr>
              <a:t>new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</a:rPr>
              <a:t>java.util.Date</a:t>
            </a:r>
            <a:r>
              <a:rPr lang="en-US" altLang="en-US" sz="2400" dirty="0">
                <a:solidFill>
                  <a:schemeClr val="tx2"/>
                </a:solidFill>
              </a:rPr>
              <a:t>(</a:t>
            </a:r>
            <a:r>
              <a:rPr lang="en-US" altLang="en-US" sz="2400" b="1" dirty="0">
                <a:solidFill>
                  <a:schemeClr val="tx2"/>
                </a:solidFill>
              </a:rPr>
              <a:t>2012</a:t>
            </a:r>
            <a:r>
              <a:rPr lang="en-US" altLang="en-US" sz="2400" dirty="0">
                <a:solidFill>
                  <a:schemeClr val="tx2"/>
                </a:solidFill>
              </a:rPr>
              <a:t>, </a:t>
            </a:r>
            <a:r>
              <a:rPr lang="en-US" altLang="en-US" sz="2400" b="1" dirty="0">
                <a:solidFill>
                  <a:schemeClr val="tx2"/>
                </a:solidFill>
              </a:rPr>
              <a:t>1</a:t>
            </a:r>
            <a:r>
              <a:rPr lang="en-US" altLang="en-US" sz="2400" dirty="0">
                <a:solidFill>
                  <a:schemeClr val="tx2"/>
                </a:solidFill>
              </a:rPr>
              <a:t>, </a:t>
            </a:r>
            <a:r>
              <a:rPr lang="en-US" altLang="en-US" sz="2400" b="1" dirty="0">
                <a:solidFill>
                  <a:schemeClr val="tx2"/>
                </a:solidFill>
              </a:rPr>
              <a:t>1</a:t>
            </a:r>
            <a:r>
              <a:rPr lang="en-US" altLang="en-US" sz="2400" dirty="0">
                <a:solidFill>
                  <a:schemeClr val="tx2"/>
                </a:solidFill>
              </a:rPr>
              <a:t>);    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5  </a:t>
            </a:r>
            <a:r>
              <a:rPr lang="en-US" altLang="en-US" sz="2400" dirty="0" err="1">
                <a:solidFill>
                  <a:schemeClr val="tx2"/>
                </a:solidFill>
              </a:rPr>
              <a:t>System.out.println</a:t>
            </a:r>
            <a:r>
              <a:rPr lang="en-US" altLang="en-US" sz="2400" dirty="0">
                <a:solidFill>
                  <a:schemeClr val="tx2"/>
                </a:solidFill>
              </a:rPr>
              <a:t>(date1.compareTo(date2)); 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1560" y="4149080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运行结果：</a:t>
            </a:r>
            <a:endParaRPr lang="en-US" altLang="zh-CN" dirty="0" smtClean="0"/>
          </a:p>
          <a:p>
            <a:r>
              <a:rPr lang="en-US" altLang="zh-CN" dirty="0" smtClean="0"/>
              <a:t>-1</a:t>
            </a:r>
            <a:endParaRPr lang="en-US" altLang="zh-CN" dirty="0" smtClean="0"/>
          </a:p>
          <a:p>
            <a:r>
              <a:rPr lang="en-US" altLang="zh-CN" dirty="0" smtClean="0"/>
              <a:t>-1</a:t>
            </a:r>
            <a:endParaRPr lang="en-US" altLang="zh-CN" dirty="0" smtClean="0"/>
          </a:p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关于</a:t>
            </a:r>
            <a:r>
              <a:rPr lang="en-US" altLang="zh-CN" dirty="0" smtClean="0"/>
              <a:t>Comparable</a:t>
            </a:r>
            <a:r>
              <a:rPr lang="zh-CN" altLang="en-US" dirty="0" smtClean="0"/>
              <a:t>接口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接口提供了</a:t>
            </a:r>
            <a:r>
              <a:rPr lang="zh-CN" altLang="en-US" dirty="0" smtClean="0">
                <a:solidFill>
                  <a:srgbClr val="FF0000"/>
                </a:solidFill>
              </a:rPr>
              <a:t>通用设计</a:t>
            </a:r>
            <a:r>
              <a:rPr lang="zh-CN" altLang="en-US" dirty="0" smtClean="0"/>
              <a:t>的一种形式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当对两个</a:t>
            </a:r>
            <a:r>
              <a:rPr lang="en-US" altLang="zh-CN" dirty="0" smtClean="0"/>
              <a:t>Comparable</a:t>
            </a:r>
            <a:r>
              <a:rPr lang="zh-CN" altLang="en-US" dirty="0" smtClean="0"/>
              <a:t>接口的实例进行比较时，强烈建议（尽管不要求）</a:t>
            </a:r>
            <a:r>
              <a:rPr lang="en-US" altLang="zh-CN" dirty="0" err="1" smtClean="0">
                <a:solidFill>
                  <a:srgbClr val="FF0000"/>
                </a:solidFill>
              </a:rPr>
              <a:t>compareTo</a:t>
            </a:r>
            <a:r>
              <a:rPr lang="zh-CN" altLang="en-US" dirty="0" smtClean="0"/>
              <a:t>与</a:t>
            </a:r>
            <a:r>
              <a:rPr lang="en-US" altLang="zh-CN" dirty="0" smtClean="0">
                <a:solidFill>
                  <a:srgbClr val="FF0000"/>
                </a:solidFill>
              </a:rPr>
              <a:t>equals</a:t>
            </a:r>
            <a:r>
              <a:rPr lang="zh-CN" altLang="en-US" dirty="0" smtClean="0"/>
              <a:t>保持一致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对于两个对象</a:t>
            </a:r>
            <a:r>
              <a:rPr lang="en-US" altLang="zh-CN" dirty="0" smtClean="0"/>
              <a:t>o1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o2</a:t>
            </a:r>
            <a:r>
              <a:rPr lang="zh-CN" altLang="en-US" dirty="0" smtClean="0"/>
              <a:t>，应当确保当且仅当</a:t>
            </a:r>
            <a:r>
              <a:rPr lang="en-US" altLang="zh-CN" dirty="0" smtClean="0"/>
              <a:t>o1.equals(o2)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</a:t>
            </a:r>
            <a:r>
              <a:rPr lang="en-US" altLang="zh-CN" dirty="0" smtClean="0"/>
              <a:t>o1.compareTo(o2)==0</a:t>
            </a:r>
            <a:r>
              <a:rPr lang="zh-CN" altLang="en-US" dirty="0" smtClean="0"/>
              <a:t>成立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本章内容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抽象类和抽象方法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接口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抽象类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类的设计原则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接口与抽象类</a:t>
            </a:r>
            <a:endParaRPr lang="zh-CN" alt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3048000"/>
          <a:ext cx="7086600" cy="2200275"/>
        </p:xfrm>
        <a:graphic>
          <a:graphicData uri="http://schemas.openxmlformats.org/drawingml/2006/table">
            <a:tbl>
              <a:tblPr/>
              <a:tblGrid>
                <a:gridCol w="914400"/>
                <a:gridCol w="1828800"/>
                <a:gridCol w="2571750"/>
                <a:gridCol w="17716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细黑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变量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构造方法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方法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抽象类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无限制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子类通过构造方法链调用构造方法，抽象类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不能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用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new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操作符实例化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无限制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接口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所有的变量必须是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public static final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没有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构造方法，接口不能用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new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操作符实例化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所有方法必须是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public abstract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的实例方法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13668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接口和抽象类的</a:t>
            </a:r>
            <a:r>
              <a:rPr lang="zh-CN" altLang="en-US" dirty="0" smtClean="0">
                <a:solidFill>
                  <a:srgbClr val="FF0000"/>
                </a:solidFill>
              </a:rPr>
              <a:t>定义不同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接口和抽象类的</a:t>
            </a:r>
            <a:r>
              <a:rPr lang="zh-CN" altLang="en-US" dirty="0" smtClean="0">
                <a:solidFill>
                  <a:srgbClr val="FF0000"/>
                </a:solidFill>
              </a:rPr>
              <a:t>使用相似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接口与抽象类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接口可以</a:t>
            </a:r>
            <a:r>
              <a:rPr lang="zh-CN" altLang="en-US" dirty="0" smtClean="0">
                <a:solidFill>
                  <a:srgbClr val="FF0000"/>
                </a:solidFill>
              </a:rPr>
              <a:t>继承</a:t>
            </a:r>
            <a:r>
              <a:rPr lang="zh-CN" altLang="en-US" dirty="0" smtClean="0"/>
              <a:t>其他接口（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public interface </a:t>
            </a:r>
            <a:r>
              <a:rPr lang="en-US" altLang="zh-CN" sz="2000" dirty="0" err="1" smtClean="0"/>
              <a:t>SubInterface</a:t>
            </a:r>
            <a:r>
              <a:rPr lang="en-US" altLang="zh-CN" sz="2000" dirty="0" smtClean="0"/>
              <a:t> extends SuperInterface1, …, </a:t>
            </a:r>
            <a:r>
              <a:rPr lang="en-US" altLang="zh-CN" sz="2000" dirty="0" err="1" smtClean="0"/>
              <a:t>SuperInterfaceN</a:t>
            </a:r>
            <a:r>
              <a:rPr lang="en-US" altLang="zh-CN" sz="2000" dirty="0" smtClean="0"/>
              <a:t>{ //…}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如果一个具体的类实现</a:t>
            </a:r>
            <a:r>
              <a:rPr lang="en-US" altLang="zh-CN" dirty="0" err="1" smtClean="0"/>
              <a:t>SubInterface</a:t>
            </a:r>
            <a:r>
              <a:rPr lang="zh-CN" altLang="en-US" dirty="0" smtClean="0"/>
              <a:t>接口，它必须实现</a:t>
            </a:r>
            <a:r>
              <a:rPr lang="en-US" altLang="zh-CN" dirty="0" err="1" smtClean="0"/>
              <a:t>SubInterface</a:t>
            </a:r>
            <a:r>
              <a:rPr lang="en-US" altLang="zh-CN" dirty="0" smtClean="0"/>
              <a:t>, SuperInterface1, …, </a:t>
            </a:r>
            <a:r>
              <a:rPr lang="en-US" altLang="zh-CN" dirty="0" err="1" smtClean="0"/>
              <a:t>SuperInterfaceN</a:t>
            </a:r>
            <a:r>
              <a:rPr lang="zh-CN" altLang="en-US" dirty="0" smtClean="0"/>
              <a:t>中所有抽象的方法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类可以继承</a:t>
            </a:r>
            <a:r>
              <a:rPr lang="zh-CN" altLang="en-US" dirty="0" smtClean="0">
                <a:solidFill>
                  <a:srgbClr val="FF0000"/>
                </a:solidFill>
              </a:rPr>
              <a:t>一个父类</a:t>
            </a:r>
            <a:r>
              <a:rPr lang="zh-CN" altLang="en-US" dirty="0" smtClean="0"/>
              <a:t>同时实现</a:t>
            </a:r>
            <a:r>
              <a:rPr lang="zh-CN" altLang="en-US" dirty="0" smtClean="0">
                <a:solidFill>
                  <a:srgbClr val="FF0000"/>
                </a:solidFill>
              </a:rPr>
              <a:t>多个接口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接口</a:t>
            </a:r>
            <a:r>
              <a:rPr lang="zh-CN" altLang="en-US" dirty="0" smtClean="0">
                <a:solidFill>
                  <a:srgbClr val="FF0000"/>
                </a:solidFill>
              </a:rPr>
              <a:t>不能</a:t>
            </a:r>
            <a:r>
              <a:rPr lang="zh-CN" altLang="en-US" dirty="0" smtClean="0"/>
              <a:t>继承类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接口</a:t>
            </a:r>
            <a:r>
              <a:rPr lang="zh-CN" altLang="en-US" dirty="0" smtClean="0">
                <a:solidFill>
                  <a:srgbClr val="FF0000"/>
                </a:solidFill>
              </a:rPr>
              <a:t>没有</a:t>
            </a:r>
            <a:r>
              <a:rPr lang="zh-CN" altLang="en-US" dirty="0" smtClean="0"/>
              <a:t>共同的根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接口与抽象类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接口可以定义一种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如果一个类实现了一个接口，那么这个接口就类似于该类的一个</a:t>
            </a:r>
            <a:r>
              <a:rPr lang="zh-CN" altLang="en-US" dirty="0" smtClean="0">
                <a:solidFill>
                  <a:srgbClr val="FF0000"/>
                </a:solidFill>
              </a:rPr>
              <a:t>父类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一个接口类型的变量可以引用任何实现该接口的类的实例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接口与抽象类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类名是一个</a:t>
            </a:r>
            <a:r>
              <a:rPr lang="zh-CN" altLang="en-US" dirty="0" smtClean="0">
                <a:solidFill>
                  <a:srgbClr val="FF0000"/>
                </a:solidFill>
              </a:rPr>
              <a:t>名词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接口名可以是</a:t>
            </a:r>
            <a:r>
              <a:rPr lang="zh-CN" altLang="en-US" dirty="0" smtClean="0">
                <a:solidFill>
                  <a:srgbClr val="FF0000"/>
                </a:solidFill>
              </a:rPr>
              <a:t>形容词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名词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抽象类和接口都可以用来明确多个对象的共同</a:t>
            </a:r>
            <a:r>
              <a:rPr lang="zh-CN" altLang="en-US" dirty="0" smtClean="0">
                <a:solidFill>
                  <a:srgbClr val="FF0000"/>
                </a:solidFill>
              </a:rPr>
              <a:t>行为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zh-CN" altLang="en-US" dirty="0" smtClean="0"/>
              <a:t>抽象类可以用来表示多个对象的共同</a:t>
            </a:r>
            <a:r>
              <a:rPr lang="zh-CN" altLang="en-US" dirty="0" smtClean="0">
                <a:solidFill>
                  <a:srgbClr val="0070C0"/>
                </a:solidFill>
              </a:rPr>
              <a:t>属性</a:t>
            </a:r>
            <a:r>
              <a:rPr lang="zh-CN" altLang="en-US" dirty="0" smtClean="0"/>
              <a:t>，而接口却不能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接口与抽象类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详细描述父子关系的</a:t>
            </a:r>
            <a:r>
              <a:rPr lang="zh-CN" altLang="en-US" dirty="0" smtClean="0">
                <a:solidFill>
                  <a:srgbClr val="FF0000"/>
                </a:solidFill>
              </a:rPr>
              <a:t>强是</a:t>
            </a:r>
            <a:r>
              <a:rPr lang="zh-CN" altLang="en-US" dirty="0" smtClean="0"/>
              <a:t>关系（</a:t>
            </a:r>
            <a:r>
              <a:rPr lang="en-US" altLang="zh-CN" dirty="0" smtClean="0"/>
              <a:t>strong is-a relationship</a:t>
            </a:r>
            <a:r>
              <a:rPr lang="zh-CN" altLang="en-US" dirty="0" smtClean="0"/>
              <a:t>）应该用类建模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表明对象拥有某种属性的</a:t>
            </a:r>
            <a:r>
              <a:rPr lang="zh-CN" altLang="en-US" dirty="0" smtClean="0">
                <a:solidFill>
                  <a:srgbClr val="FF0000"/>
                </a:solidFill>
              </a:rPr>
              <a:t>弱是</a:t>
            </a:r>
            <a:r>
              <a:rPr lang="zh-CN" altLang="en-US" dirty="0" smtClean="0"/>
              <a:t>关系（</a:t>
            </a:r>
            <a:r>
              <a:rPr lang="en-US" altLang="zh-CN" dirty="0" smtClean="0"/>
              <a:t>weak is-a relationship</a:t>
            </a:r>
            <a:r>
              <a:rPr lang="zh-CN" altLang="en-US" dirty="0" smtClean="0"/>
              <a:t>），也称为类属关系（</a:t>
            </a:r>
            <a:r>
              <a:rPr lang="en-US" altLang="zh-CN" dirty="0" smtClean="0"/>
              <a:t>is-kind-of relationship</a:t>
            </a:r>
            <a:r>
              <a:rPr lang="zh-CN" altLang="en-US" dirty="0" smtClean="0"/>
              <a:t>）可以用接口来建模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例</a:t>
            </a:r>
            <a:r>
              <a:rPr lang="en-US" altLang="zh-CN" dirty="0" smtClean="0"/>
              <a:t> Rational</a:t>
            </a:r>
            <a:r>
              <a:rPr lang="zh-CN" altLang="en-US" dirty="0" smtClean="0"/>
              <a:t>类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有理数用于涉及分数的准确计算中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没有提供表示有理数的数据类型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设计一个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继承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实现</a:t>
            </a:r>
            <a:r>
              <a:rPr lang="en-US" altLang="zh-CN" dirty="0" smtClean="0"/>
              <a:t>Comparable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可以表示一个有理数的最低形式（分子和分母除了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之外没有公约数）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Rational.java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5631DC-E532-42C8-A8E6-B9279C3E4675}" type="slidenum">
              <a:rPr lang="zh-CN" altLang="en-US">
                <a:ea typeface="华文细黑" panose="02010600040101010101" pitchFamily="2" charset="-122"/>
              </a:rPr>
            </a:fld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7235825" y="6453188"/>
            <a:ext cx="1439863" cy="19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F6B78C8D-5254-4F51-96EB-8C19E9FD712E}" type="slidenum">
              <a:rPr lang="zh-CN" altLang="en-US" sz="1000" b="1">
                <a:ea typeface="华文细黑" panose="02010600040101010101" pitchFamily="2" charset="-122"/>
              </a:rPr>
            </a:fld>
            <a:endParaRPr lang="zh-CN" altLang="en-US" sz="1000" b="1">
              <a:ea typeface="华文细黑" panose="02010600040101010101" pitchFamily="2" charset="-122"/>
            </a:endParaRP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0" y="1341438"/>
          <a:ext cx="8766175" cy="444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Picture" r:id="rId1" imgW="4404360" imgH="2226310" progId="Word.Picture.8">
                  <p:embed/>
                </p:oleObj>
              </mc:Choice>
              <mc:Fallback>
                <p:oleObj name="Picture" r:id="rId1" imgW="4404360" imgH="222631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1438"/>
                        <a:ext cx="8766175" cy="444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2E196E-DF96-45D4-A8C1-539E7409E438}" type="slidenum">
              <a:rPr lang="en-US" altLang="zh-CN" sz="1000">
                <a:latin typeface="Arial" panose="020B0604020202020204" pitchFamily="34" charset="0"/>
              </a:rPr>
            </a:fld>
            <a:endParaRPr lang="en-US" altLang="zh-CN" sz="1000">
              <a:latin typeface="Arial" panose="020B0604020202020204" pitchFamily="34" charset="0"/>
            </a:endParaRPr>
          </a:p>
        </p:txBody>
      </p:sp>
      <p:sp>
        <p:nvSpPr>
          <p:cNvPr id="30723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类的设计原则</a:t>
            </a:r>
            <a:endParaRPr lang="zh-CN" altLang="en-US" dirty="0" smtClean="0"/>
          </a:p>
        </p:txBody>
      </p:sp>
      <p:sp>
        <p:nvSpPr>
          <p:cNvPr id="30724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dirty="0" smtClean="0"/>
              <a:t>内聚性</a:t>
            </a:r>
            <a:r>
              <a:rPr lang="en-US" altLang="zh-CN" dirty="0" smtClean="0">
                <a:ea typeface="宋体" panose="02010600030101010101" pitchFamily="2" charset="-122"/>
              </a:rPr>
              <a:t>(Cohesion):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类应该描述一个单一的实体，而所有的类操作应该在逻辑上相互配合，支持一个连贯性的目标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如果一个实体负担太多的职责，就应该按各自的职责分成几个类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733786-B35E-4E68-921E-F42861E128F2}" type="slidenum">
              <a:rPr lang="en-US" altLang="zh-CN" sz="1000">
                <a:latin typeface="Arial" panose="020B0604020202020204" pitchFamily="34" charset="0"/>
              </a:rPr>
            </a:fld>
            <a:endParaRPr lang="en-US" altLang="zh-CN" sz="1000">
              <a:latin typeface="Arial" panose="020B0604020202020204" pitchFamily="34" charset="0"/>
            </a:endParaRPr>
          </a:p>
        </p:txBody>
      </p:sp>
      <p:sp>
        <p:nvSpPr>
          <p:cNvPr id="3174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类的设计原则</a:t>
            </a:r>
            <a:endParaRPr lang="zh-CN" altLang="en-US" dirty="0" smtClean="0"/>
          </a:p>
        </p:txBody>
      </p:sp>
      <p:sp>
        <p:nvSpPr>
          <p:cNvPr id="31748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dirty="0" smtClean="0"/>
              <a:t>一致性</a:t>
            </a:r>
            <a:r>
              <a:rPr lang="en-US" altLang="zh-CN" dirty="0" smtClean="0">
                <a:ea typeface="宋体" panose="02010600030101010101" pitchFamily="2" charset="-122"/>
              </a:rPr>
              <a:t> (Consistency)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遵循标准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程序设计风格和命名习惯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给类、数据域和方法选择有信息量的名字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流行的风格是将数据域声明置于构造方法之前，并且将构造方法置于方法之前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选择名字要保持一致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一般来说，应该一律提供一个为构造默认实例的公共无参构造函数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208123-036A-4EFB-96E5-CFCDDE3B0369}" type="slidenum">
              <a:rPr lang="en-US" altLang="zh-CN" sz="1000">
                <a:latin typeface="Arial" panose="020B0604020202020204" pitchFamily="34" charset="0"/>
              </a:rPr>
            </a:fld>
            <a:endParaRPr lang="en-US" altLang="zh-CN" sz="1000">
              <a:latin typeface="Arial" panose="020B0604020202020204" pitchFamily="34" charset="0"/>
            </a:endParaRPr>
          </a:p>
        </p:txBody>
      </p:sp>
      <p:sp>
        <p:nvSpPr>
          <p:cNvPr id="32771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类的设计原则</a:t>
            </a:r>
            <a:endParaRPr lang="zh-CN" altLang="en-US" dirty="0" smtClean="0"/>
          </a:p>
        </p:txBody>
      </p:sp>
      <p:sp>
        <p:nvSpPr>
          <p:cNvPr id="32772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dirty="0" smtClean="0"/>
              <a:t>封装性</a:t>
            </a:r>
            <a:r>
              <a:rPr lang="en-US" altLang="zh-CN" dirty="0" smtClean="0">
                <a:ea typeface="宋体" panose="02010600030101010101" pitchFamily="2" charset="-122"/>
              </a:rPr>
              <a:t> (Encapsulation)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一个类应该使用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修饰符隐藏其数据，以免用户直接访问它，使得类易于维护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方法使用户可以访问希望被访问的私有数据域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隐藏那些不想被客户使用的方法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抽象类和抽象方法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类的设计应该确保父类包含它的子类的</a:t>
            </a:r>
            <a:r>
              <a:rPr lang="zh-CN" altLang="en-US" dirty="0" smtClean="0">
                <a:solidFill>
                  <a:srgbClr val="FF0000"/>
                </a:solidFill>
              </a:rPr>
              <a:t>共同特征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中可以把一个父类设计得非常抽象，以至于它没有任何的实例，这样的类称为</a:t>
            </a:r>
            <a:r>
              <a:rPr lang="zh-CN" altLang="en-US" dirty="0" smtClean="0">
                <a:solidFill>
                  <a:srgbClr val="FF0000"/>
                </a:solidFill>
              </a:rPr>
              <a:t>抽象类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abstract class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抽象类用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修饰符表示</a:t>
            </a:r>
            <a:endParaRPr lang="en-US" altLang="zh-CN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70C0"/>
                </a:solidFill>
              </a:rPr>
              <a:t>abstract class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ClassName</a:t>
            </a:r>
            <a:r>
              <a:rPr lang="en-US" altLang="zh-CN" sz="2400" dirty="0" smtClean="0">
                <a:solidFill>
                  <a:srgbClr val="0070C0"/>
                </a:solidFill>
              </a:rPr>
              <a:t>{ … }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3620AE-67CD-401B-9FE2-495309F9E9CE}" type="slidenum">
              <a:rPr lang="en-US" altLang="zh-CN" sz="1000">
                <a:latin typeface="Arial" panose="020B0604020202020204" pitchFamily="34" charset="0"/>
              </a:rPr>
            </a:fld>
            <a:endParaRPr lang="en-US" altLang="zh-CN" sz="1000">
              <a:latin typeface="Arial" panose="020B0604020202020204" pitchFamily="34" charset="0"/>
            </a:endParaRPr>
          </a:p>
        </p:txBody>
      </p:sp>
      <p:sp>
        <p:nvSpPr>
          <p:cNvPr id="3379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类的设计原则</a:t>
            </a:r>
            <a:endParaRPr lang="zh-CN" altLang="en-US" dirty="0" smtClean="0"/>
          </a:p>
        </p:txBody>
      </p:sp>
      <p:sp>
        <p:nvSpPr>
          <p:cNvPr id="3379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dirty="0" smtClean="0"/>
              <a:t>清晰性</a:t>
            </a:r>
            <a:r>
              <a:rPr lang="en-US" altLang="zh-CN" dirty="0" smtClean="0">
                <a:ea typeface="宋体" panose="02010600030101010101" pitchFamily="2" charset="-122"/>
              </a:rPr>
              <a:t>(Clarity)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内聚性、一致性和封装性都是设计清晰性原则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除此之外，类应该有一个很清晰的合约，易于解释和理解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设计类时应该没有对用户使用目的及使用时间加以限制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方法应在不产生混淆的情况下凭直觉来定义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887277-820D-4A49-AEF4-3AE613518546}" type="slidenum">
              <a:rPr lang="en-US" altLang="zh-CN" sz="1000">
                <a:latin typeface="Arial" panose="020B0604020202020204" pitchFamily="34" charset="0"/>
              </a:rPr>
            </a:fld>
            <a:endParaRPr lang="en-US" altLang="zh-CN" sz="1000">
              <a:latin typeface="Arial" panose="020B0604020202020204" pitchFamily="34" charset="0"/>
            </a:endParaRPr>
          </a:p>
        </p:txBody>
      </p:sp>
      <p:sp>
        <p:nvSpPr>
          <p:cNvPr id="34819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类的设计原则</a:t>
            </a:r>
            <a:endParaRPr lang="zh-CN" altLang="en-US" dirty="0" smtClean="0"/>
          </a:p>
        </p:txBody>
      </p:sp>
      <p:sp>
        <p:nvSpPr>
          <p:cNvPr id="34820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dirty="0" smtClean="0"/>
              <a:t>完整性</a:t>
            </a:r>
            <a:r>
              <a:rPr lang="en-US" altLang="zh-CN" dirty="0" smtClean="0">
                <a:ea typeface="宋体" panose="02010600030101010101" pitchFamily="2" charset="-122"/>
              </a:rPr>
              <a:t>(Completeness)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类经常是为许多不同用户的使用而设计的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为了能在一个广泛的应用中使用，一个类应该通过属性和方法提供多种方案一适应用户的不同需要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DDBAB6-A444-41F7-8BC2-B4F8721FF2A5}" type="slidenum">
              <a:rPr lang="en-US" altLang="zh-CN" sz="1000">
                <a:latin typeface="Arial" panose="020B0604020202020204" pitchFamily="34" charset="0"/>
              </a:rPr>
            </a:fld>
            <a:endParaRPr lang="en-US" altLang="zh-CN" sz="1000">
              <a:latin typeface="Arial" panose="020B0604020202020204" pitchFamily="34" charset="0"/>
            </a:endParaRPr>
          </a:p>
        </p:txBody>
      </p:sp>
      <p:sp>
        <p:nvSpPr>
          <p:cNvPr id="35843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类的设计原则</a:t>
            </a:r>
            <a:endParaRPr lang="zh-CN" altLang="en-US" dirty="0" smtClean="0"/>
          </a:p>
        </p:txBody>
      </p:sp>
      <p:sp>
        <p:nvSpPr>
          <p:cNvPr id="35844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dirty="0" smtClean="0"/>
              <a:t>实例和静态</a:t>
            </a:r>
            <a:r>
              <a:rPr lang="en-US" altLang="zh-CN" dirty="0" smtClean="0">
                <a:ea typeface="宋体" panose="02010600030101010101" pitchFamily="2" charset="-122"/>
              </a:rPr>
              <a:t>(Instance vs. Static)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依赖于类的具体实例的变量和方法应该是一个实例变量或方法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如果一个变量被类的所有实例所共有，那就应该将它声明为静态的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如果方法不依赖于某个具体的实例，那就应该将它声明为静态方法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抽象类</a:t>
            </a:r>
            <a:r>
              <a:rPr lang="zh-CN" altLang="en-US" dirty="0"/>
              <a:t>和抽象方法</a:t>
            </a:r>
            <a:endParaRPr lang="zh-CN" altLang="en-US" dirty="0" smtClean="0"/>
          </a:p>
        </p:txBody>
      </p:sp>
      <p:sp>
        <p:nvSpPr>
          <p:cNvPr id="10247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6BE4FE-D5A3-4F28-87E3-396469B9CD2E}" type="slidenum">
              <a:rPr lang="zh-CN" altLang="en-US" sz="1000" smtClean="0">
                <a:latin typeface="Arial" panose="020B0604020202020204" pitchFamily="34" charset="0"/>
              </a:rPr>
            </a:fld>
            <a:endParaRPr lang="zh-CN" altLang="en-US" sz="1000" smtClean="0">
              <a:latin typeface="Arial" panose="020B0604020202020204" pitchFamily="34" charset="0"/>
            </a:endParaRPr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1767809" y="957982"/>
          <a:ext cx="5437187" cy="556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Picture" r:id="rId1" imgW="28241625" imgH="28879800" progId="Word.Picture.8">
                  <p:embed/>
                </p:oleObj>
              </mc:Choice>
              <mc:Fallback>
                <p:oleObj name="Picture" r:id="rId1" imgW="28241625" imgH="28879800" progId="Word.Picture.8">
                  <p:embed/>
                  <p:pic>
                    <p:nvPicPr>
                      <p:cNvPr id="0" name="图片 3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809" y="957982"/>
                        <a:ext cx="5437187" cy="556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抽象类</a:t>
            </a:r>
            <a:r>
              <a:rPr lang="zh-CN" altLang="en-US" dirty="0"/>
              <a:t>和抽象方法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可以将</a:t>
            </a:r>
            <a:r>
              <a:rPr lang="en-US" altLang="zh-CN" dirty="0" smtClean="0"/>
              <a:t>Circle</a:t>
            </a:r>
            <a:r>
              <a:rPr lang="zh-CN" altLang="en-US" dirty="0" smtClean="0"/>
              <a:t>类和</a:t>
            </a:r>
            <a:r>
              <a:rPr lang="en-US" altLang="zh-CN" dirty="0" smtClean="0"/>
              <a:t>Rectangle</a:t>
            </a:r>
            <a:r>
              <a:rPr lang="zh-CN" altLang="en-US" dirty="0" smtClean="0"/>
              <a:t>类里功能相同的方法移到父类</a:t>
            </a:r>
            <a:r>
              <a:rPr lang="en-US" altLang="zh-CN" dirty="0" err="1" smtClean="0"/>
              <a:t>GeometricObject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findArea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findPerimeter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因为不知道如何计算通用的集合对象的面积和周长，所以</a:t>
            </a:r>
            <a:r>
              <a:rPr lang="en-US" altLang="zh-CN" dirty="0" err="1" smtClean="0"/>
              <a:t>getArea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getPerimeter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定义为抽象方法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这些方法在子类中实现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C450-52A5-4839-91F3-0E934026AB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抽象方法和抽象方法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抽象方法（</a:t>
            </a:r>
            <a:r>
              <a:rPr lang="en-US" altLang="zh-CN" dirty="0" smtClean="0"/>
              <a:t>abstract method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不含</a:t>
            </a:r>
            <a:r>
              <a:rPr lang="zh-CN" altLang="en-US" dirty="0" smtClean="0"/>
              <a:t>方法体的方法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抽象方法用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修饰符表示</a:t>
            </a:r>
            <a:endParaRPr lang="en-US" altLang="zh-CN" dirty="0" smtClean="0"/>
          </a:p>
          <a:p>
            <a:pPr lvl="0" eaLnBrk="1" hangingPunct="1">
              <a:buClr>
                <a:srgbClr val="5B8CC1"/>
              </a:buClr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2400" dirty="0">
                <a:solidFill>
                  <a:srgbClr val="0070C0"/>
                </a:solidFill>
              </a:rPr>
              <a:t>abstract </a:t>
            </a:r>
            <a:r>
              <a:rPr lang="en-US" altLang="zh-CN" sz="2400" dirty="0" err="1">
                <a:solidFill>
                  <a:srgbClr val="0070C0"/>
                </a:solidFill>
              </a:rPr>
              <a:t>ReturnType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</a:rPr>
              <a:t>methodName</a:t>
            </a:r>
            <a:r>
              <a:rPr lang="en-US" altLang="zh-CN" sz="2400" dirty="0">
                <a:solidFill>
                  <a:srgbClr val="0070C0"/>
                </a:solidFill>
              </a:rPr>
              <a:t>(parameters</a:t>
            </a:r>
            <a:r>
              <a:rPr lang="en-US" altLang="zh-CN" sz="2400" dirty="0" smtClean="0">
                <a:solidFill>
                  <a:srgbClr val="0070C0"/>
                </a:solidFill>
              </a:rPr>
              <a:t>);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方法的方法体由该类的子类根据自己的情况去实现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Abstrac Class Examples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A206C0-5E37-4212-8A00-1C929CF78D15}" type="slidenum">
              <a:rPr lang="zh-CN" altLang="en-US">
                <a:ea typeface="华文细黑" panose="02010600040101010101" pitchFamily="2" charset="-122"/>
              </a:rPr>
            </a:fld>
            <a:endParaRPr lang="zh-CN" altLang="en-US">
              <a:ea typeface="华文细黑" panose="02010600040101010101" pitchFamily="2" charset="-122"/>
            </a:endParaRPr>
          </a:p>
        </p:txBody>
      </p:sp>
      <p:graphicFrame>
        <p:nvGraphicFramePr>
          <p:cNvPr id="1026" name="Object 24"/>
          <p:cNvGraphicFramePr>
            <a:graphicFrameLocks noChangeAspect="1"/>
          </p:cNvGraphicFramePr>
          <p:nvPr/>
        </p:nvGraphicFramePr>
        <p:xfrm>
          <a:off x="468313" y="1125538"/>
          <a:ext cx="6629400" cy="544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Picture" r:id="rId1" imgW="5539740" imgH="4549140" progId="Word.Picture.8">
                  <p:embed/>
                </p:oleObj>
              </mc:Choice>
              <mc:Fallback>
                <p:oleObj name="Picture" r:id="rId1" imgW="5539740" imgH="4549140" progId="Word.Picture.8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25538"/>
                        <a:ext cx="6629400" cy="544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为什么要用抽象方法？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抽象方法更</a:t>
            </a:r>
            <a:r>
              <a:rPr lang="zh-CN" altLang="en-US" dirty="0" smtClean="0">
                <a:solidFill>
                  <a:srgbClr val="FF0000"/>
                </a:solidFill>
              </a:rPr>
              <a:t>通用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复用性</a:t>
            </a:r>
            <a:r>
              <a:rPr lang="zh-CN" altLang="en-US" dirty="0" smtClean="0"/>
              <a:t>更高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怎样比较两个几何对象面积是否相等？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如果</a:t>
            </a:r>
            <a:r>
              <a:rPr lang="en-US" altLang="zh-CN" dirty="0" err="1" smtClean="0"/>
              <a:t>GeometricObject</a:t>
            </a:r>
            <a:r>
              <a:rPr lang="zh-CN" altLang="en-US" dirty="0" smtClean="0"/>
              <a:t>类有许多子类呢？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如果增加</a:t>
            </a:r>
            <a:r>
              <a:rPr lang="en-US" altLang="zh-CN" dirty="0" err="1" smtClean="0"/>
              <a:t>GeometricObject</a:t>
            </a:r>
            <a:r>
              <a:rPr lang="zh-CN" altLang="en-US" dirty="0" smtClean="0"/>
              <a:t>类的子类呢？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如果</a:t>
            </a:r>
            <a:r>
              <a:rPr lang="en-US" altLang="zh-CN" dirty="0" err="1" smtClean="0"/>
              <a:t>GeometricObject</a:t>
            </a:r>
            <a:r>
              <a:rPr lang="zh-CN" altLang="en-US" dirty="0" smtClean="0"/>
              <a:t>类中没有</a:t>
            </a:r>
            <a:r>
              <a:rPr lang="en-US" altLang="zh-CN" dirty="0" err="1" smtClean="0"/>
              <a:t>getAear</a:t>
            </a:r>
            <a:r>
              <a:rPr lang="zh-CN" altLang="en-US" dirty="0" smtClean="0"/>
              <a:t>的抽象方法，就不能在该程序中定义</a:t>
            </a:r>
            <a:r>
              <a:rPr lang="en-US" altLang="zh-CN" dirty="0" err="1" smtClean="0"/>
              <a:t>equalArea</a:t>
            </a:r>
            <a:r>
              <a:rPr lang="zh-CN" altLang="en-US" dirty="0" smtClean="0"/>
              <a:t>方法来判断两个几何图形（圆和长方形）的面积是否相等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关于抽象类的几个关注点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抽象方法</a:t>
            </a:r>
            <a:r>
              <a:rPr lang="zh-CN" altLang="en-US" dirty="0" smtClean="0">
                <a:solidFill>
                  <a:srgbClr val="FF0000"/>
                </a:solidFill>
              </a:rPr>
              <a:t>不能</a:t>
            </a:r>
            <a:r>
              <a:rPr lang="zh-CN" altLang="en-US" dirty="0" smtClean="0"/>
              <a:t>包含在</a:t>
            </a:r>
            <a:r>
              <a:rPr lang="zh-CN" altLang="en-US" dirty="0" smtClean="0">
                <a:solidFill>
                  <a:srgbClr val="FF0000"/>
                </a:solidFill>
              </a:rPr>
              <a:t>非抽象</a:t>
            </a:r>
            <a:r>
              <a:rPr lang="zh-CN" altLang="en-US" dirty="0" smtClean="0"/>
              <a:t>类中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如果一个抽象父类的子类没有实现所有的抽象方法，那么这个子类也必须定义成抽象的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在抽象类扩展的非抽象子类中，必须实现所有的抽象方法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抽象的方法是非静态的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抽象类是</a:t>
            </a:r>
            <a:r>
              <a:rPr lang="zh-CN" altLang="en-US" dirty="0">
                <a:solidFill>
                  <a:srgbClr val="FF0000"/>
                </a:solidFill>
              </a:rPr>
              <a:t>不能</a:t>
            </a:r>
            <a:r>
              <a:rPr lang="zh-CN" altLang="en-US" dirty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new</a:t>
            </a:r>
            <a:r>
              <a:rPr lang="zh-CN" altLang="en-US" dirty="0"/>
              <a:t>操作符来初始化的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可以定义</a:t>
            </a:r>
            <a:r>
              <a:rPr lang="zh-CN" altLang="en-US" dirty="0">
                <a:solidFill>
                  <a:srgbClr val="FF0000"/>
                </a:solidFill>
              </a:rPr>
              <a:t>构造方法</a:t>
            </a:r>
            <a:r>
              <a:rPr lang="zh-CN" altLang="en-US" dirty="0"/>
              <a:t>，让它的子类调用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一般的可见性修饰符为</a:t>
            </a:r>
            <a:r>
              <a:rPr lang="en-US" altLang="zh-CN" dirty="0"/>
              <a:t>protected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 smtClean="0"/>
              <a:t>可以</a:t>
            </a:r>
            <a:r>
              <a:rPr lang="zh-CN" altLang="en-US" dirty="0"/>
              <a:t>作为一种</a:t>
            </a:r>
            <a:r>
              <a:rPr lang="zh-CN" altLang="en-US" dirty="0" smtClean="0">
                <a:solidFill>
                  <a:srgbClr val="FF0000"/>
                </a:solidFill>
              </a:rPr>
              <a:t>数据类型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设计">
  <a:themeElements>
    <a:clrScheme name="演示设计 3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2A94FE"/>
      </a:folHlink>
    </a:clrScheme>
    <a:fontScheme name="演示设计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ppt模板IT</Template>
  <TotalTime>0</TotalTime>
  <Words>3557</Words>
  <Application>WPS 演示</Application>
  <PresentationFormat>全屏显示(4:3)</PresentationFormat>
  <Paragraphs>301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51" baseType="lpstr">
      <vt:lpstr>Arial</vt:lpstr>
      <vt:lpstr>宋体</vt:lpstr>
      <vt:lpstr>Wingdings</vt:lpstr>
      <vt:lpstr>华文细黑</vt:lpstr>
      <vt:lpstr>Comic Sans MS</vt:lpstr>
      <vt:lpstr>Century Gothic</vt:lpstr>
      <vt:lpstr>Wingdings 2</vt:lpstr>
      <vt:lpstr>微软雅黑</vt:lpstr>
      <vt:lpstr>Arial Unicode MS</vt:lpstr>
      <vt:lpstr>Calibri</vt:lpstr>
      <vt:lpstr>Monotype Sorts</vt:lpstr>
      <vt:lpstr>Times New Roman</vt:lpstr>
      <vt:lpstr>Gill Sans MT</vt:lpstr>
      <vt:lpstr>华文中宋</vt:lpstr>
      <vt:lpstr>Wingdings</vt:lpstr>
      <vt:lpstr>演示设计</vt:lpstr>
      <vt:lpstr>Word.Picture.8</vt:lpstr>
      <vt:lpstr>Word.Picture.8</vt:lpstr>
      <vt:lpstr>Word.Picture.8</vt:lpstr>
      <vt:lpstr>PowerPoint 演示文稿</vt:lpstr>
      <vt:lpstr>本章内容</vt:lpstr>
      <vt:lpstr>抽象类和抽象方法</vt:lpstr>
      <vt:lpstr>抽象类和抽象方法</vt:lpstr>
      <vt:lpstr>抽象类和抽象方法</vt:lpstr>
      <vt:lpstr>抽象方法和抽象方法</vt:lpstr>
      <vt:lpstr>Abstrac Class Examples</vt:lpstr>
      <vt:lpstr>为什么要用抽象方法？</vt:lpstr>
      <vt:lpstr>关于抽象类的几个关注点</vt:lpstr>
      <vt:lpstr>关于抽象类的几个关注点</vt:lpstr>
      <vt:lpstr>实例：Number类</vt:lpstr>
      <vt:lpstr>接口</vt:lpstr>
      <vt:lpstr>例 Edible接口</vt:lpstr>
      <vt:lpstr>例 Edible接口</vt:lpstr>
      <vt:lpstr>接口的修饰符</vt:lpstr>
      <vt:lpstr>例 Comparable接口</vt:lpstr>
      <vt:lpstr>例 Comparable接口</vt:lpstr>
      <vt:lpstr>例 Comparable接口</vt:lpstr>
      <vt:lpstr>关于Comparable接口</vt:lpstr>
      <vt:lpstr>接口与抽象类</vt:lpstr>
      <vt:lpstr>接口与抽象类</vt:lpstr>
      <vt:lpstr>接口与抽象类</vt:lpstr>
      <vt:lpstr>接口与抽象类</vt:lpstr>
      <vt:lpstr>接口与抽象类</vt:lpstr>
      <vt:lpstr>例 Rational类</vt:lpstr>
      <vt:lpstr>Rational.java</vt:lpstr>
      <vt:lpstr>类的设计原则</vt:lpstr>
      <vt:lpstr>类的设计原则</vt:lpstr>
      <vt:lpstr>类的设计原则</vt:lpstr>
      <vt:lpstr>类的设计原则</vt:lpstr>
      <vt:lpstr>类的设计原则</vt:lpstr>
      <vt:lpstr>类的设计原则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acer</dc:creator>
  <cp:lastModifiedBy>lenovo</cp:lastModifiedBy>
  <cp:revision>569</cp:revision>
  <dcterms:created xsi:type="dcterms:W3CDTF">2012-09-10T16:37:00Z</dcterms:created>
  <dcterms:modified xsi:type="dcterms:W3CDTF">2018-03-07T07:42:18Z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