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259" r:id="rId3"/>
    <p:sldId id="261" r:id="rId4"/>
    <p:sldId id="262" r:id="rId5"/>
    <p:sldId id="263" r:id="rId6"/>
    <p:sldId id="297" r:id="rId7"/>
    <p:sldId id="265" r:id="rId8"/>
    <p:sldId id="277" r:id="rId9"/>
    <p:sldId id="266" r:id="rId10"/>
    <p:sldId id="268" r:id="rId11"/>
    <p:sldId id="269" r:id="rId12"/>
    <p:sldId id="278" r:id="rId13"/>
    <p:sldId id="271" r:id="rId14"/>
    <p:sldId id="272" r:id="rId15"/>
    <p:sldId id="296" r:id="rId16"/>
    <p:sldId id="274" r:id="rId17"/>
    <p:sldId id="275" r:id="rId18"/>
    <p:sldId id="276" r:id="rId19"/>
    <p:sldId id="279" r:id="rId20"/>
    <p:sldId id="280" r:id="rId21"/>
    <p:sldId id="294" r:id="rId22"/>
    <p:sldId id="281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11" autoAdjust="0"/>
  </p:normalViewPr>
  <p:slideViewPr>
    <p:cSldViewPr>
      <p:cViewPr varScale="1">
        <p:scale>
          <a:sx n="69" d="100"/>
          <a:sy n="69" d="100"/>
        </p:scale>
        <p:origin x="2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AE87B9-BA58-44F6-95A9-93428AF7725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EC26F7F-12C6-4E80-BBB0-23E601E29E4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9400"/>
            <a:ext cx="9144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6" name="Picture 3" descr="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pic>
          <p:nvPicPr>
            <p:cNvPr id="8" name="Picture 5" descr="投影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5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907704" y="2348880"/>
            <a:ext cx="5399087" cy="1079500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2056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717032"/>
            <a:ext cx="5400675" cy="6000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solidFill>
                  <a:schemeClr val="accent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 userDrawn="1"/>
        </p:nvSpPr>
        <p:spPr>
          <a:xfrm>
            <a:off x="3563938" y="6381750"/>
            <a:ext cx="2087562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sz="1400" smtClean="0">
                <a:solidFill>
                  <a:srgbClr val="0070C0"/>
                </a:solidFill>
                <a:latin typeface="Century Gothic" panose="020B0502020202020204" pitchFamily="34" charset="0"/>
                <a:sym typeface="+mn-ea"/>
              </a:rPr>
              <a:t>信息技术学院</a:t>
            </a:r>
            <a:endParaRPr lang="zh-CN" altLang="en-US" sz="14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65C450-52A5-4839-91F3-0E934026AB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404989-45B7-4E01-BE92-8315975528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041944-DA4F-40D5-8B83-5D0D2A5BE7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A6E736-1AE3-4063-B796-4BD9CC9CAC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D87C5-1726-4159-BC79-BA49B061D7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8235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7C10E-0F15-41DC-AB05-E08202DA32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87181-C8C8-44CA-9FB9-69140F6C8F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课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73836F-A83D-4A9C-88CD-CF2EFE270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3079" name="Picture 3" descr="2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pic>
          <p:nvPicPr>
            <p:cNvPr id="3081" name="Picture 5" descr="投影2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First</a:t>
            </a:r>
            <a:endParaRPr lang="zh-CN" altLang="zh-CN" smtClean="0"/>
          </a:p>
          <a:p>
            <a:pPr lvl="1"/>
            <a:r>
              <a:rPr lang="en-US" altLang="zh-CN" smtClean="0"/>
              <a:t>Second</a:t>
            </a:r>
            <a:endParaRPr lang="zh-CN" altLang="zh-CN" smtClean="0"/>
          </a:p>
          <a:p>
            <a:pPr lvl="2"/>
            <a:r>
              <a:rPr lang="en-US" altLang="zh-CN" smtClean="0"/>
              <a:t>Third</a:t>
            </a:r>
            <a:endParaRPr lang="zh-CN" altLang="zh-CN" smtClean="0"/>
          </a:p>
          <a:p>
            <a:pPr lvl="3"/>
            <a:r>
              <a:rPr lang="en-US" altLang="zh-CN" smtClean="0"/>
              <a:t>Fourth</a:t>
            </a:r>
            <a:endParaRPr lang="zh-CN" altLang="zh-CN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fld id="{2ED170FB-3C3C-4C24-BBA9-136405BEB79E}" type="slidenum">
              <a:rPr lang="zh-CN" altLang="en-US"/>
            </a:fld>
            <a:endParaRPr lang="zh-CN" altLang="en-US"/>
          </a:p>
        </p:txBody>
      </p:sp>
      <p:sp>
        <p:nvSpPr>
          <p:cNvPr id="307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15913"/>
            <a:ext cx="770413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</a:t>
            </a:r>
            <a:endParaRPr lang="zh-CN" altLang="zh-CN" smtClean="0"/>
          </a:p>
        </p:txBody>
      </p:sp>
      <p:pic>
        <p:nvPicPr>
          <p:cNvPr id="3078" name="Picture 10" descr="北京师范大学珠海分校标志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5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Comic Sans MS" panose="030F0702030302020204" pitchFamily="66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Comic Sans MS" panose="030F0702030302020204" pitchFamily="66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Comic Sans MS" panose="030F0702030302020204" pitchFamily="66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第十一章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JavaFX</a:t>
            </a:r>
            <a:r>
              <a:rPr lang="zh-CN" altLang="en-US" dirty="0" smtClean="0"/>
              <a:t>基础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DF4E35-982F-4AC0-8EAC-87461A59AE77}" type="slidenum">
              <a:rPr lang="zh-CN" altLang="en-US">
                <a:ea typeface="华文细黑" panose="02010600040101010101" pitchFamily="2" charset="-122"/>
              </a:rPr>
            </a:fld>
            <a:endParaRPr lang="zh-CN" altLang="en-US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面板、</a:t>
            </a:r>
            <a:r>
              <a:rPr lang="en-US" altLang="zh-CN" dirty="0"/>
              <a:t>UI</a:t>
            </a:r>
            <a:r>
              <a:rPr lang="zh-CN" altLang="en-US" dirty="0"/>
              <a:t>组件以及形状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2735510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图像的尺寸单位都使用像素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的坐标系中，面板左上角的坐标是</a:t>
            </a:r>
            <a:r>
              <a:rPr lang="en-US" altLang="zh-CN" dirty="0" smtClean="0"/>
              <a:t>(0,0)</a:t>
            </a:r>
            <a:endParaRPr lang="en-US" altLang="zh-CN" dirty="0" smtClean="0"/>
          </a:p>
          <a:p>
            <a:r>
              <a:rPr lang="zh-CN" altLang="en-US" dirty="0" smtClean="0"/>
              <a:t>在基类</a:t>
            </a:r>
            <a:r>
              <a:rPr lang="en-US" altLang="zh-CN" dirty="0" smtClean="0"/>
              <a:t>Pane</a:t>
            </a:r>
            <a:r>
              <a:rPr lang="zh-CN" altLang="en-US" dirty="0" smtClean="0"/>
              <a:t>上自定义图形坐标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31775" y="3573016"/>
          <a:ext cx="860742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Picture" r:id="rId1" imgW="5373370" imgH="1828800" progId="Word.Picture.8">
                  <p:embed/>
                </p:oleObj>
              </mc:Choice>
              <mc:Fallback>
                <p:oleObj name="Picture" r:id="rId1" imgW="5373370" imgH="1828800" progId="Word.Picture.8">
                  <p:embed/>
                  <p:pic>
                    <p:nvPicPr>
                      <p:cNvPr id="0" name="图片 5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73016"/>
                        <a:ext cx="8607425" cy="29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面板、</a:t>
            </a:r>
            <a:r>
              <a:rPr lang="en-US" altLang="zh-CN" dirty="0"/>
              <a:t>UI</a:t>
            </a:r>
            <a:r>
              <a:rPr lang="zh-CN" altLang="en-US" dirty="0"/>
              <a:t>组件以及形状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可以在</a:t>
            </a:r>
            <a:r>
              <a:rPr lang="zh-CN" altLang="en-US" dirty="0"/>
              <a:t>基类</a:t>
            </a:r>
            <a:r>
              <a:rPr lang="en-US" altLang="zh-CN" dirty="0"/>
              <a:t>Pane</a:t>
            </a:r>
            <a:r>
              <a:rPr lang="zh-CN" altLang="en-US" dirty="0"/>
              <a:t>上自定义图形</a:t>
            </a:r>
            <a:r>
              <a:rPr lang="zh-CN" altLang="en-US" dirty="0" smtClean="0"/>
              <a:t>坐标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将圆居中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0" y="2780928"/>
            <a:ext cx="2057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属性绑定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前面的例子中，</a:t>
            </a:r>
            <a:r>
              <a:rPr lang="zh-CN" altLang="en-US" dirty="0"/>
              <a:t>当窗体的大小改变后，圆不在</a:t>
            </a:r>
            <a:r>
              <a:rPr lang="zh-CN" altLang="en-US" dirty="0" smtClean="0"/>
              <a:t>居中</a:t>
            </a:r>
            <a:endParaRPr lang="en-US" altLang="zh-CN" dirty="0" smtClean="0"/>
          </a:p>
          <a:p>
            <a:r>
              <a:rPr lang="zh-CN" altLang="en-US" dirty="0" smtClean="0"/>
              <a:t>可以将一个目标对象和一个源对象绑定</a:t>
            </a:r>
            <a:endParaRPr lang="en-US" altLang="zh-CN" dirty="0" smtClean="0"/>
          </a:p>
          <a:p>
            <a:r>
              <a:rPr lang="zh-CN" altLang="en-US" dirty="0" smtClean="0"/>
              <a:t>如果源对象的值改变了，目标对象也将自动改变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目标对象：绑定对象、绑定属性</a:t>
            </a:r>
            <a:endParaRPr lang="en-US" altLang="zh-CN" dirty="0" smtClean="0"/>
          </a:p>
          <a:p>
            <a:pPr lvl="2"/>
            <a:r>
              <a:rPr lang="en-US" altLang="zh-CN" dirty="0" err="1"/>
              <a:t>c</a:t>
            </a:r>
            <a:r>
              <a:rPr lang="en-US" altLang="zh-CN" dirty="0" err="1" smtClean="0"/>
              <a:t>ircle.centerXProperty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源对象：可绑定对象、可观察对象</a:t>
            </a:r>
            <a:endParaRPr lang="en-US" altLang="zh-CN" dirty="0" smtClean="0"/>
          </a:p>
          <a:p>
            <a:pPr lvl="2"/>
            <a:r>
              <a:rPr lang="en-US" altLang="zh-CN" dirty="0" err="1"/>
              <a:t>p</a:t>
            </a:r>
            <a:r>
              <a:rPr lang="en-US" altLang="zh-CN" dirty="0" err="1" smtClean="0"/>
              <a:t>ane.widthProperty</a:t>
            </a:r>
            <a:r>
              <a:rPr lang="en-US" altLang="zh-CN" dirty="0"/>
              <a:t>()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属性绑定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Bind</a:t>
            </a:r>
            <a:r>
              <a:rPr lang="zh-CN" altLang="en-US" dirty="0" smtClean="0"/>
              <a:t>方法在</a:t>
            </a:r>
            <a:r>
              <a:rPr lang="en-US" altLang="zh-CN" dirty="0" err="1" smtClean="0"/>
              <a:t>javafx.beans.property.Property</a:t>
            </a:r>
            <a:r>
              <a:rPr lang="zh-CN" altLang="en-US" dirty="0" smtClean="0"/>
              <a:t>接口中定义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绑定目标是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的一个实例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源对象是</a:t>
            </a:r>
            <a:r>
              <a:rPr lang="en-US" altLang="zh-CN" dirty="0" err="1" smtClean="0"/>
              <a:t>ObservableValue</a:t>
            </a:r>
            <a:r>
              <a:rPr lang="zh-CN" altLang="en-US" dirty="0" smtClean="0"/>
              <a:t>接口的一个实例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包装了值的实体，</a:t>
            </a:r>
            <a:r>
              <a:rPr lang="zh-CN" altLang="en-US" dirty="0"/>
              <a:t>允许</a:t>
            </a:r>
            <a:r>
              <a:rPr lang="zh-CN" altLang="en-US" dirty="0" smtClean="0"/>
              <a:t>值发生改变时被观察到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一般而言，</a:t>
            </a:r>
            <a:r>
              <a:rPr lang="en-US" altLang="zh-CN" dirty="0" smtClean="0"/>
              <a:t>JavaFX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Circle)</a:t>
            </a:r>
            <a:r>
              <a:rPr lang="zh-CN" altLang="en-US" dirty="0" smtClean="0"/>
              <a:t>中的每个绑定属性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centerX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都有一个获取的方法和设置的方法，同时还有一个获取方法返回属性本身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节点的通用属性和方法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抽象类</a:t>
            </a:r>
            <a:r>
              <a:rPr lang="en-US" altLang="zh-CN" dirty="0"/>
              <a:t>Node</a:t>
            </a:r>
            <a:r>
              <a:rPr lang="zh-CN" altLang="en-US" dirty="0"/>
              <a:t>定义了许多对于节点而言通用的属性和方法</a:t>
            </a:r>
            <a:endParaRPr lang="en-US" altLang="zh-CN" dirty="0"/>
          </a:p>
          <a:p>
            <a:r>
              <a:rPr lang="en-US" altLang="zh-CN" dirty="0" smtClean="0"/>
              <a:t>JavaFX</a:t>
            </a:r>
            <a:r>
              <a:rPr lang="zh-CN" altLang="en-US" dirty="0" smtClean="0"/>
              <a:t>的样式属性称为</a:t>
            </a:r>
            <a:r>
              <a:rPr lang="en-US" altLang="zh-CN" dirty="0" smtClean="0"/>
              <a:t>JavaFX CSS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button.setRotate</a:t>
            </a:r>
            <a:r>
              <a:rPr lang="en-US" altLang="zh-CN" dirty="0" smtClean="0"/>
              <a:t>(90);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个节点的多个样式属性可用</a:t>
            </a:r>
            <a:r>
              <a:rPr lang="en-US" altLang="zh-CN" dirty="0" smtClean="0"/>
              <a:t>(;)</a:t>
            </a:r>
            <a:r>
              <a:rPr lang="zh-CN" altLang="en-US" dirty="0" smtClean="0"/>
              <a:t>进行分隔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en-US" dirty="0" err="1" smtClean="0"/>
              <a:t>circle.setStyle</a:t>
            </a:r>
            <a:r>
              <a:rPr lang="en-US" dirty="0"/>
              <a:t>("-</a:t>
            </a:r>
            <a:r>
              <a:rPr lang="en-US" dirty="0" err="1"/>
              <a:t>fx</a:t>
            </a:r>
            <a:r>
              <a:rPr lang="en-US" dirty="0"/>
              <a:t>-stroke: black; -</a:t>
            </a:r>
            <a:r>
              <a:rPr lang="en-US" dirty="0" err="1"/>
              <a:t>fx</a:t>
            </a:r>
            <a:r>
              <a:rPr lang="en-US" dirty="0"/>
              <a:t>-fill: red</a:t>
            </a:r>
            <a:r>
              <a:rPr lang="en-US" dirty="0" smtClean="0"/>
              <a:t>");</a:t>
            </a:r>
            <a:endParaRPr lang="en-US" dirty="0" smtClean="0"/>
          </a:p>
          <a:p>
            <a:r>
              <a:rPr lang="zh-CN" altLang="en-US" dirty="0" smtClean="0"/>
              <a:t>如果使用了一个不正确的</a:t>
            </a:r>
            <a:r>
              <a:rPr lang="en-US" altLang="zh-CN" dirty="0" smtClean="0"/>
              <a:t>JavaFX CSS</a:t>
            </a:r>
            <a:r>
              <a:rPr lang="zh-CN" altLang="en-US" dirty="0" smtClean="0"/>
              <a:t>，程序仍然可以编译和运行，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r>
              <a:rPr lang="zh-CN" altLang="en-US" dirty="0" smtClean="0"/>
              <a:t>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JavaFX</a:t>
            </a:r>
            <a:r>
              <a:rPr lang="zh-CN" altLang="en-US" dirty="0" smtClean="0"/>
              <a:t>定义了抽象类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用于绘制节点</a:t>
            </a:r>
            <a:endParaRPr lang="en-US" altLang="zh-CN" dirty="0" smtClean="0"/>
          </a:p>
          <a:p>
            <a:r>
              <a:rPr lang="en-US" altLang="zh-CN" dirty="0" smtClean="0"/>
              <a:t>Color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的具体子类，用于封装颜色信息</a:t>
            </a:r>
            <a:endParaRPr lang="en-US" altLang="zh-CN" dirty="0"/>
          </a:p>
          <a:p>
            <a:r>
              <a:rPr lang="zh-CN" altLang="en-US" dirty="0" smtClean="0"/>
              <a:t>构建颜色实例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构造方法</a:t>
            </a:r>
            <a:r>
              <a:rPr lang="en-US" altLang="zh-CN" dirty="0" smtClean="0"/>
              <a:t>Color(</a:t>
            </a:r>
            <a:r>
              <a:rPr lang="en-US" altLang="zh-CN" dirty="0" err="1" smtClean="0"/>
              <a:t>r,g,b,o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o</a:t>
            </a:r>
            <a:r>
              <a:rPr lang="zh-CN" altLang="en-US" dirty="0" smtClean="0"/>
              <a:t>代表颜色的透明度</a:t>
            </a:r>
            <a:r>
              <a:rPr lang="en-US" altLang="zh-CN" dirty="0" smtClean="0"/>
              <a:t>[0,1]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静态方法</a:t>
            </a:r>
            <a:r>
              <a:rPr lang="en-US" altLang="zh-CN" dirty="0" smtClean="0"/>
              <a:t>color(</a:t>
            </a:r>
            <a:r>
              <a:rPr lang="en-US" altLang="zh-CN" dirty="0" err="1" smtClean="0"/>
              <a:t>r,g,b,o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rgb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r,g,b,o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标准颜色</a:t>
            </a:r>
            <a:r>
              <a:rPr lang="en-US" altLang="zh-CN" dirty="0" smtClean="0"/>
              <a:t>BLACK,RED,BLUE,GREEN,YELLOW…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</a:t>
            </a:r>
            <a:r>
              <a:rPr lang="zh-CN" altLang="en-US" dirty="0" smtClean="0"/>
              <a:t>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Font</a:t>
            </a:r>
            <a:r>
              <a:rPr lang="zh-CN" altLang="en-US" dirty="0" smtClean="0"/>
              <a:t>类字体名、粗细和大小</a:t>
            </a:r>
            <a:endParaRPr lang="en-US" altLang="zh-CN" dirty="0" smtClean="0"/>
          </a:p>
          <a:p>
            <a:r>
              <a:rPr lang="zh-CN" altLang="en-US" dirty="0" smtClean="0"/>
              <a:t>可以调用静态方法</a:t>
            </a:r>
            <a:r>
              <a:rPr lang="en-US" altLang="zh-CN" dirty="0" err="1" smtClean="0"/>
              <a:t>getFamilies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获得可用的字体系列名字列表</a:t>
            </a:r>
            <a:endParaRPr lang="en-US" altLang="zh-CN" dirty="0" smtClean="0"/>
          </a:p>
          <a:p>
            <a:r>
              <a:rPr lang="en-US" altLang="zh-CN" dirty="0" smtClean="0"/>
              <a:t>Font</a:t>
            </a:r>
            <a:r>
              <a:rPr lang="zh-CN" altLang="en-US" dirty="0" smtClean="0"/>
              <a:t>对象是不可变的</a:t>
            </a:r>
            <a:endParaRPr lang="en-US" altLang="zh-CN" dirty="0" smtClean="0"/>
          </a:p>
          <a:p>
            <a:r>
              <a:rPr lang="zh-CN" altLang="en-US" dirty="0" smtClean="0"/>
              <a:t>下面的例子使用了</a:t>
            </a:r>
            <a:r>
              <a:rPr lang="en-US" altLang="zh-CN" dirty="0" err="1" smtClean="0"/>
              <a:t>StackPane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将节点放在中央，并根据窗体的改变自动调整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4705376"/>
            <a:ext cx="1734975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4463702"/>
          </a:xfrm>
        </p:spPr>
        <p:txBody>
          <a:bodyPr/>
          <a:lstStyle/>
          <a:p>
            <a:r>
              <a:rPr lang="en-US" altLang="zh-CN" dirty="0" smtClean="0"/>
              <a:t>Image</a:t>
            </a:r>
            <a:r>
              <a:rPr lang="zh-CN" altLang="en-US" dirty="0" smtClean="0"/>
              <a:t>类表示一个而图像，用于从特定的文件名或者一个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载入一个图形</a:t>
            </a:r>
            <a:endParaRPr lang="en-US" altLang="zh-CN" dirty="0" smtClean="0"/>
          </a:p>
          <a:p>
            <a:r>
              <a:rPr lang="en-US" dirty="0" err="1" smtClean="0"/>
              <a:t>ImageView</a:t>
            </a:r>
            <a:r>
              <a:rPr lang="zh-CN" altLang="en-US" dirty="0" smtClean="0"/>
              <a:t>是一个用于显示图像的节点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可以从一个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对象产生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也可以直接从一个文件或一个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来创建一个</a:t>
            </a:r>
            <a:r>
              <a:rPr lang="en-US" altLang="zh-CN" dirty="0" err="1" smtClean="0"/>
              <a:t>ImageView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1560" y="558924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Hbox</a:t>
            </a:r>
            <a:r>
              <a:rPr lang="zh-CN" altLang="en-US" sz="2400" dirty="0" smtClean="0"/>
              <a:t>是一种面板，它将所有的节点排列在水平的一行上</a:t>
            </a:r>
            <a:endParaRPr 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20" y="3924860"/>
            <a:ext cx="3743325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布局面板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62596" y="1686416"/>
          <a:ext cx="820737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392"/>
                <a:gridCol w="6767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布局面板的基类，它有</a:t>
                      </a:r>
                      <a:r>
                        <a:rPr lang="en-US" altLang="zh-CN" dirty="0" err="1" smtClean="0"/>
                        <a:t>getChildren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zh-CN" altLang="en-US" dirty="0" smtClean="0"/>
                        <a:t>方法来返回面板中的节点列表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StackPane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节点放置在面板中央，并且叠加在其他节点之上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</a:t>
                      </a:r>
                      <a:r>
                        <a:rPr lang="en-US" altLang="zh-CN" dirty="0" err="1" smtClean="0"/>
                        <a:t>Pane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节点以水平方式一行一行放置，或者垂直方式一列一列放置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GridPane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节点放置在一个二维网格的单元格中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BorderPane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将节点放置在顶部、右边、底部、左边以及中间区域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节点放在单行中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节点放在单列中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布局面板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每个面板包含一个列表用于容纳面板中的节点</a:t>
            </a:r>
            <a:endParaRPr lang="en-US" altLang="zh-CN" dirty="0"/>
          </a:p>
          <a:p>
            <a:r>
              <a:rPr lang="zh-CN" altLang="en-US" dirty="0"/>
              <a:t>这个列表是</a:t>
            </a:r>
            <a:r>
              <a:rPr lang="en-US" altLang="zh-CN" dirty="0" err="1"/>
              <a:t>ObservableList</a:t>
            </a:r>
            <a:r>
              <a:rPr lang="zh-CN" altLang="en-US" dirty="0"/>
              <a:t>的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zh-CN" altLang="en-US" dirty="0" smtClean="0"/>
              <a:t>可以用</a:t>
            </a:r>
            <a:r>
              <a:rPr lang="en-US" altLang="zh-CN" dirty="0" err="1" smtClean="0"/>
              <a:t>getChildren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方法得到</a:t>
            </a:r>
            <a:endParaRPr lang="en-US" altLang="zh-CN" dirty="0" smtClean="0"/>
          </a:p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add(node)</a:t>
            </a:r>
            <a:r>
              <a:rPr lang="zh-CN" altLang="en-US" dirty="0" smtClean="0"/>
              <a:t>方法将一个元素加到列表中</a:t>
            </a:r>
            <a:endParaRPr lang="en-US" altLang="zh-CN" dirty="0" smtClean="0"/>
          </a:p>
          <a:p>
            <a:r>
              <a:rPr lang="zh-CN" altLang="en-US" dirty="0" smtClean="0"/>
              <a:t>也可以使用</a:t>
            </a:r>
            <a:r>
              <a:rPr lang="en-US" altLang="zh-CN" dirty="0" err="1" smtClean="0"/>
              <a:t>addAll</a:t>
            </a:r>
            <a:r>
              <a:rPr lang="en-US" altLang="zh-CN" dirty="0" smtClean="0"/>
              <a:t>(node1, node2, …)</a:t>
            </a:r>
            <a:r>
              <a:rPr lang="zh-CN" altLang="en-US" dirty="0" smtClean="0"/>
              <a:t>来添加一系列的节点到面板中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本章内容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JavaFX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AWT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JavaFX</a:t>
            </a:r>
            <a:r>
              <a:rPr lang="zh-CN" altLang="en-US" dirty="0" smtClean="0"/>
              <a:t>程序的基本结构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面</a:t>
            </a:r>
            <a:r>
              <a:rPr lang="zh-CN" altLang="en-US" dirty="0" smtClean="0"/>
              <a:t>板、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组件以及形状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属性绑定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节点的通用属性和方法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Color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Font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Image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布局面板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形状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布局面板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FlowPane</a:t>
            </a:r>
            <a:r>
              <a:rPr lang="zh-CN" altLang="en-US" dirty="0" smtClean="0"/>
              <a:t>将节点按照加入的次序，从左到右水平或者从上到下垂直组织</a:t>
            </a:r>
            <a:endParaRPr lang="en-US" altLang="zh-CN" dirty="0" smtClean="0"/>
          </a:p>
          <a:p>
            <a:r>
              <a:rPr lang="zh-CN" altLang="en-US" dirty="0" smtClean="0"/>
              <a:t>当一行或者一列排满的时候，开始新的一行或一列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Orientation.HORIZONTAL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Orientation.VERTICAL</a:t>
            </a:r>
            <a:endParaRPr lang="en-US" altLang="zh-CN" dirty="0" smtClean="0"/>
          </a:p>
          <a:p>
            <a:r>
              <a:rPr lang="zh-CN" altLang="en-US" dirty="0" smtClean="0"/>
              <a:t>可以使用像素为单位指定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点之间的距离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168" y="3212976"/>
            <a:ext cx="19526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布局面板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GridPane</a:t>
            </a:r>
            <a:r>
              <a:rPr lang="zh-CN" altLang="en-US" dirty="0" smtClean="0"/>
              <a:t>将节点布局在一个网格</a:t>
            </a:r>
            <a:r>
              <a:rPr lang="en-US" altLang="zh-CN" dirty="0" smtClean="0"/>
              <a:t>(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节点放在一个指定的列和行的索引中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824" y="2780928"/>
            <a:ext cx="25336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布局面板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BorderPane</a:t>
            </a:r>
            <a:r>
              <a:rPr lang="zh-CN" altLang="en-US" dirty="0" smtClean="0"/>
              <a:t>可以将节点放置在五个区域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顶部、底部、左边、右边、中间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setTop</a:t>
            </a:r>
            <a:r>
              <a:rPr lang="en-US" altLang="zh-CN" dirty="0" smtClean="0"/>
              <a:t>(node), </a:t>
            </a:r>
            <a:r>
              <a:rPr lang="en-US" altLang="zh-CN" dirty="0" err="1" smtClean="0"/>
              <a:t>setBottom</a:t>
            </a:r>
            <a:r>
              <a:rPr lang="en-US" altLang="zh-CN" dirty="0" smtClean="0"/>
              <a:t>(node), </a:t>
            </a:r>
            <a:r>
              <a:rPr lang="en-US" altLang="zh-CN" dirty="0" err="1" smtClean="0"/>
              <a:t>setLeft</a:t>
            </a:r>
            <a:r>
              <a:rPr lang="en-US" altLang="zh-CN" dirty="0" smtClean="0"/>
              <a:t>(node),</a:t>
            </a:r>
            <a:r>
              <a:rPr lang="en-US" altLang="zh-CN" dirty="0" err="1" smtClean="0"/>
              <a:t>setRigh</a:t>
            </a:r>
            <a:r>
              <a:rPr lang="en-US" altLang="zh-CN" dirty="0" smtClean="0"/>
              <a:t>(node), </a:t>
            </a:r>
            <a:r>
              <a:rPr lang="en-US" altLang="zh-CN" dirty="0" err="1" smtClean="0"/>
              <a:t>setCenter</a:t>
            </a:r>
            <a:r>
              <a:rPr lang="en-US" altLang="zh-CN" dirty="0" smtClean="0"/>
              <a:t>(node)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896" y="3933056"/>
            <a:ext cx="2132684" cy="18646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布局面板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</a:t>
            </a:r>
            <a:r>
              <a:rPr lang="en-US" altLang="zh-CN" dirty="0" err="1" smtClean="0"/>
              <a:t>B</a:t>
            </a:r>
            <a:r>
              <a:rPr lang="en-US" dirty="0" err="1" smtClean="0"/>
              <a:t>ox</a:t>
            </a:r>
            <a:r>
              <a:rPr lang="zh-CN" altLang="en-US" dirty="0" smtClean="0"/>
              <a:t>将它的子节点</a:t>
            </a:r>
            <a:r>
              <a:rPr lang="en-US" altLang="zh-CN" dirty="0" smtClean="0"/>
              <a:t>(children)</a:t>
            </a:r>
            <a:r>
              <a:rPr lang="zh-CN" altLang="en-US" dirty="0" smtClean="0"/>
              <a:t>布局在单个水平行中</a:t>
            </a:r>
            <a:endParaRPr lang="en-US" altLang="zh-CN" dirty="0" smtClean="0"/>
          </a:p>
          <a:p>
            <a:r>
              <a:rPr lang="en-US" altLang="zh-CN" dirty="0" err="1" smtClean="0"/>
              <a:t>VBox</a:t>
            </a:r>
            <a:r>
              <a:rPr lang="zh-CN" altLang="en-US" dirty="0" smtClean="0"/>
              <a:t>将它的子节点布局在单个垂直列中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2996952"/>
            <a:ext cx="373380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09" y="1176792"/>
            <a:ext cx="5915025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224" y="2340305"/>
            <a:ext cx="4086395" cy="3645591"/>
          </a:xfrm>
        </p:spPr>
        <p:txBody>
          <a:bodyPr/>
          <a:lstStyle/>
          <a:p>
            <a:r>
              <a:rPr lang="en-US" altLang="zh-CN" dirty="0" smtClean="0"/>
              <a:t>Shape</a:t>
            </a:r>
            <a:r>
              <a:rPr lang="zh-CN" altLang="en-US" dirty="0" smtClean="0"/>
              <a:t>类是一个抽象父类，定义了所有形状的共同属性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fill, stroke, </a:t>
            </a:r>
            <a:r>
              <a:rPr lang="en-US" altLang="zh-CN" dirty="0" err="1" smtClean="0"/>
              <a:t>strokeWidth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JavaFX</a:t>
            </a:r>
            <a:r>
              <a:rPr lang="zh-CN" altLang="en-US" dirty="0"/>
              <a:t>与</a:t>
            </a:r>
            <a:r>
              <a:rPr lang="en-US" altLang="zh-CN" dirty="0"/>
              <a:t>Swing</a:t>
            </a:r>
            <a:r>
              <a:rPr lang="zh-CN" altLang="en-US" dirty="0"/>
              <a:t>以及</a:t>
            </a:r>
            <a:r>
              <a:rPr lang="en-US" altLang="zh-CN" dirty="0"/>
              <a:t>AWT</a:t>
            </a:r>
            <a:r>
              <a:rPr lang="zh-CN" altLang="en-US" dirty="0"/>
              <a:t>的</a:t>
            </a:r>
            <a:r>
              <a:rPr lang="zh-CN" altLang="en-US" dirty="0" smtClean="0"/>
              <a:t>比较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当引入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GUI</a:t>
            </a:r>
            <a:r>
              <a:rPr lang="zh-CN" altLang="en-US" sz="2400" dirty="0" smtClean="0"/>
              <a:t>类使用一个称为抽象窗体工具包（</a:t>
            </a:r>
            <a:r>
              <a:rPr lang="en-US" altLang="zh-CN" sz="2400" dirty="0" smtClean="0"/>
              <a:t>AWT</a:t>
            </a:r>
            <a:r>
              <a:rPr lang="zh-CN" altLang="en-US" sz="2400" dirty="0" smtClean="0"/>
              <a:t>）的库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不适合开发综合的</a:t>
            </a:r>
            <a:r>
              <a:rPr lang="en-US" altLang="zh-CN" sz="2000" dirty="0" smtClean="0"/>
              <a:t>GUI</a:t>
            </a:r>
            <a:r>
              <a:rPr lang="zh-CN" altLang="en-US" sz="2000" dirty="0" smtClean="0"/>
              <a:t>项目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容易被特定于平台的错误影响</a:t>
            </a:r>
            <a:endParaRPr lang="en-US" altLang="zh-CN" sz="20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Swing</a:t>
            </a:r>
            <a:r>
              <a:rPr lang="zh-CN" altLang="en-US" sz="2400" dirty="0" smtClean="0"/>
              <a:t>组件使用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代码在画布上直接绘制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000" dirty="0"/>
              <a:t>更</a:t>
            </a:r>
            <a:r>
              <a:rPr lang="zh-CN" altLang="en-US" sz="2000" dirty="0" smtClean="0"/>
              <a:t>少依赖目标平台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使用更少的本地</a:t>
            </a:r>
            <a:r>
              <a:rPr lang="en-US" altLang="zh-CN" sz="2000" dirty="0" smtClean="0"/>
              <a:t>GUI</a:t>
            </a:r>
            <a:r>
              <a:rPr lang="zh-CN" altLang="en-US" sz="2000" dirty="0" smtClean="0"/>
              <a:t>资源</a:t>
            </a:r>
            <a:endParaRPr lang="en-US" altLang="zh-CN" sz="20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JavaFX</a:t>
            </a:r>
            <a:r>
              <a:rPr lang="zh-CN" altLang="en-US" sz="2400" dirty="0" smtClean="0"/>
              <a:t>融入现代</a:t>
            </a:r>
            <a:r>
              <a:rPr lang="en-US" altLang="zh-CN" sz="2400" dirty="0" smtClean="0"/>
              <a:t>GUI</a:t>
            </a:r>
            <a:r>
              <a:rPr lang="zh-CN" altLang="en-US" sz="2400" dirty="0" smtClean="0"/>
              <a:t>技术以方便开发富因特网应用（</a:t>
            </a:r>
            <a:r>
              <a:rPr lang="en-US" altLang="zh-CN" sz="2400" dirty="0" smtClean="0"/>
              <a:t>RIA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000" dirty="0"/>
              <a:t>无缝</a:t>
            </a:r>
            <a:r>
              <a:rPr lang="zh-CN" altLang="en-US" sz="2000" dirty="0" smtClean="0"/>
              <a:t>地在桌面或者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浏览器中运行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提供多点触控支持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/>
              <a:t>内</a:t>
            </a:r>
            <a:r>
              <a:rPr lang="zh-CN" altLang="en-US" sz="2000" dirty="0" smtClean="0"/>
              <a:t>建的</a:t>
            </a:r>
            <a:r>
              <a:rPr lang="en-US" altLang="zh-CN" sz="2000" dirty="0" smtClean="0"/>
              <a:t>2D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、动画支持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视频和音频回放功能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JavaFX</a:t>
            </a:r>
            <a:r>
              <a:rPr lang="zh-CN" altLang="en-US" dirty="0" smtClean="0"/>
              <a:t>程序的基本结构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 err="1" smtClean="0"/>
              <a:t>javafx.application.Application</a:t>
            </a:r>
            <a:endParaRPr lang="en-US" altLang="zh-CN" dirty="0" smtClean="0"/>
          </a:p>
          <a:p>
            <a:r>
              <a:rPr lang="zh-CN" altLang="en-US" dirty="0" smtClean="0"/>
              <a:t>重写</a:t>
            </a:r>
            <a:r>
              <a:rPr lang="zh-CN" altLang="en-US" dirty="0"/>
              <a:t>定义在</a:t>
            </a:r>
            <a:r>
              <a:rPr lang="en-US" altLang="zh-CN" dirty="0"/>
              <a:t>Application</a:t>
            </a:r>
            <a:r>
              <a:rPr lang="zh-CN" altLang="en-US" dirty="0"/>
              <a:t>类中的</a:t>
            </a:r>
            <a:r>
              <a:rPr lang="en-US" altLang="zh-CN" dirty="0"/>
              <a:t>start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 smtClean="0"/>
              <a:t>可以没有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自动调用</a:t>
            </a:r>
            <a:r>
              <a:rPr lang="en-US" altLang="zh-CN" dirty="0" smtClean="0"/>
              <a:t>launch</a:t>
            </a:r>
            <a:r>
              <a:rPr lang="zh-CN" altLang="en-US" dirty="0" smtClean="0"/>
              <a:t>方法以运行应用程序</a:t>
            </a:r>
            <a:endParaRPr lang="en-US" altLang="zh-CN" dirty="0" smtClean="0"/>
          </a:p>
          <a:p>
            <a:r>
              <a:rPr lang="zh-CN" altLang="en-US" dirty="0"/>
              <a:t>当一个</a:t>
            </a:r>
            <a:r>
              <a:rPr lang="en-US" altLang="zh-CN" dirty="0"/>
              <a:t>JavaFX</a:t>
            </a:r>
            <a:r>
              <a:rPr lang="zh-CN" altLang="en-US" dirty="0"/>
              <a:t>应用启动时，</a:t>
            </a:r>
            <a:r>
              <a:rPr lang="en-US" altLang="zh-CN" dirty="0"/>
              <a:t>JVM</a:t>
            </a:r>
            <a:r>
              <a:rPr lang="zh-CN" altLang="en-US" dirty="0"/>
              <a:t>使用它的无参构造方法来创建类的一个实例</a:t>
            </a:r>
            <a:endParaRPr lang="en-US" altLang="zh-CN" dirty="0"/>
          </a:p>
          <a:p>
            <a:r>
              <a:rPr lang="zh-CN" altLang="en-US" dirty="0"/>
              <a:t>同时调用其</a:t>
            </a:r>
            <a:r>
              <a:rPr lang="en-US" altLang="zh-CN" dirty="0"/>
              <a:t>start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方法一般用于将</a:t>
            </a:r>
            <a:r>
              <a:rPr lang="en-US" altLang="zh-CN" dirty="0"/>
              <a:t>UI</a:t>
            </a:r>
            <a:r>
              <a:rPr lang="zh-CN" altLang="en-US" dirty="0"/>
              <a:t>组件放入一个场景、并且在舞台中显示该场景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JavaFX</a:t>
            </a:r>
            <a:r>
              <a:rPr lang="zh-CN" altLang="en-US" dirty="0"/>
              <a:t>程序的基本结构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stage</a:t>
            </a:r>
            <a:r>
              <a:rPr lang="zh-CN" altLang="en-US" dirty="0"/>
              <a:t>对象是一个窗体</a:t>
            </a:r>
            <a:endParaRPr lang="en-US" altLang="zh-CN" dirty="0"/>
          </a:p>
          <a:p>
            <a:pPr lvl="1"/>
            <a:r>
              <a:rPr lang="zh-CN" altLang="en-US" dirty="0"/>
              <a:t>当程序启动时，一个称作主舞台的</a:t>
            </a:r>
            <a:r>
              <a:rPr lang="en-US" altLang="zh-CN" dirty="0"/>
              <a:t>stage</a:t>
            </a:r>
            <a:r>
              <a:rPr lang="zh-CN" altLang="en-US" dirty="0"/>
              <a:t>对象由</a:t>
            </a:r>
            <a:r>
              <a:rPr lang="en-US" altLang="zh-CN" dirty="0"/>
              <a:t>JVM</a:t>
            </a:r>
            <a:r>
              <a:rPr lang="zh-CN" altLang="en-US" dirty="0"/>
              <a:t>自动创建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39843" y="3061117"/>
          <a:ext cx="3530600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Picture" r:id="rId1" imgW="12477750" imgH="8601075" progId="Word.Picture.8">
                  <p:embed/>
                </p:oleObj>
              </mc:Choice>
              <mc:Fallback>
                <p:oleObj name="Picture" r:id="rId1" imgW="12477750" imgH="8601075" progId="Word.Picture.8">
                  <p:embed/>
                  <p:pic>
                    <p:nvPicPr>
                      <p:cNvPr id="0" name="图片 6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43" y="3061117"/>
                        <a:ext cx="3530600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687" y="2996952"/>
            <a:ext cx="207645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JavaFX</a:t>
            </a:r>
            <a:r>
              <a:rPr lang="zh-CN" altLang="en-US" dirty="0"/>
              <a:t>程序的基本结构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JavaFX</a:t>
            </a:r>
            <a:r>
              <a:rPr lang="zh-CN" altLang="en-US" dirty="0" smtClean="0"/>
              <a:t>应用剧院中的类比来命名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Scene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可认为舞台是一个支持场景的平台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节点如同在场景中演出的演员</a:t>
            </a:r>
            <a:endParaRPr lang="en-US" altLang="zh-CN" dirty="0" smtClean="0"/>
          </a:p>
          <a:p>
            <a:r>
              <a:rPr lang="zh-CN" altLang="en-US" dirty="0" smtClean="0"/>
              <a:t>节点是可视化的组件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形状：文字、直线、圆、弧、多边形等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图像视图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组件：标签、按钮、复选框、单选按钮等</a:t>
            </a:r>
            <a:endParaRPr lang="en-US" altLang="zh-CN" dirty="0" smtClean="0"/>
          </a:p>
          <a:p>
            <a:pPr lvl="1"/>
            <a:r>
              <a:rPr lang="zh-CN" altLang="en-US" dirty="0"/>
              <a:t>面板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JavaFX</a:t>
            </a:r>
            <a:r>
              <a:rPr lang="zh-CN" altLang="en-US" dirty="0"/>
              <a:t>程序的基本结构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根据需要，可以创建其他舞台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8537" y="2564904"/>
            <a:ext cx="206692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9" y="3104890"/>
            <a:ext cx="3966307" cy="3168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面板、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组件以及形状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4967758"/>
          </a:xfrm>
        </p:spPr>
        <p:txBody>
          <a:bodyPr/>
          <a:lstStyle/>
          <a:p>
            <a:r>
              <a:rPr lang="zh-CN" altLang="en-US" dirty="0" smtClean="0"/>
              <a:t>使用面板的容器类可以自动地将节点布局在一个希望的位置和大小</a:t>
            </a:r>
            <a:endParaRPr lang="en-US" altLang="zh-CN" dirty="0" smtClean="0"/>
          </a:p>
          <a:p>
            <a:r>
              <a:rPr lang="zh-CN" altLang="en-US" dirty="0" smtClean="0"/>
              <a:t>将节点置于面板中，然后将面板再置于一个场景中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49876" y="4293096"/>
            <a:ext cx="4025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StackPane</a:t>
            </a:r>
            <a:r>
              <a:rPr lang="zh-CN" altLang="en-US" sz="2400" dirty="0" smtClean="0"/>
              <a:t>是布局面板基类</a:t>
            </a:r>
            <a:r>
              <a:rPr lang="en-US" altLang="zh-CN" sz="2400" dirty="0" smtClean="0"/>
              <a:t>Pane</a:t>
            </a:r>
            <a:r>
              <a:rPr lang="zh-CN" altLang="en-US" sz="2400" dirty="0" smtClean="0"/>
              <a:t>的一个子类，将节点放在面板中央，并且叠加在其他节点之上</a:t>
            </a:r>
            <a:endParaRPr 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73" y="2933522"/>
            <a:ext cx="208597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面板、</a:t>
            </a:r>
            <a:r>
              <a:rPr lang="en-US" altLang="zh-CN" dirty="0"/>
              <a:t>UI</a:t>
            </a:r>
            <a:r>
              <a:rPr lang="zh-CN" altLang="en-US" dirty="0"/>
              <a:t>组件以及形状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3095575" cy="5162550"/>
          </a:xfrm>
        </p:spPr>
        <p:txBody>
          <a:bodyPr/>
          <a:lstStyle/>
          <a:p>
            <a:r>
              <a:rPr lang="en-US" altLang="zh-CN" dirty="0"/>
              <a:t>Scene</a:t>
            </a:r>
            <a:r>
              <a:rPr lang="zh-CN" altLang="en-US" dirty="0"/>
              <a:t>可以包含</a:t>
            </a:r>
            <a:r>
              <a:rPr lang="en-US" altLang="zh-CN" dirty="0"/>
              <a:t>Control</a:t>
            </a:r>
            <a:r>
              <a:rPr lang="zh-CN" altLang="en-US" dirty="0"/>
              <a:t>或者</a:t>
            </a:r>
            <a:r>
              <a:rPr lang="en-US" altLang="zh-CN" dirty="0"/>
              <a:t>Pane</a:t>
            </a:r>
            <a:r>
              <a:rPr lang="zh-CN" altLang="en-US" dirty="0"/>
              <a:t>，但不能包含</a:t>
            </a:r>
            <a:r>
              <a:rPr lang="en-US" altLang="zh-CN" dirty="0"/>
              <a:t>Shape</a:t>
            </a:r>
            <a:r>
              <a:rPr lang="zh-CN" altLang="en-US" dirty="0"/>
              <a:t>和</a:t>
            </a:r>
            <a:r>
              <a:rPr lang="en-US" altLang="zh-CN" dirty="0" err="1"/>
              <a:t>ImageView</a:t>
            </a:r>
            <a:endParaRPr lang="en-US" altLang="zh-CN" dirty="0"/>
          </a:p>
          <a:p>
            <a:r>
              <a:rPr lang="en-US" altLang="zh-CN" dirty="0"/>
              <a:t>Pane</a:t>
            </a:r>
            <a:r>
              <a:rPr lang="zh-CN" altLang="en-US" dirty="0"/>
              <a:t>可以包含</a:t>
            </a:r>
            <a:r>
              <a:rPr lang="en-US" altLang="zh-CN" dirty="0"/>
              <a:t>Node</a:t>
            </a:r>
            <a:r>
              <a:rPr lang="zh-CN" altLang="en-US" dirty="0"/>
              <a:t>的任何子类型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3730" y="1435100"/>
            <a:ext cx="5238750" cy="4543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演示设计">
  <a:themeElements>
    <a:clrScheme name="演示设计 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ppt模板IT</Template>
  <TotalTime>0</TotalTime>
  <Words>2612</Words>
  <Application>WPS 演示</Application>
  <PresentationFormat>全屏显示(4:3)</PresentationFormat>
  <Paragraphs>263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华文细黑</vt:lpstr>
      <vt:lpstr>Comic Sans MS</vt:lpstr>
      <vt:lpstr>Century Gothic</vt:lpstr>
      <vt:lpstr>微软雅黑</vt:lpstr>
      <vt:lpstr>Arial Unicode MS</vt:lpstr>
      <vt:lpstr>Calibri</vt:lpstr>
      <vt:lpstr>演示设计</vt:lpstr>
      <vt:lpstr>Word.Picture.8</vt:lpstr>
      <vt:lpstr>Word.Picture.8</vt:lpstr>
      <vt:lpstr>PowerPoint 演示文稿</vt:lpstr>
      <vt:lpstr>本章内容</vt:lpstr>
      <vt:lpstr>JavaFX与Swing以及AWT的比较</vt:lpstr>
      <vt:lpstr>JavaFX程序的基本结构</vt:lpstr>
      <vt:lpstr>JavaFX程序的基本结构</vt:lpstr>
      <vt:lpstr>JavaFX程序的基本结构</vt:lpstr>
      <vt:lpstr>JavaFX程序的基本结构</vt:lpstr>
      <vt:lpstr>面板、UI组件以及形状</vt:lpstr>
      <vt:lpstr>面板、UI组件以及形状</vt:lpstr>
      <vt:lpstr>面板、UI组件以及形状</vt:lpstr>
      <vt:lpstr>面板、UI组件以及形状</vt:lpstr>
      <vt:lpstr>属性绑定</vt:lpstr>
      <vt:lpstr>属性绑定</vt:lpstr>
      <vt:lpstr>节点的通用属性和方法</vt:lpstr>
      <vt:lpstr>Color类</vt:lpstr>
      <vt:lpstr>Font 类</vt:lpstr>
      <vt:lpstr>Image和ImageView类</vt:lpstr>
      <vt:lpstr>布局面板</vt:lpstr>
      <vt:lpstr>布局面板</vt:lpstr>
      <vt:lpstr>布局面板</vt:lpstr>
      <vt:lpstr>布局面板</vt:lpstr>
      <vt:lpstr>布局面板</vt:lpstr>
      <vt:lpstr>布局面板</vt:lpstr>
      <vt:lpstr>形状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acer</dc:creator>
  <cp:lastModifiedBy>lenovo</cp:lastModifiedBy>
  <cp:revision>628</cp:revision>
  <dcterms:created xsi:type="dcterms:W3CDTF">2012-09-10T16:37:00Z</dcterms:created>
  <dcterms:modified xsi:type="dcterms:W3CDTF">2018-03-07T07:42:58Z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