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9" r:id="rId3"/>
    <p:sldId id="261" r:id="rId4"/>
    <p:sldId id="316" r:id="rId5"/>
    <p:sldId id="300" r:id="rId6"/>
    <p:sldId id="301" r:id="rId7"/>
    <p:sldId id="317" r:id="rId8"/>
    <p:sldId id="302" r:id="rId9"/>
    <p:sldId id="303" r:id="rId10"/>
    <p:sldId id="319" r:id="rId11"/>
    <p:sldId id="304" r:id="rId12"/>
    <p:sldId id="305" r:id="rId13"/>
    <p:sldId id="318" r:id="rId14"/>
    <p:sldId id="306" r:id="rId15"/>
    <p:sldId id="323" r:id="rId16"/>
    <p:sldId id="308" r:id="rId17"/>
    <p:sldId id="309" r:id="rId18"/>
    <p:sldId id="311" r:id="rId19"/>
    <p:sldId id="321" r:id="rId20"/>
    <p:sldId id="313" r:id="rId21"/>
    <p:sldId id="31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11" autoAdjust="0"/>
  </p:normalViewPr>
  <p:slideViewPr>
    <p:cSldViewPr>
      <p:cViewPr varScale="1">
        <p:scale>
          <a:sx n="69" d="100"/>
          <a:sy n="69" d="100"/>
        </p:scale>
        <p:origin x="2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AE87B9-BA58-44F6-95A9-93428AF7725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EC26F7F-12C6-4E80-BBB0-23E601E29E4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9400"/>
            <a:ext cx="9144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6" name="Picture 3" descr="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8" name="Picture 5" descr="投影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907704" y="2348880"/>
            <a:ext cx="5399087" cy="107950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2056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717032"/>
            <a:ext cx="5400675" cy="6000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solidFill>
                  <a:schemeClr val="accent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 userDrawn="1"/>
        </p:nvSpPr>
        <p:spPr>
          <a:xfrm>
            <a:off x="3563938" y="6381750"/>
            <a:ext cx="2087562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sz="1400" smtClean="0">
                <a:solidFill>
                  <a:srgbClr val="0070C0"/>
                </a:solidFill>
                <a:latin typeface="Century Gothic" panose="020B0502020202020204" pitchFamily="34" charset="0"/>
                <a:sym typeface="+mn-ea"/>
              </a:rPr>
              <a:t>信息技术学院</a:t>
            </a:r>
            <a:endParaRPr lang="zh-CN" altLang="en-US" sz="1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65C450-52A5-4839-91F3-0E934026AB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404989-45B7-4E01-BE92-8315975528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41944-DA4F-40D5-8B83-5D0D2A5BE7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A6E736-1AE3-4063-B796-4BD9CC9CAC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D87C5-1726-4159-BC79-BA49B061D7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8235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7C10E-0F15-41DC-AB05-E08202DA32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87181-C8C8-44CA-9FB9-69140F6C8F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课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73836F-A83D-4A9C-88CD-CF2EFE270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3079" name="Picture 3" descr="2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3081" name="Picture 5" descr="投影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First</a:t>
            </a:r>
            <a:endParaRPr lang="zh-CN" altLang="zh-CN" smtClean="0"/>
          </a:p>
          <a:p>
            <a:pPr lvl="1"/>
            <a:r>
              <a:rPr lang="en-US" altLang="zh-CN" smtClean="0"/>
              <a:t>Second</a:t>
            </a:r>
            <a:endParaRPr lang="zh-CN" altLang="zh-CN" smtClean="0"/>
          </a:p>
          <a:p>
            <a:pPr lvl="2"/>
            <a:r>
              <a:rPr lang="en-US" altLang="zh-CN" smtClean="0"/>
              <a:t>Third</a:t>
            </a:r>
            <a:endParaRPr lang="zh-CN" altLang="zh-CN" smtClean="0"/>
          </a:p>
          <a:p>
            <a:pPr lvl="3"/>
            <a:r>
              <a:rPr lang="en-US" altLang="zh-CN" smtClean="0"/>
              <a:t>Fourth</a:t>
            </a:r>
            <a:endParaRPr lang="zh-CN" altLang="zh-CN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fld id="{2ED170FB-3C3C-4C24-BBA9-136405BEB79E}" type="slidenum">
              <a:rPr lang="zh-CN" altLang="en-US"/>
            </a:fld>
            <a:endParaRPr lang="zh-CN" altLang="en-US"/>
          </a:p>
        </p:txBody>
      </p:sp>
      <p:sp>
        <p:nvSpPr>
          <p:cNvPr id="307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15913"/>
            <a:ext cx="770413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</a:t>
            </a:r>
            <a:endParaRPr lang="zh-CN" altLang="zh-CN" smtClean="0"/>
          </a:p>
        </p:txBody>
      </p:sp>
      <p:pic>
        <p:nvPicPr>
          <p:cNvPr id="3078" name="Picture 10" descr="北京师范大学珠海分校标志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Comic Sans MS" panose="030F0702030302020204" pitchFamily="66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Comic Sans MS" panose="030F0702030302020204" pitchFamily="66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Comic Sans MS" panose="030F0702030302020204" pitchFamily="66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第十二章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事件驱动编程和动画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DF4E35-982F-4AC0-8EAC-87461A59AE77}" type="slidenum">
              <a:rPr lang="zh-CN" altLang="en-US">
                <a:ea typeface="华文细黑" panose="02010600040101010101" pitchFamily="2" charset="-122"/>
              </a:rPr>
            </a:fld>
            <a:endParaRPr lang="zh-CN" altLang="en-US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一个内部类可以如常规类一样使用</a:t>
            </a:r>
            <a:endParaRPr lang="en-US" altLang="zh-CN" dirty="0" smtClean="0"/>
          </a:p>
          <a:p>
            <a:r>
              <a:rPr lang="zh-CN" altLang="en-US" dirty="0" smtClean="0"/>
              <a:t>通常，在一个类只被它的外部类所使用的时候，才将它定义称为内部类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练习：实现</a:t>
            </a:r>
            <a:r>
              <a:rPr lang="en-US" altLang="zh-CN" dirty="0" err="1" smtClean="0"/>
              <a:t>ControlCircle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Shrink</a:t>
            </a:r>
            <a:r>
              <a:rPr lang="zh-CN" altLang="en-US" dirty="0" smtClean="0"/>
              <a:t>按钮的处理器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3" y="2799555"/>
            <a:ext cx="1656184" cy="19042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0853" y="2799555"/>
            <a:ext cx="238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ControlCircle.java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匿名内部类处理器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内部类处理器可以使用匿名内部类进行代码</a:t>
            </a:r>
            <a:r>
              <a:rPr lang="zh-CN" altLang="en-US" dirty="0" smtClean="0"/>
              <a:t>简化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必须总是从一个父类继承或者实现一个接口，但是它不能有显式的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必须实现父类或者接口中所有的抽象方法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使用父类无参构造方法来创建一个实例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被编译成</a:t>
            </a:r>
            <a:r>
              <a:rPr lang="en-US" altLang="zh-CN" dirty="0" err="1" smtClean="0"/>
              <a:t>OuterClassName$n.class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练习：将两个按钮的处理器改为内部匿名类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" y="1412776"/>
            <a:ext cx="9067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被看做使用精简语法的匿名内部类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仅包含一个方法</a:t>
            </a:r>
            <a:endParaRPr lang="en-US" altLang="zh-CN" dirty="0" smtClean="0"/>
          </a:p>
          <a:p>
            <a:r>
              <a:rPr lang="zh-CN" altLang="en-US" dirty="0" smtClean="0"/>
              <a:t>基本语法：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(t1 p1, t2 p2, …) -&gt; expression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(t1 p1, t2 p2, …) -&gt; {statements;}</a:t>
            </a:r>
            <a:endParaRPr lang="en-US" altLang="zh-CN" dirty="0" smtClean="0"/>
          </a:p>
          <a:p>
            <a:r>
              <a:rPr lang="zh-CN" altLang="en-US" dirty="0" smtClean="0"/>
              <a:t>参数类型既可以显示声明，也可以有编译器隐式推断</a:t>
            </a:r>
            <a:endParaRPr lang="en-US" altLang="zh-CN" dirty="0" smtClean="0"/>
          </a:p>
          <a:p>
            <a:r>
              <a:rPr lang="zh-CN" altLang="en-US" dirty="0" smtClean="0"/>
              <a:t>如果只有一个参数，并且没有显式的数据类型，圆括号可以省略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练习：用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表达式简化两个按钮的处理器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5381" y="1628800"/>
          <a:ext cx="88868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icture" r:id="rId1" imgW="4799965" imgH="1312545" progId="Word.Picture.8">
                  <p:embed/>
                </p:oleObj>
              </mc:Choice>
              <mc:Fallback>
                <p:oleObj name="Picture" r:id="rId1" imgW="4799965" imgH="1312545" progId="Word.Picture.8">
                  <p:embed/>
                  <p:pic>
                    <p:nvPicPr>
                      <p:cNvPr id="0" name="图片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81" y="1628800"/>
                        <a:ext cx="88868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当一个鼠标按键在一个节点上或者一个场景中被按下、释放、单击、移动或者拖动时，一个</a:t>
            </a:r>
            <a:r>
              <a:rPr lang="en-US" altLang="zh-CN" dirty="0" err="1" smtClean="0"/>
              <a:t>MouseEvent</a:t>
            </a:r>
            <a:r>
              <a:rPr lang="zh-CN" altLang="en-US" dirty="0" smtClean="0"/>
              <a:t>事件被触发</a:t>
            </a:r>
            <a:endParaRPr lang="en-US" altLang="zh-CN" dirty="0" smtClean="0"/>
          </a:p>
          <a:p>
            <a:r>
              <a:rPr lang="en-US" altLang="zh-CN" dirty="0" smtClean="0"/>
              <a:t>PRIMARY, SECONDARY, MIDDLE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表示鼠标的左、右、中</a:t>
            </a:r>
            <a:r>
              <a:rPr lang="zh-CN" altLang="en-US" dirty="0"/>
              <a:t>以及</a:t>
            </a:r>
            <a:r>
              <a:rPr lang="zh-CN" altLang="en-US" dirty="0" smtClean="0"/>
              <a:t>无按钮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MouseButton</a:t>
            </a:r>
            <a:r>
              <a:rPr lang="zh-CN" altLang="en-US" dirty="0" smtClean="0"/>
              <a:t>类中被定义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 smtClean="0"/>
              <a:t>getButton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来</a:t>
            </a:r>
            <a:r>
              <a:rPr lang="zh-CN" altLang="en-US" dirty="0" smtClean="0"/>
              <a:t>探测哪个按钮被按下</a:t>
            </a:r>
            <a:endParaRPr lang="en-US" altLang="zh-CN" dirty="0" smtClean="0"/>
          </a:p>
          <a:p>
            <a:r>
              <a:rPr lang="zh-CN" altLang="en-US" dirty="0" smtClean="0"/>
              <a:t>任何节点和场景都可以触发鼠标事件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822" y="3933056"/>
            <a:ext cx="29146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在一个节点或者一个场景上只要按下、释放或者敲击键盘按钮，就会触发一个</a:t>
            </a:r>
            <a:r>
              <a:rPr lang="en-US" altLang="zh-CN" dirty="0" err="1" smtClean="0"/>
              <a:t>KeyEvent</a:t>
            </a:r>
            <a:endParaRPr lang="en-US" altLang="zh-CN" dirty="0" smtClean="0"/>
          </a:p>
          <a:p>
            <a:r>
              <a:rPr lang="zh-CN" altLang="en-US" dirty="0" smtClean="0"/>
              <a:t>键盘事件使我们可以采用键盘来控制和执行动作，或者从键盘获得输入</a:t>
            </a:r>
            <a:endParaRPr lang="en-US" altLang="zh-CN" dirty="0" smtClean="0"/>
          </a:p>
          <a:p>
            <a:r>
              <a:rPr lang="zh-CN" altLang="en-US" dirty="0" smtClean="0"/>
              <a:t>每个键盘事件都有一个相关的编码，可以通过</a:t>
            </a:r>
            <a:r>
              <a:rPr lang="en-US" altLang="zh-CN" dirty="0" err="1" smtClean="0"/>
              <a:t>KeyEvent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</a:t>
            </a:r>
            <a:endParaRPr lang="en-US" altLang="zh-CN" dirty="0" smtClean="0"/>
          </a:p>
          <a:p>
            <a:r>
              <a:rPr lang="zh-CN" altLang="en-US" dirty="0" smtClean="0"/>
              <a:t>键的编码是常量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952" y="5301208"/>
            <a:ext cx="1687688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JavaFX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类为所有的动画制作提供了核心功能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PathTransition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FadeTransition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Timeline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912"/>
            <a:ext cx="91186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PathTransition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制作一个在给定的时间内，结点沿着一条路径从一个端点到另外一个端点的移动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Duration</a:t>
            </a:r>
            <a:r>
              <a:rPr lang="zh-CN" altLang="en-US" dirty="0" smtClean="0"/>
              <a:t>：持续时间，不可更改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INDEFINITE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ZERO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OrientationType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NONE</a:t>
            </a:r>
            <a:endParaRPr lang="en-US" altLang="zh-CN" dirty="0"/>
          </a:p>
          <a:p>
            <a:pPr lvl="2"/>
            <a:r>
              <a:rPr lang="en-US" altLang="zh-CN" dirty="0" smtClean="0"/>
              <a:t>ORTHOGONAL_TO_TANGET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/>
          </a:p>
          <a:p>
            <a:pPr lvl="2"/>
            <a:r>
              <a:rPr lang="en-US" altLang="zh-CN" dirty="0" smtClean="0"/>
              <a:t>play(), pause(), stop()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238" y="3706813"/>
            <a:ext cx="245745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FadeTransition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在给定的时间内，通过改变一个节点的透明度来产生动画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896" y="2708920"/>
            <a:ext cx="2786038" cy="2516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本章内容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事件和事件源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注册处理器和处理事件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内部类、匿名内部类处理器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鼠标事件、键盘事件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可观察对象的监听器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动画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可以用于通过使用一个或者更多的</a:t>
            </a:r>
            <a:r>
              <a:rPr lang="en-US" altLang="zh-CN" dirty="0" err="1" smtClean="0"/>
              <a:t>KeyFrame</a:t>
            </a:r>
            <a:r>
              <a:rPr lang="en-US" altLang="zh-CN" dirty="0" smtClean="0"/>
              <a:t>(</a:t>
            </a:r>
            <a:r>
              <a:rPr lang="zh-CN" altLang="en-US" dirty="0" smtClean="0"/>
              <a:t>关键帧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来编写任意动画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err="1" smtClean="0"/>
              <a:t>KeyFrame</a:t>
            </a:r>
            <a:r>
              <a:rPr lang="zh-CN" altLang="en-US" dirty="0" smtClean="0"/>
              <a:t>在一个给定的时间间隔内顺序执行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4005064"/>
            <a:ext cx="2438400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434" y="3995773"/>
            <a:ext cx="2428875" cy="80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事件驱动编程可以处理诸如单击按钮、鼠标移动以及按键盘之类的事件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产生一个事件并且触发它的组件称为事件的源对象</a:t>
            </a:r>
            <a:endParaRPr lang="en-US" altLang="zh-CN" dirty="0" smtClean="0"/>
          </a:p>
          <a:p>
            <a:r>
              <a:rPr lang="zh-CN" altLang="en-US" dirty="0" smtClean="0"/>
              <a:t>处理该事件的对象称为事件处理器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4581128"/>
            <a:ext cx="78994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83" y="1772816"/>
            <a:ext cx="137160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事件和事件源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一个事件可以被定义为一个告知程序某件事发生的信号</a:t>
            </a:r>
            <a:endParaRPr lang="en-US" altLang="zh-CN" dirty="0" smtClean="0"/>
          </a:p>
          <a:p>
            <a:r>
              <a:rPr lang="zh-CN" altLang="en-US" dirty="0" smtClean="0"/>
              <a:t>事件通过外部的用户动作所触发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鼠标的移动、单击和键盘按键</a:t>
            </a:r>
            <a:endParaRPr lang="en-US" altLang="zh-CN" dirty="0" smtClean="0"/>
          </a:p>
          <a:p>
            <a:r>
              <a:rPr lang="zh-CN" altLang="en-US" dirty="0" smtClean="0"/>
              <a:t>一个事件是一个事件类的实例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1" y="3882896"/>
            <a:ext cx="7535958" cy="276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事件和事件源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可以通过</a:t>
            </a:r>
            <a:r>
              <a:rPr lang="en-US" altLang="zh-CN" dirty="0" err="1" smtClean="0"/>
              <a:t>EventObject</a:t>
            </a:r>
            <a:r>
              <a:rPr lang="zh-CN" altLang="en-US" dirty="0" smtClean="0"/>
              <a:t>类中的</a:t>
            </a:r>
            <a:r>
              <a:rPr lang="en-US" altLang="zh-CN" dirty="0" err="1" smtClean="0"/>
              <a:t>getSource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实例方法来确定一个事件的源对象</a:t>
            </a:r>
            <a:endParaRPr lang="en-US" altLang="zh-CN" dirty="0" smtClean="0"/>
          </a:p>
          <a:p>
            <a:r>
              <a:rPr lang="zh-CN" altLang="en-US" dirty="0" smtClean="0"/>
              <a:t>不同类型的</a:t>
            </a:r>
            <a:r>
              <a:rPr lang="en-US" altLang="zh-CN" dirty="0" err="1" smtClean="0"/>
              <a:t>EventObject</a:t>
            </a:r>
            <a:r>
              <a:rPr lang="zh-CN" altLang="en-US" dirty="0" smtClean="0"/>
              <a:t>对象处理不用类型的事件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事件和事件源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7" y="1261684"/>
            <a:ext cx="9144793" cy="433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采用一个基于委派的模型来进行事件处理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一个源对象触发一个事件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对该事件感兴趣的对象处理它</a:t>
            </a:r>
            <a:endParaRPr lang="en-US" altLang="zh-CN" dirty="0" smtClean="0"/>
          </a:p>
          <a:p>
            <a:r>
              <a:rPr lang="zh-CN" altLang="en-US" dirty="0" smtClean="0"/>
              <a:t>一个对象成为一个源对象触发事件的处理器，必须满足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处理器对象必须是一个对应的事件处理器接口的实例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处理器对象必须通过源对象进行注册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812"/>
            <a:ext cx="9131500" cy="405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1520" y="1700808"/>
            <a:ext cx="861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5F5F5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Button </a:t>
            </a:r>
            <a:r>
              <a:rPr lang="en-US" altLang="en-US" sz="2400" dirty="0" err="1" smtClean="0">
                <a:solidFill>
                  <a:srgbClr val="5F5F5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btOK</a:t>
            </a:r>
            <a:r>
              <a:rPr lang="en-US" altLang="en-US" sz="2400" dirty="0" smtClean="0">
                <a:solidFill>
                  <a:srgbClr val="5F5F5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new Button("OK");</a:t>
            </a:r>
            <a:endParaRPr lang="en-US" altLang="en-US" sz="2400" dirty="0" smtClean="0">
              <a:solidFill>
                <a:srgbClr val="5F5F5F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 smtClean="0">
                <a:solidFill>
                  <a:srgbClr val="5F5F5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OKHandlerClass</a:t>
            </a:r>
            <a:r>
              <a:rPr lang="en-US" altLang="en-US" sz="2400" dirty="0" smtClean="0">
                <a:solidFill>
                  <a:srgbClr val="5F5F5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handler = new </a:t>
            </a:r>
            <a:r>
              <a:rPr lang="en-US" altLang="en-US" sz="2400" dirty="0" err="1" smtClean="0">
                <a:solidFill>
                  <a:srgbClr val="5F5F5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OKHandlerClass</a:t>
            </a:r>
            <a:r>
              <a:rPr lang="en-US" altLang="en-US" sz="2400" dirty="0" smtClean="0">
                <a:solidFill>
                  <a:srgbClr val="5F5F5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en-US" altLang="en-US" sz="2400" dirty="0" smtClean="0">
              <a:solidFill>
                <a:srgbClr val="5F5F5F"/>
              </a:solidFill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 smtClean="0">
                <a:solidFill>
                  <a:srgbClr val="5F5F5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btOK.setOnAction</a:t>
            </a:r>
            <a:r>
              <a:rPr lang="en-US" altLang="en-US" sz="2400" dirty="0" smtClean="0">
                <a:solidFill>
                  <a:srgbClr val="5F5F5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(handler);</a:t>
            </a:r>
            <a:endParaRPr lang="en-US" altLang="en-US" sz="2400" dirty="0" smtClean="0">
              <a:solidFill>
                <a:srgbClr val="5F5F5F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824" y="3573016"/>
            <a:ext cx="3281306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ppt模板IT</Template>
  <TotalTime>0</TotalTime>
  <Words>1633</Words>
  <Application>WPS 演示</Application>
  <PresentationFormat>全屏显示(4:3)</PresentationFormat>
  <Paragraphs>185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华文细黑</vt:lpstr>
      <vt:lpstr>Comic Sans MS</vt:lpstr>
      <vt:lpstr>Century Gothic</vt:lpstr>
      <vt:lpstr>Monotype Sorts</vt:lpstr>
      <vt:lpstr>Times New Roman</vt:lpstr>
      <vt:lpstr>Courier New</vt:lpstr>
      <vt:lpstr>Courier</vt:lpstr>
      <vt:lpstr>微软雅黑</vt:lpstr>
      <vt:lpstr>Arial Unicode MS</vt:lpstr>
      <vt:lpstr>Calibri</vt:lpstr>
      <vt:lpstr>Wingdings</vt:lpstr>
      <vt:lpstr>演示设计</vt:lpstr>
      <vt:lpstr>Word.Picture.8</vt:lpstr>
      <vt:lpstr>PowerPoint 演示文稿</vt:lpstr>
      <vt:lpstr>本章内容</vt:lpstr>
      <vt:lpstr>简介</vt:lpstr>
      <vt:lpstr>事件和事件源</vt:lpstr>
      <vt:lpstr>事件和事件源</vt:lpstr>
      <vt:lpstr>事件和事件源</vt:lpstr>
      <vt:lpstr>处理事件</vt:lpstr>
      <vt:lpstr>处理事件</vt:lpstr>
      <vt:lpstr>处理事件</vt:lpstr>
      <vt:lpstr>内部类</vt:lpstr>
      <vt:lpstr>匿名内部类处理器</vt:lpstr>
      <vt:lpstr>匿名内部类处理器</vt:lpstr>
      <vt:lpstr>Lambda表达式</vt:lpstr>
      <vt:lpstr>Lambda表达式</vt:lpstr>
      <vt:lpstr>鼠标事件</vt:lpstr>
      <vt:lpstr>键盘事件</vt:lpstr>
      <vt:lpstr>动画</vt:lpstr>
      <vt:lpstr>PathTransition</vt:lpstr>
      <vt:lpstr>FadeTransition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lenovo</cp:lastModifiedBy>
  <cp:revision>676</cp:revision>
  <dcterms:created xsi:type="dcterms:W3CDTF">2012-09-10T16:37:00Z</dcterms:created>
  <dcterms:modified xsi:type="dcterms:W3CDTF">2018-03-07T07:43:24Z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