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7046A9-57EA-4531-B45C-2C767CFFF45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C419C3-CD79-4DDE-AAA0-68F8B40E37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华文细黑" panose="02010600040101010101" pitchFamily="2" charset="-122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563938" y="6381750"/>
            <a:ext cx="20875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sz="1400" smtClean="0">
                <a:solidFill>
                  <a:srgbClr val="0070C0"/>
                </a:solidFill>
                <a:latin typeface="Century Gothic" panose="020B0502020202020204" pitchFamily="34" charset="0"/>
                <a:sym typeface="+mn-ea"/>
              </a:rPr>
              <a:t>信息技术学院</a:t>
            </a:r>
            <a:endParaRPr lang="zh-CN" altLang="en-US" sz="1400" smtClean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F841-8068-45FC-A75E-7BC9F6B08C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A8DE-EC5B-4AA1-9C18-25707EA35F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F88E-218D-4AE5-A3C8-19257493A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54C0-CFBA-470E-8DF1-D1C5FA0B20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A6AF-B623-4E34-B711-A14C39A3DC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2143F-8E5C-484A-852B-3B43331C1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BF44-CD7D-47C5-8E94-D20A18D239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A00BF-5F07-4CC3-A86C-D28F90170E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1031" name="Picture 3" descr="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华文细黑" panose="02010600040101010101" pitchFamily="2" charset="-122"/>
              </a:endParaRPr>
            </a:p>
          </p:txBody>
        </p:sp>
        <p:pic>
          <p:nvPicPr>
            <p:cNvPr id="1033" name="Picture 5" descr="投影2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F9C351E2-4E7E-46CF-8DE2-607A00CC04FA}" type="slidenum">
              <a:rPr lang="zh-CN" altLang="en-US"/>
            </a:fld>
            <a:endParaRPr lang="zh-CN" altLang="en-US"/>
          </a:p>
        </p:txBody>
      </p:sp>
      <p:sp>
        <p:nvSpPr>
          <p:cNvPr id="102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1030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第十三章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JavaFX UI</a:t>
            </a:r>
            <a:r>
              <a:rPr lang="zh-CN" altLang="en-US" dirty="0" smtClean="0"/>
              <a:t>组件和多媒体</a:t>
            </a:r>
            <a:endParaRPr lang="zh-CN" altLang="en-US" dirty="0" smtClean="0"/>
          </a:p>
        </p:txBody>
      </p:sp>
      <p:sp>
        <p:nvSpPr>
          <p:cNvPr id="5123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5F3BAC-D623-4250-BDFC-5E34032F3EF8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音频和视频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Media</a:t>
            </a:r>
            <a:r>
              <a:rPr lang="zh-CN" altLang="en-US" dirty="0" smtClean="0"/>
              <a:t>：获得媒体源</a:t>
            </a:r>
            <a:endParaRPr lang="en-US" altLang="zh-CN" dirty="0" smtClean="0"/>
          </a:p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：播放和控制媒体</a:t>
            </a:r>
            <a:endParaRPr lang="en-US" altLang="zh-CN" dirty="0" smtClean="0"/>
          </a:p>
          <a:p>
            <a:r>
              <a:rPr lang="en-US" altLang="zh-CN" dirty="0" smtClean="0"/>
              <a:t>MediaView</a:t>
            </a:r>
            <a:r>
              <a:rPr lang="zh-CN" altLang="en-US" dirty="0" smtClean="0"/>
              <a:t>：显示视频</a:t>
            </a:r>
            <a:endParaRPr lang="en-US" altLang="zh-CN" dirty="0" smtClean="0"/>
          </a:p>
          <a:p>
            <a:r>
              <a:rPr lang="zh-CN" altLang="en-US" dirty="0" smtClean="0"/>
              <a:t>音频格式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MP3, AIFF, WAV, MPEG-4</a:t>
            </a:r>
            <a:endParaRPr lang="en-US" altLang="zh-CN" dirty="0" smtClean="0"/>
          </a:p>
          <a:p>
            <a:r>
              <a:rPr lang="zh-CN" altLang="en-US" dirty="0" smtClean="0"/>
              <a:t>视频格式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FLV, MPEG-4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576" y="60212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MediaDemo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55172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FlagAnthem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本章内容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组件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Label</a:t>
            </a:r>
            <a:r>
              <a:rPr lang="zh-CN" altLang="en-US" dirty="0" smtClean="0"/>
              <a:t>、按钮、复选框、单选按钮、文本域、文本区域、组合框、列表视图、滚动条、滑动条、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视频和音频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提供了许多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2816"/>
            <a:ext cx="89281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标签（</a:t>
            </a:r>
            <a:r>
              <a:rPr lang="en-US" altLang="zh-CN" dirty="0" smtClean="0"/>
              <a:t>Label</a:t>
            </a:r>
            <a:r>
              <a:rPr lang="zh-CN" altLang="en-US" dirty="0"/>
              <a:t>）</a:t>
            </a:r>
            <a:r>
              <a:rPr lang="zh-CN" altLang="en-US" dirty="0" smtClean="0"/>
              <a:t>是一个显示小段文字、一个节点或显示两者的组件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243" y="1988840"/>
            <a:ext cx="2895600" cy="2238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520" y="3425766"/>
            <a:ext cx="6482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Ellipse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ellipse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Ellipse( 100, 50);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ellipse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.setStroke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Color.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GREEN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ellipse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.setFill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Color.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WHITE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.getChildren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().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addAll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ellipse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"JavaFX"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Label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lb5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"A pane inside a label"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r>
              <a:rPr lang="en-US" altLang="zh-CN" b="1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lb5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.setContentDisplay(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ContentDisplay.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BOTTOM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endParaRPr lang="zh-CN" altLang="en-US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StackPane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.getChildren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().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addAll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lb5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67673" y="563134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LabelWithGraphic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Labeled</a:t>
            </a:r>
            <a:r>
              <a:rPr lang="zh-CN" altLang="en-US" dirty="0"/>
              <a:t>和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79326"/>
          </a:xfrm>
        </p:spPr>
        <p:txBody>
          <a:bodyPr/>
          <a:lstStyle/>
          <a:p>
            <a:r>
              <a:rPr lang="zh-CN" altLang="en-US" dirty="0"/>
              <a:t>经常用来给其他组件（通常为文本域）做标签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4336" y="2739463"/>
            <a:ext cx="5183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"First Name:"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), 0, 0);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(), 1, 0);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"MI:"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), 0, 1); 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(), 1, 1);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"Last Name:"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), 0, 2);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(), 1, 2);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Button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Button(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"Add Name"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1, 3);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GridPane.</a:t>
            </a:r>
            <a:r>
              <a:rPr lang="en-US" altLang="zh-CN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setHalignment</a:t>
            </a:r>
            <a:r>
              <a:rPr lang="en-US" altLang="zh-CN" i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i="1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btAdd</a:t>
            </a:r>
            <a:r>
              <a:rPr lang="en-US" altLang="zh-CN" i="1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HPos.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RIGHT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144" y="3212975"/>
            <a:ext cx="2514600" cy="1638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8104" y="5517232"/>
            <a:ext cx="28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ShowGridPane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2447503" cy="5162550"/>
          </a:xfrm>
        </p:spPr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提供了常规按钮、开关按钮、复选框按钮和单选按钮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837437"/>
            <a:ext cx="2808312" cy="14506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68241" y="1149557"/>
            <a:ext cx="56448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HBox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paneForButtons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HBox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(20);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Button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btLeft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Button(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"Left"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 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ImageView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"image/left.gif"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Button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btRight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Button(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"Right"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 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ImageView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"image/right.gif"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));   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paneForButtons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.getChildren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().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addAll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btLeft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btRight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paneForButtons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.setAlignment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Pos.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CENTER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paneForButtons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.setStyle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"-</a:t>
            </a:r>
            <a:r>
              <a:rPr lang="en-US" altLang="zh-CN" dirty="0" err="1" smtClean="0">
                <a:solidFill>
                  <a:srgbClr val="2A00FF"/>
                </a:solidFill>
                <a:latin typeface="Calibri Light" panose="020F0302020204030204" pitchFamily="34" charset="0"/>
              </a:rPr>
              <a:t>fx</a:t>
            </a:r>
            <a:r>
              <a:rPr lang="en-US" altLang="zh-CN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-border-color: green"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Text 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Text(50, 50, </a:t>
            </a:r>
            <a:r>
              <a:rPr lang="en-US" altLang="zh-CN" b="1" dirty="0" smtClean="0">
                <a:solidFill>
                  <a:srgbClr val="2A00FF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"JavaFX Programming"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Pane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Pane();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paneForText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.getChildren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().add(</a:t>
            </a:r>
            <a:r>
              <a:rPr lang="en-US" altLang="zh-CN" dirty="0" smtClean="0">
                <a:solidFill>
                  <a:srgbClr val="0000C0"/>
                </a:solidFill>
                <a:latin typeface="Calibri Light" panose="020F0302020204030204" pitchFamily="34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.setCenter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paneForText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BorderPane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BorderPane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setBottom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paneForButtons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alibri Light" panose="020F0302020204030204" pitchFamily="34" charset="0"/>
              </a:rPr>
              <a:t>  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.setCenter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paneForText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E8F2FE"/>
              </a:highlight>
              <a:latin typeface="Calibri Light" panose="020F03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E8F2FE"/>
              </a:highlight>
              <a:latin typeface="Calibri Light" panose="020F0302020204030204" pitchFamily="34" charset="0"/>
            </a:endParaRPr>
          </a:p>
          <a:p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btLeft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.setOnAction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-&gt; </a:t>
            </a:r>
            <a:r>
              <a:rPr lang="en-US" altLang="zh-CN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text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.setX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text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.getX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 - 10));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btRight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.setOnAction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-&gt; </a:t>
            </a:r>
            <a:r>
              <a:rPr lang="en-US" altLang="zh-CN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text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.setX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text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.getX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() + 10));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313" y="6381328"/>
            <a:ext cx="29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ButtonDemo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复选框和单选按钮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60" y="3933056"/>
            <a:ext cx="4277597" cy="2185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1340768"/>
            <a:ext cx="5286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CheckBox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chkBold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CheckBox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"Bold"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CheckBox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chkItalic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CheckBox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"Italic"</a:t>
            </a:r>
            <a:r>
              <a:rPr lang="en-US" altLang="zh-CN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rbRed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"Red"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rbGreen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"Green"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rbBlue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RadioButton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"Blue"</a:t>
            </a:r>
            <a:r>
              <a:rPr lang="en-US" altLang="zh-CN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ToggleGroup</a:t>
            </a:r>
            <a:r>
              <a:rPr lang="en-US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ToggleGroup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rbRed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.setToggleGroup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rbGreen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.setToggleGroup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rbBlue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.setToggleGroup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文本域和文本区域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412776"/>
            <a:ext cx="24765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04" y="3068960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Label </a:t>
            </a:r>
            <a:r>
              <a:rPr lang="de-DE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userLabel</a:t>
            </a:r>
            <a:r>
              <a:rPr lang="de-DE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de-DE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de-DE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de-DE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"username:"</a:t>
            </a:r>
            <a:r>
              <a:rPr lang="de-DE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de-DE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userText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Label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passLabel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Label(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"password:"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TextField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passText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PasswordField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Button 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submit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 Button(</a:t>
            </a:r>
            <a:r>
              <a:rPr lang="en-US" altLang="zh-CN" b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"Submit"</a:t>
            </a:r>
            <a:r>
              <a:rPr lang="en-US" altLang="zh-CN" b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userLabel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0, 0);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userText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1, 0);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passLabel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0, 1);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passText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1, 1);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latin typeface="Calibri Light" panose="020F0302020204030204" pitchFamily="34" charset="0"/>
              </a:rPr>
              <a:t>pane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submit</a:t>
            </a:r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, 1, 2);</a:t>
            </a: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 Light" panose="020F0302020204030204" pitchFamily="34" charset="0"/>
              </a:rPr>
              <a:t>GridPane.</a:t>
            </a:r>
            <a:r>
              <a:rPr lang="en-US" altLang="zh-CN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setHalignment</a:t>
            </a:r>
            <a:r>
              <a:rPr lang="en-US" altLang="zh-CN" i="1" dirty="0">
                <a:solidFill>
                  <a:srgbClr val="000000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i="1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submit</a:t>
            </a:r>
            <a:r>
              <a:rPr lang="en-US" altLang="zh-CN" i="1" dirty="0">
                <a:solidFill>
                  <a:srgbClr val="000000"/>
                </a:solidFill>
                <a:latin typeface="Calibri Light" panose="020F0302020204030204" pitchFamily="34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HPos.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RIGHT</a:t>
            </a:r>
            <a:r>
              <a:rPr lang="en-US" altLang="zh-CN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30467"/>
            <a:ext cx="4352925" cy="2257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96658" y="3720210"/>
            <a:ext cx="356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TextArea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taDescription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alibri Light" panose="020F030202020403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TextArea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();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alibri Light" panose="020F0302020204030204" pitchFamily="34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ScrollPane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scrollPane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 </a:t>
            </a:r>
            <a:endParaRPr lang="en-US" altLang="zh-CN" b="1" dirty="0" smtClean="0">
              <a:solidFill>
                <a:srgbClr val="000000"/>
              </a:solidFill>
              <a:highlight>
                <a:srgbClr val="E8F2FE"/>
              </a:highlight>
              <a:latin typeface="Calibri Light" panose="020F0302020204030204" pitchFamily="34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ScrollPane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(</a:t>
            </a:r>
            <a:r>
              <a:rPr lang="en-US" altLang="zh-CN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taDescription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alibri Light" panose="020F0302020204030204" pitchFamily="34" charset="0"/>
              </a:rPr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组合框（</a:t>
            </a:r>
            <a:r>
              <a:rPr lang="en-US" altLang="zh-CN" dirty="0" smtClean="0"/>
              <a:t>combo box</a:t>
            </a:r>
            <a:r>
              <a:rPr lang="zh-CN" altLang="en-US" dirty="0" smtClean="0"/>
              <a:t>）也称为选择列表（</a:t>
            </a:r>
            <a:r>
              <a:rPr lang="en-US" altLang="zh-CN" dirty="0" smtClean="0"/>
              <a:t>choice list</a:t>
            </a:r>
            <a:r>
              <a:rPr lang="zh-CN" altLang="en-US" dirty="0" smtClean="0"/>
              <a:t>）或下拉式列表（</a:t>
            </a:r>
            <a:r>
              <a:rPr lang="en-US" altLang="zh-CN" dirty="0" smtClean="0"/>
              <a:t>drop-down 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用户从列表中选择一个条目</a:t>
            </a:r>
            <a:endParaRPr lang="en-US" altLang="zh-CN" dirty="0" smtClean="0"/>
          </a:p>
          <a:p>
            <a:r>
              <a:rPr lang="zh-CN" altLang="en-US" dirty="0" smtClean="0"/>
              <a:t>视图列表的功能与组合框基本相同，但它允许用户选择一个或多个值</a:t>
            </a:r>
            <a:endParaRPr lang="en-US" altLang="zh-CN" dirty="0" smtClean="0"/>
          </a:p>
          <a:p>
            <a:r>
              <a:rPr lang="zh-CN" altLang="en-US" dirty="0" smtClean="0"/>
              <a:t>滚动条（</a:t>
            </a:r>
            <a:r>
              <a:rPr lang="en-US" altLang="zh-CN" dirty="0" err="1" smtClean="0"/>
              <a:t>ScrollBar</a:t>
            </a:r>
            <a:r>
              <a:rPr lang="zh-CN" altLang="en-US" dirty="0" smtClean="0"/>
              <a:t>）是一个允许用户从一个范围内的值中进行选择的组件</a:t>
            </a:r>
            <a:endParaRPr lang="en-US" altLang="zh-CN" dirty="0" smtClean="0"/>
          </a:p>
          <a:p>
            <a:r>
              <a:rPr lang="zh-CN" altLang="en-US" dirty="0"/>
              <a:t>滑动</a:t>
            </a:r>
            <a:r>
              <a:rPr lang="zh-CN" altLang="en-US" dirty="0" smtClean="0"/>
              <a:t>条（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）与滚动条类似，但有更多的属性，并且可以以多种形式显示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0F841-8068-45FC-A75E-7BC9F6B08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2929</Words>
  <Application>WPS 演示</Application>
  <PresentationFormat>全屏显示(4:3)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Comic Sans MS</vt:lpstr>
      <vt:lpstr>Century Gothic</vt:lpstr>
      <vt:lpstr>Calibri Light</vt:lpstr>
      <vt:lpstr>微软雅黑</vt:lpstr>
      <vt:lpstr>Arial Unicode MS</vt:lpstr>
      <vt:lpstr>Calibri</vt:lpstr>
      <vt:lpstr>演示设计</vt:lpstr>
      <vt:lpstr>PowerPoint 演示文稿</vt:lpstr>
      <vt:lpstr>本章内容</vt:lpstr>
      <vt:lpstr>概述</vt:lpstr>
      <vt:lpstr>Labeled和Label</vt:lpstr>
      <vt:lpstr>Labeled和Label</vt:lpstr>
      <vt:lpstr>按钮</vt:lpstr>
      <vt:lpstr>复选框和单选按钮</vt:lpstr>
      <vt:lpstr>文本域和文本区域</vt:lpstr>
      <vt:lpstr>其他组件</vt:lpstr>
      <vt:lpstr>音频和视频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1164</cp:revision>
  <dcterms:created xsi:type="dcterms:W3CDTF">2012-09-10T16:37:00Z</dcterms:created>
  <dcterms:modified xsi:type="dcterms:W3CDTF">2018-03-07T07:44:10Z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