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c3b38f4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c3b38f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6f23563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6f23563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6f23563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6f23563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6f23563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6f23563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6f23563d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6f23563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6f23563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6f23563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6f23563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6f23563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6f23563d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6f23563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c5174e4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c5174e4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Problem Statement</a:t>
            </a:r>
            <a:endParaRPr b="1" sz="2400">
              <a:solidFill>
                <a:schemeClr val="dk1"/>
              </a:solidFill>
              <a:latin typeface="Calibri"/>
              <a:ea typeface="Calibri"/>
              <a:cs typeface="Calibri"/>
              <a:sym typeface="Calibri"/>
            </a:endParaRPr>
          </a:p>
        </p:txBody>
      </p:sp>
      <p:sp>
        <p:nvSpPr>
          <p:cNvPr id="55" name="Google Shape;55;p13"/>
          <p:cNvSpPr txBox="1"/>
          <p:nvPr/>
        </p:nvSpPr>
        <p:spPr>
          <a:xfrm>
            <a:off x="1033125" y="1520775"/>
            <a:ext cx="7264500" cy="22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3000">
              <a:solidFill>
                <a:schemeClr val="dk1"/>
              </a:solidFill>
              <a:latin typeface="Calibri"/>
              <a:ea typeface="Calibri"/>
              <a:cs typeface="Calibri"/>
              <a:sym typeface="Calibri"/>
            </a:endParaRPr>
          </a:p>
          <a:p>
            <a:pPr indent="0" lvl="0" marL="0" rtl="0" algn="ctr">
              <a:spcBef>
                <a:spcPts val="0"/>
              </a:spcBef>
              <a:spcAft>
                <a:spcPts val="0"/>
              </a:spcAft>
              <a:buNone/>
            </a:pPr>
            <a:r>
              <a:rPr b="1" lang="en" sz="3000">
                <a:solidFill>
                  <a:schemeClr val="dk1"/>
                </a:solidFill>
                <a:latin typeface="Calibri"/>
                <a:ea typeface="Calibri"/>
                <a:cs typeface="Calibri"/>
                <a:sym typeface="Calibri"/>
              </a:rPr>
              <a:t>Intel Products Sentiment Analysis from Online Reviews </a:t>
            </a:r>
            <a:endParaRPr b="1"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112" name="Google Shape;112;p22"/>
          <p:cNvSpPr txBox="1"/>
          <p:nvPr/>
        </p:nvSpPr>
        <p:spPr>
          <a:xfrm>
            <a:off x="252275" y="723325"/>
            <a:ext cx="86667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Our comprehensive </a:t>
            </a:r>
            <a:r>
              <a:rPr b="1" lang="en">
                <a:solidFill>
                  <a:schemeClr val="dk1"/>
                </a:solidFill>
                <a:latin typeface="Calibri"/>
                <a:ea typeface="Calibri"/>
                <a:cs typeface="Calibri"/>
                <a:sym typeface="Calibri"/>
              </a:rPr>
              <a:t>sentiment analysis of user and technical reviews </a:t>
            </a:r>
            <a:r>
              <a:rPr lang="en">
                <a:solidFill>
                  <a:schemeClr val="dk1"/>
                </a:solidFill>
                <a:latin typeface="Calibri"/>
                <a:ea typeface="Calibri"/>
                <a:cs typeface="Calibri"/>
                <a:sym typeface="Calibri"/>
              </a:rPr>
              <a:t>from </a:t>
            </a:r>
            <a:r>
              <a:rPr b="1" lang="en">
                <a:solidFill>
                  <a:schemeClr val="dk1"/>
                </a:solidFill>
                <a:latin typeface="Calibri"/>
                <a:ea typeface="Calibri"/>
                <a:cs typeface="Calibri"/>
                <a:sym typeface="Calibri"/>
              </a:rPr>
              <a:t>2019 to the present(2024</a:t>
            </a:r>
            <a:r>
              <a:rPr lang="en">
                <a:solidFill>
                  <a:schemeClr val="dk1"/>
                </a:solidFill>
                <a:latin typeface="Calibri"/>
                <a:ea typeface="Calibri"/>
                <a:cs typeface="Calibri"/>
                <a:sym typeface="Calibri"/>
              </a:rPr>
              <a:t>) has provided valuable insights into the</a:t>
            </a:r>
            <a:r>
              <a:rPr b="1" lang="en">
                <a:solidFill>
                  <a:schemeClr val="dk1"/>
                </a:solidFill>
                <a:latin typeface="Calibri"/>
                <a:ea typeface="Calibri"/>
                <a:cs typeface="Calibri"/>
                <a:sym typeface="Calibri"/>
              </a:rPr>
              <a:t> top 10 Intel processors</a:t>
            </a:r>
            <a:r>
              <a:rPr lang="en">
                <a:solidFill>
                  <a:schemeClr val="dk1"/>
                </a:solidFill>
                <a:latin typeface="Calibri"/>
                <a:ea typeface="Calibri"/>
                <a:cs typeface="Calibri"/>
                <a:sym typeface="Calibri"/>
              </a:rPr>
              <a:t>. Leveraging web scraping tools such as Selenium and Beautiful Soup, we collected a substantial dataset comprising </a:t>
            </a:r>
            <a:r>
              <a:rPr b="1" lang="en">
                <a:solidFill>
                  <a:schemeClr val="dk1"/>
                </a:solidFill>
                <a:latin typeface="Calibri"/>
                <a:ea typeface="Calibri"/>
                <a:cs typeface="Calibri"/>
                <a:sym typeface="Calibri"/>
              </a:rPr>
              <a:t>1,173 user reviews and 4,437 technical reviews from various credible sources</a:t>
            </a:r>
            <a:r>
              <a:rPr lang="en">
                <a:solidFill>
                  <a:schemeClr val="dk1"/>
                </a:solidFill>
                <a:latin typeface="Calibri"/>
                <a:ea typeface="Calibri"/>
                <a:cs typeface="Calibri"/>
                <a:sym typeface="Calibri"/>
              </a:rPr>
              <a:t>. Each review was assessed for user engagement and credibility, ensuring the reliability of our findings.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In this analysis, reviews were classified as either positive (+1) or negative (0). By aggregating these sentiment scores, we identified the Intel processors with the highest overall positive sentiment in both user and technical review categories. The results have been visually presented in a Power BI dashboard, enabling a clear and intuitive understanding of the data.</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Additionally, we utilized </a:t>
            </a:r>
            <a:r>
              <a:rPr b="1" lang="en">
                <a:solidFill>
                  <a:schemeClr val="dk1"/>
                </a:solidFill>
                <a:latin typeface="Calibri"/>
                <a:ea typeface="Calibri"/>
                <a:cs typeface="Calibri"/>
                <a:sym typeface="Calibri"/>
              </a:rPr>
              <a:t>Gradio to highlight the specific words and phrases that contributed to a review's positive or negative classification</a:t>
            </a:r>
            <a:r>
              <a:rPr lang="en">
                <a:solidFill>
                  <a:schemeClr val="dk1"/>
                </a:solidFill>
                <a:latin typeface="Calibri"/>
                <a:ea typeface="Calibri"/>
                <a:cs typeface="Calibri"/>
                <a:sym typeface="Calibri"/>
              </a:rPr>
              <a:t>, providing further context and transparency. This nuanced approach allowed us to uncover the factors driving sentiment, offering deeper insights into user and technical reviewer perspectives.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The final rankings reflect the processors that have garnered the most favorable reception, based on their cumulative sentiment scores</a:t>
            </a:r>
            <a:r>
              <a:rPr lang="en">
                <a:solidFill>
                  <a:schemeClr val="dk1"/>
                </a:solidFill>
                <a:latin typeface="Calibri"/>
                <a:ea typeface="Calibri"/>
                <a:cs typeface="Calibri"/>
                <a:sym typeface="Calibri"/>
              </a:rPr>
              <a:t>. These findings can guide consumers and professionals in making informed decisions about Intel processors, supported by a robust analysis of user and technical feedback over the past five years.</a:t>
            </a:r>
            <a:endParaRPr>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Unique Idea Brief (Solution)</a:t>
            </a:r>
            <a:endParaRPr b="1" sz="2400">
              <a:solidFill>
                <a:schemeClr val="dk1"/>
              </a:solidFill>
              <a:latin typeface="Calibri"/>
              <a:ea typeface="Calibri"/>
              <a:cs typeface="Calibri"/>
              <a:sym typeface="Calibri"/>
            </a:endParaRPr>
          </a:p>
        </p:txBody>
      </p:sp>
      <p:sp>
        <p:nvSpPr>
          <p:cNvPr id="61" name="Google Shape;61;p14"/>
          <p:cNvSpPr txBox="1"/>
          <p:nvPr/>
        </p:nvSpPr>
        <p:spPr>
          <a:xfrm>
            <a:off x="451950" y="2204475"/>
            <a:ext cx="82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The</a:t>
            </a:r>
            <a:r>
              <a:rPr lang="en">
                <a:solidFill>
                  <a:schemeClr val="dk1"/>
                </a:solidFill>
                <a:latin typeface="Calibri"/>
                <a:ea typeface="Calibri"/>
                <a:cs typeface="Calibri"/>
                <a:sym typeface="Calibri"/>
              </a:rPr>
              <a:t> project's uniqueness lies in the </a:t>
            </a:r>
            <a:r>
              <a:rPr b="1" lang="en">
                <a:solidFill>
                  <a:schemeClr val="dk1"/>
                </a:solidFill>
                <a:latin typeface="Calibri"/>
                <a:ea typeface="Calibri"/>
                <a:cs typeface="Calibri"/>
                <a:sym typeface="Calibri"/>
              </a:rPr>
              <a:t>combination of DistilBERT for accurate sentiment identification, Gemini for trend analysis of positive sentiment, and seamless integration with a web application for clear visualization.</a:t>
            </a:r>
            <a:r>
              <a:rPr lang="en">
                <a:solidFill>
                  <a:schemeClr val="dk1"/>
                </a:solidFill>
                <a:latin typeface="Calibri"/>
                <a:ea typeface="Calibri"/>
                <a:cs typeface="Calibri"/>
                <a:sym typeface="Calibri"/>
              </a:rPr>
              <a:t> This multi-stage approach with LLMs allowed you to gain valuable insights into user sentiment for Intel processors over time.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Features Offered</a:t>
            </a:r>
            <a:endParaRPr b="1" sz="2400">
              <a:solidFill>
                <a:schemeClr val="dk1"/>
              </a:solidFill>
              <a:latin typeface="Calibri"/>
              <a:ea typeface="Calibri"/>
              <a:cs typeface="Calibri"/>
              <a:sym typeface="Calibri"/>
            </a:endParaRPr>
          </a:p>
        </p:txBody>
      </p:sp>
      <p:sp>
        <p:nvSpPr>
          <p:cNvPr id="67" name="Google Shape;67;p15"/>
          <p:cNvSpPr txBox="1"/>
          <p:nvPr/>
        </p:nvSpPr>
        <p:spPr>
          <a:xfrm>
            <a:off x="462450" y="1853450"/>
            <a:ext cx="8219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Predict Sentiments for Reviews:</a:t>
            </a:r>
            <a:r>
              <a:rPr lang="en">
                <a:solidFill>
                  <a:schemeClr val="dk1"/>
                </a:solidFill>
                <a:latin typeface="Calibri"/>
                <a:ea typeface="Calibri"/>
                <a:cs typeface="Calibri"/>
                <a:sym typeface="Calibri"/>
              </a:rPr>
              <a:t> Classify reviews as positive, negative, or neutral using sentiment analysis.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Positive-Negative Trend Over Years:</a:t>
            </a:r>
            <a:r>
              <a:rPr lang="en">
                <a:solidFill>
                  <a:schemeClr val="dk1"/>
                </a:solidFill>
                <a:latin typeface="Calibri"/>
                <a:ea typeface="Calibri"/>
                <a:cs typeface="Calibri"/>
                <a:sym typeface="Calibri"/>
              </a:rPr>
              <a:t> Track sentiment trends in reviews from 2012 onwards using visual graphs.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Technical Specifications Insights: </a:t>
            </a:r>
            <a:r>
              <a:rPr lang="en">
                <a:solidFill>
                  <a:schemeClr val="dk1"/>
                </a:solidFill>
                <a:latin typeface="Calibri"/>
                <a:ea typeface="Calibri"/>
                <a:cs typeface="Calibri"/>
                <a:sym typeface="Calibri"/>
              </a:rPr>
              <a:t>Extract and summarize key technical specifications from reviews.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Reviews Starting from 2012:</a:t>
            </a:r>
            <a:r>
              <a:rPr lang="en">
                <a:solidFill>
                  <a:schemeClr val="dk1"/>
                </a:solidFill>
                <a:latin typeface="Calibri"/>
                <a:ea typeface="Calibri"/>
                <a:cs typeface="Calibri"/>
                <a:sym typeface="Calibri"/>
              </a:rPr>
              <a:t> Focus analysis on reviews written from 2012 to the present.</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Features Offered:</a:t>
            </a:r>
            <a:r>
              <a:rPr lang="en">
                <a:solidFill>
                  <a:schemeClr val="dk1"/>
                </a:solidFill>
                <a:latin typeface="Calibri"/>
                <a:ea typeface="Calibri"/>
                <a:cs typeface="Calibri"/>
                <a:sym typeface="Calibri"/>
              </a:rPr>
              <a:t> List features of products based on review analysis and specifications.</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Process flow</a:t>
            </a:r>
            <a:endParaRPr b="1" sz="2400">
              <a:solidFill>
                <a:schemeClr val="dk1"/>
              </a:solidFill>
              <a:latin typeface="Calibri"/>
              <a:ea typeface="Calibri"/>
              <a:cs typeface="Calibri"/>
              <a:sym typeface="Calibri"/>
            </a:endParaRPr>
          </a:p>
        </p:txBody>
      </p:sp>
      <p:pic>
        <p:nvPicPr>
          <p:cNvPr id="73" name="Google Shape;73;p16"/>
          <p:cNvPicPr preferRelativeResize="0"/>
          <p:nvPr/>
        </p:nvPicPr>
        <p:blipFill>
          <a:blip r:embed="rId3">
            <a:alphaModFix/>
          </a:blip>
          <a:stretch>
            <a:fillRect/>
          </a:stretch>
        </p:blipFill>
        <p:spPr>
          <a:xfrm>
            <a:off x="152398" y="707230"/>
            <a:ext cx="8839204" cy="37290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Architecture Diagram</a:t>
            </a:r>
            <a:endParaRPr b="1" sz="2400">
              <a:solidFill>
                <a:schemeClr val="dk1"/>
              </a:solidFill>
              <a:latin typeface="Calibri"/>
              <a:ea typeface="Calibri"/>
              <a:cs typeface="Calibri"/>
              <a:sym typeface="Calibri"/>
            </a:endParaRPr>
          </a:p>
        </p:txBody>
      </p:sp>
      <p:pic>
        <p:nvPicPr>
          <p:cNvPr id="79" name="Google Shape;79;p17"/>
          <p:cNvPicPr preferRelativeResize="0"/>
          <p:nvPr/>
        </p:nvPicPr>
        <p:blipFill>
          <a:blip r:embed="rId3">
            <a:alphaModFix/>
          </a:blip>
          <a:stretch>
            <a:fillRect/>
          </a:stretch>
        </p:blipFill>
        <p:spPr>
          <a:xfrm>
            <a:off x="0" y="1109504"/>
            <a:ext cx="9143997" cy="29244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150600" y="1315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Technologies Used</a:t>
            </a:r>
            <a:endParaRPr b="1" sz="2400">
              <a:solidFill>
                <a:schemeClr val="dk1"/>
              </a:solidFill>
              <a:latin typeface="Calibri"/>
              <a:ea typeface="Calibri"/>
              <a:cs typeface="Calibri"/>
              <a:sym typeface="Calibri"/>
            </a:endParaRPr>
          </a:p>
        </p:txBody>
      </p:sp>
      <p:sp>
        <p:nvSpPr>
          <p:cNvPr id="85" name="Google Shape;85;p18"/>
          <p:cNvSpPr txBox="1"/>
          <p:nvPr/>
        </p:nvSpPr>
        <p:spPr>
          <a:xfrm>
            <a:off x="447525" y="901600"/>
            <a:ext cx="40029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Scraping and PreProcessing</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Selenium</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Beautiful Soup</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Pandas</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b="1" sz="15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Machine Learning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Transformer </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PyTorch</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Logistic Regression</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DistilBert</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Kaggle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500">
              <a:solidFill>
                <a:schemeClr val="dk2"/>
              </a:solidFill>
              <a:latin typeface="Calibri"/>
              <a:ea typeface="Calibri"/>
              <a:cs typeface="Calibri"/>
              <a:sym typeface="Calibri"/>
            </a:endParaRPr>
          </a:p>
        </p:txBody>
      </p:sp>
      <p:sp>
        <p:nvSpPr>
          <p:cNvPr id="86" name="Google Shape;86;p18"/>
          <p:cNvSpPr txBox="1"/>
          <p:nvPr/>
        </p:nvSpPr>
        <p:spPr>
          <a:xfrm>
            <a:off x="4696075" y="901600"/>
            <a:ext cx="3948600" cy="36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Calibri"/>
                <a:ea typeface="Calibri"/>
                <a:cs typeface="Calibri"/>
                <a:sym typeface="Calibri"/>
              </a:rPr>
              <a:t>Data analysis and Visualisation </a:t>
            </a:r>
            <a:endParaRPr b="1" sz="1600">
              <a:solidFill>
                <a:schemeClr val="dk1"/>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Power BI Desktop and Service</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Microsoft Excel</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Gradio</a:t>
            </a:r>
            <a:endParaRPr sz="1500">
              <a:solidFill>
                <a:schemeClr val="dk2"/>
              </a:solidFill>
              <a:latin typeface="Calibri"/>
              <a:ea typeface="Calibri"/>
              <a:cs typeface="Calibri"/>
              <a:sym typeface="Calibri"/>
            </a:endParaRPr>
          </a:p>
          <a:p>
            <a:pPr indent="-323850" lvl="0" marL="457200" rtl="0" algn="l">
              <a:spcBef>
                <a:spcPts val="0"/>
              </a:spcBef>
              <a:spcAft>
                <a:spcPts val="0"/>
              </a:spcAft>
              <a:buClr>
                <a:schemeClr val="dk2"/>
              </a:buClr>
              <a:buSzPts val="1500"/>
              <a:buFont typeface="Calibri"/>
              <a:buChar char="●"/>
            </a:pPr>
            <a:r>
              <a:rPr lang="en" sz="1500">
                <a:solidFill>
                  <a:schemeClr val="dk2"/>
                </a:solidFill>
                <a:latin typeface="Calibri"/>
                <a:ea typeface="Calibri"/>
                <a:cs typeface="Calibri"/>
                <a:sym typeface="Calibri"/>
              </a:rPr>
              <a:t>Google Colab</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150600" y="131525"/>
            <a:ext cx="552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Team members and contribution:</a:t>
            </a:r>
            <a:endParaRPr b="1" sz="2400">
              <a:solidFill>
                <a:schemeClr val="dk1"/>
              </a:solidFill>
              <a:latin typeface="Calibri"/>
              <a:ea typeface="Calibri"/>
              <a:cs typeface="Calibri"/>
              <a:sym typeface="Calibri"/>
            </a:endParaRPr>
          </a:p>
        </p:txBody>
      </p:sp>
      <p:sp>
        <p:nvSpPr>
          <p:cNvPr id="92" name="Google Shape;92;p19"/>
          <p:cNvSpPr txBox="1"/>
          <p:nvPr/>
        </p:nvSpPr>
        <p:spPr>
          <a:xfrm>
            <a:off x="468750" y="685625"/>
            <a:ext cx="82083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alibri"/>
                <a:ea typeface="Calibri"/>
                <a:cs typeface="Calibri"/>
                <a:sym typeface="Calibri"/>
              </a:rPr>
              <a:t>Kumar Priyanshu:</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He was in charge of the thorough data collecting using a variety of techniques, making use of sophisticated web scraping tools like </a:t>
            </a:r>
            <a:r>
              <a:rPr lang="en">
                <a:solidFill>
                  <a:schemeClr val="dk2"/>
                </a:solidFill>
                <a:latin typeface="Calibri"/>
                <a:ea typeface="Calibri"/>
                <a:cs typeface="Calibri"/>
                <a:sym typeface="Calibri"/>
              </a:rPr>
              <a:t>Beautifulsoup</a:t>
            </a:r>
            <a:r>
              <a:rPr lang="en">
                <a:solidFill>
                  <a:schemeClr val="dk2"/>
                </a:solidFill>
                <a:latin typeface="Calibri"/>
                <a:ea typeface="Calibri"/>
                <a:cs typeface="Calibri"/>
                <a:sym typeface="Calibri"/>
              </a:rPr>
              <a:t> and Selenium. He handled data files with efficiency and completed necessary cleaning and preparing work. This required making sure the data was accurate, dependable, and prepared for analysis by eliminating inconsistencies, fixing mistakes, and standardizing formats.</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Avishikta Bhattacharjee</a:t>
            </a:r>
            <a:endParaRPr b="1" sz="1800">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She has designed a multi-stage system: a logistic regression model set the baseline, while a fine-tuned DistilBERT model identified sentiment in tech reviews. Positive sentiment from DistilBERT was then analyzed by Gemini, another large language model, to uncover trends. Finally, the she has integrated Gemini with the Gardio web app, allowing visualization of these positive trends. This clever combination of models provided valuable insights into user sentiment.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b="1" lang="en" sz="1800">
                <a:solidFill>
                  <a:schemeClr val="dk2"/>
                </a:solidFill>
                <a:latin typeface="Calibri"/>
                <a:ea typeface="Calibri"/>
                <a:cs typeface="Calibri"/>
                <a:sym typeface="Calibri"/>
              </a:rPr>
              <a:t>Akangkha Sarkar </a:t>
            </a:r>
            <a:endParaRPr b="1" sz="18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2"/>
                </a:solidFill>
                <a:latin typeface="Calibri"/>
                <a:ea typeface="Calibri"/>
                <a:cs typeface="Calibri"/>
                <a:sym typeface="Calibri"/>
              </a:rPr>
              <a:t>She was responsible for data visualization and analysis in this project. Leveraging tools such as Power BI and Excel, she has data to derive meaningful insights. Additionally, she has developed a Gradio-based web interface to effectively present the project findings. This interface not only enhances the accessibility of the results but also ensures a seamless and engaging user experience. </a:t>
            </a:r>
            <a:endParaRPr>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98" name="Google Shape;98;p20"/>
          <p:cNvSpPr txBox="1"/>
          <p:nvPr/>
        </p:nvSpPr>
        <p:spPr>
          <a:xfrm>
            <a:off x="458150" y="907050"/>
            <a:ext cx="8229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p:txBody>
      </p:sp>
      <p:pic>
        <p:nvPicPr>
          <p:cNvPr id="99" name="Google Shape;99;p20"/>
          <p:cNvPicPr preferRelativeResize="0"/>
          <p:nvPr/>
        </p:nvPicPr>
        <p:blipFill rotWithShape="1">
          <a:blip r:embed="rId3">
            <a:alphaModFix/>
          </a:blip>
          <a:srcRect b="1400" l="999" r="999" t="1322"/>
          <a:stretch/>
        </p:blipFill>
        <p:spPr>
          <a:xfrm>
            <a:off x="1853437" y="751650"/>
            <a:ext cx="5437126" cy="364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109400" y="169225"/>
            <a:ext cx="374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Calibri"/>
                <a:ea typeface="Calibri"/>
                <a:cs typeface="Calibri"/>
                <a:sym typeface="Calibri"/>
              </a:rPr>
              <a:t>Conclusion</a:t>
            </a:r>
            <a:endParaRPr b="1" sz="2400">
              <a:solidFill>
                <a:schemeClr val="dk1"/>
              </a:solidFill>
              <a:latin typeface="Calibri"/>
              <a:ea typeface="Calibri"/>
              <a:cs typeface="Calibri"/>
              <a:sym typeface="Calibri"/>
            </a:endParaRPr>
          </a:p>
        </p:txBody>
      </p:sp>
      <p:sp>
        <p:nvSpPr>
          <p:cNvPr id="105" name="Google Shape;105;p21"/>
          <p:cNvSpPr txBox="1"/>
          <p:nvPr/>
        </p:nvSpPr>
        <p:spPr>
          <a:xfrm>
            <a:off x="458150" y="907050"/>
            <a:ext cx="8229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Calibri"/>
              <a:ea typeface="Calibri"/>
              <a:cs typeface="Calibri"/>
              <a:sym typeface="Calibri"/>
            </a:endParaRPr>
          </a:p>
        </p:txBody>
      </p:sp>
      <p:pic>
        <p:nvPicPr>
          <p:cNvPr id="106" name="Google Shape;106;p21"/>
          <p:cNvPicPr preferRelativeResize="0"/>
          <p:nvPr/>
        </p:nvPicPr>
        <p:blipFill rotWithShape="1">
          <a:blip r:embed="rId3">
            <a:alphaModFix/>
          </a:blip>
          <a:srcRect b="1489" l="826" r="835" t="1158"/>
          <a:stretch/>
        </p:blipFill>
        <p:spPr>
          <a:xfrm>
            <a:off x="1971763" y="792875"/>
            <a:ext cx="5200474" cy="355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