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6f23563d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6f23563d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76f23563d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76f23563d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76f23563d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76f23563d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76f23563d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76f23563d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76f23563d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76f23563d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76f23563d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76f23563d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76f23563d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76f23563d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50600" y="131525"/>
            <a:ext cx="3743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Calibri"/>
                <a:ea typeface="Calibri"/>
                <a:cs typeface="Calibri"/>
                <a:sym typeface="Calibri"/>
              </a:rPr>
              <a:t>Problem Statement</a:t>
            </a:r>
            <a:endParaRPr b="1" sz="2400">
              <a:solidFill>
                <a:schemeClr val="dk1"/>
              </a:solidFill>
              <a:latin typeface="Calibri"/>
              <a:ea typeface="Calibri"/>
              <a:cs typeface="Calibri"/>
              <a:sym typeface="Calibri"/>
            </a:endParaRPr>
          </a:p>
        </p:txBody>
      </p:sp>
      <p:sp>
        <p:nvSpPr>
          <p:cNvPr id="55" name="Google Shape;55;p13"/>
          <p:cNvSpPr txBox="1"/>
          <p:nvPr/>
        </p:nvSpPr>
        <p:spPr>
          <a:xfrm>
            <a:off x="1033125" y="1520775"/>
            <a:ext cx="7264500" cy="222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3000">
              <a:solidFill>
                <a:schemeClr val="dk1"/>
              </a:solidFill>
              <a:latin typeface="Calibri"/>
              <a:ea typeface="Calibri"/>
              <a:cs typeface="Calibri"/>
              <a:sym typeface="Calibri"/>
            </a:endParaRPr>
          </a:p>
          <a:p>
            <a:pPr indent="0" lvl="0" marL="0" rtl="0" algn="ctr">
              <a:spcBef>
                <a:spcPts val="0"/>
              </a:spcBef>
              <a:spcAft>
                <a:spcPts val="0"/>
              </a:spcAft>
              <a:buNone/>
            </a:pPr>
            <a:r>
              <a:rPr b="1" lang="en" sz="3000">
                <a:solidFill>
                  <a:schemeClr val="dk1"/>
                </a:solidFill>
                <a:latin typeface="Calibri"/>
                <a:ea typeface="Calibri"/>
                <a:cs typeface="Calibri"/>
                <a:sym typeface="Calibri"/>
              </a:rPr>
              <a:t>Intel Products Sentiment Analysis from Online Reviews </a:t>
            </a:r>
            <a:endParaRPr b="1" sz="30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150600" y="131525"/>
            <a:ext cx="3743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Calibri"/>
                <a:ea typeface="Calibri"/>
                <a:cs typeface="Calibri"/>
                <a:sym typeface="Calibri"/>
              </a:rPr>
              <a:t>Unique Idea Brief (Solution)</a:t>
            </a:r>
            <a:endParaRPr b="1" sz="2400">
              <a:solidFill>
                <a:schemeClr val="dk1"/>
              </a:solidFill>
              <a:latin typeface="Calibri"/>
              <a:ea typeface="Calibri"/>
              <a:cs typeface="Calibri"/>
              <a:sym typeface="Calibri"/>
            </a:endParaRPr>
          </a:p>
        </p:txBody>
      </p:sp>
      <p:sp>
        <p:nvSpPr>
          <p:cNvPr id="61" name="Google Shape;61;p14"/>
          <p:cNvSpPr txBox="1"/>
          <p:nvPr/>
        </p:nvSpPr>
        <p:spPr>
          <a:xfrm>
            <a:off x="447525" y="986575"/>
            <a:ext cx="82401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Calibri"/>
                <a:ea typeface="Calibri"/>
                <a:cs typeface="Calibri"/>
                <a:sym typeface="Calibri"/>
              </a:rPr>
              <a:t>The</a:t>
            </a:r>
            <a:r>
              <a:rPr lang="en" sz="1800">
                <a:solidFill>
                  <a:schemeClr val="dk1"/>
                </a:solidFill>
                <a:latin typeface="Calibri"/>
                <a:ea typeface="Calibri"/>
                <a:cs typeface="Calibri"/>
                <a:sym typeface="Calibri"/>
              </a:rPr>
              <a:t> project's uniqueness lies in the </a:t>
            </a:r>
            <a:r>
              <a:rPr b="1" lang="en" sz="1800">
                <a:solidFill>
                  <a:schemeClr val="dk1"/>
                </a:solidFill>
                <a:latin typeface="Calibri"/>
                <a:ea typeface="Calibri"/>
                <a:cs typeface="Calibri"/>
                <a:sym typeface="Calibri"/>
              </a:rPr>
              <a:t>combination of DistilBERT for accurate sentiment identification, Gemini for trend analysis of positive sentiment, and seamless integration with a web application for clear visualization.</a:t>
            </a:r>
            <a:r>
              <a:rPr lang="en" sz="1800">
                <a:solidFill>
                  <a:schemeClr val="dk1"/>
                </a:solidFill>
                <a:latin typeface="Calibri"/>
                <a:ea typeface="Calibri"/>
                <a:cs typeface="Calibri"/>
                <a:sym typeface="Calibri"/>
              </a:rPr>
              <a:t> This multi-stage approach with LLMs allowed you to gain valuable insights into user sentiment for Intel processors over time.</a:t>
            </a:r>
            <a:endParaRPr sz="1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150600" y="131525"/>
            <a:ext cx="3743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Calibri"/>
                <a:ea typeface="Calibri"/>
                <a:cs typeface="Calibri"/>
                <a:sym typeface="Calibri"/>
              </a:rPr>
              <a:t>Features Offered</a:t>
            </a:r>
            <a:endParaRPr b="1" sz="2400">
              <a:solidFill>
                <a:schemeClr val="dk1"/>
              </a:solidFill>
              <a:latin typeface="Calibri"/>
              <a:ea typeface="Calibri"/>
              <a:cs typeface="Calibri"/>
              <a:sym typeface="Calibri"/>
            </a:endParaRPr>
          </a:p>
        </p:txBody>
      </p:sp>
      <p:sp>
        <p:nvSpPr>
          <p:cNvPr id="67" name="Google Shape;67;p15"/>
          <p:cNvSpPr txBox="1"/>
          <p:nvPr/>
        </p:nvSpPr>
        <p:spPr>
          <a:xfrm>
            <a:off x="468725" y="918250"/>
            <a:ext cx="8219100" cy="2955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AutoNum type="arabicPeriod"/>
            </a:pPr>
            <a:r>
              <a:rPr b="1" lang="en" sz="1800">
                <a:solidFill>
                  <a:schemeClr val="dk1"/>
                </a:solidFill>
                <a:latin typeface="Calibri"/>
                <a:ea typeface="Calibri"/>
                <a:cs typeface="Calibri"/>
                <a:sym typeface="Calibri"/>
              </a:rPr>
              <a:t>Predict Sentiments for Reviews:</a:t>
            </a:r>
            <a:r>
              <a:rPr lang="en" sz="1800">
                <a:solidFill>
                  <a:schemeClr val="dk1"/>
                </a:solidFill>
                <a:latin typeface="Calibri"/>
                <a:ea typeface="Calibri"/>
                <a:cs typeface="Calibri"/>
                <a:sym typeface="Calibri"/>
              </a:rPr>
              <a:t> Classify reviews as positive, negative, or neutral using sentiment analysis.</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AutoNum type="arabicPeriod"/>
            </a:pPr>
            <a:r>
              <a:rPr b="1" lang="en" sz="1800">
                <a:solidFill>
                  <a:schemeClr val="dk1"/>
                </a:solidFill>
                <a:latin typeface="Calibri"/>
                <a:ea typeface="Calibri"/>
                <a:cs typeface="Calibri"/>
                <a:sym typeface="Calibri"/>
              </a:rPr>
              <a:t>Positive-Negative Trend Over Years:</a:t>
            </a:r>
            <a:r>
              <a:rPr lang="en" sz="1800">
                <a:solidFill>
                  <a:schemeClr val="dk1"/>
                </a:solidFill>
                <a:latin typeface="Calibri"/>
                <a:ea typeface="Calibri"/>
                <a:cs typeface="Calibri"/>
                <a:sym typeface="Calibri"/>
              </a:rPr>
              <a:t> Track sentiment trends in reviews from 2012 onwards using visual graphs.</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AutoNum type="arabicPeriod"/>
            </a:pPr>
            <a:r>
              <a:rPr b="1" lang="en" sz="1800">
                <a:solidFill>
                  <a:schemeClr val="dk1"/>
                </a:solidFill>
                <a:latin typeface="Calibri"/>
                <a:ea typeface="Calibri"/>
                <a:cs typeface="Calibri"/>
                <a:sym typeface="Calibri"/>
              </a:rPr>
              <a:t>Technical Specifications Insights: </a:t>
            </a:r>
            <a:r>
              <a:rPr lang="en" sz="1800">
                <a:solidFill>
                  <a:schemeClr val="dk1"/>
                </a:solidFill>
                <a:latin typeface="Calibri"/>
                <a:ea typeface="Calibri"/>
                <a:cs typeface="Calibri"/>
                <a:sym typeface="Calibri"/>
              </a:rPr>
              <a:t>Extract and summarize key technical specifications from reviews.</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AutoNum type="arabicPeriod"/>
            </a:pPr>
            <a:r>
              <a:rPr b="1" lang="en" sz="1800">
                <a:solidFill>
                  <a:schemeClr val="dk1"/>
                </a:solidFill>
                <a:latin typeface="Calibri"/>
                <a:ea typeface="Calibri"/>
                <a:cs typeface="Calibri"/>
                <a:sym typeface="Calibri"/>
              </a:rPr>
              <a:t>Reviews Starting from 2012:</a:t>
            </a:r>
            <a:r>
              <a:rPr lang="en" sz="1800">
                <a:solidFill>
                  <a:schemeClr val="dk1"/>
                </a:solidFill>
                <a:latin typeface="Calibri"/>
                <a:ea typeface="Calibri"/>
                <a:cs typeface="Calibri"/>
                <a:sym typeface="Calibri"/>
              </a:rPr>
              <a:t> Focus analysis on reviews written from 2012 to the present.</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AutoNum type="arabicPeriod"/>
            </a:pPr>
            <a:r>
              <a:rPr b="1" lang="en" sz="1800">
                <a:solidFill>
                  <a:schemeClr val="dk1"/>
                </a:solidFill>
                <a:latin typeface="Calibri"/>
                <a:ea typeface="Calibri"/>
                <a:cs typeface="Calibri"/>
                <a:sym typeface="Calibri"/>
              </a:rPr>
              <a:t>Features Offered:</a:t>
            </a:r>
            <a:r>
              <a:rPr lang="en" sz="1800">
                <a:solidFill>
                  <a:schemeClr val="dk1"/>
                </a:solidFill>
                <a:latin typeface="Calibri"/>
                <a:ea typeface="Calibri"/>
                <a:cs typeface="Calibri"/>
                <a:sym typeface="Calibri"/>
              </a:rPr>
              <a:t> List features of products based on review analysis and specifications.</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nvSpPr>
        <p:spPr>
          <a:xfrm>
            <a:off x="150600" y="131525"/>
            <a:ext cx="3743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Calibri"/>
                <a:ea typeface="Calibri"/>
                <a:cs typeface="Calibri"/>
                <a:sym typeface="Calibri"/>
              </a:rPr>
              <a:t>Process flow</a:t>
            </a:r>
            <a:endParaRPr b="1" sz="2400">
              <a:solidFill>
                <a:schemeClr val="dk1"/>
              </a:solidFill>
              <a:latin typeface="Calibri"/>
              <a:ea typeface="Calibri"/>
              <a:cs typeface="Calibri"/>
              <a:sym typeface="Calibri"/>
            </a:endParaRPr>
          </a:p>
        </p:txBody>
      </p:sp>
      <p:pic>
        <p:nvPicPr>
          <p:cNvPr id="73" name="Google Shape;73;p16"/>
          <p:cNvPicPr preferRelativeResize="0"/>
          <p:nvPr/>
        </p:nvPicPr>
        <p:blipFill>
          <a:blip r:embed="rId3">
            <a:alphaModFix/>
          </a:blip>
          <a:stretch>
            <a:fillRect/>
          </a:stretch>
        </p:blipFill>
        <p:spPr>
          <a:xfrm>
            <a:off x="152398" y="707230"/>
            <a:ext cx="8839204" cy="372903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nvSpPr>
        <p:spPr>
          <a:xfrm>
            <a:off x="150600" y="131525"/>
            <a:ext cx="3743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Calibri"/>
                <a:ea typeface="Calibri"/>
                <a:cs typeface="Calibri"/>
                <a:sym typeface="Calibri"/>
              </a:rPr>
              <a:t>Architecture Diagram</a:t>
            </a:r>
            <a:endParaRPr b="1" sz="2400">
              <a:solidFill>
                <a:schemeClr val="dk1"/>
              </a:solidFill>
              <a:latin typeface="Calibri"/>
              <a:ea typeface="Calibri"/>
              <a:cs typeface="Calibri"/>
              <a:sym typeface="Calibri"/>
            </a:endParaRPr>
          </a:p>
        </p:txBody>
      </p:sp>
      <p:pic>
        <p:nvPicPr>
          <p:cNvPr id="79" name="Google Shape;79;p17"/>
          <p:cNvPicPr preferRelativeResize="0"/>
          <p:nvPr/>
        </p:nvPicPr>
        <p:blipFill>
          <a:blip r:embed="rId3">
            <a:alphaModFix/>
          </a:blip>
          <a:stretch>
            <a:fillRect/>
          </a:stretch>
        </p:blipFill>
        <p:spPr>
          <a:xfrm>
            <a:off x="0" y="1109504"/>
            <a:ext cx="9143997" cy="292449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nvSpPr>
        <p:spPr>
          <a:xfrm>
            <a:off x="150600" y="131525"/>
            <a:ext cx="3743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Calibri"/>
                <a:ea typeface="Calibri"/>
                <a:cs typeface="Calibri"/>
                <a:sym typeface="Calibri"/>
              </a:rPr>
              <a:t>Technologies Used</a:t>
            </a:r>
            <a:endParaRPr b="1" sz="2400">
              <a:solidFill>
                <a:schemeClr val="dk1"/>
              </a:solidFill>
              <a:latin typeface="Calibri"/>
              <a:ea typeface="Calibri"/>
              <a:cs typeface="Calibri"/>
              <a:sym typeface="Calibri"/>
            </a:endParaRPr>
          </a:p>
        </p:txBody>
      </p:sp>
      <p:sp>
        <p:nvSpPr>
          <p:cNvPr id="85" name="Google Shape;85;p18"/>
          <p:cNvSpPr txBox="1"/>
          <p:nvPr/>
        </p:nvSpPr>
        <p:spPr>
          <a:xfrm>
            <a:off x="447525" y="901600"/>
            <a:ext cx="4002900" cy="36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latin typeface="Calibri"/>
                <a:ea typeface="Calibri"/>
                <a:cs typeface="Calibri"/>
                <a:sym typeface="Calibri"/>
              </a:rPr>
              <a:t>Data Scraping and PreProcessing</a:t>
            </a:r>
            <a:endParaRPr b="1" sz="1600">
              <a:solidFill>
                <a:schemeClr val="dk1"/>
              </a:solidFill>
              <a:latin typeface="Calibri"/>
              <a:ea typeface="Calibri"/>
              <a:cs typeface="Calibri"/>
              <a:sym typeface="Calibri"/>
            </a:endParaRPr>
          </a:p>
          <a:p>
            <a:pPr indent="-323850" lvl="0" marL="457200" rtl="0" algn="l">
              <a:spcBef>
                <a:spcPts val="0"/>
              </a:spcBef>
              <a:spcAft>
                <a:spcPts val="0"/>
              </a:spcAft>
              <a:buClr>
                <a:schemeClr val="dk2"/>
              </a:buClr>
              <a:buSzPts val="1500"/>
              <a:buFont typeface="Calibri"/>
              <a:buChar char="●"/>
            </a:pPr>
            <a:r>
              <a:rPr lang="en" sz="1500">
                <a:solidFill>
                  <a:schemeClr val="dk2"/>
                </a:solidFill>
                <a:latin typeface="Calibri"/>
                <a:ea typeface="Calibri"/>
                <a:cs typeface="Calibri"/>
                <a:sym typeface="Calibri"/>
              </a:rPr>
              <a:t>Selenium</a:t>
            </a:r>
            <a:endParaRPr sz="1500">
              <a:solidFill>
                <a:schemeClr val="dk2"/>
              </a:solidFill>
              <a:latin typeface="Calibri"/>
              <a:ea typeface="Calibri"/>
              <a:cs typeface="Calibri"/>
              <a:sym typeface="Calibri"/>
            </a:endParaRPr>
          </a:p>
          <a:p>
            <a:pPr indent="-323850" lvl="0" marL="457200" rtl="0" algn="l">
              <a:spcBef>
                <a:spcPts val="0"/>
              </a:spcBef>
              <a:spcAft>
                <a:spcPts val="0"/>
              </a:spcAft>
              <a:buClr>
                <a:schemeClr val="dk2"/>
              </a:buClr>
              <a:buSzPts val="1500"/>
              <a:buFont typeface="Calibri"/>
              <a:buChar char="●"/>
            </a:pPr>
            <a:r>
              <a:rPr lang="en" sz="1500">
                <a:solidFill>
                  <a:schemeClr val="dk2"/>
                </a:solidFill>
                <a:latin typeface="Calibri"/>
                <a:ea typeface="Calibri"/>
                <a:cs typeface="Calibri"/>
                <a:sym typeface="Calibri"/>
              </a:rPr>
              <a:t>Beautiful Soup</a:t>
            </a:r>
            <a:endParaRPr sz="1500">
              <a:solidFill>
                <a:schemeClr val="dk2"/>
              </a:solidFill>
              <a:latin typeface="Calibri"/>
              <a:ea typeface="Calibri"/>
              <a:cs typeface="Calibri"/>
              <a:sym typeface="Calibri"/>
            </a:endParaRPr>
          </a:p>
          <a:p>
            <a:pPr indent="-323850" lvl="0" marL="457200" rtl="0" algn="l">
              <a:spcBef>
                <a:spcPts val="0"/>
              </a:spcBef>
              <a:spcAft>
                <a:spcPts val="0"/>
              </a:spcAft>
              <a:buClr>
                <a:schemeClr val="dk2"/>
              </a:buClr>
              <a:buSzPts val="1500"/>
              <a:buFont typeface="Calibri"/>
              <a:buChar char="●"/>
            </a:pPr>
            <a:r>
              <a:rPr lang="en" sz="1500">
                <a:solidFill>
                  <a:schemeClr val="dk2"/>
                </a:solidFill>
                <a:latin typeface="Calibri"/>
                <a:ea typeface="Calibri"/>
                <a:cs typeface="Calibri"/>
                <a:sym typeface="Calibri"/>
              </a:rPr>
              <a:t>Pandas</a:t>
            </a:r>
            <a:endParaRPr sz="1500">
              <a:solidFill>
                <a:schemeClr val="dk2"/>
              </a:solidFill>
              <a:latin typeface="Calibri"/>
              <a:ea typeface="Calibri"/>
              <a:cs typeface="Calibri"/>
              <a:sym typeface="Calibri"/>
            </a:endParaRPr>
          </a:p>
          <a:p>
            <a:pPr indent="-323850" lvl="0" marL="457200" rtl="0" algn="l">
              <a:spcBef>
                <a:spcPts val="0"/>
              </a:spcBef>
              <a:spcAft>
                <a:spcPts val="0"/>
              </a:spcAft>
              <a:buClr>
                <a:schemeClr val="dk2"/>
              </a:buClr>
              <a:buSzPts val="1500"/>
              <a:buFont typeface="Calibri"/>
              <a:buChar char="●"/>
            </a:pPr>
            <a:r>
              <a:rPr lang="en" sz="1500">
                <a:solidFill>
                  <a:schemeClr val="dk2"/>
                </a:solidFill>
                <a:latin typeface="Calibri"/>
                <a:ea typeface="Calibri"/>
                <a:cs typeface="Calibri"/>
                <a:sym typeface="Calibri"/>
              </a:rPr>
              <a:t>Google Colab</a:t>
            </a:r>
            <a:endParaRPr sz="1500">
              <a:solidFill>
                <a:schemeClr val="dk2"/>
              </a:solidFill>
              <a:latin typeface="Calibri"/>
              <a:ea typeface="Calibri"/>
              <a:cs typeface="Calibri"/>
              <a:sym typeface="Calibri"/>
            </a:endParaRPr>
          </a:p>
          <a:p>
            <a:pPr indent="0" lvl="0" marL="0" rtl="0" algn="l">
              <a:spcBef>
                <a:spcPts val="0"/>
              </a:spcBef>
              <a:spcAft>
                <a:spcPts val="0"/>
              </a:spcAft>
              <a:buNone/>
            </a:pPr>
            <a:r>
              <a:t/>
            </a:r>
            <a:endParaRPr b="1" sz="1500">
              <a:solidFill>
                <a:schemeClr val="dk2"/>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 sz="1600">
                <a:solidFill>
                  <a:schemeClr val="dk1"/>
                </a:solidFill>
                <a:latin typeface="Calibri"/>
                <a:ea typeface="Calibri"/>
                <a:cs typeface="Calibri"/>
                <a:sym typeface="Calibri"/>
              </a:rPr>
              <a:t>Machine Learning </a:t>
            </a:r>
            <a:endParaRPr b="1" sz="1600">
              <a:solidFill>
                <a:schemeClr val="dk1"/>
              </a:solidFill>
              <a:latin typeface="Calibri"/>
              <a:ea typeface="Calibri"/>
              <a:cs typeface="Calibri"/>
              <a:sym typeface="Calibri"/>
            </a:endParaRPr>
          </a:p>
          <a:p>
            <a:pPr indent="-323850" lvl="0" marL="457200" rtl="0" algn="l">
              <a:spcBef>
                <a:spcPts val="0"/>
              </a:spcBef>
              <a:spcAft>
                <a:spcPts val="0"/>
              </a:spcAft>
              <a:buClr>
                <a:schemeClr val="dk2"/>
              </a:buClr>
              <a:buSzPts val="1500"/>
              <a:buFont typeface="Calibri"/>
              <a:buChar char="●"/>
            </a:pPr>
            <a:r>
              <a:rPr lang="en" sz="1500">
                <a:solidFill>
                  <a:schemeClr val="dk2"/>
                </a:solidFill>
                <a:latin typeface="Calibri"/>
                <a:ea typeface="Calibri"/>
                <a:cs typeface="Calibri"/>
                <a:sym typeface="Calibri"/>
              </a:rPr>
              <a:t>Transformer </a:t>
            </a:r>
            <a:endParaRPr sz="1500">
              <a:solidFill>
                <a:schemeClr val="dk2"/>
              </a:solidFill>
              <a:latin typeface="Calibri"/>
              <a:ea typeface="Calibri"/>
              <a:cs typeface="Calibri"/>
              <a:sym typeface="Calibri"/>
            </a:endParaRPr>
          </a:p>
          <a:p>
            <a:pPr indent="-323850" lvl="0" marL="457200" rtl="0" algn="l">
              <a:spcBef>
                <a:spcPts val="0"/>
              </a:spcBef>
              <a:spcAft>
                <a:spcPts val="0"/>
              </a:spcAft>
              <a:buClr>
                <a:schemeClr val="dk2"/>
              </a:buClr>
              <a:buSzPts val="1500"/>
              <a:buFont typeface="Calibri"/>
              <a:buChar char="●"/>
            </a:pPr>
            <a:r>
              <a:rPr lang="en" sz="1500">
                <a:solidFill>
                  <a:schemeClr val="dk2"/>
                </a:solidFill>
                <a:latin typeface="Calibri"/>
                <a:ea typeface="Calibri"/>
                <a:cs typeface="Calibri"/>
                <a:sym typeface="Calibri"/>
              </a:rPr>
              <a:t>PyTorch</a:t>
            </a:r>
            <a:endParaRPr sz="1500">
              <a:solidFill>
                <a:schemeClr val="dk2"/>
              </a:solidFill>
              <a:latin typeface="Calibri"/>
              <a:ea typeface="Calibri"/>
              <a:cs typeface="Calibri"/>
              <a:sym typeface="Calibri"/>
            </a:endParaRPr>
          </a:p>
          <a:p>
            <a:pPr indent="-323850" lvl="0" marL="457200" rtl="0" algn="l">
              <a:spcBef>
                <a:spcPts val="0"/>
              </a:spcBef>
              <a:spcAft>
                <a:spcPts val="0"/>
              </a:spcAft>
              <a:buClr>
                <a:schemeClr val="dk2"/>
              </a:buClr>
              <a:buSzPts val="1500"/>
              <a:buFont typeface="Calibri"/>
              <a:buChar char="●"/>
            </a:pPr>
            <a:r>
              <a:rPr lang="en" sz="1500">
                <a:solidFill>
                  <a:schemeClr val="dk2"/>
                </a:solidFill>
                <a:latin typeface="Calibri"/>
                <a:ea typeface="Calibri"/>
                <a:cs typeface="Calibri"/>
                <a:sym typeface="Calibri"/>
              </a:rPr>
              <a:t>Logistic Regression</a:t>
            </a:r>
            <a:endParaRPr sz="1500">
              <a:solidFill>
                <a:schemeClr val="dk2"/>
              </a:solidFill>
              <a:latin typeface="Calibri"/>
              <a:ea typeface="Calibri"/>
              <a:cs typeface="Calibri"/>
              <a:sym typeface="Calibri"/>
            </a:endParaRPr>
          </a:p>
          <a:p>
            <a:pPr indent="-323850" lvl="0" marL="457200" rtl="0" algn="l">
              <a:spcBef>
                <a:spcPts val="0"/>
              </a:spcBef>
              <a:spcAft>
                <a:spcPts val="0"/>
              </a:spcAft>
              <a:buClr>
                <a:schemeClr val="dk2"/>
              </a:buClr>
              <a:buSzPts val="1500"/>
              <a:buFont typeface="Calibri"/>
              <a:buChar char="●"/>
            </a:pPr>
            <a:r>
              <a:rPr lang="en" sz="1500">
                <a:solidFill>
                  <a:schemeClr val="dk2"/>
                </a:solidFill>
                <a:latin typeface="Calibri"/>
                <a:ea typeface="Calibri"/>
                <a:cs typeface="Calibri"/>
                <a:sym typeface="Calibri"/>
              </a:rPr>
              <a:t>DistilBert</a:t>
            </a:r>
            <a:endParaRPr sz="1500">
              <a:solidFill>
                <a:schemeClr val="dk2"/>
              </a:solidFill>
              <a:latin typeface="Calibri"/>
              <a:ea typeface="Calibri"/>
              <a:cs typeface="Calibri"/>
              <a:sym typeface="Calibri"/>
            </a:endParaRPr>
          </a:p>
          <a:p>
            <a:pPr indent="-323850" lvl="0" marL="457200" rtl="0" algn="l">
              <a:spcBef>
                <a:spcPts val="0"/>
              </a:spcBef>
              <a:spcAft>
                <a:spcPts val="0"/>
              </a:spcAft>
              <a:buClr>
                <a:schemeClr val="dk2"/>
              </a:buClr>
              <a:buSzPts val="1500"/>
              <a:buFont typeface="Calibri"/>
              <a:buChar char="●"/>
            </a:pPr>
            <a:r>
              <a:rPr lang="en" sz="1500">
                <a:solidFill>
                  <a:schemeClr val="dk2"/>
                </a:solidFill>
                <a:latin typeface="Calibri"/>
                <a:ea typeface="Calibri"/>
                <a:cs typeface="Calibri"/>
                <a:sym typeface="Calibri"/>
              </a:rPr>
              <a:t>Kaggle</a:t>
            </a:r>
            <a:endParaRPr sz="1500">
              <a:solidFill>
                <a:schemeClr val="dk2"/>
              </a:solidFill>
              <a:latin typeface="Calibri"/>
              <a:ea typeface="Calibri"/>
              <a:cs typeface="Calibri"/>
              <a:sym typeface="Calibri"/>
            </a:endParaRPr>
          </a:p>
          <a:p>
            <a:pPr indent="-323850" lvl="0" marL="457200" rtl="0" algn="l">
              <a:spcBef>
                <a:spcPts val="0"/>
              </a:spcBef>
              <a:spcAft>
                <a:spcPts val="0"/>
              </a:spcAft>
              <a:buClr>
                <a:schemeClr val="dk2"/>
              </a:buClr>
              <a:buSzPts val="1500"/>
              <a:buFont typeface="Calibri"/>
              <a:buChar char="●"/>
            </a:pPr>
            <a:r>
              <a:rPr lang="en" sz="1500">
                <a:solidFill>
                  <a:schemeClr val="dk2"/>
                </a:solidFill>
                <a:latin typeface="Calibri"/>
                <a:ea typeface="Calibri"/>
                <a:cs typeface="Calibri"/>
                <a:sym typeface="Calibri"/>
              </a:rPr>
              <a:t>Google colab</a:t>
            </a:r>
            <a:endParaRPr sz="1500">
              <a:solidFill>
                <a:schemeClr val="dk2"/>
              </a:solidFill>
              <a:latin typeface="Calibri"/>
              <a:ea typeface="Calibri"/>
              <a:cs typeface="Calibri"/>
              <a:sym typeface="Calibri"/>
            </a:endParaRPr>
          </a:p>
        </p:txBody>
      </p:sp>
      <p:sp>
        <p:nvSpPr>
          <p:cNvPr id="86" name="Google Shape;86;p18"/>
          <p:cNvSpPr txBox="1"/>
          <p:nvPr/>
        </p:nvSpPr>
        <p:spPr>
          <a:xfrm>
            <a:off x="4696075" y="901600"/>
            <a:ext cx="3948600" cy="36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latin typeface="Calibri"/>
                <a:ea typeface="Calibri"/>
                <a:cs typeface="Calibri"/>
                <a:sym typeface="Calibri"/>
              </a:rPr>
              <a:t>Data analysis and Visualisation </a:t>
            </a:r>
            <a:endParaRPr b="1" sz="1600">
              <a:solidFill>
                <a:schemeClr val="dk1"/>
              </a:solidFill>
              <a:latin typeface="Calibri"/>
              <a:ea typeface="Calibri"/>
              <a:cs typeface="Calibri"/>
              <a:sym typeface="Calibri"/>
            </a:endParaRPr>
          </a:p>
          <a:p>
            <a:pPr indent="-323850" lvl="0" marL="457200" rtl="0" algn="l">
              <a:spcBef>
                <a:spcPts val="0"/>
              </a:spcBef>
              <a:spcAft>
                <a:spcPts val="0"/>
              </a:spcAft>
              <a:buClr>
                <a:schemeClr val="dk2"/>
              </a:buClr>
              <a:buSzPts val="1500"/>
              <a:buFont typeface="Calibri"/>
              <a:buChar char="●"/>
            </a:pPr>
            <a:r>
              <a:rPr lang="en" sz="1500">
                <a:solidFill>
                  <a:schemeClr val="dk2"/>
                </a:solidFill>
                <a:latin typeface="Calibri"/>
                <a:ea typeface="Calibri"/>
                <a:cs typeface="Calibri"/>
                <a:sym typeface="Calibri"/>
              </a:rPr>
              <a:t>Power BI Desktop and Service</a:t>
            </a:r>
            <a:endParaRPr sz="1500">
              <a:solidFill>
                <a:schemeClr val="dk2"/>
              </a:solidFill>
              <a:latin typeface="Calibri"/>
              <a:ea typeface="Calibri"/>
              <a:cs typeface="Calibri"/>
              <a:sym typeface="Calibri"/>
            </a:endParaRPr>
          </a:p>
          <a:p>
            <a:pPr indent="-323850" lvl="0" marL="457200" rtl="0" algn="l">
              <a:spcBef>
                <a:spcPts val="0"/>
              </a:spcBef>
              <a:spcAft>
                <a:spcPts val="0"/>
              </a:spcAft>
              <a:buClr>
                <a:schemeClr val="dk2"/>
              </a:buClr>
              <a:buSzPts val="1500"/>
              <a:buFont typeface="Calibri"/>
              <a:buChar char="●"/>
            </a:pPr>
            <a:r>
              <a:rPr lang="en" sz="1500">
                <a:solidFill>
                  <a:schemeClr val="dk2"/>
                </a:solidFill>
                <a:latin typeface="Calibri"/>
                <a:ea typeface="Calibri"/>
                <a:cs typeface="Calibri"/>
                <a:sym typeface="Calibri"/>
              </a:rPr>
              <a:t>Microsoft Excel</a:t>
            </a:r>
            <a:endParaRPr sz="1500">
              <a:solidFill>
                <a:schemeClr val="dk2"/>
              </a:solidFill>
              <a:latin typeface="Calibri"/>
              <a:ea typeface="Calibri"/>
              <a:cs typeface="Calibri"/>
              <a:sym typeface="Calibri"/>
            </a:endParaRPr>
          </a:p>
          <a:p>
            <a:pPr indent="-323850" lvl="0" marL="457200" rtl="0" algn="l">
              <a:spcBef>
                <a:spcPts val="0"/>
              </a:spcBef>
              <a:spcAft>
                <a:spcPts val="0"/>
              </a:spcAft>
              <a:buClr>
                <a:schemeClr val="dk2"/>
              </a:buClr>
              <a:buSzPts val="1500"/>
              <a:buFont typeface="Calibri"/>
              <a:buChar char="●"/>
            </a:pPr>
            <a:r>
              <a:rPr lang="en" sz="1500">
                <a:solidFill>
                  <a:schemeClr val="dk2"/>
                </a:solidFill>
                <a:latin typeface="Calibri"/>
                <a:ea typeface="Calibri"/>
                <a:cs typeface="Calibri"/>
                <a:sym typeface="Calibri"/>
              </a:rPr>
              <a:t>Gradio</a:t>
            </a:r>
            <a:endParaRPr sz="1500">
              <a:solidFill>
                <a:schemeClr val="dk2"/>
              </a:solidFill>
              <a:latin typeface="Calibri"/>
              <a:ea typeface="Calibri"/>
              <a:cs typeface="Calibri"/>
              <a:sym typeface="Calibri"/>
            </a:endParaRPr>
          </a:p>
          <a:p>
            <a:pPr indent="-323850" lvl="0" marL="457200" rtl="0" algn="l">
              <a:spcBef>
                <a:spcPts val="0"/>
              </a:spcBef>
              <a:spcAft>
                <a:spcPts val="0"/>
              </a:spcAft>
              <a:buClr>
                <a:schemeClr val="dk2"/>
              </a:buClr>
              <a:buSzPts val="1500"/>
              <a:buFont typeface="Calibri"/>
              <a:buChar char="●"/>
            </a:pPr>
            <a:r>
              <a:rPr lang="en" sz="1500">
                <a:solidFill>
                  <a:schemeClr val="dk2"/>
                </a:solidFill>
                <a:latin typeface="Calibri"/>
                <a:ea typeface="Calibri"/>
                <a:cs typeface="Calibri"/>
                <a:sym typeface="Calibri"/>
              </a:rPr>
              <a:t>Google Colab</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nvSpPr>
        <p:spPr>
          <a:xfrm>
            <a:off x="150600" y="131525"/>
            <a:ext cx="5525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Calibri"/>
                <a:ea typeface="Calibri"/>
                <a:cs typeface="Calibri"/>
                <a:sym typeface="Calibri"/>
              </a:rPr>
              <a:t>Team members and contribution:</a:t>
            </a:r>
            <a:endParaRPr b="1" sz="2400">
              <a:solidFill>
                <a:schemeClr val="dk1"/>
              </a:solidFill>
              <a:latin typeface="Calibri"/>
              <a:ea typeface="Calibri"/>
              <a:cs typeface="Calibri"/>
              <a:sym typeface="Calibri"/>
            </a:endParaRPr>
          </a:p>
        </p:txBody>
      </p:sp>
      <p:sp>
        <p:nvSpPr>
          <p:cNvPr id="92" name="Google Shape;92;p19"/>
          <p:cNvSpPr txBox="1"/>
          <p:nvPr/>
        </p:nvSpPr>
        <p:spPr>
          <a:xfrm>
            <a:off x="468750" y="685625"/>
            <a:ext cx="8208300" cy="42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latin typeface="Calibri"/>
                <a:ea typeface="Calibri"/>
                <a:cs typeface="Calibri"/>
                <a:sym typeface="Calibri"/>
              </a:rPr>
              <a:t>Kumar Priyanshu:</a:t>
            </a:r>
            <a:endParaRPr b="1" sz="1800">
              <a:solidFill>
                <a:schemeClr val="dk2"/>
              </a:solidFill>
              <a:latin typeface="Calibri"/>
              <a:ea typeface="Calibri"/>
              <a:cs typeface="Calibri"/>
              <a:sym typeface="Calibri"/>
            </a:endParaRPr>
          </a:p>
          <a:p>
            <a:pPr indent="0" lvl="0" marL="0" rtl="0" algn="l">
              <a:spcBef>
                <a:spcPts val="0"/>
              </a:spcBef>
              <a:spcAft>
                <a:spcPts val="0"/>
              </a:spcAft>
              <a:buNone/>
            </a:pPr>
            <a:r>
              <a:rPr lang="en">
                <a:solidFill>
                  <a:schemeClr val="dk2"/>
                </a:solidFill>
                <a:latin typeface="Calibri"/>
                <a:ea typeface="Calibri"/>
                <a:cs typeface="Calibri"/>
                <a:sym typeface="Calibri"/>
              </a:rPr>
              <a:t>He was in charge of the thorough data collecting using a variety of techniques, making use of sophisticated web scraping tools like </a:t>
            </a:r>
            <a:r>
              <a:rPr lang="en">
                <a:solidFill>
                  <a:schemeClr val="dk2"/>
                </a:solidFill>
                <a:latin typeface="Calibri"/>
                <a:ea typeface="Calibri"/>
                <a:cs typeface="Calibri"/>
                <a:sym typeface="Calibri"/>
              </a:rPr>
              <a:t>Beautifulsoup</a:t>
            </a:r>
            <a:r>
              <a:rPr lang="en">
                <a:solidFill>
                  <a:schemeClr val="dk2"/>
                </a:solidFill>
                <a:latin typeface="Calibri"/>
                <a:ea typeface="Calibri"/>
                <a:cs typeface="Calibri"/>
                <a:sym typeface="Calibri"/>
              </a:rPr>
              <a:t> and Selenium. He handled data files with efficiency and completed necessary cleaning and preparing work. This required making sure the data was accurate, dependable, and prepared for analysis by eliminating inconsistencies, fixing mistakes, and standardizing formats.</a:t>
            </a:r>
            <a:endParaRPr>
              <a:solidFill>
                <a:schemeClr val="dk2"/>
              </a:solidFill>
              <a:latin typeface="Calibri"/>
              <a:ea typeface="Calibri"/>
              <a:cs typeface="Calibri"/>
              <a:sym typeface="Calibri"/>
            </a:endParaRPr>
          </a:p>
          <a:p>
            <a:pPr indent="0" lvl="0" marL="0" rtl="0" algn="l">
              <a:spcBef>
                <a:spcPts val="0"/>
              </a:spcBef>
              <a:spcAft>
                <a:spcPts val="0"/>
              </a:spcAft>
              <a:buNone/>
            </a:pPr>
            <a:r>
              <a:t/>
            </a:r>
            <a:endParaRPr>
              <a:solidFill>
                <a:schemeClr val="dk2"/>
              </a:solidFill>
              <a:latin typeface="Calibri"/>
              <a:ea typeface="Calibri"/>
              <a:cs typeface="Calibri"/>
              <a:sym typeface="Calibri"/>
            </a:endParaRPr>
          </a:p>
          <a:p>
            <a:pPr indent="0" lvl="0" marL="0" rtl="0" algn="l">
              <a:spcBef>
                <a:spcPts val="0"/>
              </a:spcBef>
              <a:spcAft>
                <a:spcPts val="0"/>
              </a:spcAft>
              <a:buNone/>
            </a:pPr>
            <a:r>
              <a:rPr b="1" lang="en" sz="1800">
                <a:solidFill>
                  <a:schemeClr val="dk2"/>
                </a:solidFill>
                <a:latin typeface="Calibri"/>
                <a:ea typeface="Calibri"/>
                <a:cs typeface="Calibri"/>
                <a:sym typeface="Calibri"/>
              </a:rPr>
              <a:t>Avishikta Bhattacharjee</a:t>
            </a:r>
            <a:endParaRPr b="1" sz="1800">
              <a:solidFill>
                <a:schemeClr val="dk2"/>
              </a:solidFill>
              <a:latin typeface="Calibri"/>
              <a:ea typeface="Calibri"/>
              <a:cs typeface="Calibri"/>
              <a:sym typeface="Calibri"/>
            </a:endParaRPr>
          </a:p>
          <a:p>
            <a:pPr indent="0" lvl="0" marL="0" rtl="0" algn="l">
              <a:spcBef>
                <a:spcPts val="0"/>
              </a:spcBef>
              <a:spcAft>
                <a:spcPts val="0"/>
              </a:spcAft>
              <a:buNone/>
            </a:pPr>
            <a:r>
              <a:rPr lang="en">
                <a:solidFill>
                  <a:schemeClr val="dk2"/>
                </a:solidFill>
                <a:latin typeface="Calibri"/>
                <a:ea typeface="Calibri"/>
                <a:cs typeface="Calibri"/>
                <a:sym typeface="Calibri"/>
              </a:rPr>
              <a:t>She has designed a multi-stage system: a logistic regression model set the baseline, while a fine-tuned DistilBERT model identified sentiment in tech reviews. Positive sentiment from DistilBERT was then analyzed by Gemini, another large language model, to uncover trends. Finally, the she has integrated Gemini with the Gardio web app, allowing visualization of these positive trends. This clever combination of models provided valuable insights into user sentiment.</a:t>
            </a:r>
            <a:endParaRPr>
              <a:solidFill>
                <a:schemeClr val="dk2"/>
              </a:solidFill>
              <a:latin typeface="Calibri"/>
              <a:ea typeface="Calibri"/>
              <a:cs typeface="Calibri"/>
              <a:sym typeface="Calibri"/>
            </a:endParaRPr>
          </a:p>
          <a:p>
            <a:pPr indent="0" lvl="0" marL="0" rtl="0" algn="l">
              <a:spcBef>
                <a:spcPts val="0"/>
              </a:spcBef>
              <a:spcAft>
                <a:spcPts val="0"/>
              </a:spcAft>
              <a:buNone/>
            </a:pPr>
            <a:r>
              <a:t/>
            </a:r>
            <a:endParaRPr>
              <a:solidFill>
                <a:schemeClr val="dk2"/>
              </a:solidFill>
              <a:latin typeface="Calibri"/>
              <a:ea typeface="Calibri"/>
              <a:cs typeface="Calibri"/>
              <a:sym typeface="Calibri"/>
            </a:endParaRPr>
          </a:p>
          <a:p>
            <a:pPr indent="0" lvl="0" marL="0" rtl="0" algn="l">
              <a:spcBef>
                <a:spcPts val="0"/>
              </a:spcBef>
              <a:spcAft>
                <a:spcPts val="0"/>
              </a:spcAft>
              <a:buNone/>
            </a:pPr>
            <a:r>
              <a:rPr b="1" lang="en" sz="1800">
                <a:solidFill>
                  <a:schemeClr val="dk2"/>
                </a:solidFill>
                <a:latin typeface="Calibri"/>
                <a:ea typeface="Calibri"/>
                <a:cs typeface="Calibri"/>
                <a:sym typeface="Calibri"/>
              </a:rPr>
              <a:t>Akangkha Sarkar </a:t>
            </a:r>
            <a:endParaRPr b="1" sz="1800">
              <a:solidFill>
                <a:schemeClr val="dk2"/>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a:solidFill>
                  <a:schemeClr val="dk2"/>
                </a:solidFill>
                <a:latin typeface="Calibri"/>
                <a:ea typeface="Calibri"/>
                <a:cs typeface="Calibri"/>
                <a:sym typeface="Calibri"/>
              </a:rPr>
              <a:t>She was responsible for data visualization and analysis in this project. Leveraging tools such as Power BI and Excel, she has data to derive meaningful insights. Additionally, she has developed a Gradio-based web interface to effectively present the project findings. This interface not only enhances the accessibility of the results but also ensures a seamless and engaging user experience. </a:t>
            </a:r>
            <a:endParaRPr>
              <a:solidFill>
                <a:schemeClr val="dk2"/>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nvSpPr>
        <p:spPr>
          <a:xfrm>
            <a:off x="109400" y="169225"/>
            <a:ext cx="3743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Calibri"/>
                <a:ea typeface="Calibri"/>
                <a:cs typeface="Calibri"/>
                <a:sym typeface="Calibri"/>
              </a:rPr>
              <a:t>Conclusion</a:t>
            </a:r>
            <a:endParaRPr b="1" sz="2400">
              <a:solidFill>
                <a:schemeClr val="dk1"/>
              </a:solidFill>
              <a:latin typeface="Calibri"/>
              <a:ea typeface="Calibri"/>
              <a:cs typeface="Calibri"/>
              <a:sym typeface="Calibri"/>
            </a:endParaRPr>
          </a:p>
        </p:txBody>
      </p:sp>
      <p:sp>
        <p:nvSpPr>
          <p:cNvPr id="98" name="Google Shape;98;p20"/>
          <p:cNvSpPr txBox="1"/>
          <p:nvPr/>
        </p:nvSpPr>
        <p:spPr>
          <a:xfrm>
            <a:off x="458150" y="907050"/>
            <a:ext cx="8229600" cy="301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latin typeface="Calibri"/>
                <a:ea typeface="Calibri"/>
                <a:cs typeface="Calibri"/>
                <a:sym typeface="Calibri"/>
              </a:rPr>
              <a:t>After gathering the data and performing sentiment analysis on the reviews, we gained insights into the</a:t>
            </a:r>
            <a:r>
              <a:rPr b="1" lang="en" sz="1800">
                <a:solidFill>
                  <a:schemeClr val="dk1"/>
                </a:solidFill>
                <a:latin typeface="Calibri"/>
                <a:ea typeface="Calibri"/>
                <a:cs typeface="Calibri"/>
                <a:sym typeface="Calibri"/>
              </a:rPr>
              <a:t> top 10 Intel processors based on their sentiment scores in two distinct categories: user reviews and technical reviews. </a:t>
            </a:r>
            <a:r>
              <a:rPr lang="en" sz="1800">
                <a:solidFill>
                  <a:schemeClr val="dk1"/>
                </a:solidFill>
                <a:latin typeface="Calibri"/>
                <a:ea typeface="Calibri"/>
                <a:cs typeface="Calibri"/>
                <a:sym typeface="Calibri"/>
              </a:rPr>
              <a:t>In this sentiment analysis, reviews classified as positive were assigned a score of +1, while negative reviews received a score of 0. By summing these sentiment scores, we determined which processors had the highest positive sentiment across both categories. The results of this analysis provided a ranking of the Intel processors based on the highest sentiment scores, reflecting the overall positive reception of these processors in user and technical reviews.</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