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0233600" cy="40233600"/>
  <p:notesSz cx="6858000" cy="9144000"/>
  <p:defaultTextStyle>
    <a:defPPr>
      <a:defRPr lang="en-US"/>
    </a:defPPr>
    <a:lvl1pPr marL="0" algn="l" defTabSz="4598060" rtl="0" eaLnBrk="1" latinLnBrk="0" hangingPunct="1">
      <a:defRPr sz="9100" kern="1200">
        <a:solidFill>
          <a:schemeClr val="tx1"/>
        </a:solidFill>
        <a:latin typeface="+mn-lt"/>
        <a:ea typeface="+mn-ea"/>
        <a:cs typeface="+mn-cs"/>
      </a:defRPr>
    </a:lvl1pPr>
    <a:lvl2pPr marL="2299030" algn="l" defTabSz="4598060" rtl="0" eaLnBrk="1" latinLnBrk="0" hangingPunct="1">
      <a:defRPr sz="9100" kern="1200">
        <a:solidFill>
          <a:schemeClr val="tx1"/>
        </a:solidFill>
        <a:latin typeface="+mn-lt"/>
        <a:ea typeface="+mn-ea"/>
        <a:cs typeface="+mn-cs"/>
      </a:defRPr>
    </a:lvl2pPr>
    <a:lvl3pPr marL="4598060" algn="l" defTabSz="4598060" rtl="0" eaLnBrk="1" latinLnBrk="0" hangingPunct="1">
      <a:defRPr sz="9100" kern="1200">
        <a:solidFill>
          <a:schemeClr val="tx1"/>
        </a:solidFill>
        <a:latin typeface="+mn-lt"/>
        <a:ea typeface="+mn-ea"/>
        <a:cs typeface="+mn-cs"/>
      </a:defRPr>
    </a:lvl3pPr>
    <a:lvl4pPr marL="6897091" algn="l" defTabSz="4598060" rtl="0" eaLnBrk="1" latinLnBrk="0" hangingPunct="1">
      <a:defRPr sz="9100" kern="1200">
        <a:solidFill>
          <a:schemeClr val="tx1"/>
        </a:solidFill>
        <a:latin typeface="+mn-lt"/>
        <a:ea typeface="+mn-ea"/>
        <a:cs typeface="+mn-cs"/>
      </a:defRPr>
    </a:lvl4pPr>
    <a:lvl5pPr marL="9196121" algn="l" defTabSz="4598060" rtl="0" eaLnBrk="1" latinLnBrk="0" hangingPunct="1">
      <a:defRPr sz="9100" kern="1200">
        <a:solidFill>
          <a:schemeClr val="tx1"/>
        </a:solidFill>
        <a:latin typeface="+mn-lt"/>
        <a:ea typeface="+mn-ea"/>
        <a:cs typeface="+mn-cs"/>
      </a:defRPr>
    </a:lvl5pPr>
    <a:lvl6pPr marL="11495151" algn="l" defTabSz="4598060" rtl="0" eaLnBrk="1" latinLnBrk="0" hangingPunct="1">
      <a:defRPr sz="9100" kern="1200">
        <a:solidFill>
          <a:schemeClr val="tx1"/>
        </a:solidFill>
        <a:latin typeface="+mn-lt"/>
        <a:ea typeface="+mn-ea"/>
        <a:cs typeface="+mn-cs"/>
      </a:defRPr>
    </a:lvl6pPr>
    <a:lvl7pPr marL="13794181" algn="l" defTabSz="4598060" rtl="0" eaLnBrk="1" latinLnBrk="0" hangingPunct="1">
      <a:defRPr sz="9100" kern="1200">
        <a:solidFill>
          <a:schemeClr val="tx1"/>
        </a:solidFill>
        <a:latin typeface="+mn-lt"/>
        <a:ea typeface="+mn-ea"/>
        <a:cs typeface="+mn-cs"/>
      </a:defRPr>
    </a:lvl7pPr>
    <a:lvl8pPr marL="16093211" algn="l" defTabSz="4598060" rtl="0" eaLnBrk="1" latinLnBrk="0" hangingPunct="1">
      <a:defRPr sz="9100" kern="1200">
        <a:solidFill>
          <a:schemeClr val="tx1"/>
        </a:solidFill>
        <a:latin typeface="+mn-lt"/>
        <a:ea typeface="+mn-ea"/>
        <a:cs typeface="+mn-cs"/>
      </a:defRPr>
    </a:lvl8pPr>
    <a:lvl9pPr marL="18392242" algn="l" defTabSz="4598060" rtl="0" eaLnBrk="1" latinLnBrk="0" hangingPunct="1">
      <a:defRPr sz="9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p:scale>
          <a:sx n="33" d="100"/>
          <a:sy n="33" d="100"/>
        </p:scale>
        <p:origin x="528" y="48"/>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8" name="Group 7"/>
          <p:cNvGrpSpPr/>
          <p:nvPr userDrawn="1"/>
        </p:nvGrpSpPr>
        <p:grpSpPr>
          <a:xfrm>
            <a:off x="41071800" y="0"/>
            <a:ext cx="11734800" cy="40233600"/>
            <a:chOff x="33832800" y="0"/>
            <a:chExt cx="12801600" cy="43891200"/>
          </a:xfrm>
        </p:grpSpPr>
        <p:sp>
          <p:nvSpPr>
            <p:cNvPr id="9"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3706837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0607040" y="731520"/>
            <a:ext cx="28895040" cy="387705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731520" y="731520"/>
            <a:ext cx="9144000" cy="387705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213800" y="39852600"/>
            <a:ext cx="5297435" cy="185928"/>
          </a:xfrm>
          <a:prstGeom prst="rect">
            <a:avLst/>
          </a:prstGeom>
        </p:spPr>
      </p:pic>
    </p:spTree>
    <p:extLst>
      <p:ext uri="{BB962C8B-B14F-4D97-AF65-F5344CB8AC3E}">
        <p14:creationId xmlns:p14="http://schemas.microsoft.com/office/powerpoint/2010/main" val="305198022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98060" rtl="0" eaLnBrk="1" latinLnBrk="0" hangingPunct="1">
        <a:spcBef>
          <a:spcPct val="0"/>
        </a:spcBef>
        <a:buNone/>
        <a:defRPr sz="22100" kern="1200">
          <a:solidFill>
            <a:schemeClr val="tx1"/>
          </a:solidFill>
          <a:latin typeface="+mj-lt"/>
          <a:ea typeface="+mj-ea"/>
          <a:cs typeface="+mj-cs"/>
        </a:defRPr>
      </a:lvl1pPr>
    </p:titleStyle>
    <p:bodyStyle>
      <a:lvl1pPr marL="1724273" indent="-1724273" algn="l" defTabSz="4598060" rtl="0" eaLnBrk="1" latinLnBrk="0" hangingPunct="1">
        <a:spcBef>
          <a:spcPct val="20000"/>
        </a:spcBef>
        <a:buFont typeface="Arial" panose="020B0604020202020204" pitchFamily="34" charset="0"/>
        <a:buChar char="•"/>
        <a:defRPr sz="16100" kern="1200">
          <a:solidFill>
            <a:schemeClr val="tx1"/>
          </a:solidFill>
          <a:latin typeface="+mn-lt"/>
          <a:ea typeface="+mn-ea"/>
          <a:cs typeface="+mn-cs"/>
        </a:defRPr>
      </a:lvl1pPr>
      <a:lvl2pPr marL="3735924" indent="-1436894" algn="l" defTabSz="4598060" rtl="0" eaLnBrk="1" latinLnBrk="0" hangingPunct="1">
        <a:spcBef>
          <a:spcPct val="20000"/>
        </a:spcBef>
        <a:buFont typeface="Arial" panose="020B0604020202020204" pitchFamily="34" charset="0"/>
        <a:buChar char="–"/>
        <a:defRPr sz="14100" kern="1200">
          <a:solidFill>
            <a:schemeClr val="tx1"/>
          </a:solidFill>
          <a:latin typeface="+mn-lt"/>
          <a:ea typeface="+mn-ea"/>
          <a:cs typeface="+mn-cs"/>
        </a:defRPr>
      </a:lvl2pPr>
      <a:lvl3pPr marL="5747576" indent="-1149515" algn="l" defTabSz="4598060" rtl="0" eaLnBrk="1" latinLnBrk="0" hangingPunct="1">
        <a:spcBef>
          <a:spcPct val="20000"/>
        </a:spcBef>
        <a:buFont typeface="Arial" panose="020B0604020202020204" pitchFamily="34" charset="0"/>
        <a:buChar char="•"/>
        <a:defRPr sz="12100" kern="1200">
          <a:solidFill>
            <a:schemeClr val="tx1"/>
          </a:solidFill>
          <a:latin typeface="+mn-lt"/>
          <a:ea typeface="+mn-ea"/>
          <a:cs typeface="+mn-cs"/>
        </a:defRPr>
      </a:lvl3pPr>
      <a:lvl4pPr marL="8046606" indent="-1149515" algn="l" defTabSz="4598060" rtl="0" eaLnBrk="1" latinLnBrk="0" hangingPunct="1">
        <a:spcBef>
          <a:spcPct val="20000"/>
        </a:spcBef>
        <a:buFont typeface="Arial" panose="020B0604020202020204" pitchFamily="34" charset="0"/>
        <a:buChar char="–"/>
        <a:defRPr sz="10100" kern="1200">
          <a:solidFill>
            <a:schemeClr val="tx1"/>
          </a:solidFill>
          <a:latin typeface="+mn-lt"/>
          <a:ea typeface="+mn-ea"/>
          <a:cs typeface="+mn-cs"/>
        </a:defRPr>
      </a:lvl4pPr>
      <a:lvl5pPr marL="10345636" indent="-1149515" algn="l" defTabSz="4598060" rtl="0" eaLnBrk="1" latinLnBrk="0" hangingPunct="1">
        <a:spcBef>
          <a:spcPct val="20000"/>
        </a:spcBef>
        <a:buFont typeface="Arial" panose="020B0604020202020204" pitchFamily="34" charset="0"/>
        <a:buChar char="»"/>
        <a:defRPr sz="10100" kern="1200">
          <a:solidFill>
            <a:schemeClr val="tx1"/>
          </a:solidFill>
          <a:latin typeface="+mn-lt"/>
          <a:ea typeface="+mn-ea"/>
          <a:cs typeface="+mn-cs"/>
        </a:defRPr>
      </a:lvl5pPr>
      <a:lvl6pPr marL="12644666" indent="-1149515" algn="l" defTabSz="4598060" rtl="0" eaLnBrk="1" latinLnBrk="0" hangingPunct="1">
        <a:spcBef>
          <a:spcPct val="20000"/>
        </a:spcBef>
        <a:buFont typeface="Arial" panose="020B0604020202020204" pitchFamily="34" charset="0"/>
        <a:buChar char="•"/>
        <a:defRPr sz="10100" kern="1200">
          <a:solidFill>
            <a:schemeClr val="tx1"/>
          </a:solidFill>
          <a:latin typeface="+mn-lt"/>
          <a:ea typeface="+mn-ea"/>
          <a:cs typeface="+mn-cs"/>
        </a:defRPr>
      </a:lvl6pPr>
      <a:lvl7pPr marL="14943696" indent="-1149515" algn="l" defTabSz="4598060" rtl="0" eaLnBrk="1" latinLnBrk="0" hangingPunct="1">
        <a:spcBef>
          <a:spcPct val="20000"/>
        </a:spcBef>
        <a:buFont typeface="Arial" panose="020B0604020202020204" pitchFamily="34" charset="0"/>
        <a:buChar char="•"/>
        <a:defRPr sz="10100" kern="1200">
          <a:solidFill>
            <a:schemeClr val="tx1"/>
          </a:solidFill>
          <a:latin typeface="+mn-lt"/>
          <a:ea typeface="+mn-ea"/>
          <a:cs typeface="+mn-cs"/>
        </a:defRPr>
      </a:lvl7pPr>
      <a:lvl8pPr marL="17242727" indent="-1149515" algn="l" defTabSz="4598060" rtl="0" eaLnBrk="1" latinLnBrk="0" hangingPunct="1">
        <a:spcBef>
          <a:spcPct val="20000"/>
        </a:spcBef>
        <a:buFont typeface="Arial" panose="020B0604020202020204" pitchFamily="34" charset="0"/>
        <a:buChar char="•"/>
        <a:defRPr sz="10100" kern="1200">
          <a:solidFill>
            <a:schemeClr val="tx1"/>
          </a:solidFill>
          <a:latin typeface="+mn-lt"/>
          <a:ea typeface="+mn-ea"/>
          <a:cs typeface="+mn-cs"/>
        </a:defRPr>
      </a:lvl8pPr>
      <a:lvl9pPr marL="19541757" indent="-1149515" algn="l" defTabSz="4598060" rtl="0" eaLnBrk="1" latinLnBrk="0" hangingPunct="1">
        <a:spcBef>
          <a:spcPct val="20000"/>
        </a:spcBef>
        <a:buFont typeface="Arial" panose="020B0604020202020204" pitchFamily="34" charset="0"/>
        <a:buChar char="•"/>
        <a:defRPr sz="10100" kern="1200">
          <a:solidFill>
            <a:schemeClr val="tx1"/>
          </a:solidFill>
          <a:latin typeface="+mn-lt"/>
          <a:ea typeface="+mn-ea"/>
          <a:cs typeface="+mn-cs"/>
        </a:defRPr>
      </a:lvl9pPr>
    </p:bodyStyle>
    <p:otherStyle>
      <a:defPPr>
        <a:defRPr lang="en-US"/>
      </a:defPPr>
      <a:lvl1pPr marL="0" algn="l" defTabSz="4598060" rtl="0" eaLnBrk="1" latinLnBrk="0" hangingPunct="1">
        <a:defRPr sz="9100" kern="1200">
          <a:solidFill>
            <a:schemeClr val="tx1"/>
          </a:solidFill>
          <a:latin typeface="+mn-lt"/>
          <a:ea typeface="+mn-ea"/>
          <a:cs typeface="+mn-cs"/>
        </a:defRPr>
      </a:lvl1pPr>
      <a:lvl2pPr marL="2299030" algn="l" defTabSz="4598060" rtl="0" eaLnBrk="1" latinLnBrk="0" hangingPunct="1">
        <a:defRPr sz="9100" kern="1200">
          <a:solidFill>
            <a:schemeClr val="tx1"/>
          </a:solidFill>
          <a:latin typeface="+mn-lt"/>
          <a:ea typeface="+mn-ea"/>
          <a:cs typeface="+mn-cs"/>
        </a:defRPr>
      </a:lvl2pPr>
      <a:lvl3pPr marL="4598060" algn="l" defTabSz="4598060" rtl="0" eaLnBrk="1" latinLnBrk="0" hangingPunct="1">
        <a:defRPr sz="9100" kern="1200">
          <a:solidFill>
            <a:schemeClr val="tx1"/>
          </a:solidFill>
          <a:latin typeface="+mn-lt"/>
          <a:ea typeface="+mn-ea"/>
          <a:cs typeface="+mn-cs"/>
        </a:defRPr>
      </a:lvl3pPr>
      <a:lvl4pPr marL="6897091" algn="l" defTabSz="4598060" rtl="0" eaLnBrk="1" latinLnBrk="0" hangingPunct="1">
        <a:defRPr sz="9100" kern="1200">
          <a:solidFill>
            <a:schemeClr val="tx1"/>
          </a:solidFill>
          <a:latin typeface="+mn-lt"/>
          <a:ea typeface="+mn-ea"/>
          <a:cs typeface="+mn-cs"/>
        </a:defRPr>
      </a:lvl4pPr>
      <a:lvl5pPr marL="9196121" algn="l" defTabSz="4598060" rtl="0" eaLnBrk="1" latinLnBrk="0" hangingPunct="1">
        <a:defRPr sz="9100" kern="1200">
          <a:solidFill>
            <a:schemeClr val="tx1"/>
          </a:solidFill>
          <a:latin typeface="+mn-lt"/>
          <a:ea typeface="+mn-ea"/>
          <a:cs typeface="+mn-cs"/>
        </a:defRPr>
      </a:lvl5pPr>
      <a:lvl6pPr marL="11495151" algn="l" defTabSz="4598060" rtl="0" eaLnBrk="1" latinLnBrk="0" hangingPunct="1">
        <a:defRPr sz="9100" kern="1200">
          <a:solidFill>
            <a:schemeClr val="tx1"/>
          </a:solidFill>
          <a:latin typeface="+mn-lt"/>
          <a:ea typeface="+mn-ea"/>
          <a:cs typeface="+mn-cs"/>
        </a:defRPr>
      </a:lvl6pPr>
      <a:lvl7pPr marL="13794181" algn="l" defTabSz="4598060" rtl="0" eaLnBrk="1" latinLnBrk="0" hangingPunct="1">
        <a:defRPr sz="9100" kern="1200">
          <a:solidFill>
            <a:schemeClr val="tx1"/>
          </a:solidFill>
          <a:latin typeface="+mn-lt"/>
          <a:ea typeface="+mn-ea"/>
          <a:cs typeface="+mn-cs"/>
        </a:defRPr>
      </a:lvl7pPr>
      <a:lvl8pPr marL="16093211" algn="l" defTabSz="4598060" rtl="0" eaLnBrk="1" latinLnBrk="0" hangingPunct="1">
        <a:defRPr sz="9100" kern="1200">
          <a:solidFill>
            <a:schemeClr val="tx1"/>
          </a:solidFill>
          <a:latin typeface="+mn-lt"/>
          <a:ea typeface="+mn-ea"/>
          <a:cs typeface="+mn-cs"/>
        </a:defRPr>
      </a:lvl8pPr>
      <a:lvl9pPr marL="18392242" algn="l" defTabSz="4598060" rtl="0" eaLnBrk="1" latinLnBrk="0" hangingPunct="1">
        <a:defRPr sz="9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tinyurl.com/vgwe4f6" TargetMode="External"/><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83961" y="5756836"/>
            <a:ext cx="9144000" cy="8229600"/>
          </a:xfrm>
          <a:prstGeom prst="rect">
            <a:avLst/>
          </a:prstGeom>
          <a:noFill/>
        </p:spPr>
        <p:txBody>
          <a:bodyPr lIns="457200" rIns="457200" anchor="ctr" anchorCtr="0">
            <a:normAutofit/>
          </a:bodyPr>
          <a:lstStyle/>
          <a:p>
            <a:pPr algn="l"/>
            <a:r>
              <a:rPr lang="en-US" sz="6600" b="1" dirty="0">
                <a:solidFill>
                  <a:schemeClr val="bg1"/>
                </a:solidFill>
                <a:latin typeface="Times New Roman" panose="02020603050405020304" pitchFamily="18" charset="0"/>
                <a:cs typeface="Times New Roman" panose="02020603050405020304" pitchFamily="18" charset="0"/>
              </a:rPr>
              <a:t>CREDIT CARD FRAUD DETECTION USING ANN WITH K-MEANS SMOTE</a:t>
            </a:r>
          </a:p>
        </p:txBody>
      </p:sp>
      <p:sp>
        <p:nvSpPr>
          <p:cNvPr id="3" name="Subtitle 2"/>
          <p:cNvSpPr>
            <a:spLocks noGrp="1"/>
          </p:cNvSpPr>
          <p:nvPr>
            <p:ph type="subTitle" idx="4294967295"/>
          </p:nvPr>
        </p:nvSpPr>
        <p:spPr>
          <a:xfrm>
            <a:off x="1195704" y="13445981"/>
            <a:ext cx="9144000" cy="2263807"/>
          </a:xfrm>
          <a:prstGeom prst="rect">
            <a:avLst/>
          </a:prstGeom>
          <a:noFill/>
        </p:spPr>
        <p:txBody>
          <a:bodyPr lIns="457200" rIns="457200" anchor="t" anchorCtr="0">
            <a:normAutofit/>
          </a:bodyPr>
          <a:lstStyle/>
          <a:p>
            <a:pPr marL="0" indent="0" algn="l">
              <a:buNone/>
            </a:pPr>
            <a:r>
              <a:rPr lang="en-US" sz="3600" dirty="0">
                <a:solidFill>
                  <a:schemeClr val="bg1"/>
                </a:solidFill>
                <a:latin typeface="Calibri" pitchFamily="34" charset="0"/>
              </a:rPr>
              <a:t>Akankhya Mohapatra</a:t>
            </a:r>
          </a:p>
        </p:txBody>
      </p:sp>
      <p:sp>
        <p:nvSpPr>
          <p:cNvPr id="6" name="Rectangle 265"/>
          <p:cNvSpPr>
            <a:spLocks noChangeAspect="1" noChangeArrowheads="1"/>
          </p:cNvSpPr>
          <p:nvPr/>
        </p:nvSpPr>
        <p:spPr bwMode="auto">
          <a:xfrm>
            <a:off x="2560320" y="1645920"/>
            <a:ext cx="5486400" cy="4114800"/>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3600" b="1" dirty="0">
                <a:latin typeface="Calibri" pitchFamily="34" charset="0"/>
              </a:rPr>
              <a:t>REPLACE THIS BOX WITH YOUR ORGANIZATION’S</a:t>
            </a:r>
          </a:p>
          <a:p>
            <a:pPr algn="ctr" defTabSz="4022725"/>
            <a:r>
              <a:rPr lang="en-US" sz="3600" b="1" dirty="0">
                <a:latin typeface="Calibri" pitchFamily="34" charset="0"/>
              </a:rPr>
              <a:t>HIGH RESOLUTION LOGO</a:t>
            </a:r>
          </a:p>
        </p:txBody>
      </p:sp>
      <p:sp>
        <p:nvSpPr>
          <p:cNvPr id="7" name="Text Box 264"/>
          <p:cNvSpPr txBox="1">
            <a:spLocks noChangeArrowheads="1"/>
          </p:cNvSpPr>
          <p:nvPr/>
        </p:nvSpPr>
        <p:spPr bwMode="auto">
          <a:xfrm>
            <a:off x="731520" y="34564320"/>
            <a:ext cx="9144000"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09535" rIns="457200" bIns="209535"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endParaRPr lang="en-US" sz="5400" dirty="0">
              <a:solidFill>
                <a:schemeClr val="bg1"/>
              </a:solidFill>
              <a:latin typeface="Calibri" pitchFamily="34" charset="0"/>
            </a:endParaRPr>
          </a:p>
        </p:txBody>
      </p:sp>
      <p:sp>
        <p:nvSpPr>
          <p:cNvPr id="12" name="Text Box 246"/>
          <p:cNvSpPr txBox="1">
            <a:spLocks noChangeArrowheads="1"/>
          </p:cNvSpPr>
          <p:nvPr/>
        </p:nvSpPr>
        <p:spPr bwMode="auto">
          <a:xfrm>
            <a:off x="1163361" y="20255087"/>
            <a:ext cx="9144000" cy="1097280"/>
          </a:xfrm>
          <a:prstGeom prst="rect">
            <a:avLst/>
          </a:prstGeom>
          <a:noFill/>
          <a:ln>
            <a:noFill/>
          </a:ln>
          <a:effectLst/>
        </p:spPr>
        <p:txBody>
          <a:bodyPr wrap="none" lIns="457200" tIns="209535" rIns="457200" bIns="209535" anchor="ctr" anchorCtr="0"/>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5400" b="1" dirty="0">
                <a:solidFill>
                  <a:schemeClr val="bg1"/>
                </a:solidFill>
                <a:latin typeface="Times New Roman" panose="02020603050405020304" pitchFamily="18" charset="0"/>
                <a:cs typeface="Times New Roman" panose="02020603050405020304" pitchFamily="18" charset="0"/>
              </a:rPr>
              <a:t>ABSTRACT</a:t>
            </a:r>
          </a:p>
        </p:txBody>
      </p:sp>
      <p:sp>
        <p:nvSpPr>
          <p:cNvPr id="13" name="Text Box 267"/>
          <p:cNvSpPr txBox="1">
            <a:spLocks noChangeArrowheads="1"/>
          </p:cNvSpPr>
          <p:nvPr/>
        </p:nvSpPr>
        <p:spPr bwMode="auto">
          <a:xfrm>
            <a:off x="916848" y="22490549"/>
            <a:ext cx="9144000" cy="12984480"/>
          </a:xfrm>
          <a:prstGeom prst="rect">
            <a:avLst/>
          </a:prstGeom>
          <a:noFill/>
          <a:ln>
            <a:noFill/>
          </a:ln>
          <a:effectLst/>
        </p:spPr>
        <p:txBody>
          <a:bodyPr lIns="457200" tIns="182880" rIns="457200" bIns="182880">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lvl="0" defTabSz="4023067" fontAlgn="auto">
              <a:spcBef>
                <a:spcPts val="0"/>
              </a:spcBef>
              <a:spcAft>
                <a:spcPts val="0"/>
              </a:spcAft>
            </a:pPr>
            <a:r>
              <a:rPr lang="en-US" sz="3200" dirty="0">
                <a:solidFill>
                  <a:schemeClr val="bg1"/>
                </a:solidFill>
                <a:latin typeface="Times New Roman" panose="02020603050405020304" pitchFamily="18" charset="0"/>
                <a:cs typeface="Times New Roman" panose="02020603050405020304" pitchFamily="18" charset="0"/>
              </a:rPr>
              <a:t>Cyber criminal activities are witnessed in huge proportions now more than ever, especially in banking arena and Machine learning algorithms help to mitigate its effect by making detection early in the stage using behavioral patterns.</a:t>
            </a:r>
          </a:p>
          <a:p>
            <a:pPr lvl="0" defTabSz="4023067" fontAlgn="auto">
              <a:spcBef>
                <a:spcPts val="0"/>
              </a:spcBef>
              <a:spcAft>
                <a:spcPts val="0"/>
              </a:spcAft>
            </a:pPr>
            <a:r>
              <a:rPr lang="en-US" sz="3200" dirty="0">
                <a:solidFill>
                  <a:schemeClr val="bg1"/>
                </a:solidFill>
                <a:latin typeface="Times New Roman" panose="02020603050405020304" pitchFamily="18" charset="0"/>
                <a:cs typeface="Times New Roman" panose="02020603050405020304" pitchFamily="18" charset="0"/>
              </a:rPr>
              <a:t>In this research, we propose an approach using Artificial Neural Networks (ANN) with K-Means SMOTE resampling technique on the credit card (CC) transaction data set from Kaggle. We evaluated the model performance according to f1-score metric by tuning hyperparameters for both the resampling technique and ANN. The goal of this project is to train a model which performs well in detecting fraudulent CC transactions</a:t>
            </a:r>
          </a:p>
          <a:p>
            <a:pPr lvl="0" defTabSz="4023067" fontAlgn="auto">
              <a:spcBef>
                <a:spcPts val="0"/>
              </a:spcBef>
              <a:spcAft>
                <a:spcPts val="0"/>
              </a:spcAft>
            </a:pPr>
            <a:endParaRPr lang="en-US" sz="3200" dirty="0">
              <a:solidFill>
                <a:schemeClr val="bg1"/>
              </a:solidFill>
              <a:latin typeface="Times New Roman" panose="02020603050405020304" pitchFamily="18" charset="0"/>
              <a:cs typeface="Times New Roman" panose="02020603050405020304" pitchFamily="18" charset="0"/>
            </a:endParaRPr>
          </a:p>
          <a:p>
            <a:pPr lvl="0" defTabSz="4023067" fontAlgn="auto">
              <a:spcBef>
                <a:spcPts val="0"/>
              </a:spcBef>
              <a:spcAft>
                <a:spcPts val="0"/>
              </a:spcAft>
            </a:pPr>
            <a:r>
              <a:rPr lang="en-US" sz="3200" dirty="0">
                <a:solidFill>
                  <a:schemeClr val="bg1"/>
                </a:solidFill>
                <a:latin typeface="Times New Roman" panose="02020603050405020304" pitchFamily="18" charset="0"/>
                <a:cs typeface="Times New Roman" panose="02020603050405020304" pitchFamily="18" charset="0"/>
              </a:rPr>
              <a:t>Key words: Fraudulent, </a:t>
            </a:r>
            <a:r>
              <a:rPr lang="en-CA" sz="3200" dirty="0">
                <a:solidFill>
                  <a:schemeClr val="bg1"/>
                </a:solidFill>
                <a:latin typeface="Times New Roman" panose="02020603050405020304" pitchFamily="18" charset="0"/>
                <a:cs typeface="Times New Roman" panose="02020603050405020304" pitchFamily="18" charset="0"/>
              </a:rPr>
              <a:t>Behavioral patterns, </a:t>
            </a:r>
            <a:r>
              <a:rPr lang="en-US" sz="3200" dirty="0">
                <a:solidFill>
                  <a:schemeClr val="bg1"/>
                </a:solidFill>
                <a:latin typeface="Times New Roman" panose="02020603050405020304" pitchFamily="18" charset="0"/>
                <a:cs typeface="Times New Roman" panose="02020603050405020304" pitchFamily="18" charset="0"/>
              </a:rPr>
              <a:t>Machine learning, Artificial Neural networks, Cyber Criminality</a:t>
            </a:r>
          </a:p>
          <a:p>
            <a:pPr lvl="0" defTabSz="4023067" fontAlgn="auto">
              <a:spcBef>
                <a:spcPts val="0"/>
              </a:spcBef>
              <a:spcAft>
                <a:spcPts val="0"/>
              </a:spcAft>
            </a:pPr>
            <a:endParaRPr lang="en-US" sz="3200" dirty="0">
              <a:solidFill>
                <a:schemeClr val="bg1"/>
              </a:solidFill>
              <a:latin typeface="Calibri" pitchFamily="34" charset="0"/>
            </a:endParaRPr>
          </a:p>
        </p:txBody>
      </p:sp>
      <p:sp>
        <p:nvSpPr>
          <p:cNvPr id="36" name="Text Box 198"/>
          <p:cNvSpPr txBox="1">
            <a:spLocks noChangeArrowheads="1"/>
          </p:cNvSpPr>
          <p:nvPr/>
        </p:nvSpPr>
        <p:spPr bwMode="auto">
          <a:xfrm>
            <a:off x="25365270" y="22697404"/>
            <a:ext cx="13350240"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endParaRPr lang="en-US" sz="5400" b="1" dirty="0">
              <a:solidFill>
                <a:schemeClr val="accent1">
                  <a:lumMod val="50000"/>
                </a:schemeClr>
              </a:solidFill>
              <a:latin typeface="Calibri" pitchFamily="34" charset="0"/>
            </a:endParaRPr>
          </a:p>
        </p:txBody>
      </p:sp>
      <p:sp>
        <p:nvSpPr>
          <p:cNvPr id="37" name="Text Box 199"/>
          <p:cNvSpPr txBox="1">
            <a:spLocks noChangeArrowheads="1"/>
          </p:cNvSpPr>
          <p:nvPr/>
        </p:nvSpPr>
        <p:spPr bwMode="auto">
          <a:xfrm>
            <a:off x="9501705" y="34586274"/>
            <a:ext cx="13350240"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RESULTS</a:t>
            </a:r>
          </a:p>
        </p:txBody>
      </p:sp>
      <p:sp>
        <p:nvSpPr>
          <p:cNvPr id="42" name="Text Box 244"/>
          <p:cNvSpPr txBox="1">
            <a:spLocks noChangeArrowheads="1"/>
          </p:cNvSpPr>
          <p:nvPr/>
        </p:nvSpPr>
        <p:spPr bwMode="auto">
          <a:xfrm>
            <a:off x="13228633" y="25511760"/>
            <a:ext cx="246209"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2400" dirty="0">
                <a:solidFill>
                  <a:schemeClr val="accent1">
                    <a:lumMod val="50000"/>
                  </a:schemeClr>
                </a:solidFill>
                <a:latin typeface="Calibri" pitchFamily="34" charset="0"/>
              </a:rPr>
              <a:t>.</a:t>
            </a:r>
          </a:p>
        </p:txBody>
      </p:sp>
      <p:sp>
        <p:nvSpPr>
          <p:cNvPr id="44" name="Text Box 259"/>
          <p:cNvSpPr txBox="1">
            <a:spLocks noChangeArrowheads="1"/>
          </p:cNvSpPr>
          <p:nvPr/>
        </p:nvSpPr>
        <p:spPr bwMode="auto">
          <a:xfrm>
            <a:off x="10705104" y="1015873"/>
            <a:ext cx="13350240"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DATASETS</a:t>
            </a:r>
          </a:p>
        </p:txBody>
      </p:sp>
      <p:sp>
        <p:nvSpPr>
          <p:cNvPr id="45" name="Text Box 261"/>
          <p:cNvSpPr txBox="1">
            <a:spLocks noChangeArrowheads="1"/>
          </p:cNvSpPr>
          <p:nvPr/>
        </p:nvSpPr>
        <p:spPr bwMode="auto">
          <a:xfrm>
            <a:off x="25013034" y="23118531"/>
            <a:ext cx="13350240"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5400" b="1" dirty="0">
                <a:solidFill>
                  <a:schemeClr val="accent1">
                    <a:lumMod val="50000"/>
                  </a:schemeClr>
                </a:solidFill>
                <a:latin typeface="Calibri" pitchFamily="34" charset="0"/>
              </a:rPr>
              <a:t>CONCLUSION</a:t>
            </a:r>
          </a:p>
        </p:txBody>
      </p:sp>
      <p:sp>
        <p:nvSpPr>
          <p:cNvPr id="46" name="Text Box 262"/>
          <p:cNvSpPr txBox="1">
            <a:spLocks noChangeArrowheads="1"/>
          </p:cNvSpPr>
          <p:nvPr/>
        </p:nvSpPr>
        <p:spPr bwMode="auto">
          <a:xfrm>
            <a:off x="25444890" y="34708194"/>
            <a:ext cx="13350240"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5400" b="1" dirty="0">
                <a:solidFill>
                  <a:schemeClr val="accent1">
                    <a:lumMod val="50000"/>
                  </a:schemeClr>
                </a:solidFill>
                <a:latin typeface="Calibri" pitchFamily="34" charset="0"/>
              </a:rPr>
              <a:t>REFERENCES</a:t>
            </a:r>
          </a:p>
        </p:txBody>
      </p:sp>
      <p:sp>
        <p:nvSpPr>
          <p:cNvPr id="47" name="Text Box 268"/>
          <p:cNvSpPr txBox="1">
            <a:spLocks noChangeArrowheads="1"/>
          </p:cNvSpPr>
          <p:nvPr/>
        </p:nvSpPr>
        <p:spPr bwMode="auto">
          <a:xfrm>
            <a:off x="11195239" y="35248708"/>
            <a:ext cx="13350240" cy="1846659"/>
          </a:xfrm>
          <a:prstGeom prst="rect">
            <a:avLst/>
          </a:prstGeom>
          <a:noFill/>
          <a:ln>
            <a:noFill/>
          </a:ln>
          <a:effectLst/>
        </p:spPr>
        <p:txBody>
          <a:bodyPr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defTabSz="4023067"/>
            <a:r>
              <a:rPr lang="en-CA" sz="3200" dirty="0">
                <a:latin typeface="Times New Roman" panose="02020603050405020304" pitchFamily="18" charset="0"/>
                <a:cs typeface="Times New Roman" panose="02020603050405020304" pitchFamily="18" charset="0"/>
              </a:rPr>
              <a:t>The following is the table specifying the minority and majority class instances before and after applying K-Means SMOTE – </a:t>
            </a:r>
            <a:endParaRPr lang="en-IN" sz="3200" dirty="0">
              <a:latin typeface="Times New Roman" panose="02020603050405020304" pitchFamily="18" charset="0"/>
              <a:cs typeface="Times New Roman" panose="02020603050405020304" pitchFamily="18" charset="0"/>
            </a:endParaRPr>
          </a:p>
          <a:p>
            <a:pPr lvl="0" algn="just" defTabSz="4023067" fontAlgn="auto">
              <a:spcBef>
                <a:spcPts val="0"/>
              </a:spcBef>
              <a:spcAft>
                <a:spcPts val="0"/>
              </a:spcAft>
            </a:pPr>
            <a:endParaRPr lang="en-US" sz="3200" dirty="0">
              <a:solidFill>
                <a:prstClr val="black"/>
              </a:solidFill>
              <a:latin typeface="Times New Roman" panose="02020603050405020304" pitchFamily="18" charset="0"/>
              <a:cs typeface="Times New Roman" panose="02020603050405020304" pitchFamily="18" charset="0"/>
            </a:endParaRPr>
          </a:p>
        </p:txBody>
      </p:sp>
      <p:sp>
        <p:nvSpPr>
          <p:cNvPr id="48" name="Text Box 269"/>
          <p:cNvSpPr txBox="1">
            <a:spLocks noChangeArrowheads="1"/>
          </p:cNvSpPr>
          <p:nvPr/>
        </p:nvSpPr>
        <p:spPr bwMode="auto">
          <a:xfrm>
            <a:off x="25420320" y="23794684"/>
            <a:ext cx="13350240" cy="6278642"/>
          </a:xfrm>
          <a:prstGeom prst="rect">
            <a:avLst/>
          </a:prstGeom>
          <a:noFill/>
          <a:ln>
            <a:noFill/>
          </a:ln>
          <a:effectLst/>
        </p:spPr>
        <p:txBody>
          <a:bodyPr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a:r>
              <a:rPr lang="en-CA" sz="3200" dirty="0">
                <a:latin typeface="Times New Roman" panose="02020603050405020304" pitchFamily="18" charset="0"/>
                <a:cs typeface="Times New Roman" panose="02020603050405020304" pitchFamily="18" charset="0"/>
              </a:rPr>
              <a:t>In this project, we targeted to evaluate the prediction performance of fraudulent Credit Card transactions with a feed forward neural network on a highly imbalanced dataset. To overcome the imbalance nature of the dataset, we have used the K-Means SMOTE resampling technique and compared performance according to the f1 score. We discovered that an ANN without resampling technique required a greater number of parameters (like hidden layers) to reach approximately the same performance as an ANN with K-Means SMOTE resampling technique and less parameters. The final model in the first case was an ANN with 3 hidden layers and 15 neurons per layer which provided an f1 score of 0.79. In the second case, the final model was an ANN with K-means SMOTE consisting of 1 hidden layer and 15 neurons yielded an f1-score of 0.79 as well.</a:t>
            </a:r>
            <a:endParaRPr lang="en-IN" sz="3200" dirty="0">
              <a:latin typeface="Times New Roman" panose="02020603050405020304" pitchFamily="18" charset="0"/>
              <a:cs typeface="Times New Roman" panose="02020603050405020304" pitchFamily="18" charset="0"/>
            </a:endParaRPr>
          </a:p>
        </p:txBody>
      </p:sp>
      <p:sp>
        <p:nvSpPr>
          <p:cNvPr id="49" name="Text Box 270"/>
          <p:cNvSpPr txBox="1">
            <a:spLocks noChangeArrowheads="1"/>
          </p:cNvSpPr>
          <p:nvPr/>
        </p:nvSpPr>
        <p:spPr bwMode="auto">
          <a:xfrm>
            <a:off x="10872074" y="9813560"/>
            <a:ext cx="13350240" cy="7263527"/>
          </a:xfrm>
          <a:prstGeom prst="rect">
            <a:avLst/>
          </a:prstGeom>
          <a:noFill/>
          <a:ln>
            <a:noFill/>
          </a:ln>
          <a:effectLst/>
        </p:spPr>
        <p:txBody>
          <a:bodyPr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457200" lvl="0" indent="-457200" algn="just" defTabSz="4023067" fontAlgn="auto">
              <a:spcBef>
                <a:spcPts val="0"/>
              </a:spcBef>
              <a:spcAft>
                <a:spcPts val="0"/>
              </a:spcAft>
              <a:buFont typeface="Arial" panose="020B0604020202020204" pitchFamily="34" charset="0"/>
              <a:buChar char="•"/>
            </a:pPr>
            <a:r>
              <a:rPr lang="en-US" sz="3200" b="1" dirty="0">
                <a:solidFill>
                  <a:prstClr val="black"/>
                </a:solidFill>
                <a:latin typeface="Times New Roman" panose="02020603050405020304" pitchFamily="18" charset="0"/>
                <a:cs typeface="Times New Roman" panose="02020603050405020304" pitchFamily="18" charset="0"/>
              </a:rPr>
              <a:t>Preprocessing </a:t>
            </a:r>
            <a:endParaRPr lang="en-US" sz="3200" dirty="0">
              <a:solidFill>
                <a:prstClr val="black"/>
              </a:solidFill>
              <a:latin typeface="Times New Roman" panose="02020603050405020304" pitchFamily="18" charset="0"/>
              <a:cs typeface="Times New Roman" panose="02020603050405020304" pitchFamily="18" charset="0"/>
            </a:endParaRPr>
          </a:p>
          <a:p>
            <a:pPr lvl="0" algn="just" defTabSz="4023067" fontAlgn="auto">
              <a:spcBef>
                <a:spcPts val="0"/>
              </a:spcBef>
              <a:spcAft>
                <a:spcPts val="0"/>
              </a:spcAft>
            </a:pPr>
            <a:r>
              <a:rPr lang="en-US" sz="3200" dirty="0">
                <a:solidFill>
                  <a:prstClr val="black"/>
                </a:solidFill>
                <a:latin typeface="Times New Roman" panose="02020603050405020304" pitchFamily="18" charset="0"/>
                <a:cs typeface="Times New Roman" panose="02020603050405020304" pitchFamily="18" charset="0"/>
              </a:rPr>
              <a:t>First, we scaled the features ‘Time’ and ‘Amount’ because their standard deviation are higher than the other features, and then we split the dataset into training set (80%) and test set (20%).</a:t>
            </a:r>
          </a:p>
          <a:p>
            <a:pPr marL="457200" lvl="0" indent="-457200" algn="just" defTabSz="4023067" fontAlgn="auto">
              <a:spcBef>
                <a:spcPts val="0"/>
              </a:spcBef>
              <a:spcAft>
                <a:spcPts val="0"/>
              </a:spcAft>
              <a:buFont typeface="Arial" panose="020B0604020202020204" pitchFamily="34" charset="0"/>
              <a:buChar char="•"/>
            </a:pPr>
            <a:r>
              <a:rPr lang="en-US" sz="3200" b="1" dirty="0">
                <a:solidFill>
                  <a:prstClr val="black"/>
                </a:solidFill>
                <a:latin typeface="Times New Roman" panose="02020603050405020304" pitchFamily="18" charset="0"/>
                <a:cs typeface="Times New Roman" panose="02020603050405020304" pitchFamily="18" charset="0"/>
              </a:rPr>
              <a:t>Resampling Technique </a:t>
            </a:r>
          </a:p>
          <a:p>
            <a:pPr lvl="0" algn="just" defTabSz="4023067" fontAlgn="auto">
              <a:spcBef>
                <a:spcPts val="0"/>
              </a:spcBef>
              <a:spcAft>
                <a:spcPts val="0"/>
              </a:spcAft>
            </a:pPr>
            <a:r>
              <a:rPr lang="en-US" sz="3200" dirty="0">
                <a:solidFill>
                  <a:prstClr val="black"/>
                </a:solidFill>
                <a:latin typeface="Times New Roman" panose="02020603050405020304" pitchFamily="18" charset="0"/>
                <a:cs typeface="Times New Roman" panose="02020603050405020304" pitchFamily="18" charset="0"/>
              </a:rPr>
              <a:t>K-Means Synthetic Minority Oversampling Technique (SMOTE) consists of three steps: clustering, filtering, and oversampling. Once the input space is clustered into K- groups using K-Means Algorithm, filtering allows to select clusters for oversampling, retaining those with a high proportion of minority class samples. It then distributes the number of synthetic samples to generate, assigning more samples to clusters where minority samples are sparsely distributed. Finally, in the oversampling step, SMOTE is applied in each selected cluster to achieve the target ratio of minority and majority instances. The algorithm is illustrated in figure 1 below.</a:t>
            </a:r>
          </a:p>
        </p:txBody>
      </p:sp>
      <p:sp>
        <p:nvSpPr>
          <p:cNvPr id="50" name="Text Box 271"/>
          <p:cNvSpPr txBox="1">
            <a:spLocks noChangeArrowheads="1"/>
          </p:cNvSpPr>
          <p:nvPr/>
        </p:nvSpPr>
        <p:spPr bwMode="auto">
          <a:xfrm>
            <a:off x="25420320" y="29663618"/>
            <a:ext cx="13350240" cy="5293757"/>
          </a:xfrm>
          <a:prstGeom prst="rect">
            <a:avLst/>
          </a:prstGeom>
          <a:noFill/>
          <a:ln>
            <a:noFill/>
          </a:ln>
          <a:effectLst/>
        </p:spPr>
        <p:txBody>
          <a:bodyPr lIns="182880" tIns="182880" rIns="182880" bIns="182880">
            <a:sp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algn="just"/>
            <a:r>
              <a:rPr lang="en-CA" sz="3200" dirty="0">
                <a:latin typeface="Times New Roman" panose="02020603050405020304" pitchFamily="18" charset="0"/>
                <a:cs typeface="Times New Roman" panose="02020603050405020304" pitchFamily="18" charset="0"/>
              </a:rPr>
              <a:t>Since in real world, we don’t  want a model to misclassify a fraudulent transaction, therefore with much more time, we could go further to minimize the False Negative rate by tuning the hyperparameters of the model and testing many other resampling techniques like Gaussian Mixture Model instead of K-Means for clustering step in the process of resampling. </a:t>
            </a:r>
            <a:endParaRPr lang="en-IN" sz="3200" dirty="0">
              <a:latin typeface="Times New Roman" panose="02020603050405020304" pitchFamily="18" charset="0"/>
              <a:cs typeface="Times New Roman" panose="02020603050405020304" pitchFamily="18" charset="0"/>
            </a:endParaRPr>
          </a:p>
          <a:p>
            <a:pPr algn="just"/>
            <a:r>
              <a:rPr lang="en-CA" sz="3200" dirty="0">
                <a:latin typeface="Times New Roman" panose="02020603050405020304" pitchFamily="18" charset="0"/>
                <a:cs typeface="Times New Roman" panose="02020603050405020304" pitchFamily="18" charset="0"/>
              </a:rPr>
              <a:t>Also, here since most of the features were masked due to confidentiality issues, finding an appropriate link between the target variables and features would have probably enabled us to increase the model performance.  </a:t>
            </a:r>
            <a:endParaRPr lang="en-IN" sz="3200" dirty="0">
              <a:latin typeface="Times New Roman" panose="02020603050405020304" pitchFamily="18" charset="0"/>
              <a:cs typeface="Times New Roman" panose="02020603050405020304" pitchFamily="18" charset="0"/>
            </a:endParaRPr>
          </a:p>
          <a:p>
            <a:pPr algn="just"/>
            <a:r>
              <a:rPr lang="en-CA" sz="3200" dirty="0">
                <a:latin typeface="Times New Roman" panose="02020603050405020304" pitchFamily="18" charset="0"/>
                <a:cs typeface="Times New Roman" panose="02020603050405020304" pitchFamily="18" charset="0"/>
              </a:rPr>
              <a:t>Finally, it would be feasible to explore different classification algorithm to find out which ones suit the best this Machine Learning Problem.   </a:t>
            </a:r>
            <a:endParaRPr lang="en-IN" sz="3200" dirty="0">
              <a:latin typeface="Times New Roman" panose="02020603050405020304" pitchFamily="18" charset="0"/>
              <a:cs typeface="Times New Roman" panose="02020603050405020304" pitchFamily="18" charset="0"/>
            </a:endParaRPr>
          </a:p>
        </p:txBody>
      </p:sp>
      <p:sp>
        <p:nvSpPr>
          <p:cNvPr id="52" name="Text Box 273"/>
          <p:cNvSpPr txBox="1">
            <a:spLocks noChangeArrowheads="1"/>
          </p:cNvSpPr>
          <p:nvPr/>
        </p:nvSpPr>
        <p:spPr bwMode="auto">
          <a:xfrm>
            <a:off x="25327170" y="35661600"/>
            <a:ext cx="13350240" cy="1846659"/>
          </a:xfrm>
          <a:prstGeom prst="rect">
            <a:avLst/>
          </a:prstGeom>
          <a:noFill/>
          <a:ln>
            <a:noFill/>
          </a:ln>
          <a:effectLst/>
        </p:spPr>
        <p:txBody>
          <a:bodyPr lIns="182880" tIns="182880" rIns="182880" bIns="182880">
            <a:spAutoFit/>
          </a:bodyPr>
          <a:lstStyle>
            <a:lvl1pPr marL="419100" indent="-419100" defTabSz="838200">
              <a:defRPr>
                <a:solidFill>
                  <a:schemeClr val="tx1"/>
                </a:solidFill>
                <a:latin typeface="Arial" pitchFamily="34" charset="0"/>
              </a:defRPr>
            </a:lvl1pPr>
            <a:lvl2pPr marL="890588" indent="-314325" defTabSz="838200">
              <a:defRPr>
                <a:solidFill>
                  <a:schemeClr val="tx1"/>
                </a:solidFill>
                <a:latin typeface="Arial" pitchFamily="34" charset="0"/>
              </a:defRPr>
            </a:lvl2pPr>
            <a:lvl3pPr marL="1309688" indent="-314325" defTabSz="838200">
              <a:defRPr>
                <a:solidFill>
                  <a:schemeClr val="tx1"/>
                </a:solidFill>
                <a:latin typeface="Arial" pitchFamily="34" charset="0"/>
              </a:defRPr>
            </a:lvl3pPr>
            <a:lvl4pPr marL="1728788" indent="-314325" defTabSz="838200">
              <a:defRPr>
                <a:solidFill>
                  <a:schemeClr val="tx1"/>
                </a:solidFill>
                <a:latin typeface="Arial" pitchFamily="34" charset="0"/>
              </a:defRPr>
            </a:lvl4pPr>
            <a:lvl5pPr marL="2147888" indent="-314325" defTabSz="838200">
              <a:defRPr>
                <a:solidFill>
                  <a:schemeClr val="tx1"/>
                </a:solidFill>
                <a:latin typeface="Arial" pitchFamily="34" charset="0"/>
              </a:defRPr>
            </a:lvl5pPr>
            <a:lvl6pPr marL="2605088" indent="-314325" defTabSz="838200" fontAlgn="base">
              <a:spcBef>
                <a:spcPct val="0"/>
              </a:spcBef>
              <a:spcAft>
                <a:spcPct val="0"/>
              </a:spcAft>
              <a:defRPr>
                <a:solidFill>
                  <a:schemeClr val="tx1"/>
                </a:solidFill>
                <a:latin typeface="Arial" pitchFamily="34" charset="0"/>
              </a:defRPr>
            </a:lvl6pPr>
            <a:lvl7pPr marL="3062288" indent="-314325" defTabSz="838200" fontAlgn="base">
              <a:spcBef>
                <a:spcPct val="0"/>
              </a:spcBef>
              <a:spcAft>
                <a:spcPct val="0"/>
              </a:spcAft>
              <a:defRPr>
                <a:solidFill>
                  <a:schemeClr val="tx1"/>
                </a:solidFill>
                <a:latin typeface="Arial" pitchFamily="34" charset="0"/>
              </a:defRPr>
            </a:lvl7pPr>
            <a:lvl8pPr marL="3519488" indent="-314325" defTabSz="838200" fontAlgn="base">
              <a:spcBef>
                <a:spcPct val="0"/>
              </a:spcBef>
              <a:spcAft>
                <a:spcPct val="0"/>
              </a:spcAft>
              <a:defRPr>
                <a:solidFill>
                  <a:schemeClr val="tx1"/>
                </a:solidFill>
                <a:latin typeface="Arial" pitchFamily="34" charset="0"/>
              </a:defRPr>
            </a:lvl8pPr>
            <a:lvl9pPr marL="3976688" indent="-314325" defTabSz="838200" fontAlgn="base">
              <a:spcBef>
                <a:spcPct val="0"/>
              </a:spcBef>
              <a:spcAft>
                <a:spcPct val="0"/>
              </a:spcAft>
              <a:defRPr>
                <a:solidFill>
                  <a:schemeClr val="tx1"/>
                </a:solidFill>
                <a:latin typeface="Arial" pitchFamily="34" charset="0"/>
              </a:defRPr>
            </a:lvl9pPr>
          </a:lstStyle>
          <a:p>
            <a:pPr>
              <a:spcAft>
                <a:spcPct val="50000"/>
              </a:spcAft>
              <a:buFontTx/>
              <a:buAutoNum type="arabicPeriod"/>
            </a:pPr>
            <a:r>
              <a:rPr lang="en-US" sz="2400" dirty="0">
                <a:latin typeface="Calibri" pitchFamily="34" charset="0"/>
              </a:rPr>
              <a:t>Oversampling for Imbalanced Learning, Felix Last, Georgios </a:t>
            </a:r>
            <a:r>
              <a:rPr lang="en-US" sz="2400" dirty="0" err="1">
                <a:latin typeface="Calibri" pitchFamily="34" charset="0"/>
              </a:rPr>
              <a:t>Douzas</a:t>
            </a:r>
            <a:r>
              <a:rPr lang="en-US" sz="2400" dirty="0">
                <a:latin typeface="Calibri" pitchFamily="34" charset="0"/>
              </a:rPr>
              <a:t>, Fernando </a:t>
            </a:r>
            <a:r>
              <a:rPr lang="en-US" sz="2400" dirty="0" err="1">
                <a:latin typeface="Calibri" pitchFamily="34" charset="0"/>
              </a:rPr>
              <a:t>Bacao</a:t>
            </a:r>
            <a:r>
              <a:rPr lang="en-US" sz="2400" dirty="0">
                <a:latin typeface="Calibri" pitchFamily="34" charset="0"/>
              </a:rPr>
              <a:t>, 2017</a:t>
            </a:r>
          </a:p>
          <a:p>
            <a:pPr>
              <a:spcAft>
                <a:spcPct val="50000"/>
              </a:spcAft>
              <a:buFontTx/>
              <a:buAutoNum type="arabicPeriod"/>
            </a:pPr>
            <a:r>
              <a:rPr lang="en-US" sz="2400" dirty="0"/>
              <a:t>Against the F-score, Adam </a:t>
            </a:r>
            <a:r>
              <a:rPr lang="en-US" sz="2400" dirty="0" err="1"/>
              <a:t>Yedidia</a:t>
            </a:r>
            <a:r>
              <a:rPr lang="en-US" sz="2400" dirty="0"/>
              <a:t>, December 8, 2016</a:t>
            </a:r>
          </a:p>
          <a:p>
            <a:pPr>
              <a:spcAft>
                <a:spcPct val="50000"/>
              </a:spcAft>
              <a:buFontTx/>
              <a:buAutoNum type="arabicPeriod"/>
            </a:pPr>
            <a:r>
              <a:rPr lang="en-US" sz="2400" dirty="0"/>
              <a:t>Dataset URL:  </a:t>
            </a:r>
            <a:r>
              <a:rPr lang="en-US" sz="2400" dirty="0">
                <a:hlinkClick r:id="rId3"/>
              </a:rPr>
              <a:t>https://www.tinyurl.com/vgwe4f6</a:t>
            </a:r>
            <a:endParaRPr lang="en-US" sz="2400" dirty="0"/>
          </a:p>
        </p:txBody>
      </p:sp>
      <p:pic>
        <p:nvPicPr>
          <p:cNvPr id="5" name="Picture 4" descr="A close up of a sign&#10;&#10;Description automatically generated">
            <a:extLst>
              <a:ext uri="{FF2B5EF4-FFF2-40B4-BE49-F238E27FC236}">
                <a16:creationId xmlns:a16="http://schemas.microsoft.com/office/drawing/2014/main" id="{06679236-93B5-46F1-9FD7-DF9D745A07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320" y="1165860"/>
            <a:ext cx="5486400" cy="4762500"/>
          </a:xfrm>
          <a:prstGeom prst="rect">
            <a:avLst/>
          </a:prstGeom>
        </p:spPr>
      </p:pic>
      <p:pic>
        <p:nvPicPr>
          <p:cNvPr id="55" name="Image 1" descr="Une image contenant texte, carte&#10;&#10;Description générée automatiquement">
            <a:extLst>
              <a:ext uri="{FF2B5EF4-FFF2-40B4-BE49-F238E27FC236}">
                <a16:creationId xmlns:a16="http://schemas.microsoft.com/office/drawing/2014/main" id="{8E470D8F-9FA5-4551-B4D6-EF3320C23C39}"/>
              </a:ext>
            </a:extLst>
          </p:cNvPr>
          <p:cNvPicPr/>
          <p:nvPr/>
        </p:nvPicPr>
        <p:blipFill>
          <a:blip r:embed="rId5">
            <a:extLst>
              <a:ext uri="{28A0092B-C50C-407E-A947-70E740481C1C}">
                <a14:useLocalDpi xmlns:a14="http://schemas.microsoft.com/office/drawing/2010/main" val="0"/>
              </a:ext>
            </a:extLst>
          </a:blip>
          <a:stretch>
            <a:fillRect/>
          </a:stretch>
        </p:blipFill>
        <p:spPr>
          <a:xfrm>
            <a:off x="10957602" y="17131032"/>
            <a:ext cx="6079173" cy="4561039"/>
          </a:xfrm>
          <a:prstGeom prst="rect">
            <a:avLst/>
          </a:prstGeom>
        </p:spPr>
      </p:pic>
      <p:sp>
        <p:nvSpPr>
          <p:cNvPr id="9" name="Rectangle 8">
            <a:extLst>
              <a:ext uri="{FF2B5EF4-FFF2-40B4-BE49-F238E27FC236}">
                <a16:creationId xmlns:a16="http://schemas.microsoft.com/office/drawing/2014/main" id="{3752C5F7-6D1A-4342-AB94-47E1617BCA80}"/>
              </a:ext>
            </a:extLst>
          </p:cNvPr>
          <p:cNvSpPr/>
          <p:nvPr/>
        </p:nvSpPr>
        <p:spPr>
          <a:xfrm>
            <a:off x="10852424" y="21997466"/>
            <a:ext cx="6080760" cy="523220"/>
          </a:xfrm>
          <a:prstGeom prst="rect">
            <a:avLst/>
          </a:prstGeom>
        </p:spPr>
        <p:txBody>
          <a:bodyPr wrap="square">
            <a:spAutoFit/>
          </a:bodyPr>
          <a:lstStyle/>
          <a:p>
            <a:r>
              <a:rPr lang="en-US" sz="2800" dirty="0"/>
              <a:t>Figure 1: K-means SMOTE stages</a:t>
            </a:r>
            <a:endParaRPr lang="en-IN" sz="2800" dirty="0"/>
          </a:p>
        </p:txBody>
      </p:sp>
      <p:pic>
        <p:nvPicPr>
          <p:cNvPr id="61" name="Picture 60">
            <a:extLst>
              <a:ext uri="{FF2B5EF4-FFF2-40B4-BE49-F238E27FC236}">
                <a16:creationId xmlns:a16="http://schemas.microsoft.com/office/drawing/2014/main" id="{2F7BD993-BB23-4365-963B-67F84F67D2FE}"/>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420874" y="8080147"/>
            <a:ext cx="5841536" cy="4545799"/>
          </a:xfrm>
          <a:prstGeom prst="rect">
            <a:avLst/>
          </a:prstGeom>
          <a:noFill/>
          <a:ln>
            <a:noFill/>
          </a:ln>
        </p:spPr>
      </p:pic>
      <p:sp>
        <p:nvSpPr>
          <p:cNvPr id="62" name="Text Box 245">
            <a:extLst>
              <a:ext uri="{FF2B5EF4-FFF2-40B4-BE49-F238E27FC236}">
                <a16:creationId xmlns:a16="http://schemas.microsoft.com/office/drawing/2014/main" id="{7BAA9066-B60E-4E24-8E68-8DAE8D373719}"/>
              </a:ext>
            </a:extLst>
          </p:cNvPr>
          <p:cNvSpPr txBox="1">
            <a:spLocks noChangeArrowheads="1"/>
          </p:cNvSpPr>
          <p:nvPr/>
        </p:nvSpPr>
        <p:spPr bwMode="auto">
          <a:xfrm>
            <a:off x="25272213" y="12781900"/>
            <a:ext cx="6701800"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800" dirty="0">
                <a:latin typeface="Calibri" pitchFamily="34" charset="0"/>
              </a:rPr>
              <a:t>Figure 2 –ANN structure</a:t>
            </a:r>
            <a:endParaRPr lang="en-US" sz="2400" dirty="0">
              <a:solidFill>
                <a:schemeClr val="accent1">
                  <a:lumMod val="50000"/>
                </a:schemeClr>
              </a:solidFill>
              <a:latin typeface="Calibri" pitchFamily="34" charset="0"/>
            </a:endParaRPr>
          </a:p>
        </p:txBody>
      </p:sp>
      <p:sp>
        <p:nvSpPr>
          <p:cNvPr id="11" name="Rectangle 10">
            <a:extLst>
              <a:ext uri="{FF2B5EF4-FFF2-40B4-BE49-F238E27FC236}">
                <a16:creationId xmlns:a16="http://schemas.microsoft.com/office/drawing/2014/main" id="{EE130C15-85CA-448D-98C2-5ABFE43D6A4D}"/>
              </a:ext>
            </a:extLst>
          </p:cNvPr>
          <p:cNvSpPr/>
          <p:nvPr/>
        </p:nvSpPr>
        <p:spPr>
          <a:xfrm>
            <a:off x="17440887" y="17052623"/>
            <a:ext cx="7355798" cy="5326202"/>
          </a:xfrm>
          <a:prstGeom prst="rect">
            <a:avLst/>
          </a:prstGeom>
        </p:spPr>
        <p:txBody>
          <a:bodyPr wrap="square">
            <a:spAutoFit/>
          </a:bodyPr>
          <a:lstStyle/>
          <a:p>
            <a:pPr algn="just">
              <a:lnSpc>
                <a:spcPct val="107000"/>
              </a:lnSpc>
            </a:pPr>
            <a:r>
              <a:rPr lang="en-CA" sz="3200" dirty="0">
                <a:latin typeface="Times New Roman" panose="02020603050405020304" pitchFamily="18" charset="0"/>
                <a:ea typeface="Calibri" panose="020F0502020204030204" pitchFamily="34" charset="0"/>
                <a:cs typeface="Times New Roman" panose="02020603050405020304" pitchFamily="18" charset="0"/>
              </a:rPr>
              <a:t>Here, as a starting point, we initiated K-Means SMOTE algorithm with the following parameters:</a:t>
            </a:r>
            <a:endParaRPr lang="en-CA"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CA"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Sampling strategy = 0.333 (</a:t>
            </a:r>
            <a:r>
              <a:rPr lang="en-CA" sz="3200" dirty="0">
                <a:solidFill>
                  <a:prstClr val="black"/>
                </a:solidFill>
                <a:latin typeface="Times New Roman" panose="02020603050405020304" pitchFamily="18" charset="0"/>
                <a:cs typeface="Times New Roman" panose="02020603050405020304" pitchFamily="18" charset="0"/>
              </a:rPr>
              <a:t>(#minority instances / #majority instances)</a:t>
            </a:r>
            <a:endParaRPr lang="en-CA" sz="3200"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CA"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K-neighbours = 5</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CA"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random_state = 1234</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CA" sz="3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Kmeans_estimator</a:t>
            </a:r>
            <a:r>
              <a:rPr lang="en-CA"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CA" sz="3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MiniBatchKMeans</a:t>
            </a:r>
            <a:r>
              <a:rPr lang="en-CA"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CA" sz="3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random_state</a:t>
            </a:r>
            <a:r>
              <a:rPr lang="en-CA"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None)</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CA" sz="3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cluster_balance_threshold</a:t>
            </a:r>
            <a:r>
              <a:rPr lang="en-CA"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auto</a:t>
            </a:r>
          </a:p>
        </p:txBody>
      </p:sp>
      <p:sp>
        <p:nvSpPr>
          <p:cNvPr id="63" name="Rectangle 62">
            <a:extLst>
              <a:ext uri="{FF2B5EF4-FFF2-40B4-BE49-F238E27FC236}">
                <a16:creationId xmlns:a16="http://schemas.microsoft.com/office/drawing/2014/main" id="{191DCA3B-4845-46E9-A8E2-308329F2A48D}"/>
              </a:ext>
            </a:extLst>
          </p:cNvPr>
          <p:cNvSpPr/>
          <p:nvPr/>
        </p:nvSpPr>
        <p:spPr>
          <a:xfrm>
            <a:off x="11047241" y="24908298"/>
            <a:ext cx="12979400" cy="7214796"/>
          </a:xfrm>
          <a:prstGeom prst="rect">
            <a:avLst/>
          </a:prstGeom>
        </p:spPr>
        <p:txBody>
          <a:bodyPr wrap="square">
            <a:spAutoFit/>
          </a:bodyPr>
          <a:lstStyle/>
          <a:p>
            <a:pPr marL="457200" marR="0" lvl="0" indent="-457200" algn="just">
              <a:lnSpc>
                <a:spcPct val="107000"/>
              </a:lnSpc>
              <a:spcBef>
                <a:spcPts val="0"/>
              </a:spcBef>
              <a:spcAft>
                <a:spcPts val="800"/>
              </a:spcAft>
              <a:buFont typeface="Arial" panose="020B0604020202020204" pitchFamily="34" charset="0"/>
              <a:buChar char="•"/>
            </a:pPr>
            <a:r>
              <a:rPr lang="en-US" sz="3200" b="1" dirty="0">
                <a:latin typeface="Times New Roman" panose="02020603050405020304" pitchFamily="18" charset="0"/>
                <a:ea typeface="Calibri" panose="020F0502020204030204" pitchFamily="34" charset="0"/>
                <a:cs typeface="Times New Roman" panose="02020603050405020304" pitchFamily="18" charset="0"/>
              </a:rPr>
              <a:t>ANN</a:t>
            </a:r>
          </a:p>
          <a:p>
            <a:pPr marR="0" lvl="0" algn="just">
              <a:lnSpc>
                <a:spcPct val="107000"/>
              </a:lnSpc>
              <a:spcBef>
                <a:spcPts val="0"/>
              </a:spcBef>
              <a:spcAft>
                <a:spcPts val="800"/>
              </a:spcAft>
            </a:pPr>
            <a:r>
              <a:rPr lang="en-CA" sz="3200" dirty="0">
                <a:latin typeface="Times New Roman" panose="02020603050405020304" pitchFamily="18" charset="0"/>
                <a:ea typeface="Calibri" panose="020F0502020204030204" pitchFamily="34" charset="0"/>
                <a:cs typeface="Times New Roman" panose="02020603050405020304" pitchFamily="18" charset="0"/>
              </a:rPr>
              <a:t> We initiated with a fully connected feed-forward neural network with 1 hidden layer containing 5 neurons and an output layer with a single neuron. Gradually, we increased the depth and the width of the network in order to enhance the prediction performance. We also added regularization and tuning parameters (such as </a:t>
            </a:r>
            <a:r>
              <a:rPr lang="en-CA" sz="3200" dirty="0" err="1">
                <a:latin typeface="Times New Roman" panose="02020603050405020304" pitchFamily="18" charset="0"/>
                <a:ea typeface="Calibri" panose="020F0502020204030204" pitchFamily="34" charset="0"/>
                <a:cs typeface="Times New Roman" panose="02020603050405020304" pitchFamily="18" charset="0"/>
              </a:rPr>
              <a:t>batch_size</a:t>
            </a:r>
            <a:r>
              <a:rPr lang="en-CA" sz="3200" dirty="0">
                <a:latin typeface="Times New Roman" panose="02020603050405020304" pitchFamily="18" charset="0"/>
                <a:ea typeface="Calibri" panose="020F0502020204030204" pitchFamily="34" charset="0"/>
                <a:cs typeface="Times New Roman" panose="02020603050405020304" pitchFamily="18" charset="0"/>
              </a:rPr>
              <a:t> = 32, epochs = 10, </a:t>
            </a:r>
            <a:r>
              <a:rPr lang="en-CA" sz="3200" dirty="0" err="1">
                <a:latin typeface="Times New Roman" panose="02020603050405020304" pitchFamily="18" charset="0"/>
                <a:ea typeface="Calibri" panose="020F0502020204030204" pitchFamily="34" charset="0"/>
                <a:cs typeface="Times New Roman" panose="02020603050405020304" pitchFamily="18" charset="0"/>
              </a:rPr>
              <a:t>validation_split</a:t>
            </a:r>
            <a:r>
              <a:rPr lang="en-CA" sz="3200" dirty="0">
                <a:latin typeface="Times New Roman" panose="02020603050405020304" pitchFamily="18" charset="0"/>
                <a:ea typeface="Calibri" panose="020F0502020204030204" pitchFamily="34" charset="0"/>
                <a:cs typeface="Times New Roman" panose="02020603050405020304" pitchFamily="18" charset="0"/>
              </a:rPr>
              <a:t> = 0.2, verbose = 2, shuffle = True) on the final model. We used ‘</a:t>
            </a:r>
            <a:r>
              <a:rPr lang="en-CA" sz="3200" dirty="0" err="1">
                <a:latin typeface="Times New Roman" panose="02020603050405020304" pitchFamily="18" charset="0"/>
                <a:ea typeface="Calibri" panose="020F0502020204030204" pitchFamily="34" charset="0"/>
                <a:cs typeface="Times New Roman" panose="02020603050405020304" pitchFamily="18" charset="0"/>
              </a:rPr>
              <a:t>relu</a:t>
            </a:r>
            <a:r>
              <a:rPr lang="en-CA" sz="3200" dirty="0">
                <a:latin typeface="Times New Roman" panose="02020603050405020304" pitchFamily="18" charset="0"/>
                <a:ea typeface="Calibri" panose="020F0502020204030204" pitchFamily="34" charset="0"/>
                <a:cs typeface="Times New Roman" panose="02020603050405020304" pitchFamily="18" charset="0"/>
              </a:rPr>
              <a:t>’ activation function for hidden layers and ‘sigmoid’ activation function for the output layer.</a:t>
            </a:r>
          </a:p>
          <a:p>
            <a:pPr marL="457200" marR="0" lvl="0" indent="-457200" algn="just">
              <a:lnSpc>
                <a:spcPct val="107000"/>
              </a:lnSpc>
              <a:spcBef>
                <a:spcPts val="0"/>
              </a:spcBef>
              <a:spcAft>
                <a:spcPts val="800"/>
              </a:spcAft>
              <a:buFont typeface="Arial" panose="020B0604020202020204" pitchFamily="34" charset="0"/>
              <a:buChar char="•"/>
            </a:pPr>
            <a:r>
              <a:rPr lang="en-US" sz="3200" b="1" dirty="0">
                <a:latin typeface="Times New Roman" panose="02020603050405020304" pitchFamily="18" charset="0"/>
                <a:ea typeface="Calibri" panose="020F0502020204030204" pitchFamily="34" charset="0"/>
                <a:cs typeface="Times New Roman" panose="02020603050405020304" pitchFamily="18" charset="0"/>
              </a:rPr>
              <a:t>Performance Metrics </a:t>
            </a:r>
          </a:p>
          <a:p>
            <a:pPr marR="0" lvl="0" algn="just">
              <a:lnSpc>
                <a:spcPct val="107000"/>
              </a:lnSpc>
              <a:spcBef>
                <a:spcPts val="0"/>
              </a:spcBef>
              <a:spcAft>
                <a:spcPts val="8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Due to the imbalance nature of the dataset, the accuracy metric is not appropriate in this case. That is why we chose to focus on the f1-score which accounts for false positive rate and false negative rate</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4" name="Picture 63">
            <a:extLst>
              <a:ext uri="{FF2B5EF4-FFF2-40B4-BE49-F238E27FC236}">
                <a16:creationId xmlns:a16="http://schemas.microsoft.com/office/drawing/2014/main" id="{CFFFAD03-D129-4D37-8C4B-7CCE699BEA1C}"/>
              </a:ext>
            </a:extLst>
          </p:cNvPr>
          <p:cNvPicPr/>
          <p:nvPr/>
        </p:nvPicPr>
        <p:blipFill>
          <a:blip r:embed="rId7"/>
          <a:stretch>
            <a:fillRect/>
          </a:stretch>
        </p:blipFill>
        <p:spPr>
          <a:xfrm>
            <a:off x="11195239" y="32487647"/>
            <a:ext cx="5841536" cy="1384995"/>
          </a:xfrm>
          <a:prstGeom prst="rect">
            <a:avLst/>
          </a:prstGeom>
        </p:spPr>
      </p:pic>
      <p:pic>
        <p:nvPicPr>
          <p:cNvPr id="65" name="Picture 64">
            <a:extLst>
              <a:ext uri="{FF2B5EF4-FFF2-40B4-BE49-F238E27FC236}">
                <a16:creationId xmlns:a16="http://schemas.microsoft.com/office/drawing/2014/main" id="{A977B856-A459-432E-93A7-90F24C57DB88}"/>
              </a:ext>
            </a:extLst>
          </p:cNvPr>
          <p:cNvPicPr/>
          <p:nvPr/>
        </p:nvPicPr>
        <p:blipFill>
          <a:blip r:embed="rId8"/>
          <a:stretch>
            <a:fillRect/>
          </a:stretch>
        </p:blipFill>
        <p:spPr>
          <a:xfrm>
            <a:off x="17274222" y="32221035"/>
            <a:ext cx="5841536" cy="2534143"/>
          </a:xfrm>
          <a:prstGeom prst="rect">
            <a:avLst/>
          </a:prstGeom>
        </p:spPr>
      </p:pic>
      <p:sp>
        <p:nvSpPr>
          <p:cNvPr id="17" name="Rectangle 16">
            <a:extLst>
              <a:ext uri="{FF2B5EF4-FFF2-40B4-BE49-F238E27FC236}">
                <a16:creationId xmlns:a16="http://schemas.microsoft.com/office/drawing/2014/main" id="{AABFF14E-B601-44E1-95F0-979FF2E00DB0}"/>
              </a:ext>
            </a:extLst>
          </p:cNvPr>
          <p:cNvSpPr/>
          <p:nvPr/>
        </p:nvSpPr>
        <p:spPr>
          <a:xfrm>
            <a:off x="17360459" y="32851803"/>
            <a:ext cx="1379548" cy="584775"/>
          </a:xfrm>
          <a:prstGeom prst="rect">
            <a:avLst/>
          </a:prstGeom>
        </p:spPr>
        <p:txBody>
          <a:bodyPr wrap="square">
            <a:spAutoFit/>
          </a:bodyPr>
          <a:lstStyle/>
          <a:p>
            <a:r>
              <a:rPr lang="en-CA" sz="3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where</a:t>
            </a:r>
            <a:endParaRPr lang="en-IN" sz="3200" dirty="0">
              <a:solidFill>
                <a:schemeClr val="bg1">
                  <a:lumMod val="50000"/>
                </a:schemeClr>
              </a:solidFill>
            </a:endParaRPr>
          </a:p>
        </p:txBody>
      </p:sp>
      <p:graphicFrame>
        <p:nvGraphicFramePr>
          <p:cNvPr id="18" name="Table 17">
            <a:extLst>
              <a:ext uri="{FF2B5EF4-FFF2-40B4-BE49-F238E27FC236}">
                <a16:creationId xmlns:a16="http://schemas.microsoft.com/office/drawing/2014/main" id="{206BA01B-7F49-4749-A2AE-C32AB3BAEEE0}"/>
              </a:ext>
            </a:extLst>
          </p:cNvPr>
          <p:cNvGraphicFramePr>
            <a:graphicFrameLocks noGrp="1"/>
          </p:cNvGraphicFramePr>
          <p:nvPr>
            <p:extLst>
              <p:ext uri="{D42A27DB-BD31-4B8C-83A1-F6EECF244321}">
                <p14:modId xmlns:p14="http://schemas.microsoft.com/office/powerpoint/2010/main" val="713981632"/>
              </p:ext>
            </p:extLst>
          </p:nvPr>
        </p:nvGraphicFramePr>
        <p:xfrm>
          <a:off x="11172502" y="36562192"/>
          <a:ext cx="7376160" cy="1846660"/>
        </p:xfrm>
        <a:graphic>
          <a:graphicData uri="http://schemas.openxmlformats.org/drawingml/2006/table">
            <a:tbl>
              <a:tblPr firstRow="1" firstCol="1" bandRow="1">
                <a:tableStyleId>{5C22544A-7EE6-4342-B048-85BDC9FD1C3A}</a:tableStyleId>
              </a:tblPr>
              <a:tblGrid>
                <a:gridCol w="2712354">
                  <a:extLst>
                    <a:ext uri="{9D8B030D-6E8A-4147-A177-3AD203B41FA5}">
                      <a16:colId xmlns:a16="http://schemas.microsoft.com/office/drawing/2014/main" val="730634785"/>
                    </a:ext>
                  </a:extLst>
                </a:gridCol>
                <a:gridCol w="2184314">
                  <a:extLst>
                    <a:ext uri="{9D8B030D-6E8A-4147-A177-3AD203B41FA5}">
                      <a16:colId xmlns:a16="http://schemas.microsoft.com/office/drawing/2014/main" val="2140766687"/>
                    </a:ext>
                  </a:extLst>
                </a:gridCol>
                <a:gridCol w="2479492">
                  <a:extLst>
                    <a:ext uri="{9D8B030D-6E8A-4147-A177-3AD203B41FA5}">
                      <a16:colId xmlns:a16="http://schemas.microsoft.com/office/drawing/2014/main" val="3455766866"/>
                    </a:ext>
                  </a:extLst>
                </a:gridCol>
              </a:tblGrid>
              <a:tr h="461665">
                <a:tc>
                  <a:txBody>
                    <a:bodyPr/>
                    <a:lstStyle/>
                    <a:p>
                      <a:pPr marL="0" marR="0">
                        <a:lnSpc>
                          <a:spcPct val="107000"/>
                        </a:lnSpc>
                        <a:spcBef>
                          <a:spcPts val="0"/>
                        </a:spcBef>
                        <a:spcAft>
                          <a:spcPts val="0"/>
                        </a:spcAft>
                      </a:pPr>
                      <a:r>
                        <a:rPr lang="en-US" sz="20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2000">
                          <a:effectLst/>
                        </a:rPr>
                        <a:t>        Number of instances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427939085"/>
                  </a:ext>
                </a:extLst>
              </a:tr>
              <a:tr h="461665">
                <a:tc>
                  <a:txBody>
                    <a:bodyPr/>
                    <a:lstStyle/>
                    <a:p>
                      <a:pPr marL="0" marR="0">
                        <a:lnSpc>
                          <a:spcPct val="107000"/>
                        </a:lnSpc>
                        <a:spcBef>
                          <a:spcPts val="0"/>
                        </a:spcBef>
                        <a:spcAft>
                          <a:spcPts val="0"/>
                        </a:spcAft>
                      </a:pPr>
                      <a:r>
                        <a:rPr lang="en-US" sz="20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Class 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Class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799064"/>
                  </a:ext>
                </a:extLst>
              </a:tr>
              <a:tr h="461665">
                <a:tc>
                  <a:txBody>
                    <a:bodyPr/>
                    <a:lstStyle/>
                    <a:p>
                      <a:pPr marL="0" marR="0">
                        <a:lnSpc>
                          <a:spcPct val="107000"/>
                        </a:lnSpc>
                        <a:spcBef>
                          <a:spcPts val="0"/>
                        </a:spcBef>
                        <a:spcAft>
                          <a:spcPts val="0"/>
                        </a:spcAft>
                      </a:pPr>
                      <a:r>
                        <a:rPr lang="en-US" sz="2000">
                          <a:effectLst/>
                        </a:rPr>
                        <a:t>Without KMS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227451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394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3926421"/>
                  </a:ext>
                </a:extLst>
              </a:tr>
              <a:tr h="461665">
                <a:tc>
                  <a:txBody>
                    <a:bodyPr/>
                    <a:lstStyle/>
                    <a:p>
                      <a:pPr marL="0" marR="0">
                        <a:lnSpc>
                          <a:spcPct val="107000"/>
                        </a:lnSpc>
                        <a:spcBef>
                          <a:spcPts val="0"/>
                        </a:spcBef>
                        <a:spcAft>
                          <a:spcPts val="0"/>
                        </a:spcAft>
                      </a:pPr>
                      <a:r>
                        <a:rPr lang="en-US" sz="2000" dirty="0">
                          <a:effectLst/>
                        </a:rPr>
                        <a:t>With KMS (ratio=0.333)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227451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75741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8151023"/>
                  </a:ext>
                </a:extLst>
              </a:tr>
            </a:tbl>
          </a:graphicData>
        </a:graphic>
      </p:graphicFrame>
      <p:sp>
        <p:nvSpPr>
          <p:cNvPr id="20" name="Rectangle 1">
            <a:extLst>
              <a:ext uri="{FF2B5EF4-FFF2-40B4-BE49-F238E27FC236}">
                <a16:creationId xmlns:a16="http://schemas.microsoft.com/office/drawing/2014/main" id="{1BE945DD-FD05-4BA3-A827-2723B53D71CA}"/>
              </a:ext>
            </a:extLst>
          </p:cNvPr>
          <p:cNvSpPr>
            <a:spLocks noChangeArrowheads="1"/>
          </p:cNvSpPr>
          <p:nvPr/>
        </p:nvSpPr>
        <p:spPr bwMode="auto">
          <a:xfrm>
            <a:off x="25272213" y="1801203"/>
            <a:ext cx="1335024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CA"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following table mentions the change in f1 score and accuracy score with ANN (with/o K-Means SMOTE) –</a:t>
            </a:r>
            <a:endParaRPr kumimoji="0" lang="en-CA"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CA593E0-9723-4084-8C87-B12C7B20074A}"/>
              </a:ext>
            </a:extLst>
          </p:cNvPr>
          <p:cNvSpPr/>
          <p:nvPr/>
        </p:nvSpPr>
        <p:spPr>
          <a:xfrm>
            <a:off x="25272213" y="3062364"/>
            <a:ext cx="6138858" cy="4901855"/>
          </a:xfrm>
          <a:prstGeom prst="rect">
            <a:avLst/>
          </a:prstGeom>
        </p:spPr>
        <p:txBody>
          <a:bodyPr wrap="square">
            <a:spAutoFit/>
          </a:bodyPr>
          <a:lstStyle/>
          <a:p>
            <a:pPr algn="just">
              <a:lnSpc>
                <a:spcPct val="107000"/>
              </a:lnSpc>
              <a:spcAft>
                <a:spcPts val="800"/>
              </a:spcAft>
            </a:pPr>
            <a:r>
              <a:rPr lang="en-CA" sz="3200" dirty="0">
                <a:latin typeface="Times New Roman" panose="02020603050405020304" pitchFamily="18" charset="0"/>
                <a:ea typeface="Calibri" panose="020F0502020204030204" pitchFamily="34" charset="0"/>
                <a:cs typeface="Times New Roman" panose="02020603050405020304" pitchFamily="18" charset="0"/>
              </a:rPr>
              <a:t>The two best models are highlighted in red in the above table. </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indent="-57150" algn="just">
              <a:lnSpc>
                <a:spcPct val="107000"/>
              </a:lnSpc>
              <a:spcAft>
                <a:spcPts val="800"/>
              </a:spcAft>
            </a:pPr>
            <a:r>
              <a:rPr lang="en-CA" sz="3200" dirty="0">
                <a:latin typeface="Times New Roman" panose="02020603050405020304" pitchFamily="18" charset="0"/>
                <a:ea typeface="Calibri" panose="020F0502020204030204" pitchFamily="34" charset="0"/>
                <a:cs typeface="Times New Roman" panose="02020603050405020304" pitchFamily="18" charset="0"/>
              </a:rPr>
              <a:t>First, we can observe that ANN with 5 neurons per hidden layer does not perform well in terms of f1 score; though ANN with K-Means resampling with the same parameters generates almost the best f1 score (77%). </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E536A19A-E6AC-416A-8E17-7A1DF26948E8}"/>
              </a:ext>
            </a:extLst>
          </p:cNvPr>
          <p:cNvSpPr/>
          <p:nvPr/>
        </p:nvSpPr>
        <p:spPr>
          <a:xfrm>
            <a:off x="25287054" y="13621484"/>
            <a:ext cx="13588404" cy="3218445"/>
          </a:xfrm>
          <a:prstGeom prst="rect">
            <a:avLst/>
          </a:prstGeom>
        </p:spPr>
        <p:txBody>
          <a:bodyPr wrap="square">
            <a:spAutoFit/>
          </a:bodyPr>
          <a:lstStyle/>
          <a:p>
            <a:pPr indent="-57150" algn="just">
              <a:lnSpc>
                <a:spcPct val="107000"/>
              </a:lnSpc>
              <a:spcAft>
                <a:spcPts val="800"/>
              </a:spcAft>
            </a:pPr>
            <a:r>
              <a:rPr lang="en-CA" sz="3200" dirty="0">
                <a:latin typeface="Times New Roman" panose="02020603050405020304" pitchFamily="18" charset="0"/>
                <a:ea typeface="Calibri" panose="020F0502020204030204" pitchFamily="34" charset="0"/>
                <a:cs typeface="Times New Roman" panose="02020603050405020304" pitchFamily="18" charset="0"/>
              </a:rPr>
              <a:t>Then, when ANN itself is well-tuned (Model 11 with parameters: </a:t>
            </a:r>
            <a:r>
              <a:rPr lang="en-CA" sz="3200" dirty="0" err="1">
                <a:latin typeface="Times New Roman" panose="02020603050405020304" pitchFamily="18" charset="0"/>
                <a:ea typeface="Calibri" panose="020F0502020204030204" pitchFamily="34" charset="0"/>
                <a:cs typeface="Times New Roman" panose="02020603050405020304" pitchFamily="18" charset="0"/>
              </a:rPr>
              <a:t>batch_size</a:t>
            </a:r>
            <a:r>
              <a:rPr lang="en-CA" sz="3200" dirty="0">
                <a:latin typeface="Times New Roman" panose="02020603050405020304" pitchFamily="18" charset="0"/>
                <a:ea typeface="Calibri" panose="020F0502020204030204" pitchFamily="34" charset="0"/>
                <a:cs typeface="Times New Roman" panose="02020603050405020304" pitchFamily="18" charset="0"/>
              </a:rPr>
              <a:t> = 32, epochs = 10, validation_split = 0.2, verbose = 2, shuffle = True), we reach the best f1 score(79%) and the KMS does not increase the prediction performance anymore.</a:t>
            </a:r>
            <a:r>
              <a:rPr lang="en-IN" sz="3200" dirty="0">
                <a:latin typeface="Times New Roman" panose="02020603050405020304" pitchFamily="18" charset="0"/>
                <a:ea typeface="Calibri" panose="020F0502020204030204" pitchFamily="34" charset="0"/>
                <a:cs typeface="Times New Roman" panose="02020603050405020304" pitchFamily="18" charset="0"/>
              </a:rPr>
              <a:t> </a:t>
            </a:r>
            <a:r>
              <a:rPr lang="en-CA" sz="3200" dirty="0">
                <a:latin typeface="Times New Roman" panose="02020603050405020304" pitchFamily="18" charset="0"/>
                <a:ea typeface="Calibri" panose="020F0502020204030204" pitchFamily="34" charset="0"/>
                <a:cs typeface="Times New Roman" panose="02020603050405020304" pitchFamily="18" charset="0"/>
              </a:rPr>
              <a:t>Finally, once we attain an acceptable structure for ANN, exploring different sampling strategy does not provide remarkable increase in f1-score (Model 12, 13 and 14).</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6" name="Picture 65">
            <a:extLst>
              <a:ext uri="{FF2B5EF4-FFF2-40B4-BE49-F238E27FC236}">
                <a16:creationId xmlns:a16="http://schemas.microsoft.com/office/drawing/2014/main" id="{E71D0483-B547-4D13-AB64-EB0371641F22}"/>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25491441" y="17052624"/>
            <a:ext cx="9677400" cy="4810112"/>
          </a:xfrm>
          <a:prstGeom prst="rect">
            <a:avLst/>
          </a:prstGeom>
          <a:noFill/>
          <a:ln>
            <a:noFill/>
          </a:ln>
        </p:spPr>
      </p:pic>
      <p:sp>
        <p:nvSpPr>
          <p:cNvPr id="24" name="Rectangle 23">
            <a:extLst>
              <a:ext uri="{FF2B5EF4-FFF2-40B4-BE49-F238E27FC236}">
                <a16:creationId xmlns:a16="http://schemas.microsoft.com/office/drawing/2014/main" id="{CCDA7A6F-16C6-4ED6-885B-10B64E3AF676}"/>
              </a:ext>
            </a:extLst>
          </p:cNvPr>
          <p:cNvSpPr/>
          <p:nvPr/>
        </p:nvSpPr>
        <p:spPr>
          <a:xfrm>
            <a:off x="35676544" y="16933409"/>
            <a:ext cx="3094016" cy="5326202"/>
          </a:xfrm>
          <a:prstGeom prst="rect">
            <a:avLst/>
          </a:prstGeom>
        </p:spPr>
        <p:txBody>
          <a:bodyPr wrap="square">
            <a:spAutoFit/>
          </a:bodyPr>
          <a:lstStyle/>
          <a:p>
            <a:pPr indent="-57150" algn="just">
              <a:lnSpc>
                <a:spcPct val="107000"/>
              </a:lnSpc>
              <a:spcAft>
                <a:spcPts val="800"/>
              </a:spcAft>
            </a:pPr>
            <a:r>
              <a:rPr lang="en-CA" sz="3200" dirty="0">
                <a:latin typeface="Times New Roman" panose="02020603050405020304" pitchFamily="18" charset="0"/>
                <a:ea typeface="Calibri" panose="020F0502020204030204" pitchFamily="34" charset="0"/>
                <a:cs typeface="Times New Roman" panose="02020603050405020304" pitchFamily="18" charset="0"/>
              </a:rPr>
              <a:t>This is the ROC curve for the best model (Model 4 and 11). Area under the ROC-curve make a trade off between the True positive rate and the false positive rate. </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70006B90-7B5B-4BD2-B7D8-9A7FFBBABF48}"/>
              </a:ext>
            </a:extLst>
          </p:cNvPr>
          <p:cNvSpPr/>
          <p:nvPr/>
        </p:nvSpPr>
        <p:spPr>
          <a:xfrm>
            <a:off x="25418273" y="22353091"/>
            <a:ext cx="13111480" cy="1077218"/>
          </a:xfrm>
          <a:prstGeom prst="rect">
            <a:avLst/>
          </a:prstGeom>
        </p:spPr>
        <p:txBody>
          <a:bodyPr wrap="square">
            <a:spAutoFit/>
          </a:bodyPr>
          <a:lstStyle/>
          <a:p>
            <a:pPr algn="just"/>
            <a:r>
              <a:rPr lang="en-CA" sz="3200" dirty="0">
                <a:latin typeface="Times New Roman" panose="02020603050405020304" pitchFamily="18" charset="0"/>
                <a:ea typeface="Calibri" panose="020F0502020204030204" pitchFamily="34" charset="0"/>
                <a:cs typeface="Times New Roman" panose="02020603050405020304" pitchFamily="18" charset="0"/>
              </a:rPr>
              <a:t>Since the curve here is near the left upper corner, we can say that the prediction performance of the model is good.</a:t>
            </a:r>
            <a:endParaRPr lang="en-IN" sz="3200" dirty="0"/>
          </a:p>
        </p:txBody>
      </p:sp>
      <p:sp>
        <p:nvSpPr>
          <p:cNvPr id="69" name="Text Box 259">
            <a:extLst>
              <a:ext uri="{FF2B5EF4-FFF2-40B4-BE49-F238E27FC236}">
                <a16:creationId xmlns:a16="http://schemas.microsoft.com/office/drawing/2014/main" id="{630CB8D0-82C3-4ABF-BC39-3A7D8FAB522D}"/>
              </a:ext>
            </a:extLst>
          </p:cNvPr>
          <p:cNvSpPr txBox="1">
            <a:spLocks noChangeArrowheads="1"/>
          </p:cNvSpPr>
          <p:nvPr/>
        </p:nvSpPr>
        <p:spPr bwMode="auto">
          <a:xfrm>
            <a:off x="10862787" y="9207546"/>
            <a:ext cx="13350240"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METHODOLOGY</a:t>
            </a:r>
          </a:p>
        </p:txBody>
      </p:sp>
      <p:sp>
        <p:nvSpPr>
          <p:cNvPr id="26" name="Rectangle 25">
            <a:extLst>
              <a:ext uri="{FF2B5EF4-FFF2-40B4-BE49-F238E27FC236}">
                <a16:creationId xmlns:a16="http://schemas.microsoft.com/office/drawing/2014/main" id="{2951413E-29E6-46D5-9F6C-18AED3FE4C92}"/>
              </a:ext>
            </a:extLst>
          </p:cNvPr>
          <p:cNvSpPr/>
          <p:nvPr/>
        </p:nvSpPr>
        <p:spPr>
          <a:xfrm>
            <a:off x="10570982" y="1992443"/>
            <a:ext cx="13753196" cy="7536550"/>
          </a:xfrm>
          <a:prstGeom prst="rect">
            <a:avLst/>
          </a:prstGeom>
        </p:spPr>
        <p:txBody>
          <a:bodyPr wrap="square">
            <a:spAutoFit/>
          </a:bodyPr>
          <a:lstStyle/>
          <a:p>
            <a:pPr marL="457200" marR="0" indent="171450" algn="just">
              <a:lnSpc>
                <a:spcPct val="107000"/>
              </a:lnSpc>
              <a:spcBef>
                <a:spcPts val="0"/>
              </a:spcBef>
              <a:spcAft>
                <a:spcPts val="800"/>
              </a:spcAft>
            </a:pPr>
            <a:r>
              <a:rPr lang="en-CA" sz="3200" dirty="0">
                <a:latin typeface="Times New Roman" panose="02020603050405020304" pitchFamily="18" charset="0"/>
                <a:ea typeface="Calibri" panose="020F0502020204030204" pitchFamily="34" charset="0"/>
                <a:cs typeface="Times New Roman" panose="02020603050405020304" pitchFamily="18" charset="0"/>
              </a:rPr>
              <a:t>The datasets contain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marL="457200" marR="0" indent="171450" algn="just">
              <a:lnSpc>
                <a:spcPct val="107000"/>
              </a:lnSpc>
              <a:spcBef>
                <a:spcPts val="0"/>
              </a:spcBef>
              <a:spcAft>
                <a:spcPts val="800"/>
              </a:spcAft>
            </a:pPr>
            <a:r>
              <a:rPr lang="en-CA" sz="3200" dirty="0">
                <a:latin typeface="Times New Roman" panose="02020603050405020304" pitchFamily="18" charset="0"/>
                <a:ea typeface="Calibri" panose="020F0502020204030204" pitchFamily="34" charset="0"/>
                <a:cs typeface="Times New Roman" panose="02020603050405020304" pitchFamily="18" charset="0"/>
              </a:rPr>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Feature 'Class' is the response variable and it takes value 1 in case of fraud and 0 otherwise.</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4DD97B7F-1A05-428F-8AD5-E1BE1EEADFA2}"/>
              </a:ext>
            </a:extLst>
          </p:cNvPr>
          <p:cNvSpPr/>
          <p:nvPr/>
        </p:nvSpPr>
        <p:spPr>
          <a:xfrm>
            <a:off x="10957602" y="23201043"/>
            <a:ext cx="13703196" cy="1637628"/>
          </a:xfrm>
          <a:prstGeom prst="rect">
            <a:avLst/>
          </a:prstGeom>
        </p:spPr>
        <p:txBody>
          <a:bodyPr wrap="square">
            <a:spAutoFit/>
          </a:bodyPr>
          <a:lstStyle/>
          <a:p>
            <a:pPr algn="just">
              <a:lnSpc>
                <a:spcPct val="107000"/>
              </a:lnSpc>
            </a:pPr>
            <a:r>
              <a:rPr lang="en-CA"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Note that the resampling technique has been applied only on the training set. The purpose will be to evaluate, on the test set, changes in F1-score between the model trained with K-means SMOTE and the model trained without. </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E2AB9CC8-95D8-440D-A928-90E1A9B27843}"/>
              </a:ext>
            </a:extLst>
          </p:cNvPr>
          <p:cNvSpPr/>
          <p:nvPr/>
        </p:nvSpPr>
        <p:spPr>
          <a:xfrm>
            <a:off x="11172502" y="38547558"/>
            <a:ext cx="6080760" cy="523220"/>
          </a:xfrm>
          <a:prstGeom prst="rect">
            <a:avLst/>
          </a:prstGeom>
        </p:spPr>
        <p:txBody>
          <a:bodyPr wrap="square">
            <a:spAutoFit/>
          </a:bodyPr>
          <a:lstStyle/>
          <a:p>
            <a:r>
              <a:rPr lang="en-US" sz="2800" dirty="0"/>
              <a:t>Table 1: Resampling outcome</a:t>
            </a:r>
            <a:endParaRPr lang="en-IN" sz="2800" dirty="0"/>
          </a:p>
        </p:txBody>
      </p:sp>
      <p:sp>
        <p:nvSpPr>
          <p:cNvPr id="51" name="Rectangle 50">
            <a:extLst>
              <a:ext uri="{FF2B5EF4-FFF2-40B4-BE49-F238E27FC236}">
                <a16:creationId xmlns:a16="http://schemas.microsoft.com/office/drawing/2014/main" id="{E71EE99A-24FE-440E-BD4E-B7DB5776A3A4}"/>
              </a:ext>
            </a:extLst>
          </p:cNvPr>
          <p:cNvSpPr/>
          <p:nvPr/>
        </p:nvSpPr>
        <p:spPr>
          <a:xfrm>
            <a:off x="31734883" y="12803429"/>
            <a:ext cx="6080760" cy="523220"/>
          </a:xfrm>
          <a:prstGeom prst="rect">
            <a:avLst/>
          </a:prstGeom>
        </p:spPr>
        <p:txBody>
          <a:bodyPr wrap="square">
            <a:spAutoFit/>
          </a:bodyPr>
          <a:lstStyle/>
          <a:p>
            <a:r>
              <a:rPr lang="en-US" sz="2800" dirty="0"/>
              <a:t>Table 2: Different models performance</a:t>
            </a:r>
            <a:endParaRPr lang="en-IN" sz="2800" dirty="0"/>
          </a:p>
        </p:txBody>
      </p:sp>
      <p:graphicFrame>
        <p:nvGraphicFramePr>
          <p:cNvPr id="10" name="Table 9">
            <a:extLst>
              <a:ext uri="{FF2B5EF4-FFF2-40B4-BE49-F238E27FC236}">
                <a16:creationId xmlns:a16="http://schemas.microsoft.com/office/drawing/2014/main" id="{AB67C746-2D3F-4698-8ECA-5FFDF72A1E0E}"/>
              </a:ext>
            </a:extLst>
          </p:cNvPr>
          <p:cNvGraphicFramePr>
            <a:graphicFrameLocks noGrp="1"/>
          </p:cNvGraphicFramePr>
          <p:nvPr>
            <p:extLst>
              <p:ext uri="{D42A27DB-BD31-4B8C-83A1-F6EECF244321}">
                <p14:modId xmlns:p14="http://schemas.microsoft.com/office/powerpoint/2010/main" val="2754260258"/>
              </p:ext>
            </p:extLst>
          </p:nvPr>
        </p:nvGraphicFramePr>
        <p:xfrm>
          <a:off x="31688154" y="3578187"/>
          <a:ext cx="7140575" cy="8993150"/>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1101174967"/>
                    </a:ext>
                  </a:extLst>
                </a:gridCol>
                <a:gridCol w="2337435">
                  <a:extLst>
                    <a:ext uri="{9D8B030D-6E8A-4147-A177-3AD203B41FA5}">
                      <a16:colId xmlns:a16="http://schemas.microsoft.com/office/drawing/2014/main" val="1946511230"/>
                    </a:ext>
                  </a:extLst>
                </a:gridCol>
                <a:gridCol w="1600200">
                  <a:extLst>
                    <a:ext uri="{9D8B030D-6E8A-4147-A177-3AD203B41FA5}">
                      <a16:colId xmlns:a16="http://schemas.microsoft.com/office/drawing/2014/main" val="2677109904"/>
                    </a:ext>
                  </a:extLst>
                </a:gridCol>
                <a:gridCol w="1771650">
                  <a:extLst>
                    <a:ext uri="{9D8B030D-6E8A-4147-A177-3AD203B41FA5}">
                      <a16:colId xmlns:a16="http://schemas.microsoft.com/office/drawing/2014/main" val="2058236787"/>
                    </a:ext>
                  </a:extLst>
                </a:gridCol>
              </a:tblGrid>
              <a:tr h="690195">
                <a:tc>
                  <a:txBody>
                    <a:bodyPr/>
                    <a:lstStyle/>
                    <a:p>
                      <a:pPr marL="0" marR="0">
                        <a:lnSpc>
                          <a:spcPct val="107000"/>
                        </a:lnSpc>
                        <a:spcBef>
                          <a:spcPts val="0"/>
                        </a:spcBef>
                        <a:spcAft>
                          <a:spcPts val="0"/>
                        </a:spcAft>
                      </a:pPr>
                      <a:r>
                        <a:rPr lang="en-US" sz="20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Parameters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F1-Score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0554369"/>
                  </a:ext>
                </a:extLst>
              </a:tr>
              <a:tr h="484438">
                <a:tc>
                  <a:txBody>
                    <a:bodyPr/>
                    <a:lstStyle/>
                    <a:p>
                      <a:pPr marL="0" marR="0">
                        <a:lnSpc>
                          <a:spcPct val="107000"/>
                        </a:lnSpc>
                        <a:spcBef>
                          <a:spcPts val="0"/>
                        </a:spcBef>
                        <a:spcAft>
                          <a:spcPts val="0"/>
                        </a:spcAft>
                      </a:pPr>
                      <a:r>
                        <a:rPr lang="en-US" sz="2000">
                          <a:effectLst/>
                        </a:rPr>
                        <a:t>Model1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(30,5,1-NA)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0630551"/>
                  </a:ext>
                </a:extLst>
              </a:tr>
              <a:tr h="484438">
                <a:tc>
                  <a:txBody>
                    <a:bodyPr/>
                    <a:lstStyle/>
                    <a:p>
                      <a:pPr marL="0" marR="0">
                        <a:lnSpc>
                          <a:spcPct val="107000"/>
                        </a:lnSpc>
                        <a:spcBef>
                          <a:spcPts val="0"/>
                        </a:spcBef>
                        <a:spcAft>
                          <a:spcPts val="0"/>
                        </a:spcAft>
                      </a:pPr>
                      <a:r>
                        <a:rPr lang="en-US" sz="2000">
                          <a:effectLst/>
                        </a:rPr>
                        <a:t>Model2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(30,5,1-0.333)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76744"/>
                  </a:ext>
                </a:extLst>
              </a:tr>
              <a:tr h="484438">
                <a:tc>
                  <a:txBody>
                    <a:bodyPr/>
                    <a:lstStyle/>
                    <a:p>
                      <a:pPr marL="0" marR="0">
                        <a:lnSpc>
                          <a:spcPct val="107000"/>
                        </a:lnSpc>
                        <a:spcBef>
                          <a:spcPts val="0"/>
                        </a:spcBef>
                        <a:spcAft>
                          <a:spcPts val="0"/>
                        </a:spcAft>
                      </a:pPr>
                      <a:r>
                        <a:rPr lang="en-US" sz="2000">
                          <a:effectLst/>
                        </a:rPr>
                        <a:t>Model3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(30,10,1-NA)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466797"/>
                  </a:ext>
                </a:extLst>
              </a:tr>
              <a:tr h="484438">
                <a:tc>
                  <a:txBody>
                    <a:bodyPr/>
                    <a:lstStyle/>
                    <a:p>
                      <a:pPr marL="0" marR="0">
                        <a:lnSpc>
                          <a:spcPct val="107000"/>
                        </a:lnSpc>
                        <a:spcBef>
                          <a:spcPts val="0"/>
                        </a:spcBef>
                        <a:spcAft>
                          <a:spcPts val="0"/>
                        </a:spcAft>
                      </a:pPr>
                      <a:r>
                        <a:rPr lang="en-US" sz="2000" dirty="0">
                          <a:solidFill>
                            <a:srgbClr val="FF0000"/>
                          </a:solidFill>
                          <a:effectLst/>
                        </a:rPr>
                        <a:t>Model4</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solidFill>
                            <a:srgbClr val="FF0000"/>
                          </a:solidFill>
                          <a:effectLst/>
                        </a:rPr>
                        <a:t>(30,10,1-0.333)</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solidFill>
                            <a:srgbClr val="FF0000"/>
                          </a:solidFill>
                          <a:effectLst/>
                        </a:rPr>
                        <a:t>0.79</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solidFill>
                            <a:srgbClr val="FF0000"/>
                          </a:solidFill>
                          <a:effectLst/>
                        </a:rPr>
                        <a:t>0.99</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6800536"/>
                  </a:ext>
                </a:extLst>
              </a:tr>
              <a:tr h="484438">
                <a:tc>
                  <a:txBody>
                    <a:bodyPr/>
                    <a:lstStyle/>
                    <a:p>
                      <a:pPr marL="0" marR="0">
                        <a:lnSpc>
                          <a:spcPct val="107000"/>
                        </a:lnSpc>
                        <a:spcBef>
                          <a:spcPts val="0"/>
                        </a:spcBef>
                        <a:spcAft>
                          <a:spcPts val="0"/>
                        </a:spcAft>
                      </a:pPr>
                      <a:r>
                        <a:rPr lang="en-US" sz="2000">
                          <a:effectLst/>
                        </a:rPr>
                        <a:t>Model5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(30,5,5,1-NA)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646814"/>
                  </a:ext>
                </a:extLst>
              </a:tr>
              <a:tr h="484438">
                <a:tc>
                  <a:txBody>
                    <a:bodyPr/>
                    <a:lstStyle/>
                    <a:p>
                      <a:pPr marL="0" marR="0">
                        <a:lnSpc>
                          <a:spcPct val="107000"/>
                        </a:lnSpc>
                        <a:spcBef>
                          <a:spcPts val="0"/>
                        </a:spcBef>
                        <a:spcAft>
                          <a:spcPts val="0"/>
                        </a:spcAft>
                      </a:pPr>
                      <a:r>
                        <a:rPr lang="en-US" sz="2000">
                          <a:effectLst/>
                        </a:rPr>
                        <a:t>Model6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(30,5,5,1-0.333)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4877210"/>
                  </a:ext>
                </a:extLst>
              </a:tr>
              <a:tr h="484438">
                <a:tc>
                  <a:txBody>
                    <a:bodyPr/>
                    <a:lstStyle/>
                    <a:p>
                      <a:pPr marL="0" marR="0">
                        <a:lnSpc>
                          <a:spcPct val="107000"/>
                        </a:lnSpc>
                        <a:spcBef>
                          <a:spcPts val="0"/>
                        </a:spcBef>
                        <a:spcAft>
                          <a:spcPts val="0"/>
                        </a:spcAft>
                      </a:pPr>
                      <a:r>
                        <a:rPr lang="en-US" sz="2000">
                          <a:effectLst/>
                        </a:rPr>
                        <a:t>Model7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(30,10,10,1-NA)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986029"/>
                  </a:ext>
                </a:extLst>
              </a:tr>
              <a:tr h="484438">
                <a:tc>
                  <a:txBody>
                    <a:bodyPr/>
                    <a:lstStyle/>
                    <a:p>
                      <a:pPr marL="0" marR="0">
                        <a:lnSpc>
                          <a:spcPct val="107000"/>
                        </a:lnSpc>
                        <a:spcBef>
                          <a:spcPts val="0"/>
                        </a:spcBef>
                        <a:spcAft>
                          <a:spcPts val="0"/>
                        </a:spcAft>
                      </a:pPr>
                      <a:r>
                        <a:rPr lang="en-US" sz="2000">
                          <a:effectLst/>
                        </a:rPr>
                        <a:t>Model8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(30,10,10,1-0.333)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0800909"/>
                  </a:ext>
                </a:extLst>
              </a:tr>
              <a:tr h="484438">
                <a:tc>
                  <a:txBody>
                    <a:bodyPr/>
                    <a:lstStyle/>
                    <a:p>
                      <a:pPr marL="0" marR="0">
                        <a:lnSpc>
                          <a:spcPct val="107000"/>
                        </a:lnSpc>
                        <a:spcBef>
                          <a:spcPts val="0"/>
                        </a:spcBef>
                        <a:spcAft>
                          <a:spcPts val="0"/>
                        </a:spcAft>
                      </a:pPr>
                      <a:r>
                        <a:rPr lang="en-US" sz="2000" dirty="0">
                          <a:effectLst/>
                        </a:rPr>
                        <a:t>Model9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(30,15,15,1-NA)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2161813"/>
                  </a:ext>
                </a:extLst>
              </a:tr>
              <a:tr h="484438">
                <a:tc>
                  <a:txBody>
                    <a:bodyPr/>
                    <a:lstStyle/>
                    <a:p>
                      <a:pPr marL="0" marR="0">
                        <a:lnSpc>
                          <a:spcPct val="107000"/>
                        </a:lnSpc>
                        <a:spcBef>
                          <a:spcPts val="0"/>
                        </a:spcBef>
                        <a:spcAft>
                          <a:spcPts val="0"/>
                        </a:spcAft>
                      </a:pPr>
                      <a:r>
                        <a:rPr lang="en-US" sz="2000">
                          <a:effectLst/>
                        </a:rPr>
                        <a:t>Model10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(30,15,15,1-0.333)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4255247"/>
                  </a:ext>
                </a:extLst>
              </a:tr>
              <a:tr h="484438">
                <a:tc>
                  <a:txBody>
                    <a:bodyPr/>
                    <a:lstStyle/>
                    <a:p>
                      <a:pPr marL="0" marR="0">
                        <a:lnSpc>
                          <a:spcPct val="107000"/>
                        </a:lnSpc>
                        <a:spcBef>
                          <a:spcPts val="0"/>
                        </a:spcBef>
                        <a:spcAft>
                          <a:spcPts val="0"/>
                        </a:spcAft>
                      </a:pPr>
                      <a:r>
                        <a:rPr lang="en-US" sz="2000" dirty="0">
                          <a:solidFill>
                            <a:srgbClr val="FF0000"/>
                          </a:solidFill>
                          <a:effectLst/>
                        </a:rPr>
                        <a:t>Model11</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solidFill>
                            <a:srgbClr val="FF0000"/>
                          </a:solidFill>
                          <a:effectLst/>
                        </a:rPr>
                        <a:t>(30,15,15,15,1-NA)</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solidFill>
                            <a:srgbClr val="FF0000"/>
                          </a:solidFill>
                          <a:effectLst/>
                        </a:rPr>
                        <a:t>0.79</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solidFill>
                            <a:srgbClr val="FF0000"/>
                          </a:solidFill>
                          <a:effectLst/>
                        </a:rPr>
                        <a:t>0.99</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7234916"/>
                  </a:ext>
                </a:extLst>
              </a:tr>
              <a:tr h="991379">
                <a:tc>
                  <a:txBody>
                    <a:bodyPr/>
                    <a:lstStyle/>
                    <a:p>
                      <a:pPr marL="0" marR="0">
                        <a:lnSpc>
                          <a:spcPct val="107000"/>
                        </a:lnSpc>
                        <a:spcBef>
                          <a:spcPts val="0"/>
                        </a:spcBef>
                        <a:spcAft>
                          <a:spcPts val="0"/>
                        </a:spcAft>
                      </a:pPr>
                      <a:r>
                        <a:rPr lang="en-US" sz="2000" dirty="0">
                          <a:effectLst/>
                        </a:rPr>
                        <a:t>Model12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(30,15,15,15,1-0.333)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7514872"/>
                  </a:ext>
                </a:extLst>
              </a:tr>
              <a:tr h="991379">
                <a:tc>
                  <a:txBody>
                    <a:bodyPr/>
                    <a:lstStyle/>
                    <a:p>
                      <a:pPr marL="0" marR="0">
                        <a:lnSpc>
                          <a:spcPct val="107000"/>
                        </a:lnSpc>
                        <a:spcBef>
                          <a:spcPts val="0"/>
                        </a:spcBef>
                        <a:spcAft>
                          <a:spcPts val="0"/>
                        </a:spcAft>
                      </a:pPr>
                      <a:r>
                        <a:rPr lang="en-US" sz="2000">
                          <a:effectLst/>
                        </a:rPr>
                        <a:t>Model13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(30,15,15,15,1-0.538)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2190173"/>
                  </a:ext>
                </a:extLst>
              </a:tr>
              <a:tr h="991379">
                <a:tc>
                  <a:txBody>
                    <a:bodyPr/>
                    <a:lstStyle/>
                    <a:p>
                      <a:pPr marL="0" marR="0">
                        <a:lnSpc>
                          <a:spcPct val="107000"/>
                        </a:lnSpc>
                        <a:spcBef>
                          <a:spcPts val="0"/>
                        </a:spcBef>
                        <a:spcAft>
                          <a:spcPts val="0"/>
                        </a:spcAft>
                      </a:pPr>
                      <a:r>
                        <a:rPr lang="en-US" sz="2000">
                          <a:effectLst/>
                        </a:rPr>
                        <a:t>Model14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(30,15,15,15,1-0.176)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6468109"/>
                  </a:ext>
                </a:extLst>
              </a:tr>
            </a:tbl>
          </a:graphicData>
        </a:graphic>
      </p:graphicFrame>
      <p:sp>
        <p:nvSpPr>
          <p:cNvPr id="53" name="Text Box 245">
            <a:extLst>
              <a:ext uri="{FF2B5EF4-FFF2-40B4-BE49-F238E27FC236}">
                <a16:creationId xmlns:a16="http://schemas.microsoft.com/office/drawing/2014/main" id="{181AA58D-7724-4E49-91A4-00BF128D8E1D}"/>
              </a:ext>
            </a:extLst>
          </p:cNvPr>
          <p:cNvSpPr txBox="1">
            <a:spLocks noChangeArrowheads="1"/>
          </p:cNvSpPr>
          <p:nvPr/>
        </p:nvSpPr>
        <p:spPr bwMode="auto">
          <a:xfrm>
            <a:off x="25491441" y="21850154"/>
            <a:ext cx="6701800"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800" dirty="0">
                <a:latin typeface="Calibri" pitchFamily="34" charset="0"/>
              </a:rPr>
              <a:t>Figure 3 –ROC Curve</a:t>
            </a:r>
            <a:endParaRPr lang="en-US" sz="2400" dirty="0">
              <a:solidFill>
                <a:schemeClr val="accent1">
                  <a:lumMod val="50000"/>
                </a:schemeClr>
              </a:solidFill>
              <a:latin typeface="Calibri" pitchFamily="34" charset="0"/>
            </a:endParaRPr>
          </a:p>
        </p:txBody>
      </p:sp>
      <p:sp>
        <p:nvSpPr>
          <p:cNvPr id="14" name="TextBox 13">
            <a:extLst>
              <a:ext uri="{FF2B5EF4-FFF2-40B4-BE49-F238E27FC236}">
                <a16:creationId xmlns:a16="http://schemas.microsoft.com/office/drawing/2014/main" id="{47CCE0C1-C939-4405-89ED-7C8437A18556}"/>
              </a:ext>
            </a:extLst>
          </p:cNvPr>
          <p:cNvSpPr txBox="1"/>
          <p:nvPr/>
        </p:nvSpPr>
        <p:spPr>
          <a:xfrm>
            <a:off x="1463040" y="16791942"/>
            <a:ext cx="7355798" cy="1446550"/>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ea typeface="+mj-ea"/>
                <a:cs typeface="Times New Roman" panose="02020603050405020304" pitchFamily="18" charset="0"/>
              </a:rPr>
              <a:t>Machine</a:t>
            </a:r>
            <a:r>
              <a:rPr lang="en-US" sz="4400" dirty="0"/>
              <a:t> </a:t>
            </a:r>
            <a:r>
              <a:rPr lang="en-US" sz="4400" b="1" dirty="0">
                <a:solidFill>
                  <a:schemeClr val="bg1"/>
                </a:solidFill>
                <a:latin typeface="Times New Roman" panose="02020603050405020304" pitchFamily="18" charset="0"/>
                <a:ea typeface="+mj-ea"/>
                <a:cs typeface="Times New Roman" panose="02020603050405020304" pitchFamily="18" charset="0"/>
              </a:rPr>
              <a:t>Learning</a:t>
            </a:r>
            <a:r>
              <a:rPr lang="en-US" sz="4400" dirty="0"/>
              <a:t> </a:t>
            </a:r>
            <a:r>
              <a:rPr lang="en-US" sz="4400" b="1" dirty="0">
                <a:solidFill>
                  <a:schemeClr val="bg1"/>
                </a:solidFill>
                <a:latin typeface="Times New Roman" panose="02020603050405020304" pitchFamily="18" charset="0"/>
                <a:ea typeface="+mj-ea"/>
                <a:cs typeface="Times New Roman" panose="02020603050405020304" pitchFamily="18" charset="0"/>
              </a:rPr>
              <a:t>I</a:t>
            </a:r>
          </a:p>
          <a:p>
            <a:r>
              <a:rPr lang="en-US" sz="4400" b="1" i="1" dirty="0">
                <a:solidFill>
                  <a:schemeClr val="bg1"/>
                </a:solidFill>
                <a:latin typeface="Times New Roman" panose="02020603050405020304" pitchFamily="18" charset="0"/>
                <a:ea typeface="+mj-ea"/>
                <a:cs typeface="Times New Roman" panose="02020603050405020304" pitchFamily="18" charset="0"/>
              </a:rPr>
              <a:t>Professor</a:t>
            </a:r>
            <a:r>
              <a:rPr lang="en-US" sz="4400" dirty="0"/>
              <a:t> </a:t>
            </a:r>
            <a:r>
              <a:rPr lang="en-US" sz="4400" b="1" i="1" dirty="0">
                <a:solidFill>
                  <a:schemeClr val="bg1"/>
                </a:solidFill>
                <a:latin typeface="Times New Roman" panose="02020603050405020304" pitchFamily="18" charset="0"/>
                <a:ea typeface="+mj-ea"/>
                <a:cs typeface="Times New Roman" panose="02020603050405020304" pitchFamily="18" charset="0"/>
              </a:rPr>
              <a:t>Laurent</a:t>
            </a:r>
            <a:r>
              <a:rPr lang="en-US" sz="4400" i="1" dirty="0"/>
              <a:t> </a:t>
            </a:r>
            <a:r>
              <a:rPr lang="en-US" sz="4400" b="1" i="1" dirty="0" err="1">
                <a:solidFill>
                  <a:schemeClr val="bg1"/>
                </a:solidFill>
                <a:latin typeface="Times New Roman" panose="02020603050405020304" pitchFamily="18" charset="0"/>
                <a:ea typeface="+mj-ea"/>
                <a:cs typeface="Times New Roman" panose="02020603050405020304" pitchFamily="18" charset="0"/>
              </a:rPr>
              <a:t>Charlin</a:t>
            </a:r>
            <a:endParaRPr lang="en-IN" sz="4400" b="1" i="1" dirty="0">
              <a:solidFill>
                <a:schemeClr val="bg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630445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11536</TotalTime>
  <Words>1413</Words>
  <Application>Microsoft Office PowerPoint</Application>
  <PresentationFormat>Custom</PresentationFormat>
  <Paragraphs>125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CREDIT CARD FRAUD DETECTION USING ANN WITH K-MEANS SMOTE</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Genigraphics 800.790.4001</dc:creator>
  <cp:lastModifiedBy>Akankhya Mohapatra</cp:lastModifiedBy>
  <cp:revision>45</cp:revision>
  <dcterms:created xsi:type="dcterms:W3CDTF">2015-03-16T19:12:58Z</dcterms:created>
  <dcterms:modified xsi:type="dcterms:W3CDTF">2020-12-17T07:04:34Z</dcterms:modified>
</cp:coreProperties>
</file>