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Akanksh</a:t>
            </a:r>
            <a:r>
              <a:rPr lang="en-US" sz="2000" b="1" dirty="0">
                <a:solidFill>
                  <a:schemeClr val="accent1">
                    <a:lumMod val="75000"/>
                  </a:schemeClr>
                </a:solidFill>
                <a:latin typeface="Arial" pitchFamily="34" charset="0"/>
                <a:cs typeface="Arial" pitchFamily="34" charset="0"/>
              </a:rPr>
              <a:t> M	</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Akanksh</a:t>
            </a:r>
            <a:r>
              <a:rPr lang="en-US" sz="2000" b="1" dirty="0">
                <a:solidFill>
                  <a:schemeClr val="accent1">
                    <a:lumMod val="75000"/>
                  </a:schemeClr>
                </a:solidFill>
                <a:latin typeface="Arial"/>
                <a:cs typeface="Arial"/>
              </a:rPr>
              <a:t> M</a:t>
            </a:r>
          </a:p>
          <a:p>
            <a:r>
              <a:rPr lang="en-US" sz="2000" b="1" dirty="0">
                <a:solidFill>
                  <a:schemeClr val="accent1">
                    <a:lumMod val="75000"/>
                  </a:schemeClr>
                </a:solidFill>
                <a:latin typeface="Arial"/>
                <a:cs typeface="Arial"/>
              </a:rPr>
              <a:t>College Name : NMAM Institute of Technology</a:t>
            </a:r>
          </a:p>
          <a:p>
            <a:r>
              <a:rPr lang="en-US" sz="2000" b="1" dirty="0">
                <a:solidFill>
                  <a:schemeClr val="accent1">
                    <a:lumMod val="75000"/>
                  </a:schemeClr>
                </a:solidFill>
                <a:latin typeface="Arial"/>
                <a:cs typeface="Arial"/>
              </a:rPr>
              <a:t>Department : Master of Computer Applications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77500" lnSpcReduction="20000"/>
          </a:bodyPr>
          <a:lstStyle/>
          <a:p>
            <a:pPr marL="0" indent="0">
              <a:buNone/>
            </a:pPr>
            <a:r>
              <a:rPr lang="en-GB" sz="3200" dirty="0">
                <a:solidFill>
                  <a:schemeClr val="tx1"/>
                </a:solidFill>
                <a:latin typeface="Arial" panose="020B0604020202020204" pitchFamily="34" charset="0"/>
                <a:cs typeface="Arial" panose="020B0604020202020204" pitchFamily="34" charset="0"/>
              </a:rPr>
              <a:t>With the rise of digital communication, ensuring the confidentiality of sensitive information has become a critical challenge. Traditional encryption methods secure data but often attract unwanted attention. Steganography, the practice of concealing messages within digital media, provides a discreet alternative for secure communication. This project aims to implement an image-based steganography system that embeds a secret message within an image’s pixel values and retrieves it upon authentication using a passcode. The system should allow users to encode messages without visibly altering the image, ensuring secure and undetectable data transmission. Additionally, the project explores the efficiency and limitations of this approach, including message capacity, image quality preservation, and security risks associated with unauthorized access</a:t>
            </a:r>
            <a:r>
              <a:rPr lang="en-GB" sz="3200"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36268151-7B89-EC8A-6117-2A5272849824}"/>
              </a:ext>
            </a:extLst>
          </p:cNvPr>
          <p:cNvSpPr>
            <a:spLocks noGrp="1" noChangeArrowheads="1"/>
          </p:cNvSpPr>
          <p:nvPr>
            <p:ph idx="1"/>
          </p:nvPr>
        </p:nvSpPr>
        <p:spPr bwMode="auto">
          <a:xfrm>
            <a:off x="441325" y="1884372"/>
            <a:ext cx="342818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150" altLang="en-150" sz="1800" b="1" i="0" u="none" strike="noStrike" cap="none" normalizeH="0" baseline="0" dirty="0">
                <a:ln>
                  <a:noFill/>
                </a:ln>
                <a:solidFill>
                  <a:schemeClr val="tx1"/>
                </a:solidFill>
                <a:effectLst/>
                <a:latin typeface="Arial" panose="020B0604020202020204" pitchFamily="34" charset="0"/>
              </a:rPr>
              <a:t>Operating System:</a:t>
            </a:r>
            <a:endParaRPr kumimoji="0" lang="en-150" altLang="en-150"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150" altLang="en-150" sz="1800" i="0" u="none" strike="noStrike" cap="none" normalizeH="0" baseline="0" dirty="0">
                <a:ln>
                  <a:noFill/>
                </a:ln>
                <a:solidFill>
                  <a:schemeClr val="tx1"/>
                </a:solidFill>
                <a:effectLst/>
                <a:latin typeface="Arial" panose="020B0604020202020204" pitchFamily="34" charset="0"/>
              </a:rPr>
              <a:t>Windows 11 </a:t>
            </a:r>
            <a:endParaRPr kumimoji="0" lang="en-IN" altLang="en-150"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150" altLang="en-150" sz="1800" b="1" i="0" u="none" strike="noStrike" cap="none" normalizeH="0" baseline="0" dirty="0">
                <a:ln>
                  <a:noFill/>
                </a:ln>
                <a:solidFill>
                  <a:schemeClr val="tx1"/>
                </a:solidFill>
                <a:effectLst/>
                <a:latin typeface="Arial" panose="020B0604020202020204" pitchFamily="34" charset="0"/>
              </a:rPr>
              <a:t>Development Environment</a:t>
            </a:r>
            <a:r>
              <a:rPr kumimoji="0" lang="en-IN" altLang="en-150" sz="1800" b="1" i="0" u="none" strike="noStrike" cap="none" normalizeH="0" baseline="0" dirty="0">
                <a:ln>
                  <a:noFill/>
                </a:ln>
                <a:solidFill>
                  <a:schemeClr val="tx1"/>
                </a:solidFill>
                <a:effectLst/>
                <a:latin typeface="Arial" panose="020B0604020202020204" pitchFamily="34" charset="0"/>
              </a:rPr>
              <a:t>:</a:t>
            </a:r>
            <a:endParaRPr kumimoji="0" lang="en-150" altLang="en-150"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150" altLang="en-150" sz="1800" i="0" u="none" strike="noStrike" cap="none" normalizeH="0" baseline="0" dirty="0">
                <a:ln>
                  <a:noFill/>
                </a:ln>
                <a:solidFill>
                  <a:schemeClr val="tx1"/>
                </a:solidFill>
                <a:effectLst/>
                <a:latin typeface="Arial" panose="020B0604020202020204" pitchFamily="34" charset="0"/>
              </a:rPr>
              <a:t>VS Code (Visual Studio Code) </a:t>
            </a:r>
            <a:endParaRPr kumimoji="0" lang="en-IN" altLang="en-150"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150" altLang="en-150" sz="1800" b="1" i="0" u="none" strike="noStrike" cap="none" normalizeH="0" baseline="0" dirty="0">
                <a:ln>
                  <a:noFill/>
                </a:ln>
                <a:solidFill>
                  <a:schemeClr val="tx1"/>
                </a:solidFill>
                <a:effectLst/>
                <a:latin typeface="Arial" panose="020B0604020202020204" pitchFamily="34" charset="0"/>
              </a:rPr>
              <a:t>Programming Language:</a:t>
            </a:r>
            <a:endParaRPr kumimoji="0" lang="en-150" altLang="en-150"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150" altLang="en-150" sz="1800" i="0" u="none" strike="noStrike" cap="none" normalizeH="0" baseline="0" dirty="0">
                <a:ln>
                  <a:noFill/>
                </a:ln>
                <a:solidFill>
                  <a:schemeClr val="tx1"/>
                </a:solidFill>
                <a:effectLst/>
                <a:latin typeface="Arial" panose="020B0604020202020204" pitchFamily="34" charset="0"/>
              </a:rPr>
              <a:t>Python 3.10 </a:t>
            </a:r>
            <a:endParaRPr kumimoji="0" lang="en-IN" altLang="en-150"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150" altLang="en-150" sz="1800" b="1" i="0" u="none" strike="noStrike" cap="none" normalizeH="0" baseline="0" dirty="0">
                <a:ln>
                  <a:noFill/>
                </a:ln>
                <a:solidFill>
                  <a:schemeClr val="tx1"/>
                </a:solidFill>
                <a:effectLst/>
                <a:latin typeface="Arial" panose="020B0604020202020204" pitchFamily="34" charset="0"/>
              </a:rPr>
              <a:t>Libraries &amp; Frameworks:</a:t>
            </a:r>
            <a:endParaRPr kumimoji="0" lang="en-150" altLang="en-150"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150" altLang="en-150" sz="1800" i="0" u="none" strike="noStrike" cap="none" normalizeH="0" baseline="0" dirty="0">
                <a:ln>
                  <a:noFill/>
                </a:ln>
                <a:solidFill>
                  <a:schemeClr val="tx1"/>
                </a:solidFill>
                <a:effectLst/>
                <a:latin typeface="Arial" panose="020B0604020202020204" pitchFamily="34" charset="0"/>
              </a:rPr>
              <a:t>OpenCV </a:t>
            </a:r>
            <a:endParaRPr kumimoji="0" lang="en-IN" altLang="en-150"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150" altLang="en-150" sz="1800" i="0" u="none" strike="noStrike" cap="none" normalizeH="0" baseline="0" dirty="0" err="1">
                <a:ln>
                  <a:noFill/>
                </a:ln>
                <a:solidFill>
                  <a:schemeClr val="tx1"/>
                </a:solidFill>
                <a:effectLst/>
                <a:latin typeface="Arial" panose="020B0604020202020204" pitchFamily="34" charset="0"/>
              </a:rPr>
              <a:t>Tkinter</a:t>
            </a:r>
            <a:r>
              <a:rPr kumimoji="0" lang="en-150" altLang="en-150" sz="1800" i="0" u="none" strike="noStrike" cap="none" normalizeH="0" baseline="0" dirty="0">
                <a:ln>
                  <a:noFill/>
                </a:ln>
                <a:solidFill>
                  <a:schemeClr val="tx1"/>
                </a:solidFill>
                <a:effectLst/>
                <a:latin typeface="Arial" panose="020B0604020202020204" pitchFamily="34" charset="0"/>
              </a:rPr>
              <a:t> </a:t>
            </a:r>
            <a:endParaRPr kumimoji="0" lang="en-IN" altLang="en-150"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150" altLang="en-150" sz="1800" i="0" u="none" strike="noStrike" cap="none" normalizeH="0" baseline="0" dirty="0">
                <a:ln>
                  <a:noFill/>
                </a:ln>
                <a:solidFill>
                  <a:schemeClr val="tx1"/>
                </a:solidFill>
                <a:effectLst/>
                <a:latin typeface="Arial" panose="020B0604020202020204" pitchFamily="34" charset="0"/>
              </a:rPr>
              <a:t>OS Module.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150" altLang="en-150" sz="1800" b="1" i="0" u="none" strike="noStrike" cap="none" normalizeH="0" baseline="0" dirty="0">
                <a:ln>
                  <a:noFill/>
                </a:ln>
                <a:solidFill>
                  <a:schemeClr val="tx1"/>
                </a:solidFill>
                <a:effectLst/>
                <a:latin typeface="Arial" panose="020B0604020202020204" pitchFamily="34" charset="0"/>
              </a:rPr>
              <a:t>Concepts Used:</a:t>
            </a:r>
            <a:endParaRPr kumimoji="0" lang="en-150" altLang="en-150"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150" altLang="en-150" sz="1800" i="0" u="none" strike="noStrike" cap="none" normalizeH="0" baseline="0" dirty="0">
                <a:ln>
                  <a:noFill/>
                </a:ln>
                <a:solidFill>
                  <a:schemeClr val="tx1"/>
                </a:solidFill>
                <a:effectLst/>
                <a:latin typeface="Arial" panose="020B0604020202020204" pitchFamily="34" charset="0"/>
              </a:rPr>
              <a:t>Steganography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150" altLang="en-150" sz="1800" i="0" u="none" strike="noStrike" cap="none" normalizeH="0" baseline="0" dirty="0">
                <a:ln>
                  <a:noFill/>
                </a:ln>
                <a:solidFill>
                  <a:schemeClr val="tx1"/>
                </a:solidFill>
                <a:effectLst/>
                <a:latin typeface="Arial" panose="020B0604020202020204" pitchFamily="34" charset="0"/>
              </a:rPr>
              <a:t>ASCII Encoding </a:t>
            </a:r>
            <a:endParaRPr kumimoji="0" lang="en-IN" altLang="en-150"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150" altLang="en-150" sz="1800" i="0" u="none" strike="noStrike" cap="none" normalizeH="0" baseline="0" dirty="0">
                <a:ln>
                  <a:noFill/>
                </a:ln>
                <a:solidFill>
                  <a:schemeClr val="tx1"/>
                </a:solidFill>
                <a:effectLst/>
                <a:latin typeface="Arial" panose="020B0604020202020204" pitchFamily="34" charset="0"/>
              </a:rPr>
              <a:t>Basic Cryptography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GB" sz="1800" b="1" dirty="0">
                <a:solidFill>
                  <a:srgbClr val="0F0F0F"/>
                </a:solidFill>
                <a:latin typeface="Arial" panose="020B0604020202020204" pitchFamily="34" charset="0"/>
                <a:cs typeface="Arial" panose="020B0604020202020204" pitchFamily="34" charset="0"/>
              </a:rPr>
              <a:t>1. Lightweight and Easy to Use– </a:t>
            </a:r>
            <a:r>
              <a:rPr lang="en-GB" sz="1800" dirty="0">
                <a:solidFill>
                  <a:srgbClr val="0F0F0F"/>
                </a:solidFill>
                <a:latin typeface="Arial" panose="020B0604020202020204" pitchFamily="34" charset="0"/>
                <a:cs typeface="Arial" panose="020B0604020202020204" pitchFamily="34" charset="0"/>
              </a:rPr>
              <a:t>A simple Python-based steganography tool requiring no advanced cryptographic knowledge.  </a:t>
            </a:r>
          </a:p>
          <a:p>
            <a:pPr marL="0" indent="0">
              <a:buNone/>
            </a:pPr>
            <a:endParaRPr lang="en-GB" sz="1800" b="1" dirty="0">
              <a:solidFill>
                <a:srgbClr val="0F0F0F"/>
              </a:solidFill>
              <a:latin typeface="Arial" panose="020B0604020202020204" pitchFamily="34" charset="0"/>
              <a:cs typeface="Arial" panose="020B0604020202020204" pitchFamily="34" charset="0"/>
            </a:endParaRPr>
          </a:p>
          <a:p>
            <a:pPr marL="0" indent="0">
              <a:buNone/>
            </a:pPr>
            <a:r>
              <a:rPr lang="en-GB" sz="1800" b="1" dirty="0">
                <a:solidFill>
                  <a:srgbClr val="0F0F0F"/>
                </a:solidFill>
                <a:latin typeface="Arial" panose="020B0604020202020204" pitchFamily="34" charset="0"/>
                <a:cs typeface="Arial" panose="020B0604020202020204" pitchFamily="34" charset="0"/>
              </a:rPr>
              <a:t>2. Passcode-Protected Decryption –</a:t>
            </a:r>
            <a:r>
              <a:rPr lang="en-GB" sz="1800" dirty="0">
                <a:solidFill>
                  <a:srgbClr val="0F0F0F"/>
                </a:solidFill>
                <a:latin typeface="Arial" panose="020B0604020202020204" pitchFamily="34" charset="0"/>
                <a:cs typeface="Arial" panose="020B0604020202020204" pitchFamily="34" charset="0"/>
              </a:rPr>
              <a:t> Ensures only authorized users can retrieve the hidden message.  </a:t>
            </a:r>
          </a:p>
          <a:p>
            <a:pPr marL="0" indent="0">
              <a:buNone/>
            </a:pPr>
            <a:endParaRPr lang="en-GB" sz="1800" b="1" dirty="0">
              <a:solidFill>
                <a:srgbClr val="0F0F0F"/>
              </a:solidFill>
              <a:latin typeface="Arial" panose="020B0604020202020204" pitchFamily="34" charset="0"/>
              <a:cs typeface="Arial" panose="020B0604020202020204" pitchFamily="34" charset="0"/>
            </a:endParaRPr>
          </a:p>
          <a:p>
            <a:pPr marL="0" indent="0">
              <a:buNone/>
            </a:pPr>
            <a:r>
              <a:rPr lang="en-GB" sz="1800" b="1" dirty="0">
                <a:solidFill>
                  <a:srgbClr val="0F0F0F"/>
                </a:solidFill>
                <a:latin typeface="Arial" panose="020B0604020202020204" pitchFamily="34" charset="0"/>
                <a:cs typeface="Arial" panose="020B0604020202020204" pitchFamily="34" charset="0"/>
              </a:rPr>
              <a:t>3. No Noticeable Image Distortion – </a:t>
            </a:r>
            <a:r>
              <a:rPr lang="en-GB" sz="1800" dirty="0">
                <a:solidFill>
                  <a:srgbClr val="0F0F0F"/>
                </a:solidFill>
                <a:latin typeface="Arial" panose="020B0604020202020204" pitchFamily="34" charset="0"/>
                <a:cs typeface="Arial" panose="020B0604020202020204" pitchFamily="34" charset="0"/>
              </a:rPr>
              <a:t>Embeds messages without visibly altering the image quality. </a:t>
            </a:r>
            <a:endParaRPr lang="en-IN" sz="1800"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a:extLst>
              <a:ext uri="{FF2B5EF4-FFF2-40B4-BE49-F238E27FC236}">
                <a16:creationId xmlns:a16="http://schemas.microsoft.com/office/drawing/2014/main" id="{2F7FD0A1-E1FF-4369-B3D0-AA546D94F8F8}"/>
              </a:ext>
            </a:extLst>
          </p:cNvPr>
          <p:cNvSpPr>
            <a:spLocks noGrp="1" noChangeArrowheads="1"/>
          </p:cNvSpPr>
          <p:nvPr>
            <p:ph idx="1"/>
          </p:nvPr>
        </p:nvSpPr>
        <p:spPr bwMode="auto">
          <a:xfrm>
            <a:off x="581192" y="2113520"/>
            <a:ext cx="1127651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150" altLang="en-150" sz="1800" b="1" i="0" u="none" strike="noStrike" cap="none" normalizeH="0" baseline="0" dirty="0">
                <a:ln>
                  <a:noFill/>
                </a:ln>
                <a:solidFill>
                  <a:schemeClr val="tx1"/>
                </a:solidFill>
                <a:effectLst/>
                <a:latin typeface="Arial" panose="020B0604020202020204" pitchFamily="34" charset="0"/>
              </a:rPr>
              <a:t>Cybersecurity Enthusiasts &amp; Researchers</a:t>
            </a:r>
            <a:r>
              <a:rPr lang="en-IN" altLang="en-150" sz="1800" b="1" dirty="0">
                <a:solidFill>
                  <a:schemeClr val="tx1"/>
                </a:solidFill>
                <a:latin typeface="Arial" panose="020B0604020202020204" pitchFamily="34" charset="0"/>
              </a:rPr>
              <a:t> </a:t>
            </a:r>
            <a:r>
              <a:rPr kumimoji="0" lang="en-150" altLang="en-150" sz="1800" b="0" i="0" u="none" strike="noStrike" cap="none" normalizeH="0" baseline="0" dirty="0">
                <a:ln>
                  <a:noFill/>
                </a:ln>
                <a:solidFill>
                  <a:schemeClr val="tx1"/>
                </a:solidFill>
                <a:effectLst/>
                <a:latin typeface="Arial" panose="020B0604020202020204" pitchFamily="34" charset="0"/>
              </a:rPr>
              <a:t>– Individuals exploring data hiding techniques for secure communication.</a:t>
            </a:r>
            <a:endParaRPr kumimoji="0" lang="en-IN" altLang="en-150"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150" altLang="en-150"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150" altLang="en-150" sz="1800" b="1" i="0" u="none" strike="noStrike" cap="none" normalizeH="0" baseline="0" dirty="0">
                <a:ln>
                  <a:noFill/>
                </a:ln>
                <a:solidFill>
                  <a:schemeClr val="tx1"/>
                </a:solidFill>
                <a:effectLst/>
                <a:latin typeface="Arial" panose="020B0604020202020204" pitchFamily="34" charset="0"/>
              </a:rPr>
              <a:t>Journalists &amp; Whistleblowers</a:t>
            </a:r>
            <a:r>
              <a:rPr kumimoji="0" lang="en-150" altLang="en-150" sz="1800" b="0" i="0" u="none" strike="noStrike" cap="none" normalizeH="0" baseline="0" dirty="0">
                <a:ln>
                  <a:noFill/>
                </a:ln>
                <a:solidFill>
                  <a:schemeClr val="tx1"/>
                </a:solidFill>
                <a:effectLst/>
                <a:latin typeface="Arial" panose="020B0604020202020204" pitchFamily="34" charset="0"/>
              </a:rPr>
              <a:t> – People who need to share sensitive information discreetly without attracting attention.</a:t>
            </a:r>
            <a:endParaRPr kumimoji="0" lang="en-IN" altLang="en-150"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150" altLang="en-150"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150" altLang="en-150" sz="1800" b="1" i="0" u="none" strike="noStrike" cap="none" normalizeH="0" baseline="0" dirty="0">
                <a:ln>
                  <a:noFill/>
                </a:ln>
                <a:solidFill>
                  <a:schemeClr val="tx1"/>
                </a:solidFill>
                <a:effectLst/>
                <a:latin typeface="Arial" panose="020B0604020202020204" pitchFamily="34" charset="0"/>
              </a:rPr>
              <a:t>Forensic &amp; Law Enforcement Agencies</a:t>
            </a:r>
            <a:r>
              <a:rPr kumimoji="0" lang="en-150" altLang="en-150" sz="1800" b="0" i="0" u="none" strike="noStrike" cap="none" normalizeH="0" baseline="0" dirty="0">
                <a:ln>
                  <a:noFill/>
                </a:ln>
                <a:solidFill>
                  <a:schemeClr val="tx1"/>
                </a:solidFill>
                <a:effectLst/>
                <a:latin typeface="Arial" panose="020B0604020202020204" pitchFamily="34" charset="0"/>
              </a:rPr>
              <a:t> – Organizations that may use steganography for confidential data transmission.</a:t>
            </a:r>
            <a:endParaRPr kumimoji="0" lang="en-IN" altLang="en-150"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150" altLang="en-150"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150" altLang="en-150" sz="1800" b="1" i="0" u="none" strike="noStrike" cap="none" normalizeH="0" baseline="0" dirty="0">
                <a:ln>
                  <a:noFill/>
                </a:ln>
                <a:solidFill>
                  <a:schemeClr val="tx1"/>
                </a:solidFill>
                <a:effectLst/>
                <a:latin typeface="Arial" panose="020B0604020202020204" pitchFamily="34" charset="0"/>
              </a:rPr>
              <a:t>Students &amp; Educators</a:t>
            </a:r>
            <a:r>
              <a:rPr kumimoji="0" lang="en-150" altLang="en-150" sz="1800" b="0" i="0" u="none" strike="noStrike" cap="none" normalizeH="0" baseline="0" dirty="0">
                <a:ln>
                  <a:noFill/>
                </a:ln>
                <a:solidFill>
                  <a:schemeClr val="tx1"/>
                </a:solidFill>
                <a:effectLst/>
                <a:latin typeface="Arial" panose="020B0604020202020204" pitchFamily="34" charset="0"/>
              </a:rPr>
              <a:t> – Those learning about steganography, cryptography, and image processing concepts.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4B579447-68F1-CADD-E335-65D859D87743}"/>
              </a:ext>
            </a:extLst>
          </p:cNvPr>
          <p:cNvPicPr>
            <a:picLocks noGrp="1" noChangeAspect="1"/>
          </p:cNvPicPr>
          <p:nvPr>
            <p:ph idx="1"/>
          </p:nvPr>
        </p:nvPicPr>
        <p:blipFill>
          <a:blip r:embed="rId2"/>
          <a:stretch>
            <a:fillRect/>
          </a:stretch>
        </p:blipFill>
        <p:spPr>
          <a:xfrm>
            <a:off x="738975" y="3977624"/>
            <a:ext cx="4149844" cy="2416909"/>
          </a:xfrm>
        </p:spPr>
      </p:pic>
      <p:pic>
        <p:nvPicPr>
          <p:cNvPr id="7" name="Picture 6">
            <a:extLst>
              <a:ext uri="{FF2B5EF4-FFF2-40B4-BE49-F238E27FC236}">
                <a16:creationId xmlns:a16="http://schemas.microsoft.com/office/drawing/2014/main" id="{4D62D2C6-9573-E2F6-9D67-99E89D29B8BD}"/>
              </a:ext>
            </a:extLst>
          </p:cNvPr>
          <p:cNvPicPr>
            <a:picLocks noChangeAspect="1"/>
          </p:cNvPicPr>
          <p:nvPr/>
        </p:nvPicPr>
        <p:blipFill>
          <a:blip r:embed="rId3"/>
          <a:stretch>
            <a:fillRect/>
          </a:stretch>
        </p:blipFill>
        <p:spPr>
          <a:xfrm>
            <a:off x="758406" y="1424247"/>
            <a:ext cx="4130413" cy="2211231"/>
          </a:xfrm>
          <a:prstGeom prst="rect">
            <a:avLst/>
          </a:prstGeom>
        </p:spPr>
      </p:pic>
      <p:pic>
        <p:nvPicPr>
          <p:cNvPr id="9" name="Picture 8">
            <a:extLst>
              <a:ext uri="{FF2B5EF4-FFF2-40B4-BE49-F238E27FC236}">
                <a16:creationId xmlns:a16="http://schemas.microsoft.com/office/drawing/2014/main" id="{59EF9416-4CF8-CE57-1744-F38F414DA698}"/>
              </a:ext>
            </a:extLst>
          </p:cNvPr>
          <p:cNvPicPr>
            <a:picLocks noChangeAspect="1"/>
          </p:cNvPicPr>
          <p:nvPr/>
        </p:nvPicPr>
        <p:blipFill>
          <a:blip r:embed="rId4"/>
          <a:stretch>
            <a:fillRect/>
          </a:stretch>
        </p:blipFill>
        <p:spPr>
          <a:xfrm>
            <a:off x="6826208" y="3977623"/>
            <a:ext cx="4607386" cy="2416909"/>
          </a:xfrm>
          <a:prstGeom prst="rect">
            <a:avLst/>
          </a:prstGeom>
        </p:spPr>
      </p:pic>
      <p:pic>
        <p:nvPicPr>
          <p:cNvPr id="11" name="Picture 10">
            <a:extLst>
              <a:ext uri="{FF2B5EF4-FFF2-40B4-BE49-F238E27FC236}">
                <a16:creationId xmlns:a16="http://schemas.microsoft.com/office/drawing/2014/main" id="{E5DFA5B0-4C11-DD44-D3A4-CD6D80905EFE}"/>
              </a:ext>
            </a:extLst>
          </p:cNvPr>
          <p:cNvPicPr>
            <a:picLocks noChangeAspect="1"/>
          </p:cNvPicPr>
          <p:nvPr/>
        </p:nvPicPr>
        <p:blipFill>
          <a:blip r:embed="rId5"/>
          <a:stretch>
            <a:fillRect/>
          </a:stretch>
        </p:blipFill>
        <p:spPr>
          <a:xfrm>
            <a:off x="6845639" y="1424246"/>
            <a:ext cx="4587955" cy="2211231"/>
          </a:xfrm>
          <a:prstGeom prst="rect">
            <a:avLst/>
          </a:prstGeom>
        </p:spPr>
      </p:pic>
      <p:sp>
        <p:nvSpPr>
          <p:cNvPr id="12" name="TextBox 11">
            <a:extLst>
              <a:ext uri="{FF2B5EF4-FFF2-40B4-BE49-F238E27FC236}">
                <a16:creationId xmlns:a16="http://schemas.microsoft.com/office/drawing/2014/main" id="{7A7834EC-CBBB-8619-B709-592276E6167E}"/>
              </a:ext>
            </a:extLst>
          </p:cNvPr>
          <p:cNvSpPr txBox="1"/>
          <p:nvPr/>
        </p:nvSpPr>
        <p:spPr>
          <a:xfrm>
            <a:off x="6932391" y="1544835"/>
            <a:ext cx="4395020" cy="646331"/>
          </a:xfrm>
          <a:prstGeom prst="rect">
            <a:avLst/>
          </a:prstGeom>
          <a:noFill/>
        </p:spPr>
        <p:txBody>
          <a:bodyPr wrap="square" rtlCol="0">
            <a:spAutoFit/>
          </a:bodyPr>
          <a:lstStyle/>
          <a:p>
            <a:r>
              <a:rPr lang="en-IN" dirty="0"/>
              <a:t>Encrypted Image</a:t>
            </a:r>
          </a:p>
          <a:p>
            <a:endParaRPr lang="en-150"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GB" sz="2000" dirty="0">
                <a:latin typeface="Arial" panose="020B0604020202020204" pitchFamily="34" charset="0"/>
                <a:cs typeface="Arial" panose="020B0604020202020204" pitchFamily="34" charset="0"/>
              </a:rPr>
              <a:t>This project successfully implements a lightweight and secure </a:t>
            </a:r>
            <a:r>
              <a:rPr lang="en-GB" sz="2000" b="1" dirty="0">
                <a:latin typeface="Arial" panose="020B0604020202020204" pitchFamily="34" charset="0"/>
                <a:cs typeface="Arial" panose="020B0604020202020204" pitchFamily="34" charset="0"/>
              </a:rPr>
              <a:t>image-based steganography system</a:t>
            </a:r>
            <a:r>
              <a:rPr lang="en-GB" sz="2000" dirty="0">
                <a:latin typeface="Arial" panose="020B0604020202020204" pitchFamily="34" charset="0"/>
                <a:cs typeface="Arial" panose="020B0604020202020204" pitchFamily="34" charset="0"/>
              </a:rPr>
              <a:t>, addressing the challenge of discreet information transmission. By embedding messages within image pixel values and protecting access with a </a:t>
            </a:r>
            <a:r>
              <a:rPr lang="en-GB" sz="2000" b="1" dirty="0">
                <a:latin typeface="Arial" panose="020B0604020202020204" pitchFamily="34" charset="0"/>
                <a:cs typeface="Arial" panose="020B0604020202020204" pitchFamily="34" charset="0"/>
              </a:rPr>
              <a:t>passcode</a:t>
            </a:r>
            <a:r>
              <a:rPr lang="en-GB" sz="2000" dirty="0">
                <a:latin typeface="Arial" panose="020B0604020202020204" pitchFamily="34" charset="0"/>
                <a:cs typeface="Arial" panose="020B0604020202020204" pitchFamily="34" charset="0"/>
              </a:rPr>
              <a:t>, it ensures confidentiality while maintaining the image’s visual integrity. The system is simple yet effective, making it accessible to students, researchers, and security enthusiasts. While it provides a foundation for secure communication, future enhancements such as </a:t>
            </a:r>
            <a:r>
              <a:rPr lang="en-GB" sz="2000" b="1" dirty="0">
                <a:latin typeface="Arial" panose="020B0604020202020204" pitchFamily="34" charset="0"/>
                <a:cs typeface="Arial" panose="020B0604020202020204" pitchFamily="34" charset="0"/>
              </a:rPr>
              <a:t>stronger encryption</a:t>
            </a:r>
            <a:r>
              <a:rPr lang="en-GB" sz="2000" dirty="0">
                <a:latin typeface="Arial" panose="020B0604020202020204" pitchFamily="34" charset="0"/>
                <a:cs typeface="Arial" panose="020B0604020202020204" pitchFamily="34" charset="0"/>
              </a:rPr>
              <a:t> and </a:t>
            </a:r>
            <a:r>
              <a:rPr lang="en-GB" sz="2000" b="1" dirty="0">
                <a:latin typeface="Arial" panose="020B0604020202020204" pitchFamily="34" charset="0"/>
                <a:cs typeface="Arial" panose="020B0604020202020204" pitchFamily="34" charset="0"/>
              </a:rPr>
              <a:t>higher data capacity</a:t>
            </a:r>
            <a:r>
              <a:rPr lang="en-GB" sz="2000" dirty="0">
                <a:latin typeface="Arial" panose="020B0604020202020204" pitchFamily="34" charset="0"/>
                <a:cs typeface="Arial" panose="020B0604020202020204" pitchFamily="34" charset="0"/>
              </a:rPr>
              <a:t> can further improve its robustness against unauthorized extraction.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67</TotalTime>
  <Words>445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 </cp:lastModifiedBy>
  <cp:revision>30</cp:revision>
  <dcterms:created xsi:type="dcterms:W3CDTF">2021-05-26T16:50:10Z</dcterms:created>
  <dcterms:modified xsi:type="dcterms:W3CDTF">2025-02-25T16:27:02Z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