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86"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90" r:id="rId33"/>
    <p:sldId id="288" r:id="rId34"/>
    <p:sldId id="289" r:id="rId35"/>
    <p:sldId id="291" r:id="rId36"/>
    <p:sldId id="292" r:id="rId37"/>
    <p:sldId id="293" r:id="rId38"/>
    <p:sldId id="296" r:id="rId39"/>
    <p:sldId id="294" r:id="rId40"/>
    <p:sldId id="295"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8" d="100"/>
          <a:sy n="88" d="100"/>
        </p:scale>
        <p:origin x="-48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5" name="Footer Placeholder 4"/>
          <p:cNvSpPr>
            <a:spLocks noGrp="1"/>
          </p:cNvSpPr>
          <p:nvPr>
            <p:ph type="ftr" sz="quarter" idx="11"/>
          </p:nvPr>
        </p:nvSpPr>
        <p:spPr>
          <a:xfrm>
            <a:off x="3568802" y="6356350"/>
            <a:ext cx="5029203" cy="365125"/>
          </a:xfrm>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3" name="Freeform: Shape 12"/>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1547" y="647699"/>
            <a:ext cx="2112753" cy="55292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48287" y="647699"/>
            <a:ext cx="7683260" cy="55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8" name="Straight Connector 7"/>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en-US" dirty="0"/>
          </a:p>
        </p:txBody>
      </p:sp>
      <p:cxnSp>
        <p:nvCxnSpPr>
          <p:cNvPr id="17" name="Straight Connector 16"/>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08ADF-3ADD-483D-A721-14E3EEE2C135}" type="slidenum">
              <a:rPr lang="en-US" smtClean="0"/>
              <a:pPr/>
              <a:t>‹#›</a:t>
            </a:fld>
            <a:endParaRPr lang="en-US"/>
          </a:p>
        </p:txBody>
      </p:sp>
      <p:cxnSp>
        <p:nvCxnSpPr>
          <p:cNvPr id="12" name="Straight Connector 11"/>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fld id="{67A5E8B7-F220-42D2-BB61-4E5E24A05506}" type="datetimeFigureOut">
              <a:rPr lang="en-US" smtClean="0"/>
              <a:pPr/>
              <a:t>10/21/2022</a:t>
            </a:fld>
            <a:endParaRPr lang="en-US" dirty="0"/>
          </a:p>
        </p:txBody>
      </p:sp>
      <p:sp>
        <p:nvSpPr>
          <p:cNvPr id="5" name="Footer Placeholder 4"/>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6" name="Slide Number Placeholder 5"/>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material.angular.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709" y="2161060"/>
            <a:ext cx="8490581" cy="1746195"/>
          </a:xfrm>
        </p:spPr>
        <p:txBody>
          <a:bodyPr>
            <a:normAutofit/>
          </a:bodyPr>
          <a:lstStyle/>
          <a:p>
            <a:r>
              <a:rPr lang="en-IN" sz="5000" dirty="0">
                <a:latin typeface="Times New Roman" panose="02020603050405020304" pitchFamily="18" charset="0"/>
                <a:cs typeface="Times New Roman" panose="02020603050405020304" pitchFamily="18" charset="0"/>
              </a:rPr>
              <a:t>E-MEDICARE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0883" y="465826"/>
            <a:ext cx="3390181" cy="769441"/>
          </a:xfrm>
          <a:prstGeom prst="rect">
            <a:avLst/>
          </a:prstGeom>
          <a:noFill/>
        </p:spPr>
        <p:txBody>
          <a:bodyPr wrap="square" rtlCol="0">
            <a:spAutoFit/>
          </a:bodyPr>
          <a:lstStyle/>
          <a:p>
            <a:r>
              <a:rPr lang="en-IN" sz="4400" dirty="0" smtClean="0"/>
              <a:t>PHASES</a:t>
            </a:r>
            <a:endParaRPr lang="en-US" sz="4400" dirty="0"/>
          </a:p>
        </p:txBody>
      </p:sp>
      <p:sp>
        <p:nvSpPr>
          <p:cNvPr id="3" name="TextBox 2"/>
          <p:cNvSpPr txBox="1"/>
          <p:nvPr/>
        </p:nvSpPr>
        <p:spPr>
          <a:xfrm>
            <a:off x="471771" y="2111378"/>
            <a:ext cx="12465170" cy="646331"/>
          </a:xfrm>
          <a:prstGeom prst="rect">
            <a:avLst/>
          </a:prstGeom>
          <a:noFill/>
        </p:spPr>
        <p:txBody>
          <a:bodyPr wrap="square" rtlCol="0">
            <a:spAutoFit/>
          </a:bodyPr>
          <a:lstStyle/>
          <a:p>
            <a:r>
              <a:rPr lang="en-IN" sz="3600" dirty="0" smtClean="0"/>
              <a:t>Backend – bean ,controller, repository</a:t>
            </a:r>
            <a:endParaRPr lang="en-US" sz="3600" dirty="0"/>
          </a:p>
        </p:txBody>
      </p:sp>
      <p:sp>
        <p:nvSpPr>
          <p:cNvPr id="4" name="TextBox 3"/>
          <p:cNvSpPr txBox="1"/>
          <p:nvPr/>
        </p:nvSpPr>
        <p:spPr>
          <a:xfrm>
            <a:off x="483080" y="3252160"/>
            <a:ext cx="8220973" cy="707886"/>
          </a:xfrm>
          <a:prstGeom prst="rect">
            <a:avLst/>
          </a:prstGeom>
          <a:noFill/>
        </p:spPr>
        <p:txBody>
          <a:bodyPr wrap="square" rtlCol="0">
            <a:spAutoFit/>
          </a:bodyPr>
          <a:lstStyle/>
          <a:p>
            <a:r>
              <a:rPr lang="en-IN" sz="4000" dirty="0" smtClean="0"/>
              <a:t>Frontend - Modules</a:t>
            </a:r>
            <a:endParaRPr lang="en-US" sz="4000" dirty="0"/>
          </a:p>
        </p:txBody>
      </p:sp>
      <p:sp>
        <p:nvSpPr>
          <p:cNvPr id="5" name="TextBox 4"/>
          <p:cNvSpPr txBox="1"/>
          <p:nvPr/>
        </p:nvSpPr>
        <p:spPr>
          <a:xfrm>
            <a:off x="448572" y="4563373"/>
            <a:ext cx="11481759" cy="707886"/>
          </a:xfrm>
          <a:prstGeom prst="rect">
            <a:avLst/>
          </a:prstGeom>
          <a:noFill/>
        </p:spPr>
        <p:txBody>
          <a:bodyPr wrap="square" rtlCol="0">
            <a:spAutoFit/>
          </a:bodyPr>
          <a:lstStyle/>
          <a:p>
            <a:r>
              <a:rPr lang="en-IN" sz="4000" dirty="0" smtClean="0"/>
              <a:t>Testing – </a:t>
            </a:r>
            <a:r>
              <a:rPr lang="en-IN" sz="4000" dirty="0" err="1" smtClean="0"/>
              <a:t>Selinium</a:t>
            </a:r>
            <a:r>
              <a:rPr lang="en-IN" sz="4000" dirty="0" smtClean="0"/>
              <a:t> and Postman</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ea typeface="+mj-lt"/>
                <a:cs typeface="Times New Roman" panose="02020603050405020304" pitchFamily="18" charset="0"/>
              </a:rPr>
              <a:t>MODULES </a:t>
            </a:r>
            <a:r>
              <a:rPr lang="en-US" sz="3200" dirty="0">
                <a:effectLst/>
                <a:latin typeface="Times New Roman" panose="02020603050405020304" pitchFamily="18" charset="0"/>
                <a:ea typeface="+mj-lt"/>
                <a:cs typeface="Times New Roman" panose="02020603050405020304" pitchFamily="18" charset="0"/>
              </a:rPr>
              <a:t>OF</a:t>
            </a:r>
            <a:r>
              <a:rPr lang="en-US" sz="3200" dirty="0">
                <a:latin typeface="Times New Roman" panose="02020603050405020304" pitchFamily="18" charset="0"/>
                <a:ea typeface="+mj-lt"/>
                <a:cs typeface="Times New Roman" panose="02020603050405020304" pitchFamily="18" charset="0"/>
              </a:rPr>
              <a:t> </a:t>
            </a:r>
            <a:r>
              <a:rPr lang="en-US" sz="3200" dirty="0">
                <a:effectLst/>
                <a:latin typeface="Times New Roman" panose="02020603050405020304" pitchFamily="18" charset="0"/>
                <a:ea typeface="+mj-lt"/>
                <a:cs typeface="Times New Roman" panose="02020603050405020304" pitchFamily="18" charset="0"/>
              </a:rPr>
              <a:t>E-MEDICARE</a:t>
            </a:r>
            <a:r>
              <a:rPr lang="en-US" sz="3200" dirty="0">
                <a:latin typeface="Times New Roman" panose="02020603050405020304" pitchFamily="18" charset="0"/>
                <a:ea typeface="+mj-lt"/>
                <a:cs typeface="Times New Roman" panose="02020603050405020304" pitchFamily="18" charset="0"/>
              </a:rPr>
              <a:t>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Login Module: Used for managing the login details</a:t>
            </a:r>
          </a:p>
          <a:p>
            <a:pPr>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Admin Module: Used for managing medicine details and user information</a:t>
            </a:r>
          </a:p>
          <a:p>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User Module: </a:t>
            </a: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Used to purchase product.</a:t>
            </a:r>
            <a:endParaRPr lang="en-US" sz="2000" dirty="0">
              <a:solidFill>
                <a:schemeClr val="tx1">
                  <a:alpha val="85000"/>
                </a:schemeClr>
              </a:solidFill>
              <a:latin typeface="Times New Roman" panose="02020603050405020304" pitchFamily="18" charset="0"/>
              <a:ea typeface="+mn-lt"/>
              <a:cs typeface="Times New Roman" panose="02020603050405020304" pitchFamily="18" charset="0"/>
            </a:endParaRPr>
          </a:p>
          <a:p>
            <a:pPr>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Medicine Module: Used for managing the Medicine details</a:t>
            </a:r>
          </a:p>
          <a:p>
            <a:pPr>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Order Module: Used for managing the details of Order</a:t>
            </a:r>
          </a:p>
          <a:p>
            <a:pPr>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Payment Module: Used for managing the details of Payment</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LOGIN MODULE</a:t>
            </a:r>
          </a:p>
        </p:txBody>
      </p:sp>
      <p:sp>
        <p:nvSpPr>
          <p:cNvPr id="3" name="Content Placeholder 2"/>
          <p:cNvSpPr>
            <a:spLocks noGrp="1"/>
          </p:cNvSpPr>
          <p:nvPr>
            <p:ph idx="1"/>
          </p:nvPr>
        </p:nvSpPr>
        <p:spPr/>
        <p:txBody>
          <a:bodyPr/>
          <a:lstStyle/>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Login module enables user and admin to sign –in and sign up to the portal.</a:t>
            </a:r>
          </a:p>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Here, the toggle option present in the login page will give us choice between who is using the portal (Admin or User).</a:t>
            </a:r>
          </a:p>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And respectively the functionalities will be carried over.</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rotWithShape="1">
          <a:blip r:embed="rId2" cstate="print">
            <a:extLst>
              <a:ext uri="{28A0092B-C50C-407E-A947-70E740481C1C}">
                <a14:useLocalDpi xmlns="" xmlns:a14="http://schemas.microsoft.com/office/drawing/2010/main" val="0"/>
              </a:ext>
            </a:extLst>
          </a:blip>
          <a:srcRect t="4267" b="8460"/>
          <a:stretch>
            <a:fillRect/>
          </a:stretch>
        </p:blipFill>
        <p:spPr>
          <a:xfrm>
            <a:off x="403412" y="1061203"/>
            <a:ext cx="5222875" cy="4010025"/>
          </a:xfrm>
        </p:spPr>
      </p:pic>
      <p:pic>
        <p:nvPicPr>
          <p:cNvPr id="11" name="Picture 1" descr="C:\Users\MATS Infotech\Downloads\MicrosoftTeams-image (1).png"/>
          <p:cNvPicPr>
            <a:picLocks noChangeAspect="1" noChangeArrowheads="1"/>
          </p:cNvPicPr>
          <p:nvPr/>
        </p:nvPicPr>
        <p:blipFill>
          <a:blip r:embed="rId3" cstate="print"/>
          <a:srcRect/>
          <a:stretch>
            <a:fillRect/>
          </a:stretch>
        </p:blipFill>
        <p:spPr bwMode="auto">
          <a:xfrm>
            <a:off x="6096000" y="989288"/>
            <a:ext cx="5832039" cy="415385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ADMIN MODULE</a:t>
            </a:r>
          </a:p>
        </p:txBody>
      </p:sp>
      <p:sp>
        <p:nvSpPr>
          <p:cNvPr id="3" name="Content Placeholder 2"/>
          <p:cNvSpPr>
            <a:spLocks noGrp="1"/>
          </p:cNvSpPr>
          <p:nvPr>
            <p:ph idx="1"/>
          </p:nvPr>
        </p:nvSpPr>
        <p:spPr/>
        <p:txBody>
          <a:bodyPr/>
          <a:lstStyle/>
          <a:p>
            <a:pPr indent="-274320" algn="just"/>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Signing in as admin will give certain rights to access the portal.</a:t>
            </a:r>
          </a:p>
          <a:p>
            <a:pPr indent="-274320" algn="just"/>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The admin has the authority to manage number of users i.e.., the admin can delete the user.</a:t>
            </a:r>
          </a:p>
          <a:p>
            <a:pPr indent="-274320" algn="just"/>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Managing certain tasks such as adding , updating, deleting the products.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4294967295"/>
          </p:nvPr>
        </p:nvPicPr>
        <p:blipFill rotWithShape="1">
          <a:blip r:embed="rId2" cstate="print">
            <a:extLst>
              <a:ext uri="{28A0092B-C50C-407E-A947-70E740481C1C}">
                <a14:useLocalDpi xmlns="" xmlns:a14="http://schemas.microsoft.com/office/drawing/2010/main" val="0"/>
              </a:ext>
            </a:extLst>
          </a:blip>
          <a:srcRect l="3988" t="4240" r="6054" b="12986"/>
          <a:stretch>
            <a:fillRect/>
          </a:stretch>
        </p:blipFill>
        <p:spPr>
          <a:xfrm>
            <a:off x="394448" y="1474133"/>
            <a:ext cx="4911725" cy="3692525"/>
          </a:xfrm>
        </p:spPr>
      </p:pic>
      <p:pic>
        <p:nvPicPr>
          <p:cNvPr id="18" name="Picture 17"/>
          <p:cNvPicPr>
            <a:picLocks noChangeAspect="1"/>
          </p:cNvPicPr>
          <p:nvPr/>
        </p:nvPicPr>
        <p:blipFill rotWithShape="1">
          <a:blip r:embed="rId3" cstate="print">
            <a:extLst>
              <a:ext uri="{28A0092B-C50C-407E-A947-70E740481C1C}">
                <a14:useLocalDpi xmlns="" xmlns:a14="http://schemas.microsoft.com/office/drawing/2010/main" val="0"/>
              </a:ext>
            </a:extLst>
          </a:blip>
          <a:srcRect l="5105" t="4673" r="5103" b="31135"/>
          <a:stretch>
            <a:fillRect/>
          </a:stretch>
        </p:blipFill>
        <p:spPr>
          <a:xfrm>
            <a:off x="5820867" y="1474133"/>
            <a:ext cx="5722070" cy="3693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USER MODULE</a:t>
            </a:r>
          </a:p>
        </p:txBody>
      </p:sp>
      <p:sp>
        <p:nvSpPr>
          <p:cNvPr id="3" name="Content Placeholder 2"/>
          <p:cNvSpPr>
            <a:spLocks noGrp="1"/>
          </p:cNvSpPr>
          <p:nvPr>
            <p:ph idx="1"/>
          </p:nvPr>
        </p:nvSpPr>
        <p:spPr/>
        <p:txBody>
          <a:bodyPr/>
          <a:lstStyle/>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User is facilitated to purchase product.</a:t>
            </a:r>
          </a:p>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The user can add, remove or buy the products.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4294967295"/>
          </p:nvPr>
        </p:nvPicPr>
        <p:blipFill rotWithShape="1">
          <a:blip r:embed="rId2" cstate="print"/>
          <a:srcRect t="3634" r="3506" b="5360"/>
          <a:stretch>
            <a:fillRect/>
          </a:stretch>
        </p:blipFill>
        <p:spPr bwMode="auto">
          <a:xfrm>
            <a:off x="1703295" y="1143887"/>
            <a:ext cx="8050213" cy="42116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MEDICINE MODULE</a:t>
            </a:r>
          </a:p>
        </p:txBody>
      </p:sp>
      <p:sp>
        <p:nvSpPr>
          <p:cNvPr id="3" name="Content Placeholder 2"/>
          <p:cNvSpPr>
            <a:spLocks noGrp="1"/>
          </p:cNvSpPr>
          <p:nvPr>
            <p:ph idx="1"/>
          </p:nvPr>
        </p:nvSpPr>
        <p:spPr/>
        <p:txBody>
          <a:bodyPr/>
          <a:lstStyle/>
          <a:p>
            <a:pPr indent="-274320"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In this module, all the products are displayed based on the category like Tablets, Capsules, Injection ,Liquids, Inhaler and Drops.</a:t>
            </a:r>
          </a:p>
          <a:p>
            <a:pPr indent="-274320"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U</a:t>
            </a:r>
            <a:r>
              <a:rPr lang="en-US" sz="2000" b="0" i="0" dirty="0">
                <a:solidFill>
                  <a:schemeClr val="tx1"/>
                </a:solidFill>
                <a:effectLst/>
                <a:latin typeface="Times New Roman" panose="02020603050405020304" pitchFamily="18" charset="0"/>
                <a:cs typeface="Times New Roman" panose="02020603050405020304" pitchFamily="18" charset="0"/>
              </a:rPr>
              <a:t>ser can search and sort the products to match their need exactly.</a:t>
            </a:r>
          </a:p>
          <a:p>
            <a:pPr indent="-274320"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There will be an option enabled for the user to add them to cart.</a:t>
            </a:r>
          </a:p>
          <a:p>
            <a:pPr marL="0" indent="0">
              <a:buNone/>
            </a:pPr>
            <a:endParaRPr lang="en-IN"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ORDER MODULE</a:t>
            </a:r>
          </a:p>
        </p:txBody>
      </p:sp>
      <p:sp>
        <p:nvSpPr>
          <p:cNvPr id="3" name="Content Placeholder 2"/>
          <p:cNvSpPr>
            <a:spLocks noGrp="1"/>
          </p:cNvSpPr>
          <p:nvPr>
            <p:ph idx="1"/>
          </p:nvPr>
        </p:nvSpPr>
        <p:spPr/>
        <p:txBody>
          <a:bodyPr/>
          <a:lstStyle/>
          <a:p>
            <a:pPr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After the product is being added to cart, checkout option is enabled for user to purchase products.</a:t>
            </a:r>
          </a:p>
          <a:p>
            <a:pPr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Checkout will then redirect to payment page.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GROUP  1  : PROJECT MEMBERS</a:t>
            </a:r>
            <a:r>
              <a:rPr lang="en-US" sz="4000" b="1" dirty="0">
                <a:latin typeface="Cooper Black" panose="0208090404030B020404" pitchFamily="18" charset="0"/>
                <a:cs typeface="Times New Roman" panose="02020603050405020304" pitchFamily="18" charset="0"/>
              </a:rPr>
              <a:t/>
            </a:r>
            <a:br>
              <a:rPr lang="en-US" sz="4000" b="1" dirty="0">
                <a:latin typeface="Cooper Black" panose="0208090404030B0204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261678"/>
            <a:ext cx="10515600" cy="4334644"/>
          </a:xfrm>
        </p:spPr>
        <p:txBody>
          <a:bodyPr>
            <a:noAutofit/>
          </a:bodyPr>
          <a:lstStyle/>
          <a:p>
            <a:pPr marL="457200" indent="-457200">
              <a:buAutoNum type="arabicPeriod"/>
            </a:pPr>
            <a:endParaRPr lang="en-IN" sz="1800" b="0" i="0" dirty="0">
              <a:solidFill>
                <a:schemeClr val="tx1"/>
              </a:solidFill>
              <a:effectLst/>
              <a:latin typeface="Times New Roman" panose="02020603050405020304" pitchFamily="18" charset="0"/>
              <a:cs typeface="Times New Roman" panose="02020603050405020304" pitchFamily="18" charset="0"/>
            </a:endParaRP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Akanksha Mishra – Team Lead</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Anubhav Kadam</a:t>
            </a:r>
            <a:r>
              <a:rPr lang="en-IN" sz="1800" dirty="0">
                <a:solidFill>
                  <a:schemeClr val="tx1"/>
                </a:solidFill>
                <a:latin typeface="Times New Roman" panose="02020603050405020304" pitchFamily="18" charset="0"/>
                <a:cs typeface="Times New Roman" panose="02020603050405020304" pitchFamily="18" charset="0"/>
              </a:rPr>
              <a:t> – Frontend Lead</a:t>
            </a:r>
          </a:p>
          <a:p>
            <a:pPr marL="457200" indent="-457200">
              <a:buFont typeface="Arial" panose="020B0604020202020204" pitchFamily="34" charset="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Adarsh M L</a:t>
            </a:r>
          </a:p>
          <a:p>
            <a:pPr marL="457200" indent="-457200">
              <a:buAutoNum type="arabicPeriod"/>
            </a:pPr>
            <a:r>
              <a:rPr lang="en-IN" sz="1800" dirty="0">
                <a:solidFill>
                  <a:schemeClr val="tx1"/>
                </a:solidFill>
                <a:latin typeface="Times New Roman" panose="02020603050405020304" pitchFamily="18" charset="0"/>
                <a:cs typeface="Times New Roman" panose="02020603050405020304" pitchFamily="18" charset="0"/>
              </a:rPr>
              <a:t>Aishwarya Rajagopal</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Aishwarya Sivakumar Manickam</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Akanksha Singh</a:t>
            </a:r>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Akash Selvam</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Aman Kumar</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Ankit Bansal</a:t>
            </a:r>
          </a:p>
          <a:p>
            <a:pPr marL="457200" indent="-457200">
              <a:buAutoNum type="arabicPeriod"/>
            </a:pPr>
            <a:r>
              <a:rPr lang="en-IN" sz="1800" i="0" dirty="0">
                <a:solidFill>
                  <a:schemeClr val="tx1"/>
                </a:solidFill>
                <a:effectLst/>
                <a:latin typeface="Times New Roman" panose="02020603050405020304" pitchFamily="18" charset="0"/>
                <a:cs typeface="Times New Roman" panose="02020603050405020304" pitchFamily="18" charset="0"/>
              </a:rPr>
              <a:t>Aravind Chidambaram Pillai</a:t>
            </a:r>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IN" sz="18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rotWithShape="1">
          <a:blip r:embed="rId2" cstate="print">
            <a:extLst>
              <a:ext uri="{28A0092B-C50C-407E-A947-70E740481C1C}">
                <a14:useLocalDpi xmlns="" xmlns:a14="http://schemas.microsoft.com/office/drawing/2010/main" val="0"/>
              </a:ext>
            </a:extLst>
          </a:blip>
          <a:srcRect t="4015" b="13211"/>
          <a:stretch>
            <a:fillRect/>
          </a:stretch>
        </p:blipFill>
        <p:spPr>
          <a:xfrm>
            <a:off x="1775012" y="986118"/>
            <a:ext cx="8334375" cy="435684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PAYMENT MODULE</a:t>
            </a:r>
          </a:p>
        </p:txBody>
      </p:sp>
      <p:sp>
        <p:nvSpPr>
          <p:cNvPr id="3" name="Content Placeholder 2"/>
          <p:cNvSpPr>
            <a:spLocks noGrp="1"/>
          </p:cNvSpPr>
          <p:nvPr>
            <p:ph idx="1"/>
          </p:nvPr>
        </p:nvSpPr>
        <p:spPr/>
        <p:txBody>
          <a:bodyPr/>
          <a:lstStyle/>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User is asked to fill the card and residential details in order to confirm the order.</a:t>
            </a:r>
          </a:p>
          <a:p>
            <a:pPr indent="-274320" algn="just">
              <a:lnSpc>
                <a:spcPct val="150000"/>
              </a:lnSpc>
            </a:pPr>
            <a:r>
              <a:rPr lang="en-US" sz="2000" b="0" i="0" dirty="0">
                <a:solidFill>
                  <a:schemeClr val="tx1">
                    <a:alpha val="85000"/>
                  </a:schemeClr>
                </a:solidFill>
                <a:effectLst/>
                <a:latin typeface="Times New Roman" panose="02020603050405020304" pitchFamily="18" charset="0"/>
                <a:cs typeface="Times New Roman" panose="02020603050405020304" pitchFamily="18" charset="0"/>
              </a:rPr>
              <a:t>Then order successful message will pop up to ensure that the order is placed.</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4294967295"/>
          </p:nvPr>
        </p:nvPicPr>
        <p:blipFill rotWithShape="1">
          <a:blip r:embed="rId2" cstate="print">
            <a:extLst>
              <a:ext uri="{28A0092B-C50C-407E-A947-70E740481C1C}">
                <a14:useLocalDpi xmlns="" xmlns:a14="http://schemas.microsoft.com/office/drawing/2010/main" val="0"/>
              </a:ext>
            </a:extLst>
          </a:blip>
          <a:srcRect l="1457" t="4465" r="18454" b="6462"/>
          <a:stretch>
            <a:fillRect/>
          </a:stretch>
        </p:blipFill>
        <p:spPr>
          <a:xfrm>
            <a:off x="313765" y="1358430"/>
            <a:ext cx="5175250" cy="3733800"/>
          </a:xfrm>
        </p:spPr>
      </p:pic>
      <p:pic>
        <p:nvPicPr>
          <p:cNvPr id="11" name="Picture 10"/>
          <p:cNvPicPr>
            <a:picLocks noChangeAspect="1"/>
          </p:cNvPicPr>
          <p:nvPr/>
        </p:nvPicPr>
        <p:blipFill rotWithShape="1">
          <a:blip r:embed="rId3" cstate="print">
            <a:extLst>
              <a:ext uri="{28A0092B-C50C-407E-A947-70E740481C1C}">
                <a14:useLocalDpi xmlns="" xmlns:a14="http://schemas.microsoft.com/office/drawing/2010/main" val="0"/>
              </a:ext>
            </a:extLst>
          </a:blip>
          <a:srcRect t="4261" r="21134" b="15876"/>
          <a:stretch>
            <a:fillRect/>
          </a:stretch>
        </p:blipFill>
        <p:spPr>
          <a:xfrm>
            <a:off x="6194612" y="1359215"/>
            <a:ext cx="5590095" cy="37330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TESTING- POSTMAN</a:t>
            </a:r>
          </a:p>
        </p:txBody>
      </p:sp>
      <p:pic>
        <p:nvPicPr>
          <p:cNvPr id="4" name="Content Placeholder 3"/>
          <p:cNvPicPr>
            <a:picLocks noGrp="1" noChangeAspect="1"/>
          </p:cNvPicPr>
          <p:nvPr>
            <p:ph idx="1"/>
          </p:nvPr>
        </p:nvPicPr>
        <p:blipFill rotWithShape="1">
          <a:blip r:embed="rId2" cstate="print"/>
          <a:srcRect t="9400" b="4823"/>
          <a:stretch>
            <a:fillRect/>
          </a:stretch>
        </p:blipFill>
        <p:spPr>
          <a:xfrm>
            <a:off x="2370667" y="2088776"/>
            <a:ext cx="7450666" cy="35948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t="8935" b="8068"/>
          <a:stretch>
            <a:fillRect/>
          </a:stretch>
        </p:blipFill>
        <p:spPr>
          <a:xfrm>
            <a:off x="2223247" y="1255059"/>
            <a:ext cx="7575176" cy="38099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TESTING - SELENIUM</a:t>
            </a:r>
          </a:p>
        </p:txBody>
      </p:sp>
      <p:pic>
        <p:nvPicPr>
          <p:cNvPr id="4" name="Content Placeholder 3"/>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t="3919" b="7421"/>
          <a:stretch>
            <a:fillRect/>
          </a:stretch>
        </p:blipFill>
        <p:spPr bwMode="auto">
          <a:xfrm>
            <a:off x="2312894" y="1999129"/>
            <a:ext cx="7584141" cy="39444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t="5091" b="5648"/>
          <a:stretch>
            <a:fillRect/>
          </a:stretch>
        </p:blipFill>
        <p:spPr bwMode="auto">
          <a:xfrm>
            <a:off x="2415989" y="1573305"/>
            <a:ext cx="7360022" cy="34783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p:txBody>
          <a:bodyPr>
            <a:normAutofit/>
          </a:bodyPr>
          <a:lstStyle/>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User can view details of the medicines without going anywhere.</a:t>
            </a:r>
          </a:p>
          <a:p>
            <a:pPr algn="just">
              <a:lnSpc>
                <a:spcPct val="150000"/>
              </a:lnSpc>
            </a:pPr>
            <a:r>
              <a:rPr lang="en-GB" sz="2000" dirty="0">
                <a:solidFill>
                  <a:schemeClr val="tx1">
                    <a:alpha val="85000"/>
                  </a:schemeClr>
                </a:solidFill>
                <a:latin typeface="Times New Roman" panose="02020603050405020304" pitchFamily="18" charset="0"/>
                <a:ea typeface="+mn-lt"/>
                <a:cs typeface="Times New Roman" panose="02020603050405020304" pitchFamily="18" charset="0"/>
              </a:rPr>
              <a:t>User can get  their order on their delivery address.</a:t>
            </a:r>
            <a:endParaRPr lang="en-US" sz="2000" dirty="0">
              <a:solidFill>
                <a:schemeClr val="tx1">
                  <a:alpha val="85000"/>
                </a:schemeClr>
              </a:solidFill>
              <a:latin typeface="Times New Roman" panose="02020603050405020304" pitchFamily="18" charset="0"/>
              <a:ea typeface="+mn-lt"/>
              <a:cs typeface="Times New Roman" panose="02020603050405020304" pitchFamily="18" charset="0"/>
            </a:endParaRP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It is convenient for users as this system provides accurate cost and description of the system.</a:t>
            </a: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The website is flexible to be used and for e-shopping.</a:t>
            </a: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775012"/>
            <a:ext cx="10515600" cy="4227067"/>
          </a:xfrm>
        </p:spPr>
        <p:txBody>
          <a:bodyPr>
            <a:normAutofit/>
          </a:bodyPr>
          <a:lstStyle/>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Our project is only a humble venture to satisfy the needs to manage their project work. Several user-friendly coding has also adopted. </a:t>
            </a:r>
          </a:p>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The objective of software planning is to provide a frame work that enables the manger to          make reasonable estimates made within a limited time frame at the beginning of the software project and should be updated regularly as the project progresses.</a:t>
            </a:r>
          </a:p>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 We understand the problem domain and produce a model of the system, which describes operations that can be performed on the system.</a:t>
            </a:r>
          </a:p>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We included features and operations in detail, including screen layouts.</a:t>
            </a:r>
            <a:endParaRPr lang="en-US" sz="1900" dirty="0">
              <a:solidFill>
                <a:schemeClr val="tx1">
                  <a:alpha val="85000"/>
                </a:schemeClr>
              </a:solidFill>
              <a:latin typeface="Times New Roman" panose="02020603050405020304" pitchFamily="18" charset="0"/>
              <a:cs typeface="Times New Roman" panose="02020603050405020304" pitchFamily="18" charset="0"/>
            </a:endParaRPr>
          </a:p>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We designed user interface and security issues related to system.</a:t>
            </a:r>
          </a:p>
          <a:p>
            <a:pPr algn="just">
              <a:lnSpc>
                <a:spcPct val="100000"/>
              </a:lnSpc>
            </a:pPr>
            <a:r>
              <a:rPr lang="en-US" sz="1900" dirty="0">
                <a:solidFill>
                  <a:schemeClr val="tx1">
                    <a:alpha val="85000"/>
                  </a:schemeClr>
                </a:solidFill>
                <a:latin typeface="Times New Roman" panose="02020603050405020304" pitchFamily="18" charset="0"/>
                <a:ea typeface="+mn-lt"/>
                <a:cs typeface="Times New Roman" panose="02020603050405020304" pitchFamily="18" charset="0"/>
              </a:rPr>
              <a:t>Finally, the system is implemented and tested according to test cases.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a:lnSpc>
                <a:spcPct val="150000"/>
              </a:lnSpc>
            </a:pPr>
            <a:r>
              <a:rPr lang="en-GB" sz="1800" dirty="0">
                <a:solidFill>
                  <a:schemeClr val="tx1"/>
                </a:solidFill>
                <a:latin typeface="Times New Roman" panose="02020603050405020304" pitchFamily="18" charset="0"/>
                <a:cs typeface="Times New Roman" panose="02020603050405020304" pitchFamily="18" charset="0"/>
              </a:rPr>
              <a:t>We could implement by taking appointments with doctors and by providing a options to connect with any doctors from all over the world.</a:t>
            </a:r>
          </a:p>
          <a:p>
            <a:pPr>
              <a:lnSpc>
                <a:spcPct val="150000"/>
              </a:lnSpc>
            </a:pPr>
            <a:r>
              <a:rPr lang="en-GB" sz="1800" dirty="0">
                <a:solidFill>
                  <a:schemeClr val="tx1"/>
                </a:solidFill>
                <a:latin typeface="Times New Roman" panose="02020603050405020304" pitchFamily="18" charset="0"/>
                <a:cs typeface="Times New Roman" panose="02020603050405020304" pitchFamily="18" charset="0"/>
              </a:rPr>
              <a:t> Future work could involve more categories which are more detailed and have additional items.</a:t>
            </a:r>
          </a:p>
          <a:p>
            <a:pPr>
              <a:lnSpc>
                <a:spcPct val="150000"/>
              </a:lnSpc>
            </a:pPr>
            <a:r>
              <a:rPr lang="en-GB" sz="1800" dirty="0">
                <a:solidFill>
                  <a:schemeClr val="tx1"/>
                </a:solidFill>
                <a:latin typeface="Times New Roman" panose="02020603050405020304" pitchFamily="18" charset="0"/>
                <a:cs typeface="Times New Roman" panose="02020603050405020304" pitchFamily="18" charset="0"/>
              </a:rPr>
              <a:t> Add different types of shipping options , examples: Regular shipping , </a:t>
            </a:r>
            <a:r>
              <a:rPr lang="en-IN" sz="1800" i="0" dirty="0">
                <a:solidFill>
                  <a:schemeClr val="tx1"/>
                </a:solidFill>
                <a:effectLst/>
                <a:latin typeface="Times New Roman" panose="02020603050405020304" pitchFamily="18" charset="0"/>
                <a:cs typeface="Times New Roman" panose="02020603050405020304" pitchFamily="18" charset="0"/>
              </a:rPr>
              <a:t>Expedited</a:t>
            </a:r>
            <a:r>
              <a:rPr lang="en-GB" sz="1800" dirty="0">
                <a:solidFill>
                  <a:schemeClr val="tx1"/>
                </a:solidFill>
                <a:latin typeface="Times New Roman" panose="02020603050405020304" pitchFamily="18" charset="0"/>
                <a:cs typeface="Times New Roman" panose="02020603050405020304" pitchFamily="18" charset="0"/>
              </a:rPr>
              <a:t> shipping, International shipping.</a:t>
            </a:r>
          </a:p>
          <a:p>
            <a:pPr>
              <a:lnSpc>
                <a:spcPct val="150000"/>
              </a:lnSpc>
            </a:pPr>
            <a:r>
              <a:rPr lang="en-GB" sz="1800" dirty="0">
                <a:solidFill>
                  <a:schemeClr val="tx1"/>
                </a:solidFill>
                <a:latin typeface="Times New Roman" panose="02020603050405020304" pitchFamily="18" charset="0"/>
                <a:cs typeface="Times New Roman" panose="02020603050405020304" pitchFamily="18" charset="0"/>
              </a:rPr>
              <a:t> Allows a user to save the card information for later checkouts .So the scope for eCommerce looks to be ever-increasing and growing with its trend increasing already.</a:t>
            </a:r>
          </a:p>
          <a:p>
            <a:endParaRPr lang="en-IN"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641426"/>
            <a:ext cx="10515600" cy="4190323"/>
          </a:xfrm>
        </p:spPr>
        <p:txBody>
          <a:bodyPr>
            <a:noAutofit/>
          </a:bodyPr>
          <a:lstStyle/>
          <a:p>
            <a:r>
              <a:rPr lang="en-GB" sz="1800" dirty="0">
                <a:solidFill>
                  <a:schemeClr val="tx1">
                    <a:alpha val="85000"/>
                  </a:schemeClr>
                </a:solidFill>
                <a:latin typeface="Times New Roman" panose="02020603050405020304" pitchFamily="18" charset="0"/>
                <a:cs typeface="Times New Roman" panose="02020603050405020304" pitchFamily="18" charset="0"/>
              </a:rPr>
              <a:t>Abstract</a:t>
            </a:r>
          </a:p>
          <a:p>
            <a:r>
              <a:rPr lang="en-GB" sz="1800" dirty="0">
                <a:solidFill>
                  <a:schemeClr val="tx1">
                    <a:alpha val="85000"/>
                  </a:schemeClr>
                </a:solidFill>
                <a:latin typeface="Times New Roman" panose="02020603050405020304" pitchFamily="18" charset="0"/>
                <a:cs typeface="Times New Roman" panose="02020603050405020304" pitchFamily="18" charset="0"/>
              </a:rPr>
              <a:t>Introduction</a:t>
            </a:r>
          </a:p>
          <a:p>
            <a:r>
              <a:rPr lang="en-GB" sz="1800" dirty="0">
                <a:solidFill>
                  <a:schemeClr val="tx1">
                    <a:alpha val="85000"/>
                  </a:schemeClr>
                </a:solidFill>
                <a:latin typeface="Times New Roman" panose="02020603050405020304" pitchFamily="18" charset="0"/>
                <a:cs typeface="Times New Roman" panose="02020603050405020304" pitchFamily="18" charset="0"/>
              </a:rPr>
              <a:t>Proposed system</a:t>
            </a:r>
          </a:p>
          <a:p>
            <a:r>
              <a:rPr lang="en-GB" sz="1800" dirty="0">
                <a:solidFill>
                  <a:schemeClr val="tx1">
                    <a:alpha val="85000"/>
                  </a:schemeClr>
                </a:solidFill>
                <a:latin typeface="Times New Roman" panose="02020603050405020304" pitchFamily="18" charset="0"/>
                <a:cs typeface="Times New Roman" panose="02020603050405020304" pitchFamily="18" charset="0"/>
              </a:rPr>
              <a:t>Technology used</a:t>
            </a:r>
          </a:p>
          <a:p>
            <a:r>
              <a:rPr lang="en-GB" sz="1800" dirty="0">
                <a:solidFill>
                  <a:schemeClr val="tx1">
                    <a:alpha val="85000"/>
                  </a:schemeClr>
                </a:solidFill>
                <a:latin typeface="Times New Roman" panose="02020603050405020304" pitchFamily="18" charset="0"/>
                <a:cs typeface="Times New Roman" panose="02020603050405020304" pitchFamily="18" charset="0"/>
              </a:rPr>
              <a:t>Environment</a:t>
            </a:r>
          </a:p>
          <a:p>
            <a:r>
              <a:rPr lang="en-GB" sz="1800" dirty="0">
                <a:solidFill>
                  <a:schemeClr val="tx1">
                    <a:alpha val="85000"/>
                  </a:schemeClr>
                </a:solidFill>
                <a:latin typeface="Times New Roman" panose="02020603050405020304" pitchFamily="18" charset="0"/>
                <a:cs typeface="Times New Roman" panose="02020603050405020304" pitchFamily="18" charset="0"/>
              </a:rPr>
              <a:t>Modules and Output</a:t>
            </a:r>
          </a:p>
          <a:p>
            <a:r>
              <a:rPr lang="en-GB" sz="1800" dirty="0">
                <a:solidFill>
                  <a:schemeClr val="tx1">
                    <a:alpha val="85000"/>
                  </a:schemeClr>
                </a:solidFill>
                <a:latin typeface="Times New Roman" panose="02020603050405020304" pitchFamily="18" charset="0"/>
                <a:cs typeface="Times New Roman" panose="02020603050405020304" pitchFamily="18" charset="0"/>
              </a:rPr>
              <a:t>Advantages</a:t>
            </a:r>
          </a:p>
          <a:p>
            <a:r>
              <a:rPr lang="en-GB" sz="1800" dirty="0">
                <a:solidFill>
                  <a:schemeClr val="tx1">
                    <a:alpha val="85000"/>
                  </a:schemeClr>
                </a:solidFill>
                <a:latin typeface="Times New Roman" panose="02020603050405020304" pitchFamily="18" charset="0"/>
                <a:cs typeface="Times New Roman" panose="02020603050405020304" pitchFamily="18" charset="0"/>
              </a:rPr>
              <a:t>Conclusion</a:t>
            </a:r>
          </a:p>
          <a:p>
            <a:r>
              <a:rPr lang="en-GB" sz="1800" dirty="0">
                <a:solidFill>
                  <a:schemeClr val="tx1">
                    <a:alpha val="85000"/>
                  </a:schemeClr>
                </a:solidFill>
                <a:latin typeface="Times New Roman" panose="02020603050405020304" pitchFamily="18" charset="0"/>
                <a:cs typeface="Times New Roman" panose="02020603050405020304" pitchFamily="18" charset="0"/>
              </a:rPr>
              <a:t>Future Scope</a:t>
            </a:r>
          </a:p>
          <a:p>
            <a:r>
              <a:rPr lang="en-GB" sz="1800" dirty="0">
                <a:solidFill>
                  <a:schemeClr val="tx1">
                    <a:alpha val="85000"/>
                  </a:schemeClr>
                </a:solidFill>
                <a:latin typeface="Times New Roman" panose="02020603050405020304" pitchFamily="18" charset="0"/>
                <a:cs typeface="Times New Roman" panose="02020603050405020304" pitchFamily="18" charset="0"/>
              </a:rPr>
              <a:t>References</a:t>
            </a:r>
          </a:p>
          <a:p>
            <a:endParaRPr lang="en-IN"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pPr>
              <a:lnSpc>
                <a:spcPct val="150000"/>
              </a:lnSpc>
            </a:pPr>
            <a:r>
              <a:rPr lang="en-US" sz="2000" dirty="0">
                <a:solidFill>
                  <a:schemeClr val="tx1">
                    <a:alpha val="85000"/>
                  </a:schemeClr>
                </a:solidFill>
                <a:latin typeface="Times New Roman" panose="02020603050405020304" pitchFamily="18" charset="0"/>
                <a:cs typeface="Times New Roman" panose="02020603050405020304" pitchFamily="18" charset="0"/>
              </a:rPr>
              <a:t>W3Schools  </a:t>
            </a:r>
            <a:r>
              <a:rPr lang="en-US" sz="2000" dirty="0">
                <a:solidFill>
                  <a:schemeClr val="tx1">
                    <a:alpha val="85000"/>
                  </a:schemeClr>
                </a:solidFill>
                <a:latin typeface="Times New Roman" panose="02020603050405020304" pitchFamily="18" charset="0"/>
                <a:cs typeface="Times New Roman" panose="02020603050405020304" pitchFamily="18" charset="0"/>
                <a:hlinkClick r:id="rId2"/>
              </a:rPr>
              <a:t>https://www.w3schools.com/</a:t>
            </a:r>
            <a:endParaRPr lang="en-US" sz="2000" dirty="0">
              <a:solidFill>
                <a:schemeClr val="tx1">
                  <a:alpha val="85000"/>
                </a:schemeClr>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alpha val="85000"/>
                  </a:schemeClr>
                </a:solidFill>
                <a:latin typeface="Times New Roman" panose="02020603050405020304" pitchFamily="18" charset="0"/>
                <a:cs typeface="Times New Roman" panose="02020603050405020304" pitchFamily="18" charset="0"/>
              </a:rPr>
              <a:t>Bootstrap  </a:t>
            </a:r>
            <a:r>
              <a:rPr lang="en-US" sz="2000" dirty="0">
                <a:solidFill>
                  <a:schemeClr val="tx1">
                    <a:alpha val="85000"/>
                  </a:schemeClr>
                </a:solidFill>
                <a:latin typeface="Times New Roman" panose="02020603050405020304" pitchFamily="18" charset="0"/>
                <a:cs typeface="Times New Roman" panose="02020603050405020304" pitchFamily="18" charset="0"/>
                <a:hlinkClick r:id="rId3"/>
              </a:rPr>
              <a:t>https://getbootstrap.com/</a:t>
            </a:r>
            <a:endParaRPr lang="en-US" sz="2000" dirty="0">
              <a:solidFill>
                <a:schemeClr val="tx1">
                  <a:alpha val="85000"/>
                </a:schemeClr>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tx1">
                    <a:alpha val="85000"/>
                  </a:schemeClr>
                </a:solidFill>
                <a:latin typeface="Times New Roman" panose="02020603050405020304" pitchFamily="18" charset="0"/>
                <a:cs typeface="Times New Roman" panose="02020603050405020304" pitchFamily="18" charset="0"/>
              </a:rPr>
              <a:t>Angular </a:t>
            </a:r>
            <a:r>
              <a:rPr lang="en-US" sz="2000" dirty="0">
                <a:solidFill>
                  <a:schemeClr val="tx1">
                    <a:alpha val="85000"/>
                  </a:schemeClr>
                </a:solidFill>
                <a:latin typeface="Times New Roman" panose="02020603050405020304" pitchFamily="18" charset="0"/>
                <a:cs typeface="Times New Roman" panose="02020603050405020304" pitchFamily="18" charset="0"/>
                <a:hlinkClick r:id="rId4"/>
              </a:rPr>
              <a:t>https://material.angular.io/</a:t>
            </a:r>
            <a:endParaRPr lang="en-US" sz="2000" dirty="0">
              <a:solidFill>
                <a:schemeClr val="tx1">
                  <a:alpha val="8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smtClean="0">
                <a:solidFill>
                  <a:srgbClr val="FF0000"/>
                </a:solidFill>
              </a:rPr>
              <a:t>Akanksha </a:t>
            </a:r>
            <a:r>
              <a:rPr lang="en-IN" sz="3200" dirty="0" err="1" smtClean="0">
                <a:solidFill>
                  <a:srgbClr val="FF0000"/>
                </a:solidFill>
              </a:rPr>
              <a:t>Mishra</a:t>
            </a:r>
            <a:endParaRPr lang="en-IN" sz="3200" dirty="0" smtClean="0">
              <a:solidFill>
                <a:srgbClr val="FF0000"/>
              </a:solidFill>
            </a:endParaRPr>
          </a:p>
          <a:p>
            <a:endParaRPr lang="en-IN" sz="3200" dirty="0" smtClean="0"/>
          </a:p>
          <a:p>
            <a:endParaRPr lang="en-IN" sz="3200" dirty="0" smtClean="0"/>
          </a:p>
          <a:p>
            <a:r>
              <a:rPr lang="en-IN" sz="3200" dirty="0" smtClean="0"/>
              <a:t>Backend- add </a:t>
            </a:r>
            <a:r>
              <a:rPr lang="en-IN" sz="3200" dirty="0" err="1" smtClean="0"/>
              <a:t>product,integration</a:t>
            </a:r>
            <a:endParaRPr lang="en-IN" sz="3200" dirty="0" smtClean="0"/>
          </a:p>
          <a:p>
            <a:endParaRPr lang="en-IN" sz="3200" dirty="0" smtClean="0"/>
          </a:p>
          <a:p>
            <a:r>
              <a:rPr lang="en-IN" sz="3200" dirty="0" smtClean="0"/>
              <a:t>Frontend-add product, searching, </a:t>
            </a:r>
            <a:r>
              <a:rPr lang="en-IN" sz="3200" dirty="0" err="1" smtClean="0"/>
              <a:t>sorting,routing</a:t>
            </a:r>
            <a:r>
              <a:rPr lang="en-IN" sz="3200" dirty="0" smtClean="0"/>
              <a:t>.</a:t>
            </a:r>
          </a:p>
          <a:p>
            <a:endParaRPr lang="en-IN" sz="3200" dirty="0" smtClean="0"/>
          </a:p>
          <a:p>
            <a:r>
              <a:rPr lang="en-IN" sz="3200" dirty="0" smtClean="0"/>
              <a:t>Testing-postman </a:t>
            </a:r>
            <a:r>
              <a:rPr lang="en-IN" sz="3200" dirty="0" smtClean="0"/>
              <a:t>(add product)</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Anubhav</a:t>
            </a:r>
            <a:r>
              <a:rPr lang="en-IN" sz="3200" dirty="0" smtClean="0">
                <a:solidFill>
                  <a:srgbClr val="FF0000"/>
                </a:solidFill>
              </a:rPr>
              <a:t> </a:t>
            </a:r>
            <a:r>
              <a:rPr lang="en-IN" sz="3200" dirty="0" err="1" smtClean="0">
                <a:solidFill>
                  <a:srgbClr val="FF0000"/>
                </a:solidFill>
              </a:rPr>
              <a:t>Kadam</a:t>
            </a:r>
            <a:endParaRPr lang="en-IN" sz="3200" dirty="0" smtClean="0">
              <a:solidFill>
                <a:srgbClr val="FF0000"/>
              </a:solidFill>
            </a:endParaRPr>
          </a:p>
          <a:p>
            <a:endParaRPr lang="en-IN" sz="3200" dirty="0" smtClean="0"/>
          </a:p>
          <a:p>
            <a:endParaRPr lang="en-IN" sz="3200" dirty="0" smtClean="0"/>
          </a:p>
          <a:p>
            <a:r>
              <a:rPr lang="en-IN" sz="3200" dirty="0" smtClean="0"/>
              <a:t>Backend- Delete User</a:t>
            </a:r>
          </a:p>
          <a:p>
            <a:endParaRPr lang="en-IN" sz="3200" dirty="0" smtClean="0"/>
          </a:p>
          <a:p>
            <a:r>
              <a:rPr lang="en-IN" sz="3200" dirty="0" smtClean="0"/>
              <a:t>Frontend-overall UI after completion.</a:t>
            </a:r>
          </a:p>
          <a:p>
            <a:endParaRPr lang="en-IN" sz="3200" dirty="0" smtClean="0"/>
          </a:p>
          <a:p>
            <a:r>
              <a:rPr lang="en-IN" sz="3200" dirty="0" smtClean="0"/>
              <a:t>Testing-postman </a:t>
            </a:r>
            <a:r>
              <a:rPr lang="en-IN" sz="3200" dirty="0" smtClean="0"/>
              <a:t>(delete user)</a:t>
            </a:r>
            <a:endParaRPr 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521" y="802257"/>
            <a:ext cx="10299939" cy="4031873"/>
          </a:xfrm>
          <a:prstGeom prst="rect">
            <a:avLst/>
          </a:prstGeom>
          <a:noFill/>
        </p:spPr>
        <p:txBody>
          <a:bodyPr wrap="square" rtlCol="0">
            <a:spAutoFit/>
          </a:bodyPr>
          <a:lstStyle/>
          <a:p>
            <a:r>
              <a:rPr lang="en-IN" sz="3200" dirty="0" smtClean="0">
                <a:solidFill>
                  <a:srgbClr val="FF0000"/>
                </a:solidFill>
              </a:rPr>
              <a:t>Akanksha Singh</a:t>
            </a:r>
          </a:p>
          <a:p>
            <a:endParaRPr lang="en-IN" sz="3200" dirty="0" smtClean="0"/>
          </a:p>
          <a:p>
            <a:endParaRPr lang="en-IN" sz="3200" dirty="0" smtClean="0"/>
          </a:p>
          <a:p>
            <a:r>
              <a:rPr lang="en-IN" sz="3200" dirty="0" smtClean="0"/>
              <a:t>Backend- view </a:t>
            </a:r>
            <a:r>
              <a:rPr lang="en-IN" sz="3200" dirty="0" err="1" smtClean="0"/>
              <a:t>user,login</a:t>
            </a:r>
            <a:r>
              <a:rPr lang="en-IN" sz="3200" dirty="0" smtClean="0"/>
              <a:t> module</a:t>
            </a:r>
          </a:p>
          <a:p>
            <a:endParaRPr lang="en-IN" sz="3200" dirty="0" smtClean="0"/>
          </a:p>
          <a:p>
            <a:r>
              <a:rPr lang="en-IN" sz="3200" dirty="0" smtClean="0"/>
              <a:t>Frontend- admin module(view user),change password.</a:t>
            </a:r>
          </a:p>
          <a:p>
            <a:endParaRPr lang="en-IN" sz="3200" dirty="0" smtClean="0"/>
          </a:p>
          <a:p>
            <a:r>
              <a:rPr lang="en-IN" sz="3200" dirty="0" smtClean="0"/>
              <a:t>Testing-postman (view user)</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Adarsh</a:t>
            </a:r>
            <a:r>
              <a:rPr lang="en-IN" sz="3200" dirty="0" smtClean="0">
                <a:solidFill>
                  <a:srgbClr val="FF0000"/>
                </a:solidFill>
              </a:rPr>
              <a:t>  M L</a:t>
            </a:r>
          </a:p>
          <a:p>
            <a:endParaRPr lang="en-IN" sz="3200" dirty="0" smtClean="0"/>
          </a:p>
          <a:p>
            <a:endParaRPr lang="en-IN" sz="3200" dirty="0" smtClean="0"/>
          </a:p>
          <a:p>
            <a:r>
              <a:rPr lang="en-IN" sz="3200" dirty="0" smtClean="0"/>
              <a:t>Backend- Update Product</a:t>
            </a:r>
          </a:p>
          <a:p>
            <a:endParaRPr lang="en-IN" sz="3200" dirty="0" smtClean="0"/>
          </a:p>
          <a:p>
            <a:r>
              <a:rPr lang="en-IN" sz="3200" dirty="0" smtClean="0"/>
              <a:t>Frontend-Update Product, admin UI.</a:t>
            </a:r>
          </a:p>
          <a:p>
            <a:endParaRPr lang="en-IN" sz="3200" dirty="0" smtClean="0"/>
          </a:p>
          <a:p>
            <a:r>
              <a:rPr lang="en-IN" sz="3200" dirty="0" smtClean="0"/>
              <a:t>Testing-postman </a:t>
            </a:r>
            <a:r>
              <a:rPr lang="en-IN" sz="3200" dirty="0" smtClean="0"/>
              <a:t>(update product)</a:t>
            </a:r>
            <a:endParaRPr 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Aravind</a:t>
            </a:r>
            <a:r>
              <a:rPr lang="en-IN" sz="3200" dirty="0" smtClean="0">
                <a:solidFill>
                  <a:srgbClr val="FF0000"/>
                </a:solidFill>
              </a:rPr>
              <a:t> Chidambaram </a:t>
            </a:r>
            <a:r>
              <a:rPr lang="en-IN" sz="3200" dirty="0" err="1" smtClean="0">
                <a:solidFill>
                  <a:srgbClr val="FF0000"/>
                </a:solidFill>
              </a:rPr>
              <a:t>Pillai</a:t>
            </a:r>
            <a:endParaRPr lang="en-IN" sz="3200" dirty="0" smtClean="0">
              <a:solidFill>
                <a:srgbClr val="FF0000"/>
              </a:solidFill>
            </a:endParaRPr>
          </a:p>
          <a:p>
            <a:endParaRPr lang="en-IN" sz="3200" dirty="0" smtClean="0"/>
          </a:p>
          <a:p>
            <a:endParaRPr lang="en-IN" sz="3200" dirty="0" smtClean="0"/>
          </a:p>
          <a:p>
            <a:r>
              <a:rPr lang="en-IN" sz="3200" dirty="0" smtClean="0"/>
              <a:t>Backend- Add User</a:t>
            </a:r>
          </a:p>
          <a:p>
            <a:endParaRPr lang="en-IN" sz="3200" dirty="0" smtClean="0"/>
          </a:p>
          <a:p>
            <a:r>
              <a:rPr lang="en-IN" sz="3200" dirty="0" smtClean="0"/>
              <a:t>Frontend-Sign Up</a:t>
            </a:r>
          </a:p>
          <a:p>
            <a:endParaRPr lang="en-IN" sz="3200" dirty="0" smtClean="0"/>
          </a:p>
          <a:p>
            <a:r>
              <a:rPr lang="en-IN" sz="3200" dirty="0" smtClean="0"/>
              <a:t>Testing-postman (add user)</a:t>
            </a:r>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Akash</a:t>
            </a:r>
            <a:r>
              <a:rPr lang="en-IN" sz="3200" dirty="0" smtClean="0">
                <a:solidFill>
                  <a:srgbClr val="FF0000"/>
                </a:solidFill>
              </a:rPr>
              <a:t> </a:t>
            </a:r>
            <a:r>
              <a:rPr lang="en-IN" sz="3200" dirty="0" err="1" smtClean="0">
                <a:solidFill>
                  <a:srgbClr val="FF0000"/>
                </a:solidFill>
              </a:rPr>
              <a:t>Selvam</a:t>
            </a:r>
            <a:endParaRPr lang="en-IN" sz="3200" dirty="0" smtClean="0">
              <a:solidFill>
                <a:srgbClr val="FF0000"/>
              </a:solidFill>
            </a:endParaRPr>
          </a:p>
          <a:p>
            <a:endParaRPr lang="en-IN" sz="3200" dirty="0" smtClean="0"/>
          </a:p>
          <a:p>
            <a:endParaRPr lang="en-IN" sz="3200" dirty="0" smtClean="0"/>
          </a:p>
          <a:p>
            <a:r>
              <a:rPr lang="en-IN" sz="3200" dirty="0" smtClean="0"/>
              <a:t>Backend- delete product</a:t>
            </a:r>
          </a:p>
          <a:p>
            <a:endParaRPr lang="en-IN" sz="3200" dirty="0" smtClean="0"/>
          </a:p>
          <a:p>
            <a:r>
              <a:rPr lang="en-IN" sz="3200" dirty="0" smtClean="0"/>
              <a:t>Frontend-Add To Cart</a:t>
            </a:r>
          </a:p>
          <a:p>
            <a:endParaRPr lang="en-IN" sz="3200" dirty="0" smtClean="0"/>
          </a:p>
          <a:p>
            <a:r>
              <a:rPr lang="en-IN" sz="3200" dirty="0" smtClean="0"/>
              <a:t>Testing-postman (delete product),selenium Testing.</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524315"/>
          </a:xfrm>
          <a:prstGeom prst="rect">
            <a:avLst/>
          </a:prstGeom>
          <a:noFill/>
        </p:spPr>
        <p:txBody>
          <a:bodyPr wrap="square" rtlCol="0">
            <a:spAutoFit/>
          </a:bodyPr>
          <a:lstStyle/>
          <a:p>
            <a:r>
              <a:rPr lang="en-IN" sz="3200" dirty="0" err="1" smtClean="0">
                <a:solidFill>
                  <a:srgbClr val="FF0000"/>
                </a:solidFill>
              </a:rPr>
              <a:t>Aman</a:t>
            </a:r>
            <a:r>
              <a:rPr lang="en-IN" sz="3200" dirty="0" smtClean="0">
                <a:solidFill>
                  <a:srgbClr val="FF0000"/>
                </a:solidFill>
              </a:rPr>
              <a:t> Kumar</a:t>
            </a:r>
          </a:p>
          <a:p>
            <a:endParaRPr lang="en-IN" sz="3200" dirty="0" smtClean="0"/>
          </a:p>
          <a:p>
            <a:endParaRPr lang="en-IN" sz="3200" dirty="0" smtClean="0"/>
          </a:p>
          <a:p>
            <a:r>
              <a:rPr lang="en-IN" sz="3200" dirty="0" smtClean="0"/>
              <a:t>Backend- Update User</a:t>
            </a:r>
          </a:p>
          <a:p>
            <a:endParaRPr lang="en-IN" sz="3200" dirty="0" smtClean="0"/>
          </a:p>
          <a:p>
            <a:r>
              <a:rPr lang="en-IN" sz="3200" dirty="0" smtClean="0"/>
              <a:t>Frontend-Login Module, change Password(user).</a:t>
            </a:r>
          </a:p>
          <a:p>
            <a:endParaRPr lang="en-IN" sz="3200" dirty="0" smtClean="0"/>
          </a:p>
          <a:p>
            <a:endParaRPr lang="en-IN" sz="3200" dirty="0" smtClean="0"/>
          </a:p>
          <a:p>
            <a:r>
              <a:rPr lang="en-IN" sz="3200" dirty="0" smtClean="0"/>
              <a:t>Testing-postman (Update User)</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Aishwarya</a:t>
            </a:r>
            <a:r>
              <a:rPr lang="en-IN" sz="3200" dirty="0" smtClean="0">
                <a:solidFill>
                  <a:srgbClr val="FF0000"/>
                </a:solidFill>
              </a:rPr>
              <a:t> </a:t>
            </a:r>
            <a:r>
              <a:rPr lang="en-IN" sz="3200" dirty="0" err="1" smtClean="0">
                <a:solidFill>
                  <a:srgbClr val="FF0000"/>
                </a:solidFill>
              </a:rPr>
              <a:t>Rajagopal</a:t>
            </a:r>
            <a:endParaRPr lang="en-IN" sz="3200" dirty="0" smtClean="0">
              <a:solidFill>
                <a:srgbClr val="FF0000"/>
              </a:solidFill>
            </a:endParaRPr>
          </a:p>
          <a:p>
            <a:endParaRPr lang="en-IN" sz="3200" dirty="0" smtClean="0"/>
          </a:p>
          <a:p>
            <a:endParaRPr lang="en-IN" sz="3200" dirty="0" smtClean="0"/>
          </a:p>
          <a:p>
            <a:r>
              <a:rPr lang="en-IN" sz="3200" dirty="0" smtClean="0"/>
              <a:t>Backend- view product(admin)</a:t>
            </a:r>
          </a:p>
          <a:p>
            <a:endParaRPr lang="en-IN" sz="3200" dirty="0" smtClean="0"/>
          </a:p>
          <a:p>
            <a:r>
              <a:rPr lang="en-IN" sz="3200" dirty="0" smtClean="0"/>
              <a:t>Frontend-Add To Cart</a:t>
            </a:r>
          </a:p>
          <a:p>
            <a:endParaRPr lang="en-IN" sz="3200" dirty="0" smtClean="0"/>
          </a:p>
          <a:p>
            <a:r>
              <a:rPr lang="en-IN" sz="3200" dirty="0" smtClean="0"/>
              <a:t>Testing-postman (view product),selenium Testing</a:t>
            </a:r>
            <a:endParaRPr 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6875" y="802257"/>
            <a:ext cx="9661585" cy="4031873"/>
          </a:xfrm>
          <a:prstGeom prst="rect">
            <a:avLst/>
          </a:prstGeom>
          <a:noFill/>
        </p:spPr>
        <p:txBody>
          <a:bodyPr wrap="square" rtlCol="0">
            <a:spAutoFit/>
          </a:bodyPr>
          <a:lstStyle/>
          <a:p>
            <a:r>
              <a:rPr lang="en-IN" sz="3200" dirty="0" err="1" smtClean="0">
                <a:solidFill>
                  <a:srgbClr val="FF0000"/>
                </a:solidFill>
              </a:rPr>
              <a:t>Ankit</a:t>
            </a:r>
            <a:r>
              <a:rPr lang="en-IN" sz="3200" dirty="0" smtClean="0">
                <a:solidFill>
                  <a:srgbClr val="FF0000"/>
                </a:solidFill>
              </a:rPr>
              <a:t> </a:t>
            </a:r>
            <a:r>
              <a:rPr lang="en-IN" sz="3200" dirty="0" err="1" smtClean="0">
                <a:solidFill>
                  <a:srgbClr val="FF0000"/>
                </a:solidFill>
              </a:rPr>
              <a:t>Bansal</a:t>
            </a:r>
            <a:endParaRPr lang="en-IN" sz="3200" dirty="0" smtClean="0">
              <a:solidFill>
                <a:srgbClr val="FF0000"/>
              </a:solidFill>
            </a:endParaRPr>
          </a:p>
          <a:p>
            <a:endParaRPr lang="en-IN" sz="3200" dirty="0" smtClean="0"/>
          </a:p>
          <a:p>
            <a:endParaRPr lang="en-IN" sz="3200" dirty="0" smtClean="0"/>
          </a:p>
          <a:p>
            <a:r>
              <a:rPr lang="en-IN" sz="3200" dirty="0" smtClean="0"/>
              <a:t>Backend- View Single User</a:t>
            </a:r>
          </a:p>
          <a:p>
            <a:endParaRPr lang="en-IN" sz="3200" dirty="0" smtClean="0"/>
          </a:p>
          <a:p>
            <a:r>
              <a:rPr lang="en-IN" sz="3200" dirty="0" smtClean="0"/>
              <a:t>Frontend-Payment Gateway.</a:t>
            </a:r>
          </a:p>
          <a:p>
            <a:endParaRPr lang="en-IN" sz="3200" dirty="0" smtClean="0"/>
          </a:p>
          <a:p>
            <a:r>
              <a:rPr lang="en-IN" sz="3200" dirty="0" smtClean="0"/>
              <a:t>Testing-postman (View Single User)</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lstStyle/>
          <a:p>
            <a:pPr marL="617220" lvl="1" indent="-342900" algn="just">
              <a:lnSpc>
                <a:spcPct val="150000"/>
              </a:lnSpc>
              <a:buFont typeface="Arial" panose="020B0604020202020204" pitchFamily="34" charset="0"/>
              <a:buChar char="•"/>
            </a:pPr>
            <a:r>
              <a:rPr lang="en-US" sz="2000" b="0" dirty="0">
                <a:solidFill>
                  <a:schemeClr val="tx1">
                    <a:alpha val="85000"/>
                  </a:schemeClr>
                </a:solidFill>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marL="617220" lvl="1" indent="-342900" algn="just">
              <a:lnSpc>
                <a:spcPct val="150000"/>
              </a:lnSpc>
              <a:buFont typeface="Arial" panose="020B0604020202020204" pitchFamily="34" charset="0"/>
              <a:buChar char="•"/>
            </a:pPr>
            <a:r>
              <a:rPr lang="en-US" sz="2000" b="0" dirty="0">
                <a:solidFill>
                  <a:schemeClr val="tx1">
                    <a:alpha val="85000"/>
                  </a:schemeClr>
                </a:solidFill>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577" y="845389"/>
            <a:ext cx="9661585" cy="4031873"/>
          </a:xfrm>
          <a:prstGeom prst="rect">
            <a:avLst/>
          </a:prstGeom>
          <a:noFill/>
        </p:spPr>
        <p:txBody>
          <a:bodyPr wrap="square" rtlCol="0">
            <a:spAutoFit/>
          </a:bodyPr>
          <a:lstStyle/>
          <a:p>
            <a:r>
              <a:rPr lang="en-IN" sz="3200" dirty="0" err="1" smtClean="0">
                <a:solidFill>
                  <a:srgbClr val="FF0000"/>
                </a:solidFill>
              </a:rPr>
              <a:t>Aishwarya</a:t>
            </a:r>
            <a:r>
              <a:rPr lang="en-IN" sz="3200" dirty="0" smtClean="0">
                <a:solidFill>
                  <a:srgbClr val="FF0000"/>
                </a:solidFill>
              </a:rPr>
              <a:t> </a:t>
            </a:r>
            <a:r>
              <a:rPr lang="en-IN" sz="3200" dirty="0" err="1" smtClean="0">
                <a:solidFill>
                  <a:srgbClr val="FF0000"/>
                </a:solidFill>
              </a:rPr>
              <a:t>Sivakumar</a:t>
            </a:r>
            <a:r>
              <a:rPr lang="en-IN" sz="3200" dirty="0" smtClean="0">
                <a:solidFill>
                  <a:srgbClr val="FF0000"/>
                </a:solidFill>
              </a:rPr>
              <a:t> </a:t>
            </a:r>
            <a:r>
              <a:rPr lang="en-IN" sz="3200" dirty="0" err="1" smtClean="0">
                <a:solidFill>
                  <a:srgbClr val="FF0000"/>
                </a:solidFill>
              </a:rPr>
              <a:t>Manickam</a:t>
            </a:r>
            <a:endParaRPr lang="en-IN" sz="3200" dirty="0" smtClean="0">
              <a:solidFill>
                <a:srgbClr val="FF0000"/>
              </a:solidFill>
            </a:endParaRPr>
          </a:p>
          <a:p>
            <a:endParaRPr lang="en-IN" sz="3200" dirty="0" smtClean="0"/>
          </a:p>
          <a:p>
            <a:endParaRPr lang="en-IN" sz="3200" dirty="0" smtClean="0"/>
          </a:p>
          <a:p>
            <a:r>
              <a:rPr lang="en-IN" sz="3200" dirty="0" smtClean="0"/>
              <a:t>Backend- view product(user)</a:t>
            </a:r>
          </a:p>
          <a:p>
            <a:endParaRPr lang="en-IN" sz="3200" dirty="0" smtClean="0"/>
          </a:p>
          <a:p>
            <a:r>
              <a:rPr lang="en-IN" sz="3200" dirty="0" smtClean="0"/>
              <a:t>Frontend-Add To Cart</a:t>
            </a:r>
          </a:p>
          <a:p>
            <a:endParaRPr lang="en-IN" sz="3200" dirty="0" smtClean="0"/>
          </a:p>
          <a:p>
            <a:r>
              <a:rPr lang="en-IN" sz="3200" dirty="0" smtClean="0"/>
              <a:t>Testing-postman (view product),selenium Testing</a:t>
            </a:r>
            <a:endParaRPr 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8576" y="2867742"/>
            <a:ext cx="10515600" cy="2212258"/>
          </a:xfrm>
        </p:spPr>
        <p:txBody>
          <a:bodyPr/>
          <a:lstStyle/>
          <a:p>
            <a:r>
              <a:rPr lang="en-IN" sz="4000" dirty="0">
                <a:latin typeface="Times New Roman" panose="02020603050405020304" pitchFamily="18" charset="0"/>
                <a:cs typeface="Times New Roman" panose="02020603050405020304" pitchFamily="18" charset="0"/>
              </a:rPr>
              <a:t>THANK YOU</a:t>
            </a:r>
            <a:br>
              <a:rPr lang="en-IN" sz="4000"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The “E-Medicare” 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000" dirty="0">
                <a:solidFill>
                  <a:schemeClr val="tx1">
                    <a:alpha val="85000"/>
                  </a:schemeClr>
                </a:solidFill>
                <a:latin typeface="Times New Roman" panose="02020603050405020304" pitchFamily="18" charset="0"/>
                <a:ea typeface="+mn-lt"/>
                <a:cs typeface="Times New Roman" panose="02020603050405020304" pitchFamily="18" charset="0"/>
              </a:rPr>
              <a:t> </a:t>
            </a:r>
            <a:endParaRPr lang="en-US" sz="2000" dirty="0">
              <a:solidFill>
                <a:schemeClr val="tx1">
                  <a:alpha val="85000"/>
                </a:schemeClr>
              </a:solidFill>
              <a:latin typeface="Times New Roman" panose="02020603050405020304" pitchFamily="18" charset="0"/>
              <a:ea typeface="+mn-lt"/>
              <a:cs typeface="Times New Roman" panose="02020603050405020304" pitchFamily="18" charset="0"/>
            </a:endParaRP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“E-Medicare" - web application, where users can register, login, purchase medicines e.g. Antibiotics, Antipyretics, Analgesics and manage their orders in the system.</a:t>
            </a:r>
            <a:r>
              <a:rPr lang="en-IN" sz="2000" dirty="0">
                <a:solidFill>
                  <a:schemeClr val="tx1">
                    <a:alpha val="85000"/>
                  </a:schemeClr>
                </a:solidFill>
                <a:latin typeface="Times New Roman" panose="02020603050405020304" pitchFamily="18" charset="0"/>
                <a:ea typeface="+mn-lt"/>
                <a:cs typeface="Times New Roman" panose="02020603050405020304" pitchFamily="18" charset="0"/>
              </a:rPr>
              <a:t> </a:t>
            </a:r>
            <a:endParaRPr lang="en-US" sz="2000" dirty="0">
              <a:solidFill>
                <a:schemeClr val="tx1">
                  <a:alpha val="85000"/>
                </a:schemeClr>
              </a:solidFill>
              <a:latin typeface="Times New Roman" panose="02020603050405020304" pitchFamily="18" charset="0"/>
              <a:ea typeface="+mn-lt"/>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lstStyle/>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The proposed E-Medicare system will completely Revolutionize the industry. </a:t>
            </a: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Searching, order placing, billing and add-delete of Medicine can be maintained by a single click. </a:t>
            </a:r>
          </a:p>
          <a:p>
            <a:pPr algn="just">
              <a:lnSpc>
                <a:spcPct val="150000"/>
              </a:lnSpc>
            </a:pPr>
            <a:r>
              <a:rPr lang="en-US" sz="2000" dirty="0">
                <a:solidFill>
                  <a:schemeClr val="tx1">
                    <a:alpha val="85000"/>
                  </a:schemeClr>
                </a:solidFill>
                <a:latin typeface="Times New Roman" panose="02020603050405020304" pitchFamily="18" charset="0"/>
                <a:ea typeface="+mn-lt"/>
                <a:cs typeface="Times New Roman" panose="02020603050405020304" pitchFamily="18" charset="0"/>
              </a:rPr>
              <a:t>The payment of the order can also be done by credit card.</a:t>
            </a:r>
            <a:endParaRPr lang="en-US" sz="2000" dirty="0">
              <a:solidFill>
                <a:schemeClr val="tx1">
                  <a:alpha val="8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TECHNOLOGY USED</a:t>
            </a:r>
          </a:p>
        </p:txBody>
      </p:sp>
      <p:sp>
        <p:nvSpPr>
          <p:cNvPr id="3" name="Content Placeholder 2"/>
          <p:cNvSpPr>
            <a:spLocks noGrp="1"/>
          </p:cNvSpPr>
          <p:nvPr>
            <p:ph idx="1"/>
          </p:nvPr>
        </p:nvSpPr>
        <p:spPr>
          <a:xfrm>
            <a:off x="838200" y="1695215"/>
            <a:ext cx="10515600" cy="4190323"/>
          </a:xfrm>
        </p:spPr>
        <p:txBody>
          <a:bodyPr>
            <a:noAutofit/>
          </a:bodyPr>
          <a:lstStyle/>
          <a:p>
            <a:pPr algn="just">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HTML : Page layout has been designed in HTML</a:t>
            </a:r>
          </a:p>
          <a:p>
            <a:pPr algn="just">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CSS : CSS has been used for all the designing part</a:t>
            </a:r>
          </a:p>
          <a:p>
            <a:pPr algn="just">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Server : Apache Tomcat  </a:t>
            </a:r>
          </a:p>
          <a:p>
            <a:pPr algn="just">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Backend : Spring Boot</a:t>
            </a:r>
          </a:p>
          <a:p>
            <a:pPr algn="just">
              <a:lnSpc>
                <a:spcPct val="150000"/>
              </a:lnSpc>
            </a:pPr>
            <a:r>
              <a:rPr lang="en-GB" sz="1800" dirty="0" err="1">
                <a:solidFill>
                  <a:schemeClr val="tx1">
                    <a:alpha val="85000"/>
                  </a:schemeClr>
                </a:solidFill>
                <a:latin typeface="Times New Roman" panose="02020603050405020304" pitchFamily="18" charset="0"/>
                <a:ea typeface="+mn-lt"/>
                <a:cs typeface="Times New Roman" panose="02020603050405020304" pitchFamily="18" charset="0"/>
              </a:rPr>
              <a:t>MySql</a:t>
            </a: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 Database</a:t>
            </a:r>
          </a:p>
          <a:p>
            <a:pPr algn="just">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Typescript: Business Logic</a:t>
            </a:r>
            <a:endParaRPr lang="en-US" sz="1800" dirty="0">
              <a:solidFill>
                <a:schemeClr val="tx1">
                  <a:alpha val="85000"/>
                </a:schemeClr>
              </a:solidFill>
              <a:latin typeface="Times New Roman" panose="02020603050405020304" pitchFamily="18" charset="0"/>
              <a:ea typeface="+mn-lt"/>
              <a:cs typeface="Times New Roman" panose="02020603050405020304" pitchFamily="18" charset="0"/>
            </a:endParaRPr>
          </a:p>
          <a:p>
            <a:pPr algn="just">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Angular CLI : Command-line interface tool that we use to initialize.</a:t>
            </a:r>
          </a:p>
          <a:p>
            <a:pPr algn="just">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Postman : For Functional testing </a:t>
            </a:r>
          </a:p>
          <a:p>
            <a:pPr algn="just">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Selenium : For Webapp testing</a:t>
            </a:r>
            <a:endParaRPr lang="en-US" sz="1800" dirty="0">
              <a:solidFill>
                <a:schemeClr val="tx1">
                  <a:alpha val="85000"/>
                </a:schemeClr>
              </a:solidFill>
              <a:latin typeface="Times New Roman" panose="02020603050405020304" pitchFamily="18" charset="0"/>
              <a:ea typeface="+mn-lt"/>
              <a:cs typeface="Times New Roman" panose="02020603050405020304" pitchFamily="18" charset="0"/>
            </a:endParaRP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ENVIRONMENT</a:t>
            </a:r>
          </a:p>
        </p:txBody>
      </p:sp>
      <p:sp>
        <p:nvSpPr>
          <p:cNvPr id="3" name="Content Placeholder 2"/>
          <p:cNvSpPr>
            <a:spLocks noGrp="1"/>
          </p:cNvSpPr>
          <p:nvPr>
            <p:ph idx="1"/>
          </p:nvPr>
        </p:nvSpPr>
        <p:spPr/>
        <p:txBody>
          <a:bodyPr>
            <a:normAutofit/>
          </a:bodyPr>
          <a:lstStyle/>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The system will be developed on any Windows OS machine And Using JSON Server.</a:t>
            </a:r>
            <a:r>
              <a:rPr lang="en-IN" sz="1800" dirty="0">
                <a:solidFill>
                  <a:schemeClr val="tx1">
                    <a:alpha val="85000"/>
                  </a:schemeClr>
                </a:solidFill>
                <a:latin typeface="Times New Roman" panose="02020603050405020304" pitchFamily="18" charset="0"/>
                <a:ea typeface="+mn-lt"/>
                <a:cs typeface="Times New Roman" panose="02020603050405020304" pitchFamily="18" charset="0"/>
              </a:rPr>
              <a:t> </a:t>
            </a:r>
            <a:endParaRPr lang="en-US" sz="1800" dirty="0">
              <a:solidFill>
                <a:schemeClr val="tx1">
                  <a:alpha val="85000"/>
                </a:schemeClr>
              </a:solidFill>
              <a:latin typeface="Times New Roman" panose="02020603050405020304" pitchFamily="18" charset="0"/>
              <a:ea typeface="+mn-lt"/>
              <a:cs typeface="Times New Roman" panose="02020603050405020304" pitchFamily="18" charset="0"/>
            </a:endParaRPr>
          </a:p>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 Intel hardware machine (PC i3-2.26 GHz, 4GB RAM, 1 TB HDD minimum)</a:t>
            </a:r>
          </a:p>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Server – Apache Tomcat</a:t>
            </a:r>
          </a:p>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Database – MySQL</a:t>
            </a:r>
          </a:p>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Node Version 10  </a:t>
            </a:r>
            <a:endParaRPr lang="en-US" sz="1800" dirty="0">
              <a:solidFill>
                <a:schemeClr val="tx1">
                  <a:alpha val="85000"/>
                </a:schemeClr>
              </a:solidFill>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alpha val="85000"/>
                  </a:schemeClr>
                </a:solidFill>
                <a:latin typeface="Times New Roman" panose="02020603050405020304" pitchFamily="18" charset="0"/>
                <a:ea typeface="+mn-lt"/>
                <a:cs typeface="Times New Roman" panose="02020603050405020304" pitchFamily="18" charset="0"/>
              </a:rPr>
              <a:t>Angular CLI   </a:t>
            </a:r>
          </a:p>
          <a:p>
            <a:pPr>
              <a:lnSpc>
                <a:spcPct val="150000"/>
              </a:lnSpc>
            </a:pPr>
            <a:r>
              <a:rPr lang="en-GB" sz="1800" dirty="0">
                <a:solidFill>
                  <a:schemeClr val="tx1">
                    <a:alpha val="85000"/>
                  </a:schemeClr>
                </a:solidFill>
                <a:latin typeface="Times New Roman" panose="02020603050405020304" pitchFamily="18" charset="0"/>
                <a:ea typeface="+mn-lt"/>
                <a:cs typeface="Times New Roman" panose="02020603050405020304" pitchFamily="18" charset="0"/>
              </a:rPr>
              <a:t>Visual Studio Code</a:t>
            </a:r>
            <a:endParaRPr lang="en-US" sz="1800" dirty="0">
              <a:solidFill>
                <a:schemeClr val="tx1">
                  <a:alpha val="8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DATA FLOW</a:t>
            </a:r>
          </a:p>
        </p:txBody>
      </p:sp>
      <p:pic>
        <p:nvPicPr>
          <p:cNvPr id="4" name="Picture 2"/>
          <p:cNvPicPr>
            <a:picLocks noGrp="1" noChangeAspect="1" noChangeArrowheads="1"/>
          </p:cNvPicPr>
          <p:nvPr>
            <p:ph idx="1"/>
          </p:nvPr>
        </p:nvPicPr>
        <p:blipFill>
          <a:blip r:embed="rId2" cstate="print"/>
          <a:srcRect/>
          <a:stretch>
            <a:fillRect/>
          </a:stretch>
        </p:blipFill>
        <p:spPr bwMode="auto">
          <a:xfrm>
            <a:off x="1219200" y="1874090"/>
            <a:ext cx="9117106" cy="453567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Pine</Template>
  <TotalTime>35</TotalTime>
  <Words>1042</Words>
  <Application>Microsoft Office PowerPoint</Application>
  <PresentationFormat>Custom</PresentationFormat>
  <Paragraphs>192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PineVTI</vt:lpstr>
      <vt:lpstr>E-MEDICARE</vt:lpstr>
      <vt:lpstr> GROUP  1  : PROJECT MEMBERS </vt:lpstr>
      <vt:lpstr>CONTENTS</vt:lpstr>
      <vt:lpstr>ABSTRACT</vt:lpstr>
      <vt:lpstr>INTRODUCTION</vt:lpstr>
      <vt:lpstr>PROPOSED SYSTEM</vt:lpstr>
      <vt:lpstr>TECHNOLOGY USED</vt:lpstr>
      <vt:lpstr>ENVIRONMENT</vt:lpstr>
      <vt:lpstr>DATA FLOW</vt:lpstr>
      <vt:lpstr>Slide 10</vt:lpstr>
      <vt:lpstr>MODULES OF E-MEDICARE SYSTEM</vt:lpstr>
      <vt:lpstr>LOGIN MODULE</vt:lpstr>
      <vt:lpstr>Slide 13</vt:lpstr>
      <vt:lpstr>ADMIN MODULE</vt:lpstr>
      <vt:lpstr>Slide 15</vt:lpstr>
      <vt:lpstr>USER MODULE</vt:lpstr>
      <vt:lpstr>Slide 17</vt:lpstr>
      <vt:lpstr>MEDICINE MODULE</vt:lpstr>
      <vt:lpstr>ORDER MODULE</vt:lpstr>
      <vt:lpstr>Slide 20</vt:lpstr>
      <vt:lpstr>PAYMENT MODULE</vt:lpstr>
      <vt:lpstr>Slide 22</vt:lpstr>
      <vt:lpstr>TESTING- POSTMAN</vt:lpstr>
      <vt:lpstr>Slide 24</vt:lpstr>
      <vt:lpstr>TESTING - SELENIUM</vt:lpstr>
      <vt:lpstr>Slide 26</vt:lpstr>
      <vt:lpstr>ADVANTAGES</vt:lpstr>
      <vt:lpstr>CONCLUSION</vt:lpstr>
      <vt:lpstr>FUTURE SCOPE</vt:lpstr>
      <vt:lpstr>REFERENCES</vt:lpstr>
      <vt:lpstr>Slide 31</vt:lpstr>
      <vt:lpstr>Slide 32</vt:lpstr>
      <vt:lpstr>Slide 33</vt:lpstr>
      <vt:lpstr>Slide 34</vt:lpstr>
      <vt:lpstr>Slide 35</vt:lpstr>
      <vt:lpstr>Slide 36</vt:lpstr>
      <vt:lpstr>Slide 37</vt:lpstr>
      <vt:lpstr>Slide 38</vt:lpstr>
      <vt:lpstr>Slide 39</vt:lpstr>
      <vt:lpstr>Slide 40</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E-MEDICARE</dc:title>
  <dc:creator>Aishwarya Rajagopal</dc:creator>
  <cp:lastModifiedBy>Windows User</cp:lastModifiedBy>
  <cp:revision>19</cp:revision>
  <dcterms:created xsi:type="dcterms:W3CDTF">2022-10-19T15:23:00Z</dcterms:created>
  <dcterms:modified xsi:type="dcterms:W3CDTF">2022-10-21T05:46:40Z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9FCBBF838EF343F5846580B4280826FD</vt:lpwstr>
  </property>
  <property fmtid="{D5CDD505-2E9C-101B-9397-08002B2CF9AE}" pid="3" name="KSOProductBuildVer">
    <vt:lpwstr>1033-11.2.0.11373</vt:lpwstr>
  </property>
</Properties>
</file>