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64" r:id="rId4"/>
    <p:sldId id="259" r:id="rId5"/>
    <p:sldId id="272" r:id="rId6"/>
    <p:sldId id="266" r:id="rId7"/>
    <p:sldId id="260" r:id="rId8"/>
    <p:sldId id="273" r:id="rId9"/>
    <p:sldId id="263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E17-929F-4A89-8D03-F160D04EABE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E58C-7504-4608-B4C8-F92333F060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E17-929F-4A89-8D03-F160D04EABE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E58C-7504-4608-B4C8-F92333F0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3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E17-929F-4A89-8D03-F160D04EABE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E58C-7504-4608-B4C8-F92333F0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E17-929F-4A89-8D03-F160D04EABE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E58C-7504-4608-B4C8-F92333F0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3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E17-929F-4A89-8D03-F160D04EABE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E58C-7504-4608-B4C8-F92333F060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36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E17-929F-4A89-8D03-F160D04EABE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E58C-7504-4608-B4C8-F92333F0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2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E17-929F-4A89-8D03-F160D04EABE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E58C-7504-4608-B4C8-F92333F0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E17-929F-4A89-8D03-F160D04EABE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E58C-7504-4608-B4C8-F92333F0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9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E17-929F-4A89-8D03-F160D04EABE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E58C-7504-4608-B4C8-F92333F0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1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C36E17-929F-4A89-8D03-F160D04EABE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E7E58C-7504-4608-B4C8-F92333F0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9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6E17-929F-4A89-8D03-F160D04EABE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E58C-7504-4608-B4C8-F92333F06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9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C36E17-929F-4A89-8D03-F160D04EABE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E7E58C-7504-4608-B4C8-F92333F060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2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C170-9EFC-411C-A7B3-C6CCBA577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Price Classification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0" dirty="0">
                <a:solidFill>
                  <a:srgbClr val="003E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710C3-0329-4412-9EAF-DB3598A30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47453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Akanksha Bhargavi – T00736533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Solomon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mACCARTHY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T00734513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Viswateja ADOTHI – T00736529</a:t>
            </a:r>
          </a:p>
        </p:txBody>
      </p:sp>
    </p:spTree>
    <p:extLst>
      <p:ext uri="{BB962C8B-B14F-4D97-AF65-F5344CB8AC3E}">
        <p14:creationId xmlns:p14="http://schemas.microsoft.com/office/powerpoint/2010/main" val="399481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1083-2368-4668-81FB-7767960F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65" y="286603"/>
            <a:ext cx="10765715" cy="708479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B47851-F081-4B60-A8BA-AADB4C7C5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753290"/>
              </p:ext>
            </p:extLst>
          </p:nvPr>
        </p:nvGraphicFramePr>
        <p:xfrm>
          <a:off x="389965" y="1169894"/>
          <a:ext cx="1108037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094">
                  <a:extLst>
                    <a:ext uri="{9D8B030D-6E8A-4147-A177-3AD203B41FA5}">
                      <a16:colId xmlns:a16="http://schemas.microsoft.com/office/drawing/2014/main" val="2435347065"/>
                    </a:ext>
                  </a:extLst>
                </a:gridCol>
                <a:gridCol w="2770094">
                  <a:extLst>
                    <a:ext uri="{9D8B030D-6E8A-4147-A177-3AD203B41FA5}">
                      <a16:colId xmlns:a16="http://schemas.microsoft.com/office/drawing/2014/main" val="153126079"/>
                    </a:ext>
                  </a:extLst>
                </a:gridCol>
                <a:gridCol w="2770094">
                  <a:extLst>
                    <a:ext uri="{9D8B030D-6E8A-4147-A177-3AD203B41FA5}">
                      <a16:colId xmlns:a16="http://schemas.microsoft.com/office/drawing/2014/main" val="280487356"/>
                    </a:ext>
                  </a:extLst>
                </a:gridCol>
                <a:gridCol w="2770094">
                  <a:extLst>
                    <a:ext uri="{9D8B030D-6E8A-4147-A177-3AD203B41FA5}">
                      <a16:colId xmlns:a16="http://schemas.microsoft.com/office/drawing/2014/main" val="3132113263"/>
                    </a:ext>
                  </a:extLst>
                </a:gridCol>
              </a:tblGrid>
              <a:tr h="633448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Hypothesis (H0):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Alternative Hypothesis (H1):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103979"/>
                  </a:ext>
                </a:extLst>
              </a:tr>
              <a:tr h="1447882">
                <a:tc>
                  <a:txBody>
                    <a:bodyPr/>
                    <a:lstStyle/>
                    <a:p>
                      <a:r>
                        <a:rPr lang="en-US" dirty="0"/>
                        <a:t>One 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average battery power of mobile phones in the population is equal to or less than 1238 mAh.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average battery power of mobile phones in the population is greater than 1238 mAh.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0.1466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10726"/>
                  </a:ext>
                </a:extLst>
              </a:tr>
              <a:tr h="1447882">
                <a:tc>
                  <a:txBody>
                    <a:bodyPr/>
                    <a:lstStyle/>
                    <a:p>
                      <a:r>
                        <a:rPr lang="en-US" dirty="0"/>
                        <a:t>Welch Two 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no difference in the average battery power between phones with and without 4G.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a significant difference in the average battery power between phones with and without 4G.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75189"/>
                  </a:ext>
                </a:extLst>
              </a:tr>
              <a:tr h="1459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Welch Two Sample t-test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There is no difference in the average RAM between phones with and without dual 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There is a significant difference in the average RAM between phones with and without dual SIM.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90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0192E4-F6FE-497E-99E9-A9DCFFA09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146775"/>
              </p:ext>
            </p:extLst>
          </p:nvPr>
        </p:nvGraphicFramePr>
        <p:xfrm>
          <a:off x="949046" y="1427479"/>
          <a:ext cx="10306143" cy="444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381">
                  <a:extLst>
                    <a:ext uri="{9D8B030D-6E8A-4147-A177-3AD203B41FA5}">
                      <a16:colId xmlns:a16="http://schemas.microsoft.com/office/drawing/2014/main" val="201856797"/>
                    </a:ext>
                  </a:extLst>
                </a:gridCol>
                <a:gridCol w="3435381">
                  <a:extLst>
                    <a:ext uri="{9D8B030D-6E8A-4147-A177-3AD203B41FA5}">
                      <a16:colId xmlns:a16="http://schemas.microsoft.com/office/drawing/2014/main" val="3030193655"/>
                    </a:ext>
                  </a:extLst>
                </a:gridCol>
                <a:gridCol w="3435381">
                  <a:extLst>
                    <a:ext uri="{9D8B030D-6E8A-4147-A177-3AD203B41FA5}">
                      <a16:colId xmlns:a16="http://schemas.microsoft.com/office/drawing/2014/main" val="3567649516"/>
                    </a:ext>
                  </a:extLst>
                </a:gridCol>
              </a:tblGrid>
              <a:tr h="42902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 Hypothesis (H₀):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Hypothesis (Hₐ):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48638"/>
                  </a:ext>
                </a:extLst>
              </a:tr>
              <a:tr h="20099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no significant association between the 'Three_G' variable and 'Price_Range' in the population.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a significant association between the 'Three_G' variable and 'Price_Range' in the population.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56160"/>
                  </a:ext>
                </a:extLst>
              </a:tr>
              <a:tr h="20099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no significant association between the 'Four_G' variable and 'Price_Range' in the population.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a significant association between the 'Four_G' variable and 'Price_Range' in the population.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4111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46B01AE6-FDA0-4F1A-8ACE-E679FCD9E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596483"/>
            <a:ext cx="498085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Pearson's Chi-squared test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8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7025-7FE8-4C44-8CF5-AB0A7775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7538-695C-4716-A42B-E9A08197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Higher RAM, larger battery power, and better camera specifications could contribute to higher price ranges.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Whereas primary camera and internal memory may not be strong indicators of differences in mobile phone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network type alone may not be a strong predictor of price 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dual SIM phones may have different RAM specifications compared to single SIM phones.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4G capability may be a factor influencing the battery power specifications of mobile phones.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3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D440-EB46-41CC-8A58-98504E44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07776"/>
            <a:ext cx="10058400" cy="4161318"/>
          </a:xfrm>
        </p:spPr>
        <p:txBody>
          <a:bodyPr>
            <a:normAutofit/>
          </a:bodyPr>
          <a:lstStyle/>
          <a:p>
            <a:r>
              <a:rPr lang="en-US" sz="9600" dirty="0"/>
              <a:t>      </a:t>
            </a:r>
          </a:p>
          <a:p>
            <a:r>
              <a:rPr lang="en-US" sz="9600" dirty="0"/>
              <a:t>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62188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3DD81-F3BF-47B4-9BFE-DCC8A086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AD9A33-8F4F-4DB9-B6F4-D90B9C7BB0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phones come in various models, each with different features and specifications.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analysis helps in understanding the diverse factors influencing mobile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Population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Our target population is all available mobile phones in the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phones released from 2012 to 2016.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both categorical data and continuous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37EE900-CD84-4295-B59D-3A3FF1E1D7D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0875389"/>
              </p:ext>
            </p:extLst>
          </p:nvPr>
        </p:nvGraphicFramePr>
        <p:xfrm>
          <a:off x="6218238" y="1846262"/>
          <a:ext cx="4937124" cy="441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562">
                  <a:extLst>
                    <a:ext uri="{9D8B030D-6E8A-4147-A177-3AD203B41FA5}">
                      <a16:colId xmlns:a16="http://schemas.microsoft.com/office/drawing/2014/main" val="759407257"/>
                    </a:ext>
                  </a:extLst>
                </a:gridCol>
                <a:gridCol w="2468562">
                  <a:extLst>
                    <a:ext uri="{9D8B030D-6E8A-4147-A177-3AD203B41FA5}">
                      <a16:colId xmlns:a16="http://schemas.microsoft.com/office/drawing/2014/main" val="3009459399"/>
                    </a:ext>
                  </a:extLst>
                </a:gridCol>
              </a:tblGrid>
              <a:tr h="574690">
                <a:tc>
                  <a:txBody>
                    <a:bodyPr/>
                    <a:lstStyle/>
                    <a:p>
                      <a:r>
                        <a:rPr lang="en-US" dirty="0"/>
                        <a:t>CONTINOUS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71615"/>
                  </a:ext>
                </a:extLst>
              </a:tr>
              <a:tr h="5746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Power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Four-g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69559"/>
                  </a:ext>
                </a:extLst>
              </a:tr>
              <a:tr h="5746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641073"/>
                  </a:ext>
                </a:extLst>
              </a:tr>
              <a:tr h="5746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memory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Dual 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84010"/>
                  </a:ext>
                </a:extLst>
              </a:tr>
              <a:tr h="5746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Pixel width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32356"/>
                  </a:ext>
                </a:extLst>
              </a:tr>
              <a:tr h="5746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Pixel height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54660"/>
                  </a:ext>
                </a:extLst>
              </a:tr>
              <a:tr h="574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camera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6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39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C3F1-2CD5-4066-A1C1-70A0DCF7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22036"/>
            <a:ext cx="10058400" cy="50470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is collected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Kaggle.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No “Missing” or “NA” values, hence not required.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range of mobile 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(low cost)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(medium cost)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(high cost)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(very high cost)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794B31-A8DC-4985-86D3-6A8B0159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Analysis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">
            <a:extLst>
              <a:ext uri="{FF2B5EF4-FFF2-40B4-BE49-F238E27FC236}">
                <a16:creationId xmlns:a16="http://schemas.microsoft.com/office/drawing/2014/main" id="{4C75232E-689C-4E14-94E1-D6C7557E2AB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6339364" y="2028570"/>
            <a:ext cx="4572638" cy="36581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24" name="Picture">
            <a:extLst>
              <a:ext uri="{FF2B5EF4-FFF2-40B4-BE49-F238E27FC236}">
                <a16:creationId xmlns:a16="http://schemas.microsoft.com/office/drawing/2014/main" id="{598D3217-F34F-45AB-A729-9A93A64D1D0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 bwMode="auto">
          <a:xfrm>
            <a:off x="1280000" y="2028570"/>
            <a:ext cx="4572638" cy="36581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743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>
            <a:extLst>
              <a:ext uri="{FF2B5EF4-FFF2-40B4-BE49-F238E27FC236}">
                <a16:creationId xmlns:a16="http://schemas.microsoft.com/office/drawing/2014/main" id="{2AEA820D-4A77-4CF0-8EFF-E9115E34275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2616" y="0"/>
            <a:ext cx="5093091" cy="42983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4EC12FDC-4EB4-4737-98BD-897E2A5DE30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317672" y="1856509"/>
            <a:ext cx="4867883" cy="40518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714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CC9E-474A-4CA2-8F3F-7B8DD233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g and </a:t>
            </a:r>
            <a:r>
              <a:rPr lang="en-US" sz="3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range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BD909A68-11C8-4190-A1F1-4865BCE3D6B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280000" y="1963272"/>
            <a:ext cx="4572638" cy="40233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6400481" y="2028570"/>
            <a:ext cx="4572638" cy="36581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429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13AC-8E47-48C7-9613-385A70C9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Boxplot Analysis : Price Range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E795A47A-8C00-4D68-9E98-1B14A5B5EEB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951345" y="1845736"/>
            <a:ext cx="4901293" cy="40233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783BA975-ABD5-43C4-A041-08817D1370E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6400481" y="1845736"/>
            <a:ext cx="5006428" cy="40233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019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>
            <a:extLst>
              <a:ext uri="{FF2B5EF4-FFF2-40B4-BE49-F238E27FC236}">
                <a16:creationId xmlns:a16="http://schemas.microsoft.com/office/drawing/2014/main" id="{D71C1B1C-62F4-480B-9A9C-0F56E2D8E5C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8873" y="922096"/>
            <a:ext cx="5379418" cy="40233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D0FA091A-2222-4FF4-9D3E-C39E6BA8B13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24989" y="922097"/>
            <a:ext cx="5375883" cy="40233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454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6640-2FD4-4B3E-A216-F39ED99D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ANOVA Test: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B1E093-0BEF-42A8-BCC9-25A67FF1D4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Higher F-Value suggests larger difference between group means and is more significant</a:t>
            </a:r>
          </a:p>
          <a:p>
            <a:r>
              <a:rPr lang="en-US" dirty="0"/>
              <a:t>Lower p-value indicates higher level of significance</a:t>
            </a:r>
          </a:p>
          <a:p>
            <a:r>
              <a:rPr lang="en-US" dirty="0"/>
              <a:t>Here Ram has Higher F-Value and Lower P-Value which says there is strong association between independent variable(price range) and the dependent variable(RAM)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6841208-691B-46FF-BBB1-F46766B4C0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4100435"/>
              </p:ext>
            </p:extLst>
          </p:nvPr>
        </p:nvGraphicFramePr>
        <p:xfrm>
          <a:off x="6218238" y="1846262"/>
          <a:ext cx="4937124" cy="4432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63923592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993366884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3689876769"/>
                    </a:ext>
                  </a:extLst>
                </a:gridCol>
              </a:tblGrid>
              <a:tr h="606465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89593"/>
                  </a:ext>
                </a:extLst>
              </a:tr>
              <a:tr h="606465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3378"/>
                  </a:ext>
                </a:extLst>
              </a:tr>
              <a:tr h="692537">
                <a:tc>
                  <a:txBody>
                    <a:bodyPr/>
                    <a:lstStyle/>
                    <a:p>
                      <a:r>
                        <a:rPr lang="en-US" dirty="0"/>
                        <a:t>Battery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6.23e-12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263777"/>
                  </a:ext>
                </a:extLst>
              </a:tr>
              <a:tr h="606465">
                <a:tc>
                  <a:txBody>
                    <a:bodyPr/>
                    <a:lstStyle/>
                    <a:p>
                      <a:r>
                        <a:rPr lang="en-US" dirty="0"/>
                        <a:t>Pixel width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6.74e-07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106070"/>
                  </a:ext>
                </a:extLst>
              </a:tr>
              <a:tr h="606465">
                <a:tc>
                  <a:txBody>
                    <a:bodyPr/>
                    <a:lstStyle/>
                    <a:p>
                      <a:r>
                        <a:rPr lang="en-US" dirty="0"/>
                        <a:t>Pixel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6.12e-05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21348"/>
                  </a:ext>
                </a:extLst>
              </a:tr>
              <a:tr h="606465">
                <a:tc>
                  <a:txBody>
                    <a:bodyPr/>
                    <a:lstStyle/>
                    <a:p>
                      <a:r>
                        <a:rPr lang="en-US" dirty="0"/>
                        <a:t>Internal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88143"/>
                  </a:ext>
                </a:extLst>
              </a:tr>
              <a:tr h="606465">
                <a:tc>
                  <a:txBody>
                    <a:bodyPr/>
                    <a:lstStyle/>
                    <a:p>
                      <a:r>
                        <a:rPr lang="en-US" dirty="0"/>
                        <a:t>Primary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6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2132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1671</TotalTime>
  <Words>571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Times New Roman</vt:lpstr>
      <vt:lpstr>Wingdings</vt:lpstr>
      <vt:lpstr>Retrospect</vt:lpstr>
      <vt:lpstr>Mobile Price Classification  </vt:lpstr>
      <vt:lpstr>      Introduction</vt:lpstr>
      <vt:lpstr>PowerPoint Presentation</vt:lpstr>
      <vt:lpstr>Distribution Analysis</vt:lpstr>
      <vt:lpstr>PowerPoint Presentation</vt:lpstr>
      <vt:lpstr>Distribution of Four g and Price range</vt:lpstr>
      <vt:lpstr>Boxplot Analysis : Price Range</vt:lpstr>
      <vt:lpstr>PowerPoint Presentation</vt:lpstr>
      <vt:lpstr>ANOVA Test:</vt:lpstr>
      <vt:lpstr>Hypothesis test</vt:lpstr>
      <vt:lpstr>Pearson's Chi-squared test 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CLASSIFICATION ADSC1000</dc:title>
  <dc:creator>User</dc:creator>
  <cp:lastModifiedBy>User</cp:lastModifiedBy>
  <cp:revision>93</cp:revision>
  <dcterms:created xsi:type="dcterms:W3CDTF">2023-11-28T02:07:35Z</dcterms:created>
  <dcterms:modified xsi:type="dcterms:W3CDTF">2023-11-29T15:21:43Z</dcterms:modified>
</cp:coreProperties>
</file>