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5" r:id="rId2"/>
    <p:sldId id="454" r:id="rId3"/>
    <p:sldId id="455" r:id="rId4"/>
    <p:sldId id="456" r:id="rId5"/>
    <p:sldId id="466" r:id="rId6"/>
    <p:sldId id="457" r:id="rId7"/>
    <p:sldId id="461" r:id="rId8"/>
    <p:sldId id="463" r:id="rId9"/>
    <p:sldId id="458" r:id="rId10"/>
    <p:sldId id="462" r:id="rId11"/>
    <p:sldId id="464" r:id="rId12"/>
    <p:sldId id="469" r:id="rId13"/>
    <p:sldId id="471" r:id="rId14"/>
    <p:sldId id="470" r:id="rId15"/>
    <p:sldId id="515" r:id="rId16"/>
    <p:sldId id="516" r:id="rId17"/>
    <p:sldId id="465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511" r:id="rId27"/>
    <p:sldId id="510" r:id="rId28"/>
    <p:sldId id="51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7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87D3-07C2-F846-805A-41172269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26" name="Picture 2" descr="Tree troubles usually start at the trunk - Jacksonville Journal-Courier">
            <a:extLst>
              <a:ext uri="{FF2B5EF4-FFF2-40B4-BE49-F238E27FC236}">
                <a16:creationId xmlns:a16="http://schemas.microsoft.com/office/drawing/2014/main" id="{D0F34665-D642-2741-8436-A6DC5AD5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0CB59E-54E6-DA4A-BA99-4CDE4C020823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6B1B1-1B8D-0C45-97F8-1BC2410FA54B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2: Tuesday 2/2/2021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358870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03371F-020B-9F42-953B-D5282F4ECDF9}"/>
              </a:ext>
            </a:extLst>
          </p:cNvPr>
          <p:cNvGrpSpPr/>
          <p:nvPr/>
        </p:nvGrpSpPr>
        <p:grpSpPr>
          <a:xfrm>
            <a:off x="3540237" y="771265"/>
            <a:ext cx="5235201" cy="2409377"/>
            <a:chOff x="693340" y="3628403"/>
            <a:chExt cx="5235201" cy="2409377"/>
          </a:xfrm>
        </p:grpSpPr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477DB592-EC42-CB44-946F-C57B42B5ABEC}"/>
                </a:ext>
              </a:extLst>
            </p:cNvPr>
            <p:cNvSpPr/>
            <p:nvPr/>
          </p:nvSpPr>
          <p:spPr>
            <a:xfrm>
              <a:off x="693340" y="3931932"/>
              <a:ext cx="956934" cy="68849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Source</a:t>
              </a:r>
            </a:p>
            <a:p>
              <a:pPr algn="ctr"/>
              <a:r>
                <a:rPr lang="en-US" sz="1600" dirty="0"/>
                <a:t>Program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43F9965B-9209-824A-8F7A-693933B5C010}"/>
                </a:ext>
              </a:extLst>
            </p:cNvPr>
            <p:cNvSpPr/>
            <p:nvPr/>
          </p:nvSpPr>
          <p:spPr>
            <a:xfrm>
              <a:off x="2731670" y="5349289"/>
              <a:ext cx="956934" cy="68849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Libraries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47A5AE-059C-D143-892C-93BF3BF92D72}"/>
                </a:ext>
              </a:extLst>
            </p:cNvPr>
            <p:cNvSpPr/>
            <p:nvPr/>
          </p:nvSpPr>
          <p:spPr>
            <a:xfrm>
              <a:off x="2156321" y="3628403"/>
              <a:ext cx="2107633" cy="12955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Compiler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5F65CA9-0853-D646-B7BA-C49C40DC0B6B}"/>
                </a:ext>
              </a:extLst>
            </p:cNvPr>
            <p:cNvSpPr/>
            <p:nvPr/>
          </p:nvSpPr>
          <p:spPr>
            <a:xfrm>
              <a:off x="1650274" y="4180225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FB4974F5-8655-1843-B85A-05B1DAFA847A}"/>
                </a:ext>
              </a:extLst>
            </p:cNvPr>
            <p:cNvSpPr/>
            <p:nvPr/>
          </p:nvSpPr>
          <p:spPr>
            <a:xfrm>
              <a:off x="3073395" y="4937549"/>
              <a:ext cx="273484" cy="39058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8B4AA1-57F7-0C4E-93DB-DFE4A8C8EDC1}"/>
                </a:ext>
              </a:extLst>
            </p:cNvPr>
            <p:cNvSpPr/>
            <p:nvPr/>
          </p:nvSpPr>
          <p:spPr>
            <a:xfrm>
              <a:off x="4749732" y="3752200"/>
              <a:ext cx="1178809" cy="104795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 Code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CDB3895-48AE-1A4D-A2E4-7511E5C090A9}"/>
                </a:ext>
              </a:extLst>
            </p:cNvPr>
            <p:cNvSpPr/>
            <p:nvPr/>
          </p:nvSpPr>
          <p:spPr>
            <a:xfrm>
              <a:off x="4284049" y="4180225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5FA42A-37F7-954F-8D6B-DEFE02C3BD81}"/>
              </a:ext>
            </a:extLst>
          </p:cNvPr>
          <p:cNvSpPr txBox="1"/>
          <p:nvPr/>
        </p:nvSpPr>
        <p:spPr>
          <a:xfrm>
            <a:off x="223519" y="2107675"/>
            <a:ext cx="3191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some language implementations, the compiler &amp; VM are separate.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byte-code can be run on the VM any time after compilation.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2FF5D4-0C6A-DF4C-BB0B-D7968F491C0B}"/>
              </a:ext>
            </a:extLst>
          </p:cNvPr>
          <p:cNvGrpSpPr/>
          <p:nvPr/>
        </p:nvGrpSpPr>
        <p:grpSpPr>
          <a:xfrm>
            <a:off x="4153764" y="4429940"/>
            <a:ext cx="3442865" cy="1690931"/>
            <a:chOff x="6697065" y="5349289"/>
            <a:chExt cx="3442865" cy="16909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B0F20D-837D-7241-BA55-1C4CF530C5A3}"/>
                </a:ext>
              </a:extLst>
            </p:cNvPr>
            <p:cNvSpPr/>
            <p:nvPr/>
          </p:nvSpPr>
          <p:spPr>
            <a:xfrm>
              <a:off x="6697065" y="5670777"/>
              <a:ext cx="1178809" cy="104795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 Code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47A8A9-5D20-9E4D-9D76-E32D6226598E}"/>
                </a:ext>
              </a:extLst>
            </p:cNvPr>
            <p:cNvSpPr/>
            <p:nvPr/>
          </p:nvSpPr>
          <p:spPr>
            <a:xfrm>
              <a:off x="8381748" y="5349289"/>
              <a:ext cx="1758182" cy="1690931"/>
            </a:xfrm>
            <a:prstGeom prst="round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Virtual Machine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0632407-7F4B-CB4E-8A9F-E1158C30CC67}"/>
                </a:ext>
              </a:extLst>
            </p:cNvPr>
            <p:cNvSpPr/>
            <p:nvPr/>
          </p:nvSpPr>
          <p:spPr>
            <a:xfrm>
              <a:off x="7885922" y="6098802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1E052A-ADE0-EF40-98E7-6E9A474A0489}"/>
              </a:ext>
            </a:extLst>
          </p:cNvPr>
          <p:cNvCxnSpPr>
            <a:cxnSpLocks/>
          </p:cNvCxnSpPr>
          <p:nvPr/>
        </p:nvCxnSpPr>
        <p:spPr>
          <a:xfrm>
            <a:off x="3408892" y="3826933"/>
            <a:ext cx="536654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79C667-BA3F-DB47-B689-951C2A573954}"/>
              </a:ext>
            </a:extLst>
          </p:cNvPr>
          <p:cNvSpPr txBox="1"/>
          <p:nvPr/>
        </p:nvSpPr>
        <p:spPr>
          <a:xfrm>
            <a:off x="3781778" y="3386667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51C8D-8483-B649-9D29-65F35496B052}"/>
              </a:ext>
            </a:extLst>
          </p:cNvPr>
          <p:cNvSpPr txBox="1"/>
          <p:nvPr/>
        </p:nvSpPr>
        <p:spPr>
          <a:xfrm>
            <a:off x="3781778" y="3906147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65297-05B1-4D47-AAC0-1EFBB9DF2182}"/>
              </a:ext>
            </a:extLst>
          </p:cNvPr>
          <p:cNvSpPr txBox="1"/>
          <p:nvPr/>
        </p:nvSpPr>
        <p:spPr>
          <a:xfrm>
            <a:off x="7356510" y="342454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Compile-time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54266-C3DC-6E40-9D79-46A0686AAB80}"/>
              </a:ext>
            </a:extLst>
          </p:cNvPr>
          <p:cNvSpPr txBox="1"/>
          <p:nvPr/>
        </p:nvSpPr>
        <p:spPr>
          <a:xfrm>
            <a:off x="7356510" y="390614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151216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2F99-2AC7-0741-85B5-8A0F92E2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Phase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C1CB-E306-CF46-A08D-9E2BCE8D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compiler can find and report many (but not all) errors before the program is running;</a:t>
            </a:r>
          </a:p>
          <a:p>
            <a:endParaRPr lang="en-US" dirty="0"/>
          </a:p>
          <a:p>
            <a:r>
              <a:rPr lang="en-US" dirty="0"/>
              <a:t>The compiler can sort out the type information at compile time so this work isn’t required at run-time, this leads to more performant code.</a:t>
            </a:r>
          </a:p>
          <a:p>
            <a:endParaRPr lang="en-US" dirty="0"/>
          </a:p>
          <a:p>
            <a:r>
              <a:rPr lang="en-US" dirty="0"/>
              <a:t>NB: compile-time information about a program is often said to be </a:t>
            </a:r>
            <a:r>
              <a:rPr lang="en-US" i="1" dirty="0"/>
              <a:t>static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3774C-76C9-C241-A433-D6C22020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38740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53CA-8CE7-854E-89DB-AF354A6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B3C0-E586-B940-B403-0D79FB5D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98" y="1915404"/>
            <a:ext cx="5555736" cy="4124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0947E-371D-1342-BDD9-D2A69E3B996E}"/>
              </a:ext>
            </a:extLst>
          </p:cNvPr>
          <p:cNvSpPr txBox="1"/>
          <p:nvPr/>
        </p:nvSpPr>
        <p:spPr>
          <a:xfrm>
            <a:off x="134230" y="2576551"/>
            <a:ext cx="3252301" cy="230832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 fact(n):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if n == 0: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return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else: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return n * fact(n - 1)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B27B50-2474-DD4D-86E8-8D6FB13A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6" y="274638"/>
            <a:ext cx="8518934" cy="1143000"/>
          </a:xfrm>
        </p:spPr>
        <p:txBody>
          <a:bodyPr>
            <a:noAutofit/>
          </a:bodyPr>
          <a:lstStyle/>
          <a:p>
            <a:r>
              <a:rPr lang="en-US" sz="2800" dirty="0"/>
              <a:t>Python is </a:t>
            </a:r>
            <a:r>
              <a:rPr lang="en-US" sz="2800" dirty="0">
                <a:solidFill>
                  <a:srgbClr val="C00000"/>
                </a:solidFill>
              </a:rPr>
              <a:t>dynamically-typed</a:t>
            </a:r>
            <a:r>
              <a:rPr lang="en-US" sz="2800" dirty="0"/>
              <a:t> – the types of operands must be determined as the program is running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AAE14-2BE0-6B4B-838C-76760CD6034C}"/>
              </a:ext>
            </a:extLst>
          </p:cNvPr>
          <p:cNvCxnSpPr>
            <a:cxnSpLocks/>
          </p:cNvCxnSpPr>
          <p:nvPr/>
        </p:nvCxnSpPr>
        <p:spPr>
          <a:xfrm flipH="1" flipV="1">
            <a:off x="6965246" y="5322534"/>
            <a:ext cx="790221" cy="87506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291B9-3B5E-C544-ABD4-0F1773C1EB01}"/>
              </a:ext>
            </a:extLst>
          </p:cNvPr>
          <p:cNvCxnSpPr>
            <a:cxnSpLocks/>
          </p:cNvCxnSpPr>
          <p:nvPr/>
        </p:nvCxnSpPr>
        <p:spPr>
          <a:xfrm flipV="1">
            <a:off x="1931136" y="4388091"/>
            <a:ext cx="0" cy="81608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9B3FF-A0EA-6742-8E2B-5A584489A00E}"/>
              </a:ext>
            </a:extLst>
          </p:cNvPr>
          <p:cNvCxnSpPr>
            <a:cxnSpLocks/>
          </p:cNvCxnSpPr>
          <p:nvPr/>
        </p:nvCxnSpPr>
        <p:spPr>
          <a:xfrm>
            <a:off x="1343379" y="2122311"/>
            <a:ext cx="0" cy="49657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AD8DC-0159-214A-BD06-5419FA514A67}"/>
              </a:ext>
            </a:extLst>
          </p:cNvPr>
          <p:cNvSpPr txBox="1"/>
          <p:nvPr/>
        </p:nvSpPr>
        <p:spPr>
          <a:xfrm>
            <a:off x="457200" y="1687212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type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2EC87-DF5A-5244-ACEB-67B1D3965538}"/>
              </a:ext>
            </a:extLst>
          </p:cNvPr>
          <p:cNvSpPr txBox="1"/>
          <p:nvPr/>
        </p:nvSpPr>
        <p:spPr>
          <a:xfrm>
            <a:off x="769055" y="5317065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kind of multiply?</a:t>
            </a:r>
          </a:p>
        </p:txBody>
      </p:sp>
    </p:spTree>
    <p:extLst>
      <p:ext uri="{BB962C8B-B14F-4D97-AF65-F5344CB8AC3E}">
        <p14:creationId xmlns:p14="http://schemas.microsoft.com/office/powerpoint/2010/main" val="71956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53CA-8CE7-854E-89DB-AF354A6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B3C0-E586-B940-B403-0D79FB5D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5" y="323671"/>
            <a:ext cx="5555736" cy="41241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B27B50-2474-DD4D-86E8-8D6FB13A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897260"/>
            <a:ext cx="8518934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In order for BINARY_MULTIPLY to choose between integer multiply and floating point multiply, the operands (i.e., numbers) must be accompanied by type information </a:t>
            </a:r>
            <a:r>
              <a:rPr lang="en-US" sz="2400" dirty="0">
                <a:solidFill>
                  <a:srgbClr val="C00000"/>
                </a:solidFill>
              </a:rPr>
              <a:t>at run-time</a:t>
            </a:r>
            <a:r>
              <a:rPr lang="en-US" sz="2400" dirty="0"/>
              <a:t>. This is costly.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AAE14-2BE0-6B4B-838C-76760CD6034C}"/>
              </a:ext>
            </a:extLst>
          </p:cNvPr>
          <p:cNvCxnSpPr>
            <a:cxnSpLocks/>
          </p:cNvCxnSpPr>
          <p:nvPr/>
        </p:nvCxnSpPr>
        <p:spPr>
          <a:xfrm flipH="1" flipV="1">
            <a:off x="3488267" y="3815644"/>
            <a:ext cx="191913" cy="99130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1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7FDA-15C6-1C45-8BEE-4EE52FA8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9ED3A-C164-6744-B1B6-BDBE1757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13" y="640644"/>
            <a:ext cx="4251552" cy="557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CCCE0-3783-DE43-8C95-359AB96C0D28}"/>
              </a:ext>
            </a:extLst>
          </p:cNvPr>
          <p:cNvSpPr txBox="1"/>
          <p:nvPr/>
        </p:nvSpPr>
        <p:spPr>
          <a:xfrm>
            <a:off x="479777" y="2124009"/>
            <a:ext cx="3392299" cy="34163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public class Fact {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  static int fact(int n)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if (n == 0)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return 1;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else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return n * fact(n - 1);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EFECCE-B814-9242-84CC-9E929AE6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89" y="340012"/>
            <a:ext cx="388064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Java and </a:t>
            </a:r>
            <a:r>
              <a:rPr lang="en-US" sz="2800" dirty="0" err="1"/>
              <a:t>Ocaml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C00000"/>
                </a:solidFill>
              </a:rPr>
              <a:t>statically typed </a:t>
            </a:r>
            <a:r>
              <a:rPr lang="en-US" sz="2800" dirty="0"/>
              <a:t>– type information is known at compile time.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B31CC-6160-2C42-9AB3-9161F3199D23}"/>
              </a:ext>
            </a:extLst>
          </p:cNvPr>
          <p:cNvCxnSpPr>
            <a:cxnSpLocks/>
          </p:cNvCxnSpPr>
          <p:nvPr/>
        </p:nvCxnSpPr>
        <p:spPr>
          <a:xfrm flipH="1">
            <a:off x="2551290" y="1909187"/>
            <a:ext cx="799279" cy="107108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33D36-F71B-134C-8D6D-61F48699895C}"/>
              </a:ext>
            </a:extLst>
          </p:cNvPr>
          <p:cNvCxnSpPr>
            <a:cxnSpLocks/>
          </p:cNvCxnSpPr>
          <p:nvPr/>
        </p:nvCxnSpPr>
        <p:spPr>
          <a:xfrm flipV="1">
            <a:off x="2142383" y="4628169"/>
            <a:ext cx="1" cy="121947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49528F-16B0-ED4C-8C07-BD3140BBFB44}"/>
              </a:ext>
            </a:extLst>
          </p:cNvPr>
          <p:cNvSpPr txBox="1"/>
          <p:nvPr/>
        </p:nvSpPr>
        <p:spPr>
          <a:xfrm>
            <a:off x="1000311" y="5892581"/>
            <a:ext cx="246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Inferred to be an integer multiply on Tuesday.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45F4BD-014F-BB40-8314-E37ABA6BCCFF}"/>
              </a:ext>
            </a:extLst>
          </p:cNvPr>
          <p:cNvCxnSpPr>
            <a:cxnSpLocks/>
          </p:cNvCxnSpPr>
          <p:nvPr/>
        </p:nvCxnSpPr>
        <p:spPr>
          <a:xfrm flipH="1" flipV="1">
            <a:off x="6076078" y="5610437"/>
            <a:ext cx="1352011" cy="31623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F83510-F339-9347-BFDC-752729C96874}"/>
              </a:ext>
            </a:extLst>
          </p:cNvPr>
          <p:cNvSpPr txBox="1"/>
          <p:nvPr/>
        </p:nvSpPr>
        <p:spPr>
          <a:xfrm>
            <a:off x="6502388" y="5963687"/>
            <a:ext cx="246631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need for run-time type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11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6FE4F-6DEF-6042-86CC-541028F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DA1B1-4156-CD46-ACAF-41299F5E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15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B9673-EEA7-174F-B63F-AE7D0595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3774"/>
            <a:ext cx="9144000" cy="2982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8488D-2C7B-6045-9F33-58C6961E0356}"/>
              </a:ext>
            </a:extLst>
          </p:cNvPr>
          <p:cNvSpPr txBox="1"/>
          <p:nvPr/>
        </p:nvSpPr>
        <p:spPr>
          <a:xfrm>
            <a:off x="6762045" y="101600"/>
            <a:ext cx="230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Two wildly inefficient Fibonacci functions.</a:t>
            </a:r>
          </a:p>
        </p:txBody>
      </p:sp>
    </p:spTree>
    <p:extLst>
      <p:ext uri="{BB962C8B-B14F-4D97-AF65-F5344CB8AC3E}">
        <p14:creationId xmlns:p14="http://schemas.microsoft.com/office/powerpoint/2010/main" val="126460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FF01-31BD-A241-A107-C7E401D0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Run-times on VMs for fib(38)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9CCA-922B-2F48-B79D-4B2F1487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CB30-181A-824E-840B-BC68A00E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19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5E5CD-E52C-BF44-B021-C8734D369D87}"/>
              </a:ext>
            </a:extLst>
          </p:cNvPr>
          <p:cNvSpPr txBox="1"/>
          <p:nvPr/>
        </p:nvSpPr>
        <p:spPr>
          <a:xfrm>
            <a:off x="5319889" y="2773254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Python time includes time for translation.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0E5FDF-8B1C-6F49-B33F-1C3F1999D285}"/>
              </a:ext>
            </a:extLst>
          </p:cNvPr>
          <p:cNvCxnSpPr>
            <a:cxnSpLocks/>
          </p:cNvCxnSpPr>
          <p:nvPr/>
        </p:nvCxnSpPr>
        <p:spPr>
          <a:xfrm flipH="1">
            <a:off x="2728924" y="3112770"/>
            <a:ext cx="1541099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6B4BF0-A44D-D243-A93D-9C822E6B47AF}"/>
              </a:ext>
            </a:extLst>
          </p:cNvPr>
          <p:cNvCxnSpPr>
            <a:cxnSpLocks/>
          </p:cNvCxnSpPr>
          <p:nvPr/>
        </p:nvCxnSpPr>
        <p:spPr>
          <a:xfrm flipH="1">
            <a:off x="2728924" y="5206859"/>
            <a:ext cx="1541099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2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912D8-04F5-0446-84D3-16FD00B9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27FE69-9CB5-0A4A-81EE-BEEB7B1B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60275"/>
              </p:ext>
            </p:extLst>
          </p:nvPr>
        </p:nvGraphicFramePr>
        <p:xfrm>
          <a:off x="0" y="391889"/>
          <a:ext cx="9144000" cy="57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0193166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763741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334625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90442792"/>
                    </a:ext>
                  </a:extLst>
                </a:gridCol>
              </a:tblGrid>
              <a:tr h="209025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Byte-Code Compiler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Native-Code Compiler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4318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565043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031981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OCaml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90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D7E-4087-9641-A5B1-A78BDEDA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01" y="727249"/>
            <a:ext cx="839539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The basic structure of a Java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68037-49A4-3A4D-A14F-3DED876D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EF07B-77DC-4E4A-A60C-DAC5C6226948}"/>
              </a:ext>
            </a:extLst>
          </p:cNvPr>
          <p:cNvSpPr txBox="1"/>
          <p:nvPr/>
        </p:nvSpPr>
        <p:spPr>
          <a:xfrm>
            <a:off x="1155561" y="2642716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What Java programs look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How they work.</a:t>
            </a:r>
          </a:p>
        </p:txBody>
      </p:sp>
    </p:spTree>
    <p:extLst>
      <p:ext uri="{BB962C8B-B14F-4D97-AF65-F5344CB8AC3E}">
        <p14:creationId xmlns:p14="http://schemas.microsoft.com/office/powerpoint/2010/main" val="429334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258"/>
            <a:ext cx="9144000" cy="5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BBC3-BDB6-EF40-B704-877AF75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F017-6955-364E-80E8-E1D65EBE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Compilation, Compile-time &amp; run-time</a:t>
            </a:r>
          </a:p>
          <a:p>
            <a:r>
              <a:rPr lang="en-US" dirty="0"/>
              <a:t>The basic structure of a Java program</a:t>
            </a:r>
          </a:p>
          <a:p>
            <a:r>
              <a:rPr lang="en-US" dirty="0"/>
              <a:t>Static &amp; Dynamic functions</a:t>
            </a:r>
          </a:p>
          <a:p>
            <a:r>
              <a:rPr lang="en-US" dirty="0"/>
              <a:t>Memory &amp; Storage</a:t>
            </a:r>
          </a:p>
          <a:p>
            <a:r>
              <a:rPr lang="en-US" dirty="0"/>
              <a:t>A 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2111-EC9B-CB4A-BC0C-13B5EC8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52768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78FF05-7C7C-F54C-98F2-B1E6E2FF55BE}"/>
              </a:ext>
            </a:extLst>
          </p:cNvPr>
          <p:cNvCxnSpPr>
            <a:cxnSpLocks/>
          </p:cNvCxnSpPr>
          <p:nvPr/>
        </p:nvCxnSpPr>
        <p:spPr>
          <a:xfrm flipV="1">
            <a:off x="2421653" y="1242604"/>
            <a:ext cx="822974" cy="395239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7025C-B716-E347-B62B-87BB832F89E7}"/>
              </a:ext>
            </a:extLst>
          </p:cNvPr>
          <p:cNvCxnSpPr>
            <a:cxnSpLocks/>
          </p:cNvCxnSpPr>
          <p:nvPr/>
        </p:nvCxnSpPr>
        <p:spPr>
          <a:xfrm flipV="1">
            <a:off x="2421653" y="1663004"/>
            <a:ext cx="924448" cy="353199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633045" y="5226103"/>
            <a:ext cx="646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keyword symbol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 is a </a:t>
            </a:r>
            <a:r>
              <a:rPr lang="en-US" i="1" dirty="0"/>
              <a:t>visibility</a:t>
            </a:r>
            <a:r>
              <a:rPr lang="en-US" dirty="0"/>
              <a:t> attribute. The class </a:t>
            </a:r>
            <a:r>
              <a:rPr lang="en-US" dirty="0">
                <a:solidFill>
                  <a:srgbClr val="C00000"/>
                </a:solidFill>
              </a:rPr>
              <a:t>Welcome</a:t>
            </a:r>
            <a:r>
              <a:rPr lang="en-US" dirty="0"/>
              <a:t> and function </a:t>
            </a:r>
            <a:r>
              <a:rPr lang="en-US" dirty="0">
                <a:solidFill>
                  <a:srgbClr val="C00000"/>
                </a:solidFill>
              </a:rPr>
              <a:t>main</a:t>
            </a:r>
            <a:r>
              <a:rPr lang="en-US" dirty="0"/>
              <a:t> are visible anywhere. Another common visibility attribute for a declaration is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– the name is visible only within the class.</a:t>
            </a:r>
          </a:p>
        </p:txBody>
      </p:sp>
    </p:spTree>
    <p:extLst>
      <p:ext uri="{BB962C8B-B14F-4D97-AF65-F5344CB8AC3E}">
        <p14:creationId xmlns:p14="http://schemas.microsoft.com/office/powerpoint/2010/main" val="351495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7025C-B716-E347-B62B-87BB832F89E7}"/>
              </a:ext>
            </a:extLst>
          </p:cNvPr>
          <p:cNvCxnSpPr>
            <a:cxnSpLocks/>
          </p:cNvCxnSpPr>
          <p:nvPr/>
        </p:nvCxnSpPr>
        <p:spPr>
          <a:xfrm flipH="1" flipV="1">
            <a:off x="4129873" y="1225899"/>
            <a:ext cx="100483" cy="410977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1502228" y="5344092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names begin with a capital letter. A file can have at most one public class. The name must match the file name.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69305-4C57-4346-9C94-702A70D4BDC0}"/>
              </a:ext>
            </a:extLst>
          </p:cNvPr>
          <p:cNvCxnSpPr>
            <a:cxnSpLocks/>
          </p:cNvCxnSpPr>
          <p:nvPr/>
        </p:nvCxnSpPr>
        <p:spPr>
          <a:xfrm flipV="1">
            <a:off x="4230356" y="532563"/>
            <a:ext cx="492369" cy="480311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3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1502228" y="5344092"/>
            <a:ext cx="613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compile a Java source file containing a public class and  want to execute the code in it, it must have a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function called </a:t>
            </a:r>
            <a:r>
              <a:rPr lang="en-US" dirty="0">
                <a:solidFill>
                  <a:srgbClr val="C00000"/>
                </a:solidFill>
              </a:rPr>
              <a:t>main.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69305-4C57-4346-9C94-702A70D4BDC0}"/>
              </a:ext>
            </a:extLst>
          </p:cNvPr>
          <p:cNvCxnSpPr>
            <a:cxnSpLocks/>
          </p:cNvCxnSpPr>
          <p:nvPr/>
        </p:nvCxnSpPr>
        <p:spPr>
          <a:xfrm flipV="1">
            <a:off x="3768132" y="1627833"/>
            <a:ext cx="984738" cy="371625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0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1502228" y="5344092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symbol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is a </a:t>
            </a:r>
            <a:r>
              <a:rPr lang="en-US" i="1" dirty="0"/>
              <a:t>type</a:t>
            </a:r>
            <a:r>
              <a:rPr lang="en-US" dirty="0"/>
              <a:t>, in this position it is the </a:t>
            </a:r>
            <a:r>
              <a:rPr lang="en-US" i="1" dirty="0"/>
              <a:t>return type </a:t>
            </a:r>
            <a:r>
              <a:rPr lang="en-US" dirty="0"/>
              <a:t>of function main. Function </a:t>
            </a:r>
            <a:r>
              <a:rPr lang="en-US" dirty="0">
                <a:solidFill>
                  <a:srgbClr val="C00000"/>
                </a:solidFill>
              </a:rPr>
              <a:t>main</a:t>
            </a:r>
            <a:r>
              <a:rPr lang="en-US" dirty="0"/>
              <a:t> doesn’t return a value.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69305-4C57-4346-9C94-702A70D4BDC0}"/>
              </a:ext>
            </a:extLst>
          </p:cNvPr>
          <p:cNvCxnSpPr>
            <a:cxnSpLocks/>
          </p:cNvCxnSpPr>
          <p:nvPr/>
        </p:nvCxnSpPr>
        <p:spPr>
          <a:xfrm flipV="1">
            <a:off x="4411226" y="1627833"/>
            <a:ext cx="1" cy="371625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5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1502228" y="5344092"/>
            <a:ext cx="613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symbol </a:t>
            </a:r>
            <a:r>
              <a:rPr lang="en-US" dirty="0" err="1">
                <a:solidFill>
                  <a:srgbClr val="C00000"/>
                </a:solidFill>
              </a:rPr>
              <a:t>args</a:t>
            </a:r>
            <a:r>
              <a:rPr lang="en-US" dirty="0"/>
              <a:t> is a </a:t>
            </a:r>
            <a:r>
              <a:rPr lang="en-US" i="1" dirty="0"/>
              <a:t>formal parameter </a:t>
            </a:r>
            <a:r>
              <a:rPr lang="en-US" dirty="0"/>
              <a:t>of the function </a:t>
            </a:r>
            <a:r>
              <a:rPr lang="en-US" dirty="0">
                <a:solidFill>
                  <a:srgbClr val="C00000"/>
                </a:solidFill>
              </a:rPr>
              <a:t>main</a:t>
            </a:r>
            <a:r>
              <a:rPr lang="en-US" dirty="0"/>
              <a:t>. The programmer declares that it will hold a value of type </a:t>
            </a:r>
            <a:r>
              <a:rPr lang="en-US" dirty="0">
                <a:solidFill>
                  <a:srgbClr val="C00000"/>
                </a:solidFill>
              </a:rPr>
              <a:t>array of Strings</a:t>
            </a:r>
            <a:r>
              <a:rPr lang="en-US" dirty="0"/>
              <a:t>. These are the </a:t>
            </a:r>
            <a:r>
              <a:rPr lang="en-US" i="1" dirty="0"/>
              <a:t>command line arguments</a:t>
            </a:r>
            <a:r>
              <a:rPr lang="en-US" dirty="0"/>
              <a:t>.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69305-4C57-4346-9C94-702A70D4BDC0}"/>
              </a:ext>
            </a:extLst>
          </p:cNvPr>
          <p:cNvCxnSpPr>
            <a:cxnSpLocks/>
          </p:cNvCxnSpPr>
          <p:nvPr/>
        </p:nvCxnSpPr>
        <p:spPr>
          <a:xfrm flipV="1">
            <a:off x="4712677" y="1627833"/>
            <a:ext cx="984738" cy="371625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0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9032-D691-1A47-AF6B-DD2DE42C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72"/>
            <a:ext cx="9144000" cy="553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78A3A-0463-F14B-AA58-3C71AB3D9C9C}"/>
              </a:ext>
            </a:extLst>
          </p:cNvPr>
          <p:cNvSpPr txBox="1"/>
          <p:nvPr/>
        </p:nvSpPr>
        <p:spPr>
          <a:xfrm>
            <a:off x="1502228" y="5344092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body of the function, enclosed in braces </a:t>
            </a:r>
            <a:r>
              <a:rPr lang="en-US" dirty="0">
                <a:solidFill>
                  <a:srgbClr val="C00000"/>
                </a:solidFill>
              </a:rPr>
              <a:t>{}</a:t>
            </a:r>
            <a:r>
              <a:rPr lang="en-US" dirty="0"/>
              <a:t>, simply calls the </a:t>
            </a:r>
            <a:r>
              <a:rPr lang="en-US" dirty="0">
                <a:solidFill>
                  <a:srgbClr val="C00000"/>
                </a:solidFill>
              </a:rPr>
              <a:t>format</a:t>
            </a:r>
            <a:r>
              <a:rPr lang="en-US" dirty="0"/>
              <a:t> function contained in the </a:t>
            </a:r>
            <a:r>
              <a:rPr lang="en-US" dirty="0" err="1">
                <a:solidFill>
                  <a:srgbClr val="C00000"/>
                </a:solidFill>
              </a:rPr>
              <a:t>System.out</a:t>
            </a:r>
            <a:r>
              <a:rPr lang="en-US" dirty="0"/>
              <a:t> class.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69305-4C57-4346-9C94-702A70D4BDC0}"/>
              </a:ext>
            </a:extLst>
          </p:cNvPr>
          <p:cNvCxnSpPr>
            <a:cxnSpLocks/>
          </p:cNvCxnSpPr>
          <p:nvPr/>
        </p:nvCxnSpPr>
        <p:spPr>
          <a:xfrm flipH="1" flipV="1">
            <a:off x="4431323" y="1899138"/>
            <a:ext cx="281354" cy="34449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4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0DA8-6CF2-DA4E-B97E-AA4AA19E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Example: Who is taking CS2?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CAEB9-EBE9-DC4D-AC57-E3B39BA7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66672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DFA38-3B56-5947-B1DB-1220382B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08A2D-7174-0742-8896-7C4137CC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0"/>
            <a:ext cx="5047925" cy="684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CCF34-70B1-3E4C-BFC9-078BCDE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925" y="0"/>
            <a:ext cx="409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4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FEEB7-52CE-B541-A0D1-AA80B46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BA5DF0-7A0E-024C-B9F9-0A7828F1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30" y="136525"/>
            <a:ext cx="8229600" cy="838165"/>
          </a:xfrm>
        </p:spPr>
        <p:txBody>
          <a:bodyPr>
            <a:normAutofit/>
          </a:bodyPr>
          <a:lstStyle/>
          <a:p>
            <a:r>
              <a:rPr lang="en-US" sz="3600" dirty="0"/>
              <a:t>Count Enrolled 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B1A8E-96B2-3B4E-A779-37A6F99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91"/>
            <a:ext cx="9144000" cy="61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25F-CC21-394F-AF76-6F1276E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80417FB2-49F5-1C41-89CD-83FE34A63DC3}"/>
              </a:ext>
            </a:extLst>
          </p:cNvPr>
          <p:cNvSpPr/>
          <p:nvPr/>
        </p:nvSpPr>
        <p:spPr>
          <a:xfrm>
            <a:off x="1115368" y="2625130"/>
            <a:ext cx="1145512" cy="93449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F2349C5-642E-1F44-B210-281A9068C46C}"/>
              </a:ext>
            </a:extLst>
          </p:cNvPr>
          <p:cNvSpPr/>
          <p:nvPr/>
        </p:nvSpPr>
        <p:spPr>
          <a:xfrm>
            <a:off x="3904205" y="4644012"/>
            <a:ext cx="1145512" cy="93449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EBFEB-AE6A-834F-AB46-5B5A33C104D4}"/>
              </a:ext>
            </a:extLst>
          </p:cNvPr>
          <p:cNvSpPr/>
          <p:nvPr/>
        </p:nvSpPr>
        <p:spPr>
          <a:xfrm>
            <a:off x="3215474" y="2213147"/>
            <a:ext cx="2522974" cy="175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C279D8C-B4D9-2142-9BE5-BD99C039BFCC}"/>
              </a:ext>
            </a:extLst>
          </p:cNvPr>
          <p:cNvSpPr/>
          <p:nvPr/>
        </p:nvSpPr>
        <p:spPr>
          <a:xfrm>
            <a:off x="2351314" y="2950445"/>
            <a:ext cx="772886" cy="2838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E16EE27-DC7B-3146-9327-7F45A7F137A9}"/>
              </a:ext>
            </a:extLst>
          </p:cNvPr>
          <p:cNvSpPr/>
          <p:nvPr/>
        </p:nvSpPr>
        <p:spPr>
          <a:xfrm>
            <a:off x="5798736" y="2950445"/>
            <a:ext cx="772886" cy="2838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AE0E767-3B6B-A14E-A6E6-89134FB226EF}"/>
              </a:ext>
            </a:extLst>
          </p:cNvPr>
          <p:cNvSpPr/>
          <p:nvPr/>
        </p:nvSpPr>
        <p:spPr>
          <a:xfrm>
            <a:off x="4313272" y="4068715"/>
            <a:ext cx="327378" cy="53014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2319BB-72FE-EF4F-9DAF-7862F99D7C4A}"/>
              </a:ext>
            </a:extLst>
          </p:cNvPr>
          <p:cNvSpPr/>
          <p:nvPr/>
        </p:nvSpPr>
        <p:spPr>
          <a:xfrm>
            <a:off x="6716888" y="2381178"/>
            <a:ext cx="1411111" cy="142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38409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25F-CC21-394F-AF76-6F1276E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FCEB-33BA-E34C-BA3F-D0B45ED6D314}"/>
              </a:ext>
            </a:extLst>
          </p:cNvPr>
          <p:cNvSpPr txBox="1"/>
          <p:nvPr/>
        </p:nvSpPr>
        <p:spPr>
          <a:xfrm>
            <a:off x="572756" y="1745416"/>
            <a:ext cx="80386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Native code </a:t>
            </a:r>
            <a:r>
              <a:rPr lang="en-US" sz="3200" dirty="0"/>
              <a:t>– a sequence of simple instructions in the language of a particular physical machine (processor)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Byte code </a:t>
            </a:r>
            <a:r>
              <a:rPr lang="en-US" sz="3200" dirty="0"/>
              <a:t>– a sequence of simple (byte-sized) instructions in the language of a </a:t>
            </a:r>
            <a:r>
              <a:rPr lang="en-US" sz="3200" dirty="0">
                <a:solidFill>
                  <a:srgbClr val="C00000"/>
                </a:solidFill>
              </a:rPr>
              <a:t>virtual computer </a:t>
            </a:r>
            <a:r>
              <a:rPr lang="en-US" sz="3200" dirty="0"/>
              <a:t>-- a software program that can be implemented on any physical processor.</a:t>
            </a:r>
          </a:p>
        </p:txBody>
      </p:sp>
    </p:spTree>
    <p:extLst>
      <p:ext uri="{BB962C8B-B14F-4D97-AF65-F5344CB8AC3E}">
        <p14:creationId xmlns:p14="http://schemas.microsoft.com/office/powerpoint/2010/main" val="27141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25F-CC21-394F-AF76-6F1276E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FCEB-33BA-E34C-BA3F-D0B45ED6D314}"/>
              </a:ext>
            </a:extLst>
          </p:cNvPr>
          <p:cNvSpPr txBox="1"/>
          <p:nvPr/>
        </p:nvSpPr>
        <p:spPr>
          <a:xfrm>
            <a:off x="1080198" y="2132668"/>
            <a:ext cx="7229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Native code </a:t>
            </a:r>
            <a:r>
              <a:rPr lang="en-US" sz="3600" dirty="0"/>
              <a:t>– fast but not portable;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Byte code </a:t>
            </a:r>
            <a:r>
              <a:rPr lang="en-US" sz="3600" dirty="0"/>
              <a:t>– portable but slow.</a:t>
            </a:r>
          </a:p>
        </p:txBody>
      </p:sp>
    </p:spTree>
    <p:extLst>
      <p:ext uri="{BB962C8B-B14F-4D97-AF65-F5344CB8AC3E}">
        <p14:creationId xmlns:p14="http://schemas.microsoft.com/office/powerpoint/2010/main" val="15454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25F-CC21-394F-AF76-6F1276E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FCEB-33BA-E34C-BA3F-D0B45ED6D314}"/>
              </a:ext>
            </a:extLst>
          </p:cNvPr>
          <p:cNvSpPr txBox="1"/>
          <p:nvPr/>
        </p:nvSpPr>
        <p:spPr>
          <a:xfrm>
            <a:off x="877559" y="1474112"/>
            <a:ext cx="8038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Typically uses a </a:t>
            </a:r>
            <a:r>
              <a:rPr lang="en-US" sz="3200" dirty="0">
                <a:solidFill>
                  <a:srgbClr val="C00000"/>
                </a:solidFill>
              </a:rPr>
              <a:t>stack</a:t>
            </a:r>
            <a:r>
              <a:rPr lang="en-US" sz="3200" dirty="0"/>
              <a:t> as its primary tool to interpret/execute the byte-code program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C81E3-9018-F641-97CC-58C738EAC549}"/>
              </a:ext>
            </a:extLst>
          </p:cNvPr>
          <p:cNvSpPr/>
          <p:nvPr/>
        </p:nvSpPr>
        <p:spPr>
          <a:xfrm>
            <a:off x="1721147" y="3579104"/>
            <a:ext cx="1411111" cy="142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 Code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139BB-D899-E541-9B55-725C073BCC6C}"/>
              </a:ext>
            </a:extLst>
          </p:cNvPr>
          <p:cNvSpPr/>
          <p:nvPr/>
        </p:nvSpPr>
        <p:spPr>
          <a:xfrm>
            <a:off x="3295016" y="4148371"/>
            <a:ext cx="772886" cy="2838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C9F6FD-E8A1-B746-80CD-834AE656EDA4}"/>
              </a:ext>
            </a:extLst>
          </p:cNvPr>
          <p:cNvSpPr/>
          <p:nvPr/>
        </p:nvSpPr>
        <p:spPr>
          <a:xfrm>
            <a:off x="4261618" y="3039285"/>
            <a:ext cx="2662813" cy="250203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878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53CA-8CE7-854E-89DB-AF354A6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B3C0-E586-B940-B403-0D79FB5D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98" y="1915404"/>
            <a:ext cx="5555736" cy="4124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0947E-371D-1342-BDD9-D2A69E3B996E}"/>
              </a:ext>
            </a:extLst>
          </p:cNvPr>
          <p:cNvSpPr txBox="1"/>
          <p:nvPr/>
        </p:nvSpPr>
        <p:spPr>
          <a:xfrm>
            <a:off x="134230" y="2576551"/>
            <a:ext cx="3252301" cy="230832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 fact(n):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if n == 0: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return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else: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return n * fact(n - 1)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B27B50-2474-DD4D-86E8-8D6FB13A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Dis-compiling byte-codes: Python</a:t>
            </a:r>
          </a:p>
        </p:txBody>
      </p:sp>
    </p:spTree>
    <p:extLst>
      <p:ext uri="{BB962C8B-B14F-4D97-AF65-F5344CB8AC3E}">
        <p14:creationId xmlns:p14="http://schemas.microsoft.com/office/powerpoint/2010/main" val="28347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7FDA-15C6-1C45-8BEE-4EE52FA8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9ED3A-C164-6744-B1B6-BDBE1757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13" y="640644"/>
            <a:ext cx="4251552" cy="557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CCCE0-3783-DE43-8C95-359AB96C0D28}"/>
              </a:ext>
            </a:extLst>
          </p:cNvPr>
          <p:cNvSpPr txBox="1"/>
          <p:nvPr/>
        </p:nvSpPr>
        <p:spPr>
          <a:xfrm>
            <a:off x="479777" y="2124009"/>
            <a:ext cx="3369733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public class Fact {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  static int fact(int n)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if (n == 0)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return 1;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else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return n * fact(n - 1);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EFECCE-B814-9242-84CC-9E929AE6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534321"/>
            <a:ext cx="368582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Dis-compiling byte-codes: Java</a:t>
            </a:r>
          </a:p>
        </p:txBody>
      </p:sp>
    </p:spTree>
    <p:extLst>
      <p:ext uri="{BB962C8B-B14F-4D97-AF65-F5344CB8AC3E}">
        <p14:creationId xmlns:p14="http://schemas.microsoft.com/office/powerpoint/2010/main" val="319361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25F-CC21-394F-AF76-6F1276E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+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D4A8-A4EB-AD4E-B449-3A5F18F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FCEB-33BA-E34C-BA3F-D0B45ED6D314}"/>
              </a:ext>
            </a:extLst>
          </p:cNvPr>
          <p:cNvSpPr txBox="1"/>
          <p:nvPr/>
        </p:nvSpPr>
        <p:spPr>
          <a:xfrm>
            <a:off x="572756" y="1474112"/>
            <a:ext cx="8038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compiler and VM are sometimes combined into one program, often called an </a:t>
            </a:r>
            <a:r>
              <a:rPr lang="en-US" sz="3200" dirty="0">
                <a:solidFill>
                  <a:srgbClr val="C00000"/>
                </a:solidFill>
              </a:rPr>
              <a:t>interpreter </a:t>
            </a:r>
            <a:r>
              <a:rPr lang="en-US" sz="3200" dirty="0"/>
              <a:t>or</a:t>
            </a:r>
            <a:r>
              <a:rPr lang="en-US" sz="3200" dirty="0">
                <a:solidFill>
                  <a:srgbClr val="C00000"/>
                </a:solidFill>
              </a:rPr>
              <a:t> REPL. </a:t>
            </a:r>
            <a:r>
              <a:rPr lang="en-US" sz="3200" dirty="0"/>
              <a:t>Python uses this model.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AB1BC-A4C1-1A46-81A2-BDAE18D1A7FD}"/>
              </a:ext>
            </a:extLst>
          </p:cNvPr>
          <p:cNvGrpSpPr/>
          <p:nvPr/>
        </p:nvGrpSpPr>
        <p:grpSpPr>
          <a:xfrm>
            <a:off x="693340" y="3430712"/>
            <a:ext cx="7499257" cy="2607068"/>
            <a:chOff x="693340" y="3270064"/>
            <a:chExt cx="7499257" cy="2607068"/>
          </a:xfrm>
        </p:grpSpPr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477DB592-EC42-CB44-946F-C57B42B5ABEC}"/>
                </a:ext>
              </a:extLst>
            </p:cNvPr>
            <p:cNvSpPr/>
            <p:nvPr/>
          </p:nvSpPr>
          <p:spPr>
            <a:xfrm>
              <a:off x="693340" y="3771284"/>
              <a:ext cx="956934" cy="68849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Source</a:t>
              </a:r>
            </a:p>
            <a:p>
              <a:pPr algn="ctr"/>
              <a:r>
                <a:rPr lang="en-US" sz="1600" dirty="0"/>
                <a:t>Program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43F9965B-9209-824A-8F7A-693933B5C010}"/>
                </a:ext>
              </a:extLst>
            </p:cNvPr>
            <p:cNvSpPr/>
            <p:nvPr/>
          </p:nvSpPr>
          <p:spPr>
            <a:xfrm>
              <a:off x="2731670" y="5188641"/>
              <a:ext cx="956934" cy="68849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Libraries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47A5AE-059C-D143-892C-93BF3BF92D72}"/>
                </a:ext>
              </a:extLst>
            </p:cNvPr>
            <p:cNvSpPr/>
            <p:nvPr/>
          </p:nvSpPr>
          <p:spPr>
            <a:xfrm>
              <a:off x="2156321" y="3467755"/>
              <a:ext cx="2107633" cy="12955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Compiler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5F65CA9-0853-D646-B7BA-C49C40DC0B6B}"/>
                </a:ext>
              </a:extLst>
            </p:cNvPr>
            <p:cNvSpPr/>
            <p:nvPr/>
          </p:nvSpPr>
          <p:spPr>
            <a:xfrm>
              <a:off x="1650274" y="4019577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FB4974F5-8655-1843-B85A-05B1DAFA847A}"/>
                </a:ext>
              </a:extLst>
            </p:cNvPr>
            <p:cNvSpPr/>
            <p:nvPr/>
          </p:nvSpPr>
          <p:spPr>
            <a:xfrm>
              <a:off x="3073395" y="4776901"/>
              <a:ext cx="273484" cy="39058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8B4AA1-57F7-0C4E-93DB-DFE4A8C8EDC1}"/>
                </a:ext>
              </a:extLst>
            </p:cNvPr>
            <p:cNvSpPr/>
            <p:nvPr/>
          </p:nvSpPr>
          <p:spPr>
            <a:xfrm>
              <a:off x="4749732" y="3591552"/>
              <a:ext cx="1178809" cy="104795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Byte Code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97912CE-7DDA-D24C-92AE-3404D6748E11}"/>
                </a:ext>
              </a:extLst>
            </p:cNvPr>
            <p:cNvSpPr/>
            <p:nvPr/>
          </p:nvSpPr>
          <p:spPr>
            <a:xfrm>
              <a:off x="6434415" y="3270064"/>
              <a:ext cx="1758182" cy="1690931"/>
            </a:xfrm>
            <a:prstGeom prst="round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Virtual Machine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CDB3895-48AE-1A4D-A2E4-7511E5C090A9}"/>
                </a:ext>
              </a:extLst>
            </p:cNvPr>
            <p:cNvSpPr/>
            <p:nvPr/>
          </p:nvSpPr>
          <p:spPr>
            <a:xfrm>
              <a:off x="4284049" y="4019577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CFBB8D30-0841-FA4D-ADB9-50B7D09DE9F4}"/>
                </a:ext>
              </a:extLst>
            </p:cNvPr>
            <p:cNvSpPr/>
            <p:nvPr/>
          </p:nvSpPr>
          <p:spPr>
            <a:xfrm>
              <a:off x="5938589" y="4019577"/>
              <a:ext cx="451128" cy="1919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54F39-6B79-6B45-A20A-4B8A529DACA9}"/>
              </a:ext>
            </a:extLst>
          </p:cNvPr>
          <p:cNvSpPr/>
          <p:nvPr/>
        </p:nvSpPr>
        <p:spPr>
          <a:xfrm>
            <a:off x="515527" y="3198685"/>
            <a:ext cx="7973367" cy="306474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17111</TotalTime>
  <Words>967</Words>
  <Application>Microsoft Macintosh PowerPoint</Application>
  <PresentationFormat>On-screen Show (4:3)</PresentationFormat>
  <Paragraphs>152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Today</vt:lpstr>
      <vt:lpstr>Compilation</vt:lpstr>
      <vt:lpstr>Object Program</vt:lpstr>
      <vt:lpstr>Object Program</vt:lpstr>
      <vt:lpstr>Virtual Machine</vt:lpstr>
      <vt:lpstr>Dis-compiling byte-codes: Python</vt:lpstr>
      <vt:lpstr>Dis-compiling byte-codes: Java</vt:lpstr>
      <vt:lpstr>Compiler + Virtual Machine</vt:lpstr>
      <vt:lpstr>PowerPoint Presentation</vt:lpstr>
      <vt:lpstr>Advantages of the Phase Separation</vt:lpstr>
      <vt:lpstr>Python is dynamically-typed – the types of operands must be determined as the program is running</vt:lpstr>
      <vt:lpstr>In order for BINARY_MULTIPLY to choose between integer multiply and floating point multiply, the operands (i.e., numbers) must be accompanied by type information at run-time. This is costly.</vt:lpstr>
      <vt:lpstr>Java and Ocaml are statically typed – type information is known at compile time.</vt:lpstr>
      <vt:lpstr>PowerPoint Presentation</vt:lpstr>
      <vt:lpstr>Run-times on VMs for fib(38)</vt:lpstr>
      <vt:lpstr>PowerPoint Presentation</vt:lpstr>
      <vt:lpstr>2. The basic structure of a Java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Who is taking CS2?</vt:lpstr>
      <vt:lpstr>PowerPoint Presentation</vt:lpstr>
      <vt:lpstr>Count Enrolled Students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168</cp:revision>
  <cp:lastPrinted>2009-10-28T21:22:07Z</cp:lastPrinted>
  <dcterms:created xsi:type="dcterms:W3CDTF">2010-11-01T18:39:22Z</dcterms:created>
  <dcterms:modified xsi:type="dcterms:W3CDTF">2021-02-03T23:37:30Z</dcterms:modified>
</cp:coreProperties>
</file>