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5"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9" r:id="rId11"/>
    <p:sldId id="267" r:id="rId12"/>
    <p:sldId id="268" r:id="rId13"/>
    <p:sldId id="27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135"/>
    <a:srgbClr val="BDA07D"/>
    <a:srgbClr val="F5F9F9"/>
    <a:srgbClr val="627272"/>
    <a:srgbClr val="93A5A8"/>
    <a:srgbClr val="3E709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6/23/2024</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6/23/2024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58EC616-C518-4358-9496-6C33B2F5FA56}" type="slidenum">
              <a:rPr lang="en-US" smtClean="0"/>
              <a:t>4</a:t>
            </a:fld>
            <a:endParaRPr lang="en-US" dirty="0"/>
          </a:p>
        </p:txBody>
      </p:sp>
    </p:spTree>
    <p:extLst>
      <p:ext uri="{BB962C8B-B14F-4D97-AF65-F5344CB8AC3E}">
        <p14:creationId xmlns:p14="http://schemas.microsoft.com/office/powerpoint/2010/main" val="3085874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r>
              <a:rPr lang="en-US"/>
              <a:t>20XX</a:t>
            </a:r>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91729D4-A164-47A3-830D-E792BCE699E4}"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219437"/>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418357151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427761569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234721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dirty="0"/>
              <a:t>PRESENTATION TITLE</a:t>
            </a:r>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434236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3864565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2277359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343957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2879661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4376581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1260831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405075919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679204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a:t>
            </a:fld>
            <a:endParaRPr lang="en-US" dirty="0"/>
          </a:p>
        </p:txBody>
      </p:sp>
    </p:spTree>
    <p:extLst>
      <p:ext uri="{BB962C8B-B14F-4D97-AF65-F5344CB8AC3E}">
        <p14:creationId xmlns:p14="http://schemas.microsoft.com/office/powerpoint/2010/main" val="993200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91729D4-A164-47A3-830D-E792BCE699E4}"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673756"/>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136342156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198256013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11783692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13000996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57020661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3484272293"/>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r>
              <a:rPr lang="en-US"/>
              <a:t>20XX</a:t>
            </a:r>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91729D4-A164-47A3-830D-E792BCE699E4}" type="slidenum">
              <a:rPr lang="en-US" smtClean="0"/>
              <a:pPr/>
              <a:t>‹#›</a:t>
            </a:fld>
            <a:endParaRPr lang="en-US" dirty="0"/>
          </a:p>
        </p:txBody>
      </p:sp>
    </p:spTree>
    <p:extLst>
      <p:ext uri="{BB962C8B-B14F-4D97-AF65-F5344CB8AC3E}">
        <p14:creationId xmlns:p14="http://schemas.microsoft.com/office/powerpoint/2010/main" val="25856766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9" r:id="rId19"/>
    <p:sldLayoutId id="2147483690" r:id="rId20"/>
    <p:sldLayoutId id="2147483691" r:id="rId21"/>
  </p:sldLayoutIdLst>
  <p:hf hdr="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06CDEB7-77E8-4351-9B76-07896E7317C0}"/>
              </a:ext>
              <a:ext uri="{C183D7F6-B498-43B3-948B-1728B52AA6E4}">
                <adec:decorative xmlns:adec="http://schemas.microsoft.com/office/drawing/2017/decorative"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0" name="Picture 6" descr="States without MGNREGA ombudsperson in ...">
            <a:extLst>
              <a:ext uri="{FF2B5EF4-FFF2-40B4-BE49-F238E27FC236}">
                <a16:creationId xmlns:a16="http://schemas.microsoft.com/office/drawing/2014/main" id="{55891F00-6C95-C0C6-B912-7C8DC64F1758}"/>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1033010"/>
            <a:ext cx="8778489" cy="501747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overnment of India Logo Vector Images (over 230)">
            <a:extLst>
              <a:ext uri="{FF2B5EF4-FFF2-40B4-BE49-F238E27FC236}">
                <a16:creationId xmlns:a16="http://schemas.microsoft.com/office/drawing/2014/main" id="{6525BF1B-FC80-F4F1-9BC6-C33F0738EC9B}"/>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9213" r="9213"/>
          <a:stretch>
            <a:fillRect/>
          </a:stretch>
        </p:blipFill>
        <p:spPr bwMode="auto">
          <a:xfrm>
            <a:off x="10117456" y="61011"/>
            <a:ext cx="1335960" cy="14794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DEDC934-8643-49D4-6FCE-4906DAAA383C}"/>
              </a:ext>
            </a:extLst>
          </p:cNvPr>
          <p:cNvSpPr txBox="1"/>
          <p:nvPr/>
        </p:nvSpPr>
        <p:spPr>
          <a:xfrm>
            <a:off x="3741172" y="4855227"/>
            <a:ext cx="5687961" cy="422786"/>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 INSIGHTS FOR OPTIMIZING SCHEME</a:t>
            </a:r>
            <a:endParaRPr lang="en-IN"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02D38F3-903C-4BA9-FD34-9C992ED986C7}"/>
              </a:ext>
            </a:extLst>
          </p:cNvPr>
          <p:cNvSpPr txBox="1"/>
          <p:nvPr/>
        </p:nvSpPr>
        <p:spPr>
          <a:xfrm>
            <a:off x="2219631" y="305423"/>
            <a:ext cx="7964129" cy="769441"/>
          </a:xfrm>
          <a:prstGeom prst="rect">
            <a:avLst/>
          </a:prstGeom>
          <a:noFill/>
        </p:spPr>
        <p:txBody>
          <a:bodyPr wrap="square" rtlCol="0">
            <a:spAutoFit/>
          </a:bodyPr>
          <a:lstStyle/>
          <a:p>
            <a:r>
              <a:rPr lang="en-US" sz="2400" b="1" u="sng"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NATIONAL RURAL EMPLOYEMENT GURANTEE ACT (NREGA)</a:t>
            </a:r>
            <a:r>
              <a:rPr lang="en-US" sz="2000" b="1" u="sng" dirty="0">
                <a:latin typeface="Calibri" panose="020F0502020204030204" pitchFamily="34" charset="0"/>
                <a:cs typeface="Calibri" panose="020F0502020204030204" pitchFamily="34" charset="0"/>
              </a:rPr>
              <a:t> </a:t>
            </a:r>
          </a:p>
          <a:p>
            <a:r>
              <a:rPr lang="en-US" sz="2000" b="1" dirty="0">
                <a:latin typeface="Calibri" panose="020F0502020204030204" pitchFamily="34" charset="0"/>
                <a:cs typeface="Calibri" panose="020F0502020204030204" pitchFamily="34" charset="0"/>
              </a:rPr>
              <a:t>                                                                                            </a:t>
            </a:r>
            <a:endParaRPr lang="en-IN" sz="2000" b="1" dirty="0">
              <a:latin typeface="Calibri" panose="020F0502020204030204" pitchFamily="34" charset="0"/>
              <a:cs typeface="Calibri" panose="020F0502020204030204" pitchFamily="34" charset="0"/>
            </a:endParaRPr>
          </a:p>
        </p:txBody>
      </p:sp>
      <p:pic>
        <p:nvPicPr>
          <p:cNvPr id="1034" name="Picture 10" descr="Kaam Mango – Apps on Google Play">
            <a:extLst>
              <a:ext uri="{FF2B5EF4-FFF2-40B4-BE49-F238E27FC236}">
                <a16:creationId xmlns:a16="http://schemas.microsoft.com/office/drawing/2014/main" id="{34A4C647-BEE0-11FC-6CD3-F83AC7A59C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96" y="61011"/>
            <a:ext cx="2008240" cy="121641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04B9AE4-F00E-5C84-6025-A9AA9E3B45E6}"/>
              </a:ext>
            </a:extLst>
          </p:cNvPr>
          <p:cNvSpPr txBox="1"/>
          <p:nvPr/>
        </p:nvSpPr>
        <p:spPr>
          <a:xfrm>
            <a:off x="9340645" y="6050489"/>
            <a:ext cx="2638552" cy="369332"/>
          </a:xfrm>
          <a:prstGeom prst="rect">
            <a:avLst/>
          </a:prstGeom>
          <a:noFill/>
        </p:spPr>
        <p:txBody>
          <a:bodyPr wrap="square" rtlCol="0">
            <a:spAutoFit/>
          </a:bodyPr>
          <a:lstStyle/>
          <a:p>
            <a:r>
              <a:rPr lang="en-US" dirty="0"/>
              <a:t>-BY AKANKSHA KUMARI</a:t>
            </a:r>
            <a:endParaRPr lang="en-IN" dirty="0"/>
          </a:p>
        </p:txBody>
      </p:sp>
    </p:spTree>
    <p:extLst>
      <p:ext uri="{BB962C8B-B14F-4D97-AF65-F5344CB8AC3E}">
        <p14:creationId xmlns:p14="http://schemas.microsoft.com/office/powerpoint/2010/main" val="97256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trellis">
          <a:fgClr>
            <a:schemeClr val="accent1"/>
          </a:fgClr>
          <a:bgClr>
            <a:schemeClr val="bg1"/>
          </a:bgClr>
        </a:patt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A4B7B1-D2BF-E7BC-4A6A-7C4685DE8018}"/>
              </a:ext>
            </a:extLst>
          </p:cNvPr>
          <p:cNvSpPr>
            <a:spLocks noGrp="1"/>
          </p:cNvSpPr>
          <p:nvPr>
            <p:ph type="sldNum" sz="quarter" idx="12"/>
          </p:nvPr>
        </p:nvSpPr>
        <p:spPr/>
        <p:txBody>
          <a:bodyPr/>
          <a:lstStyle/>
          <a:p>
            <a:fld id="{F91729D4-A164-47A3-830D-E792BCE699E4}" type="slidenum">
              <a:rPr lang="en-US" smtClean="0"/>
              <a:pPr/>
              <a:t>10</a:t>
            </a:fld>
            <a:endParaRPr lang="en-US" dirty="0"/>
          </a:p>
        </p:txBody>
      </p:sp>
      <p:sp>
        <p:nvSpPr>
          <p:cNvPr id="5" name="TextBox 4">
            <a:extLst>
              <a:ext uri="{FF2B5EF4-FFF2-40B4-BE49-F238E27FC236}">
                <a16:creationId xmlns:a16="http://schemas.microsoft.com/office/drawing/2014/main" id="{17E403EF-3320-5992-D882-DF47DB495E73}"/>
              </a:ext>
            </a:extLst>
          </p:cNvPr>
          <p:cNvSpPr txBox="1"/>
          <p:nvPr/>
        </p:nvSpPr>
        <p:spPr>
          <a:xfrm>
            <a:off x="3970522" y="570271"/>
            <a:ext cx="4250955" cy="523220"/>
          </a:xfrm>
          <a:prstGeom prst="rect">
            <a:avLst/>
          </a:prstGeom>
          <a:noFill/>
        </p:spPr>
        <p:txBody>
          <a:bodyPr wrap="square" rtlCol="0">
            <a:spAutoFit/>
          </a:bodyPr>
          <a:lstStyle/>
          <a:p>
            <a:r>
              <a:rPr lang="en-US" sz="2800" b="1" dirty="0">
                <a:solidFill>
                  <a:schemeClr val="accent5">
                    <a:lumMod val="75000"/>
                  </a:schemeClr>
                </a:solidFill>
                <a:latin typeface="Sitka Text" pitchFamily="2" charset="0"/>
              </a:rPr>
              <a:t>RECOMMENDATION</a:t>
            </a:r>
            <a:endParaRPr lang="en-IN" sz="2800" b="1" dirty="0">
              <a:solidFill>
                <a:schemeClr val="accent5">
                  <a:lumMod val="75000"/>
                </a:schemeClr>
              </a:solidFill>
              <a:latin typeface="Sitka Text" pitchFamily="2" charset="0"/>
            </a:endParaRPr>
          </a:p>
        </p:txBody>
      </p:sp>
      <p:pic>
        <p:nvPicPr>
          <p:cNvPr id="3074" name="Picture 2" descr="Free files and folders icons">
            <a:extLst>
              <a:ext uri="{FF2B5EF4-FFF2-40B4-BE49-F238E27FC236}">
                <a16:creationId xmlns:a16="http://schemas.microsoft.com/office/drawing/2014/main" id="{13ECC7B1-B2B5-6877-1638-F76D9D6A2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872" y="407942"/>
            <a:ext cx="847878" cy="8478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aining - Free people icons">
            <a:extLst>
              <a:ext uri="{FF2B5EF4-FFF2-40B4-BE49-F238E27FC236}">
                <a16:creationId xmlns:a16="http://schemas.microsoft.com/office/drawing/2014/main" id="{83CFD6BF-B49D-A542-0488-4EE9A8D26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846" y="4363065"/>
            <a:ext cx="1287872" cy="12878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243798B-CD8F-D06A-4E60-9803498E3519}"/>
              </a:ext>
            </a:extLst>
          </p:cNvPr>
          <p:cNvSpPr txBox="1"/>
          <p:nvPr/>
        </p:nvSpPr>
        <p:spPr>
          <a:xfrm>
            <a:off x="3472070" y="1828711"/>
            <a:ext cx="7065225" cy="2800767"/>
          </a:xfrm>
          <a:prstGeom prst="rect">
            <a:avLst/>
          </a:prstGeom>
          <a:noFill/>
        </p:spPr>
        <p:txBody>
          <a:bodyPr wrap="square" rtlCol="0">
            <a:spAutoFit/>
          </a:bodyPr>
          <a:lstStyle/>
          <a:p>
            <a:pPr marL="171450" indent="-171450">
              <a:buFont typeface="Wingdings" panose="05000000000000000000" pitchFamily="2" charset="2"/>
              <a:buChar char="Ø"/>
            </a:pPr>
            <a:r>
              <a:rPr lang="en-US" sz="1600" dirty="0"/>
              <a:t>INCREASE EMPLOYEMENT DAYS.</a:t>
            </a:r>
          </a:p>
          <a:p>
            <a:pPr marL="171450" indent="-171450">
              <a:buFont typeface="Wingdings" panose="05000000000000000000" pitchFamily="2" charset="2"/>
              <a:buChar char="Ø"/>
            </a:pPr>
            <a:endParaRPr lang="en-US" sz="1600" dirty="0"/>
          </a:p>
          <a:p>
            <a:pPr marL="171450" indent="-171450">
              <a:buFont typeface="Wingdings" panose="05000000000000000000" pitchFamily="2" charset="2"/>
              <a:buChar char="Ø"/>
            </a:pPr>
            <a:r>
              <a:rPr lang="en-US" sz="1600" dirty="0"/>
              <a:t>PRACTICE   FAIR  DISTRIBUTION   OF  WORK  ,  FUNDS  AND  WAGES .</a:t>
            </a:r>
          </a:p>
          <a:p>
            <a:pPr marL="171450" indent="-171450">
              <a:buFont typeface="Wingdings" panose="05000000000000000000" pitchFamily="2" charset="2"/>
              <a:buChar char="Ø"/>
            </a:pPr>
            <a:endParaRPr lang="en-US" sz="1600" dirty="0"/>
          </a:p>
          <a:p>
            <a:pPr marL="171450" indent="-171450">
              <a:buFont typeface="Wingdings" panose="05000000000000000000" pitchFamily="2" charset="2"/>
              <a:buChar char="Ø"/>
            </a:pPr>
            <a:r>
              <a:rPr lang="en-US" sz="1600" dirty="0"/>
              <a:t>TRAINING OF  OFFICIALS  FOR MANAGEMENT.</a:t>
            </a:r>
          </a:p>
          <a:p>
            <a:endParaRPr lang="en-US" sz="1600" dirty="0"/>
          </a:p>
          <a:p>
            <a:pPr marL="171450" indent="-171450">
              <a:buFont typeface="Wingdings" panose="05000000000000000000" pitchFamily="2" charset="2"/>
              <a:buChar char="Ø"/>
            </a:pPr>
            <a:r>
              <a:rPr lang="en-US" sz="1600" dirty="0"/>
              <a:t>FOCUS ON VULNERABLE POPULATIONS .</a:t>
            </a:r>
          </a:p>
          <a:p>
            <a:endParaRPr lang="en-US" sz="1600" dirty="0"/>
          </a:p>
          <a:p>
            <a:pPr marL="171450" indent="-171450">
              <a:buFont typeface="Wingdings" panose="05000000000000000000" pitchFamily="2" charset="2"/>
              <a:buChar char="Ø"/>
            </a:pPr>
            <a:r>
              <a:rPr lang="en-US" sz="1600" dirty="0"/>
              <a:t> SUPPORT FOR UNDERPERFORMING REGIONS.</a:t>
            </a:r>
          </a:p>
          <a:p>
            <a:endParaRPr lang="en-US" sz="1600" dirty="0"/>
          </a:p>
          <a:p>
            <a:endParaRPr lang="en-IN" sz="1600" dirty="0"/>
          </a:p>
        </p:txBody>
      </p:sp>
    </p:spTree>
    <p:extLst>
      <p:ext uri="{BB962C8B-B14F-4D97-AF65-F5344CB8AC3E}">
        <p14:creationId xmlns:p14="http://schemas.microsoft.com/office/powerpoint/2010/main" val="415405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1F92B90-FD10-47FA-922C-60FD7F0ED4A6}"/>
              </a:ext>
            </a:extLst>
          </p:cNvPr>
          <p:cNvSpPr>
            <a:spLocks noGrp="1"/>
          </p:cNvSpPr>
          <p:nvPr>
            <p:ph type="title"/>
          </p:nvPr>
        </p:nvSpPr>
        <p:spPr/>
        <p:txBody>
          <a:bodyPr/>
          <a:lstStyle/>
          <a:p>
            <a:r>
              <a:rPr lang="en-US" dirty="0"/>
              <a:t>Thank you</a:t>
            </a:r>
          </a:p>
        </p:txBody>
      </p:sp>
      <p:sp>
        <p:nvSpPr>
          <p:cNvPr id="2" name="Date Placeholder 1">
            <a:extLst>
              <a:ext uri="{FF2B5EF4-FFF2-40B4-BE49-F238E27FC236}">
                <a16:creationId xmlns:a16="http://schemas.microsoft.com/office/drawing/2014/main" id="{2C8D6180-8574-4A09-9CF3-5DBA4B97A637}"/>
              </a:ext>
            </a:extLst>
          </p:cNvPr>
          <p:cNvSpPr>
            <a:spLocks noGrp="1"/>
          </p:cNvSpPr>
          <p:nvPr>
            <p:ph type="dt" sz="half" idx="10"/>
          </p:nvPr>
        </p:nvSpPr>
        <p:spPr/>
        <p:txBody>
          <a:bodyPr/>
          <a:lstStyle/>
          <a:p>
            <a:r>
              <a:rPr lang="en-US" dirty="0"/>
              <a:t>2024.22.06</a:t>
            </a:r>
          </a:p>
        </p:txBody>
      </p:sp>
      <p:sp>
        <p:nvSpPr>
          <p:cNvPr id="4" name="Slide Number Placeholder 3">
            <a:extLst>
              <a:ext uri="{FF2B5EF4-FFF2-40B4-BE49-F238E27FC236}">
                <a16:creationId xmlns:a16="http://schemas.microsoft.com/office/drawing/2014/main" id="{0C5EF685-39C2-409F-97E3-2C4713F25B8D}"/>
              </a:ext>
            </a:extLst>
          </p:cNvPr>
          <p:cNvSpPr>
            <a:spLocks noGrp="1"/>
          </p:cNvSpPr>
          <p:nvPr>
            <p:ph type="sldNum" sz="quarter" idx="12"/>
          </p:nvPr>
        </p:nvSpPr>
        <p:spPr/>
        <p:txBody>
          <a:bodyPr/>
          <a:lstStyle/>
          <a:p>
            <a:fld id="{F91729D4-A164-47A3-830D-E792BCE699E4}" type="slidenum">
              <a:rPr lang="en-US" smtClean="0"/>
              <a:pPr/>
              <a:t>11</a:t>
            </a:fld>
            <a:endParaRPr lang="en-US" dirty="0"/>
          </a:p>
        </p:txBody>
      </p:sp>
      <p:pic>
        <p:nvPicPr>
          <p:cNvPr id="4100" name="Picture 4" descr="MGNREGA: Mgnrega Workers In Nkregion ...">
            <a:extLst>
              <a:ext uri="{FF2B5EF4-FFF2-40B4-BE49-F238E27FC236}">
                <a16:creationId xmlns:a16="http://schemas.microsoft.com/office/drawing/2014/main" id="{FE1FE93C-F83F-4F06-2FE6-CF3CBC0BDC38}"/>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6265" r="26265"/>
          <a:stretch>
            <a:fillRect/>
          </a:stretch>
        </p:blipFill>
        <p:spPr bwMode="auto">
          <a:xfrm>
            <a:off x="33338" y="950913"/>
            <a:ext cx="3368623" cy="430810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तकनीकी सहायक ...">
            <a:extLst>
              <a:ext uri="{FF2B5EF4-FFF2-40B4-BE49-F238E27FC236}">
                <a16:creationId xmlns:a16="http://schemas.microsoft.com/office/drawing/2014/main" id="{371F2021-241F-527B-CE0A-69DDB0130DD8}"/>
              </a:ext>
            </a:extLst>
          </p:cNvPr>
          <p:cNvPicPr>
            <a:picLocks noGrp="1" noChangeAspect="1" noChangeArrowheads="1"/>
          </p:cNvPicPr>
          <p:nvPr>
            <p:ph type="pic" sz="quarter" idx="17"/>
          </p:nvPr>
        </p:nvPicPr>
        <p:blipFill>
          <a:blip r:embed="rId3">
            <a:extLst>
              <a:ext uri="{28A0092B-C50C-407E-A947-70E740481C1C}">
                <a14:useLocalDpi xmlns:a14="http://schemas.microsoft.com/office/drawing/2010/main" val="0"/>
              </a:ext>
            </a:extLst>
          </a:blip>
          <a:srcRect l="19210" r="19210"/>
          <a:stretch>
            <a:fillRect/>
          </a:stretch>
        </p:blipFill>
        <p:spPr bwMode="auto">
          <a:xfrm>
            <a:off x="8299760" y="516226"/>
            <a:ext cx="3765755" cy="5177481"/>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4F6BE259-605E-5763-9CC1-05AF049FEE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238" y="3075219"/>
            <a:ext cx="567532" cy="464308"/>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GitHub - Wikipedia">
            <a:extLst>
              <a:ext uri="{FF2B5EF4-FFF2-40B4-BE49-F238E27FC236}">
                <a16:creationId xmlns:a16="http://schemas.microsoft.com/office/drawing/2014/main" id="{4BDBA16A-4992-9A29-0F75-3CA2398742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9562" y="3003762"/>
            <a:ext cx="567532" cy="567532"/>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Email, gmail, mail, logo, social ...">
            <a:extLst>
              <a:ext uri="{FF2B5EF4-FFF2-40B4-BE49-F238E27FC236}">
                <a16:creationId xmlns:a16="http://schemas.microsoft.com/office/drawing/2014/main" id="{7D5D9430-3BC5-DB44-F55D-2078DF384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5886" y="3075219"/>
            <a:ext cx="504789" cy="504789"/>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A7EE88C-68B6-F32B-491F-14751DA5007C}"/>
              </a:ext>
            </a:extLst>
          </p:cNvPr>
          <p:cNvSpPr txBox="1"/>
          <p:nvPr/>
        </p:nvSpPr>
        <p:spPr>
          <a:xfrm>
            <a:off x="4445494" y="4184203"/>
            <a:ext cx="2584570" cy="369332"/>
          </a:xfrm>
          <a:prstGeom prst="rect">
            <a:avLst/>
          </a:prstGeom>
          <a:noFill/>
        </p:spPr>
        <p:txBody>
          <a:bodyPr wrap="square" rtlCol="0">
            <a:spAutoFit/>
          </a:bodyPr>
          <a:lstStyle/>
          <a:p>
            <a:r>
              <a:rPr lang="en-US" dirty="0"/>
              <a:t>-by   AKANKSHA</a:t>
            </a:r>
            <a:endParaRPr lang="en-IN" dirty="0"/>
          </a:p>
        </p:txBody>
      </p:sp>
    </p:spTree>
    <p:extLst>
      <p:ext uri="{BB962C8B-B14F-4D97-AF65-F5344CB8AC3E}">
        <p14:creationId xmlns:p14="http://schemas.microsoft.com/office/powerpoint/2010/main" val="2134003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75">
          <a:fgClr>
            <a:schemeClr val="accent1"/>
          </a:fgClr>
          <a:bgClr>
            <a:schemeClr val="bg1"/>
          </a:bgClr>
        </a:patt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C08D0-D6EE-4AF3-849A-12E064512A94}"/>
              </a:ext>
            </a:extLst>
          </p:cNvPr>
          <p:cNvSpPr>
            <a:spLocks noGrp="1"/>
          </p:cNvSpPr>
          <p:nvPr>
            <p:ph type="dt" sz="half" idx="10"/>
          </p:nvPr>
        </p:nvSpPr>
        <p:spPr>
          <a:xfrm>
            <a:off x="568361" y="6229494"/>
            <a:ext cx="2743200" cy="365125"/>
          </a:xfrm>
        </p:spPr>
        <p:txBody>
          <a:bodyPr/>
          <a:lstStyle/>
          <a:p>
            <a:r>
              <a:rPr lang="en-US" dirty="0"/>
              <a:t>2024.22.06</a:t>
            </a:r>
          </a:p>
        </p:txBody>
      </p:sp>
      <p:sp>
        <p:nvSpPr>
          <p:cNvPr id="3" name="Footer Placeholder 2">
            <a:extLst>
              <a:ext uri="{FF2B5EF4-FFF2-40B4-BE49-F238E27FC236}">
                <a16:creationId xmlns:a16="http://schemas.microsoft.com/office/drawing/2014/main" id="{6CCBF0FB-0046-4D3C-AC29-2382CF05B6D1}"/>
              </a:ext>
            </a:extLst>
          </p:cNvPr>
          <p:cNvSpPr>
            <a:spLocks noGrp="1"/>
          </p:cNvSpPr>
          <p:nvPr>
            <p:ph type="ftr" sz="quarter" idx="11"/>
          </p:nvPr>
        </p:nvSpPr>
        <p:spPr/>
        <p:txBody>
          <a:bodyPr/>
          <a:lstStyle/>
          <a:p>
            <a:r>
              <a:rPr lang="en-US" dirty="0"/>
              <a:t>Indian gov. scheme</a:t>
            </a:r>
          </a:p>
        </p:txBody>
      </p:sp>
      <p:pic>
        <p:nvPicPr>
          <p:cNvPr id="22" name="Picture 6" descr="Urban MGNREGA is a short-sighted idea ...">
            <a:extLst>
              <a:ext uri="{FF2B5EF4-FFF2-40B4-BE49-F238E27FC236}">
                <a16:creationId xmlns:a16="http://schemas.microsoft.com/office/drawing/2014/main" id="{A9A4180B-432E-0E3B-ED3E-2777AB1AB529}"/>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296" r="2296"/>
          <a:stretch>
            <a:fillRect/>
          </a:stretch>
        </p:blipFill>
        <p:spPr bwMode="auto">
          <a:xfrm>
            <a:off x="3382683" y="1327354"/>
            <a:ext cx="4613400" cy="270786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5FE626F-057D-4E99-A748-F977659F21EC}"/>
              </a:ext>
            </a:extLst>
          </p:cNvPr>
          <p:cNvSpPr>
            <a:spLocks noGrp="1"/>
          </p:cNvSpPr>
          <p:nvPr>
            <p:ph type="sldNum" sz="quarter" idx="12"/>
          </p:nvPr>
        </p:nvSpPr>
        <p:spPr>
          <a:xfrm>
            <a:off x="8924345" y="6223828"/>
            <a:ext cx="2743200" cy="365125"/>
          </a:xfrm>
        </p:spPr>
        <p:txBody>
          <a:bodyPr/>
          <a:lstStyle/>
          <a:p>
            <a:fld id="{F91729D4-A164-47A3-830D-E792BCE699E4}" type="slidenum">
              <a:rPr lang="en-US" smtClean="0"/>
              <a:pPr/>
              <a:t>2</a:t>
            </a:fld>
            <a:endParaRPr lang="en-US" dirty="0"/>
          </a:p>
        </p:txBody>
      </p:sp>
      <p:sp>
        <p:nvSpPr>
          <p:cNvPr id="23" name="TextBox 22">
            <a:extLst>
              <a:ext uri="{FF2B5EF4-FFF2-40B4-BE49-F238E27FC236}">
                <a16:creationId xmlns:a16="http://schemas.microsoft.com/office/drawing/2014/main" id="{333E0A92-ADB6-5B2D-A79D-731431865EF6}"/>
              </a:ext>
            </a:extLst>
          </p:cNvPr>
          <p:cNvSpPr txBox="1"/>
          <p:nvPr/>
        </p:nvSpPr>
        <p:spPr>
          <a:xfrm>
            <a:off x="396844" y="298920"/>
            <a:ext cx="3831027" cy="400110"/>
          </a:xfrm>
          <a:prstGeom prst="rect">
            <a:avLst/>
          </a:prstGeom>
          <a:noFill/>
        </p:spPr>
        <p:txBody>
          <a:bodyPr wrap="square" rtlCol="0">
            <a:spAutoFit/>
          </a:bodyPr>
          <a:lstStyle/>
          <a:p>
            <a:r>
              <a:rPr lang="en-US" sz="2000" b="1" u="sng" dirty="0">
                <a:solidFill>
                  <a:schemeClr val="accent6">
                    <a:lumMod val="50000"/>
                  </a:schemeClr>
                </a:solidFill>
                <a:latin typeface="Times New Roman" panose="02020603050405020304" pitchFamily="18" charset="0"/>
                <a:cs typeface="Times New Roman" panose="02020603050405020304" pitchFamily="18" charset="0"/>
              </a:rPr>
              <a:t>WHAT IS NREGA ABOUT</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endParaRPr lang="en-IN" sz="2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DF0FB684-C788-0E9E-0A63-01CEBA9886B2}"/>
              </a:ext>
            </a:extLst>
          </p:cNvPr>
          <p:cNvSpPr txBox="1"/>
          <p:nvPr/>
        </p:nvSpPr>
        <p:spPr>
          <a:xfrm>
            <a:off x="1171610" y="742579"/>
            <a:ext cx="9586451" cy="584775"/>
          </a:xfrm>
          <a:prstGeom prst="rect">
            <a:avLst/>
          </a:prstGeom>
          <a:noFill/>
        </p:spPr>
        <p:txBody>
          <a:bodyPr wrap="square" rtlCol="0">
            <a:spAutoFit/>
          </a:bodyPr>
          <a:lstStyle/>
          <a:p>
            <a:pPr algn="just"/>
            <a:r>
              <a:rPr lang="en-US" sz="1600" dirty="0">
                <a:latin typeface="Aptos Narrow" panose="020B0004020202020204" pitchFamily="34" charset="0"/>
              </a:rPr>
              <a:t>In 2009, it was renamed as Mahatma Gandhi National Rural Employment Guarantee Act (MGNREGA). It guarantees 100 days of wage employment annually to rural households. (MGNREGA) was notified on September 7, 2005.</a:t>
            </a:r>
            <a:endParaRPr lang="en-IN" sz="1600" dirty="0">
              <a:latin typeface="Aptos Narrow" panose="020B0004020202020204" pitchFamily="34" charset="0"/>
            </a:endParaRPr>
          </a:p>
        </p:txBody>
      </p:sp>
      <p:sp>
        <p:nvSpPr>
          <p:cNvPr id="26" name="TextBox 25">
            <a:extLst>
              <a:ext uri="{FF2B5EF4-FFF2-40B4-BE49-F238E27FC236}">
                <a16:creationId xmlns:a16="http://schemas.microsoft.com/office/drawing/2014/main" id="{AD553892-1038-41F3-2D20-A85646926B2E}"/>
              </a:ext>
            </a:extLst>
          </p:cNvPr>
          <p:cNvSpPr txBox="1"/>
          <p:nvPr/>
        </p:nvSpPr>
        <p:spPr>
          <a:xfrm>
            <a:off x="1171610" y="4172795"/>
            <a:ext cx="9124335" cy="1323439"/>
          </a:xfrm>
          <a:prstGeom prst="rect">
            <a:avLst/>
          </a:prstGeom>
          <a:noFill/>
        </p:spPr>
        <p:txBody>
          <a:bodyPr wrap="square" rtlCol="0">
            <a:spAutoFit/>
          </a:bodyPr>
          <a:lstStyle/>
          <a:p>
            <a:pPr algn="just"/>
            <a:r>
              <a:rPr lang="en-US" sz="1600" dirty="0">
                <a:latin typeface="Aptos Narrow" panose="020B0004020202020204" pitchFamily="34" charset="0"/>
              </a:rPr>
              <a:t>The primary goal is enhancement of livelihood security to the households in rural areas of the State in a financial year to every household volunteer to do unskilled manual work.</a:t>
            </a:r>
          </a:p>
          <a:p>
            <a:pPr algn="just"/>
            <a:r>
              <a:rPr lang="en-US" sz="1600" dirty="0">
                <a:latin typeface="Aptos Narrow" panose="020B0004020202020204" pitchFamily="34" charset="0"/>
              </a:rPr>
              <a:t>Under the scheme, minimum wages of Rs. 374/- per man-day notified by the Ministry of Rural Development, Govt of India w.e.f. 1st April, 2024 are being paid equal to men and women workers </a:t>
            </a:r>
            <a:r>
              <a:rPr lang="en-US" sz="1600" dirty="0"/>
              <a:t>.</a:t>
            </a:r>
          </a:p>
          <a:p>
            <a:endParaRPr lang="en-IN" sz="1600" dirty="0"/>
          </a:p>
        </p:txBody>
      </p:sp>
    </p:spTree>
    <p:extLst>
      <p:ext uri="{BB962C8B-B14F-4D97-AF65-F5344CB8AC3E}">
        <p14:creationId xmlns:p14="http://schemas.microsoft.com/office/powerpoint/2010/main" val="2060042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40">
          <a:fgClr>
            <a:schemeClr val="accent1"/>
          </a:fgClr>
          <a:bgClr>
            <a:schemeClr val="bg1"/>
          </a:bgClr>
        </a:patt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E8D036FB-049F-42B9-8221-9EAE4768947B}"/>
              </a:ext>
            </a:extLst>
          </p:cNvPr>
          <p:cNvSpPr>
            <a:spLocks noGrp="1"/>
          </p:cNvSpPr>
          <p:nvPr>
            <p:ph type="title"/>
          </p:nvPr>
        </p:nvSpPr>
        <p:spPr>
          <a:xfrm>
            <a:off x="6397932" y="749561"/>
            <a:ext cx="4749800" cy="527050"/>
          </a:xfrm>
        </p:spPr>
        <p:txBody>
          <a:bodyPr>
            <a:normAutofit fontScale="90000"/>
          </a:bodyPr>
          <a:lstStyle/>
          <a:p>
            <a:r>
              <a:rPr lang="en-US"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sp>
        <p:nvSpPr>
          <p:cNvPr id="7" name="Text Placeholder 6">
            <a:extLst>
              <a:ext uri="{FF2B5EF4-FFF2-40B4-BE49-F238E27FC236}">
                <a16:creationId xmlns:a16="http://schemas.microsoft.com/office/drawing/2014/main" id="{C558E8B1-0215-4BC8-AF46-4F9A87F2AEF8}"/>
              </a:ext>
            </a:extLst>
          </p:cNvPr>
          <p:cNvSpPr>
            <a:spLocks noGrp="1"/>
          </p:cNvSpPr>
          <p:nvPr>
            <p:ph type="body" sz="quarter" idx="15"/>
          </p:nvPr>
        </p:nvSpPr>
        <p:spPr>
          <a:xfrm>
            <a:off x="5520243" y="1276611"/>
            <a:ext cx="5257247" cy="3178277"/>
          </a:xfrm>
        </p:spPr>
        <p:txBody>
          <a:bodyPr>
            <a:normAutofit lnSpcReduction="10000"/>
          </a:bodyPr>
          <a:lstStyle/>
          <a:p>
            <a:pPr algn="just"/>
            <a:r>
              <a:rPr lang="en-US" dirty="0">
                <a:solidFill>
                  <a:schemeClr val="tx1"/>
                </a:solidFill>
              </a:rPr>
              <a:t>The project aims to use Power BI to analyze the effectiveness of MGNREGA in providing rural employment, identify regional disparities in its implementation, and examine the correlation between budget utilization and employment generation. By examining the key factors the project objective is to identify inefficiencies and roadblocks of the scheme.</a:t>
            </a:r>
          </a:p>
          <a:p>
            <a:pPr algn="just"/>
            <a:endParaRPr lang="en-US" dirty="0">
              <a:solidFill>
                <a:schemeClr val="tx1"/>
              </a:solidFill>
            </a:endParaRPr>
          </a:p>
          <a:p>
            <a:pPr algn="just"/>
            <a:r>
              <a:rPr lang="en-US" dirty="0">
                <a:solidFill>
                  <a:schemeClr val="tx1"/>
                </a:solidFill>
              </a:rPr>
              <a:t>Evaluating financial efficiency, and providing insights for targeted regional interventions it will help stakeholders make data-driven decisions to improve the program's effectiveness.</a:t>
            </a:r>
          </a:p>
        </p:txBody>
      </p:sp>
      <p:sp>
        <p:nvSpPr>
          <p:cNvPr id="2" name="Date Placeholder 1">
            <a:extLst>
              <a:ext uri="{FF2B5EF4-FFF2-40B4-BE49-F238E27FC236}">
                <a16:creationId xmlns:a16="http://schemas.microsoft.com/office/drawing/2014/main" id="{3C42074A-2A66-40C8-BA9E-4C97B6C2C810}"/>
              </a:ext>
            </a:extLst>
          </p:cNvPr>
          <p:cNvSpPr>
            <a:spLocks noGrp="1"/>
          </p:cNvSpPr>
          <p:nvPr>
            <p:ph type="dt" sz="half" idx="10"/>
          </p:nvPr>
        </p:nvSpPr>
        <p:spPr/>
        <p:txBody>
          <a:bodyPr/>
          <a:lstStyle/>
          <a:p>
            <a:r>
              <a:rPr lang="en-US" dirty="0"/>
              <a:t>2024.22.06</a:t>
            </a:r>
          </a:p>
        </p:txBody>
      </p:sp>
      <p:sp>
        <p:nvSpPr>
          <p:cNvPr id="3" name="Footer Placeholder 2">
            <a:extLst>
              <a:ext uri="{FF2B5EF4-FFF2-40B4-BE49-F238E27FC236}">
                <a16:creationId xmlns:a16="http://schemas.microsoft.com/office/drawing/2014/main" id="{05035BF3-F379-4230-ADAD-0D67A84DAD9A}"/>
              </a:ext>
            </a:extLst>
          </p:cNvPr>
          <p:cNvSpPr>
            <a:spLocks noGrp="1"/>
          </p:cNvSpPr>
          <p:nvPr>
            <p:ph type="ftr" sz="quarter" idx="11"/>
          </p:nvPr>
        </p:nvSpPr>
        <p:spPr/>
        <p:txBody>
          <a:bodyPr/>
          <a:lstStyle/>
          <a:p>
            <a:r>
              <a:rPr lang="en-US" dirty="0"/>
              <a:t>Indian gov. scheme</a:t>
            </a:r>
          </a:p>
        </p:txBody>
      </p:sp>
      <p:sp>
        <p:nvSpPr>
          <p:cNvPr id="4" name="Slide Number Placeholder 3">
            <a:extLst>
              <a:ext uri="{FF2B5EF4-FFF2-40B4-BE49-F238E27FC236}">
                <a16:creationId xmlns:a16="http://schemas.microsoft.com/office/drawing/2014/main" id="{38202679-6595-4663-A854-969937BBADAB}"/>
              </a:ext>
            </a:extLst>
          </p:cNvPr>
          <p:cNvSpPr>
            <a:spLocks noGrp="1"/>
          </p:cNvSpPr>
          <p:nvPr>
            <p:ph type="sldNum" sz="quarter" idx="12"/>
          </p:nvPr>
        </p:nvSpPr>
        <p:spPr/>
        <p:txBody>
          <a:bodyPr/>
          <a:lstStyle/>
          <a:p>
            <a:fld id="{F91729D4-A164-47A3-830D-E792BCE699E4}" type="slidenum">
              <a:rPr lang="en-US" smtClean="0"/>
              <a:pPr/>
              <a:t>3</a:t>
            </a:fld>
            <a:endParaRPr lang="en-US" dirty="0"/>
          </a:p>
        </p:txBody>
      </p:sp>
      <p:sp>
        <p:nvSpPr>
          <p:cNvPr id="52" name="Rectangle 51">
            <a:extLst>
              <a:ext uri="{FF2B5EF4-FFF2-40B4-BE49-F238E27FC236}">
                <a16:creationId xmlns:a16="http://schemas.microsoft.com/office/drawing/2014/main" id="{CB5CC355-F6A6-4B5D-BE90-7C2313A8123B}"/>
              </a:ext>
              <a:ext uri="{C183D7F6-B498-43B3-948B-1728B52AA6E4}">
                <adec:decorative xmlns:adec="http://schemas.microsoft.com/office/drawing/2017/decorative" val="1"/>
              </a:ext>
            </a:extLst>
          </p:cNvPr>
          <p:cNvSpPr/>
          <p:nvPr/>
        </p:nvSpPr>
        <p:spPr>
          <a:xfrm>
            <a:off x="1589264" y="-14330"/>
            <a:ext cx="1882806" cy="8598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90" name="Picture 18" descr="Mahatma Gandhi NREGA GOI (@MgnregaGoi) / X">
            <a:extLst>
              <a:ext uri="{FF2B5EF4-FFF2-40B4-BE49-F238E27FC236}">
                <a16:creationId xmlns:a16="http://schemas.microsoft.com/office/drawing/2014/main" id="{436EF7EF-0B97-75DF-1CBF-CF1699FD7961}"/>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275" b="1275"/>
          <a:stretch>
            <a:fillRect/>
          </a:stretch>
        </p:blipFill>
        <p:spPr bwMode="auto">
          <a:xfrm>
            <a:off x="271963" y="749561"/>
            <a:ext cx="4963122" cy="5139962"/>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Free Vector | Gradient insights ...">
            <a:extLst>
              <a:ext uri="{FF2B5EF4-FFF2-40B4-BE49-F238E27FC236}">
                <a16:creationId xmlns:a16="http://schemas.microsoft.com/office/drawing/2014/main" id="{12E2C109-2D1E-A07B-DE75-79FF09A9B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9909" y="4249428"/>
            <a:ext cx="1706216" cy="170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9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narHorz">
          <a:fgClr>
            <a:schemeClr val="accent1"/>
          </a:fgClr>
          <a:bgClr>
            <a:schemeClr val="bg1"/>
          </a:bgClr>
        </a:pattFill>
        <a:effectLst/>
      </p:bgPr>
    </p:bg>
    <p:spTree>
      <p:nvGrpSpPr>
        <p:cNvPr id="1" name=""/>
        <p:cNvGrpSpPr/>
        <p:nvPr/>
      </p:nvGrpSpPr>
      <p:grpSpPr>
        <a:xfrm>
          <a:off x="0" y="0"/>
          <a:ext cx="0" cy="0"/>
          <a:chOff x="0" y="0"/>
          <a:chExt cx="0" cy="0"/>
        </a:xfrm>
      </p:grpSpPr>
      <p:pic>
        <p:nvPicPr>
          <p:cNvPr id="4098" name="Picture 2" descr="clear pending wages under MGNREGA ...">
            <a:extLst>
              <a:ext uri="{FF2B5EF4-FFF2-40B4-BE49-F238E27FC236}">
                <a16:creationId xmlns:a16="http://schemas.microsoft.com/office/drawing/2014/main" id="{79EBD6D6-1854-B924-576F-8A1098B53855}"/>
              </a:ext>
            </a:extLst>
          </p:cNvPr>
          <p:cNvPicPr>
            <a:picLocks noGrp="1" noChangeAspect="1" noChangeArrowheads="1"/>
          </p:cNvPicPr>
          <p:nvPr>
            <p:ph type="pic" sz="quarter" idx="14"/>
          </p:nvPr>
        </p:nvPicPr>
        <p:blipFill>
          <a:blip r:embed="rId3">
            <a:alphaModFix amt="35000"/>
            <a:extLst>
              <a:ext uri="{28A0092B-C50C-407E-A947-70E740481C1C}">
                <a14:useLocalDpi xmlns:a14="http://schemas.microsoft.com/office/drawing/2010/main" val="0"/>
              </a:ext>
            </a:extLst>
          </a:blip>
          <a:srcRect t="10823" b="10823"/>
          <a:stretch>
            <a:fillRect/>
          </a:stretch>
        </p:blipFill>
        <p:spPr bwMode="auto">
          <a:xfrm>
            <a:off x="283138" y="334572"/>
            <a:ext cx="9778499" cy="5739523"/>
          </a:xfrm>
          <a:prstGeom prst="rect">
            <a:avLst/>
          </a:prstGeom>
          <a:noFill/>
          <a:extLst>
            <a:ext uri="{909E8E84-426E-40DD-AFC4-6F175D3DCCD1}">
              <a14:hiddenFill xmlns:a14="http://schemas.microsoft.com/office/drawing/2010/main">
                <a:solidFill>
                  <a:srgbClr val="FFFFFF"/>
                </a:solidFill>
              </a14:hiddenFill>
            </a:ext>
          </a:extLst>
        </p:spPr>
      </p:pic>
      <p:sp>
        <p:nvSpPr>
          <p:cNvPr id="4" name="Flowchart: Alternate Process 3">
            <a:extLst>
              <a:ext uri="{FF2B5EF4-FFF2-40B4-BE49-F238E27FC236}">
                <a16:creationId xmlns:a16="http://schemas.microsoft.com/office/drawing/2014/main" id="{4658093B-4699-0C83-CB7E-FA3D1F0946F6}"/>
              </a:ext>
            </a:extLst>
          </p:cNvPr>
          <p:cNvSpPr/>
          <p:nvPr/>
        </p:nvSpPr>
        <p:spPr>
          <a:xfrm>
            <a:off x="3544529" y="446685"/>
            <a:ext cx="5102942" cy="49161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Book Antiqua" panose="02040602050305030304" pitchFamily="18" charset="0"/>
              </a:rPr>
              <a:t>   PROBLEM STATEMENT</a:t>
            </a:r>
            <a:endParaRPr lang="en-IN" sz="2800" b="1" dirty="0">
              <a:latin typeface="Book Antiqua" panose="02040602050305030304" pitchFamily="18" charset="0"/>
            </a:endParaRPr>
          </a:p>
        </p:txBody>
      </p:sp>
      <p:sp>
        <p:nvSpPr>
          <p:cNvPr id="6" name="TextBox 5">
            <a:extLst>
              <a:ext uri="{FF2B5EF4-FFF2-40B4-BE49-F238E27FC236}">
                <a16:creationId xmlns:a16="http://schemas.microsoft.com/office/drawing/2014/main" id="{150DF5D3-CE88-75F4-F716-56E5D0B70293}"/>
              </a:ext>
            </a:extLst>
          </p:cNvPr>
          <p:cNvSpPr txBox="1"/>
          <p:nvPr/>
        </p:nvSpPr>
        <p:spPr>
          <a:xfrm>
            <a:off x="6096000" y="1557728"/>
            <a:ext cx="5712542" cy="3293209"/>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Dubai Light" panose="020B0303030403030204" pitchFamily="34" charset="-78"/>
                <a:cs typeface="Dubai Light" panose="020B0303030403030204" pitchFamily="34" charset="-78"/>
              </a:rPr>
              <a:t>How effective is NREGA in providing employment opportunities to rural households?</a:t>
            </a:r>
          </a:p>
          <a:p>
            <a:pPr marL="285750" indent="-285750">
              <a:buFont typeface="Arial" panose="020B0604020202020204" pitchFamily="34" charset="0"/>
              <a:buChar char="•"/>
            </a:pPr>
            <a:r>
              <a:rPr lang="en-US" sz="1600" b="1" dirty="0">
                <a:latin typeface="Dubai Light" panose="020B0303030403030204" pitchFamily="34" charset="-78"/>
                <a:cs typeface="Dubai Light" panose="020B0303030403030204" pitchFamily="34" charset="-78"/>
              </a:rPr>
              <a:t> Are there regional disparities in the implementation and outcomes of the scheme?</a:t>
            </a:r>
          </a:p>
          <a:p>
            <a:pPr marL="285750" indent="-285750">
              <a:buFont typeface="Arial" panose="020B0604020202020204" pitchFamily="34" charset="0"/>
              <a:buChar char="•"/>
            </a:pPr>
            <a:r>
              <a:rPr lang="en-US" sz="1600" b="1" dirty="0">
                <a:latin typeface="Dubai Light" panose="020B0303030403030204" pitchFamily="34" charset="-78"/>
                <a:cs typeface="Dubai Light" panose="020B0303030403030204" pitchFamily="34" charset="-78"/>
              </a:rPr>
              <a:t> What is the utilization of the allocated budget, and how does it correlate with</a:t>
            </a:r>
          </a:p>
          <a:p>
            <a:r>
              <a:rPr lang="en-US" sz="1600" b="1" dirty="0">
                <a:latin typeface="Dubai Light" panose="020B0303030403030204" pitchFamily="34" charset="-78"/>
                <a:cs typeface="Dubai Light" panose="020B0303030403030204" pitchFamily="34" charset="-78"/>
              </a:rPr>
              <a:t>     employment generation?</a:t>
            </a:r>
          </a:p>
          <a:p>
            <a:pPr marL="285750" indent="-285750">
              <a:buFont typeface="Arial" panose="020B0604020202020204" pitchFamily="34" charset="0"/>
              <a:buChar char="•"/>
            </a:pPr>
            <a:r>
              <a:rPr lang="en-US" sz="1600" b="1" dirty="0">
                <a:latin typeface="Dubai Light" panose="020B0303030403030204" pitchFamily="34" charset="-78"/>
                <a:cs typeface="Dubai Light" panose="020B0303030403030204" pitchFamily="34" charset="-78"/>
              </a:rPr>
              <a:t> What are the key factors contributing to the completion of NREGA works, and are there</a:t>
            </a:r>
          </a:p>
          <a:p>
            <a:r>
              <a:rPr lang="en-US" sz="1600" b="1" dirty="0">
                <a:latin typeface="Dubai Light" panose="020B0303030403030204" pitchFamily="34" charset="-78"/>
                <a:cs typeface="Dubai Light" panose="020B0303030403030204" pitchFamily="34" charset="-78"/>
              </a:rPr>
              <a:t>     any roadblocks to its success?</a:t>
            </a:r>
          </a:p>
          <a:p>
            <a:pPr marL="285750" indent="-285750">
              <a:buFont typeface="Arial" panose="020B0604020202020204" pitchFamily="34" charset="0"/>
              <a:buChar char="•"/>
            </a:pPr>
            <a:r>
              <a:rPr lang="en-US" sz="1600" b="1" dirty="0">
                <a:latin typeface="Dubai Light" panose="020B0303030403030204" pitchFamily="34" charset="-78"/>
                <a:cs typeface="Dubai Light" panose="020B0303030403030204" pitchFamily="34" charset="-78"/>
              </a:rPr>
              <a:t> Can data-driven insights guide policymakers and administrators in optimizing the</a:t>
            </a:r>
          </a:p>
          <a:p>
            <a:r>
              <a:rPr lang="en-US" sz="1600" b="1" dirty="0">
                <a:latin typeface="Dubai Light" panose="020B0303030403030204" pitchFamily="34" charset="-78"/>
                <a:cs typeface="Dubai Light" panose="020B0303030403030204" pitchFamily="34" charset="-78"/>
              </a:rPr>
              <a:t>     scheme's impact?</a:t>
            </a:r>
            <a:endParaRPr lang="en-IN" sz="1600" b="1" dirty="0">
              <a:latin typeface="Dubai Light" panose="020B0303030403030204" pitchFamily="34" charset="-78"/>
              <a:cs typeface="Dubai Light" panose="020B0303030403030204" pitchFamily="34" charset="-78"/>
            </a:endParaRPr>
          </a:p>
        </p:txBody>
      </p:sp>
      <p:sp>
        <p:nvSpPr>
          <p:cNvPr id="7" name="Date Placeholder 1">
            <a:extLst>
              <a:ext uri="{FF2B5EF4-FFF2-40B4-BE49-F238E27FC236}">
                <a16:creationId xmlns:a16="http://schemas.microsoft.com/office/drawing/2014/main" id="{851B13B6-A73D-F575-FDF0-47A4B75211CA}"/>
              </a:ext>
            </a:extLst>
          </p:cNvPr>
          <p:cNvSpPr txBox="1">
            <a:spLocks/>
          </p:cNvSpPr>
          <p:nvPr/>
        </p:nvSpPr>
        <p:spPr>
          <a:xfrm>
            <a:off x="749707" y="6236057"/>
            <a:ext cx="1305236" cy="2352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chemeClr val="accent5">
                    <a:lumMod val="75000"/>
                  </a:schemeClr>
                </a:solidFill>
              </a:rPr>
              <a:t>2024.22.06</a:t>
            </a:r>
          </a:p>
        </p:txBody>
      </p:sp>
      <p:sp>
        <p:nvSpPr>
          <p:cNvPr id="8" name="Date Placeholder 1">
            <a:extLst>
              <a:ext uri="{FF2B5EF4-FFF2-40B4-BE49-F238E27FC236}">
                <a16:creationId xmlns:a16="http://schemas.microsoft.com/office/drawing/2014/main" id="{323055CA-6023-6847-7AD8-202EDDF80A49}"/>
              </a:ext>
            </a:extLst>
          </p:cNvPr>
          <p:cNvSpPr txBox="1">
            <a:spLocks/>
          </p:cNvSpPr>
          <p:nvPr/>
        </p:nvSpPr>
        <p:spPr>
          <a:xfrm>
            <a:off x="5557245" y="6276214"/>
            <a:ext cx="1749792" cy="15495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solidFill>
                  <a:schemeClr val="accent5">
                    <a:lumMod val="75000"/>
                  </a:schemeClr>
                </a:solidFill>
              </a:rPr>
              <a:t>Indian gov . scheme</a:t>
            </a:r>
          </a:p>
        </p:txBody>
      </p:sp>
      <p:sp>
        <p:nvSpPr>
          <p:cNvPr id="9" name="Date Placeholder 1">
            <a:extLst>
              <a:ext uri="{FF2B5EF4-FFF2-40B4-BE49-F238E27FC236}">
                <a16:creationId xmlns:a16="http://schemas.microsoft.com/office/drawing/2014/main" id="{55EE6356-AEA5-4AB3-F3A0-7A03AC6097BB}"/>
              </a:ext>
            </a:extLst>
          </p:cNvPr>
          <p:cNvSpPr txBox="1">
            <a:spLocks/>
          </p:cNvSpPr>
          <p:nvPr/>
        </p:nvSpPr>
        <p:spPr>
          <a:xfrm>
            <a:off x="10809339" y="6158582"/>
            <a:ext cx="1305236" cy="23526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dirty="0">
                <a:solidFill>
                  <a:schemeClr val="accent5">
                    <a:lumMod val="75000"/>
                  </a:schemeClr>
                </a:solidFill>
              </a:rPr>
              <a:t>4</a:t>
            </a:r>
          </a:p>
        </p:txBody>
      </p:sp>
      <p:pic>
        <p:nvPicPr>
          <p:cNvPr id="4100" name="Picture 4" descr="290+ Problem Statement Icon Stock ...">
            <a:extLst>
              <a:ext uri="{FF2B5EF4-FFF2-40B4-BE49-F238E27FC236}">
                <a16:creationId xmlns:a16="http://schemas.microsoft.com/office/drawing/2014/main" id="{D232CAFA-AC10-34B4-9C53-4DA576416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6592" y="499072"/>
            <a:ext cx="385138" cy="38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1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60">
          <a:fgClr>
            <a:schemeClr val="accent1"/>
          </a:fgClr>
          <a:bgClr>
            <a:schemeClr val="bg1"/>
          </a:bgClr>
        </a:patt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380681A4-3FB5-4C86-B096-26281897B272}"/>
              </a:ext>
            </a:extLst>
          </p:cNvPr>
          <p:cNvSpPr>
            <a:spLocks noGrp="1"/>
          </p:cNvSpPr>
          <p:nvPr>
            <p:ph type="title"/>
          </p:nvPr>
        </p:nvSpPr>
        <p:spPr>
          <a:xfrm>
            <a:off x="1063072" y="321548"/>
            <a:ext cx="9972675" cy="567873"/>
          </a:xfrm>
        </p:spPr>
        <p:txBody>
          <a:bodyPr/>
          <a:lstStyle/>
          <a:p>
            <a:r>
              <a:rPr lang="en-US" b="1" u="sng" dirty="0">
                <a:solidFill>
                  <a:schemeClr val="accent4">
                    <a:lumMod val="75000"/>
                  </a:schemeClr>
                </a:solidFill>
                <a:effectLst>
                  <a:outerShdw blurRad="38100" dist="38100" dir="2700000" algn="tl">
                    <a:srgbClr val="000000">
                      <a:alpha val="43137"/>
                    </a:srgbClr>
                  </a:outerShdw>
                </a:effectLst>
              </a:rPr>
              <a:t>Data set  overview</a:t>
            </a:r>
          </a:p>
        </p:txBody>
      </p:sp>
      <p:sp>
        <p:nvSpPr>
          <p:cNvPr id="2" name="Date Placeholder 1">
            <a:extLst>
              <a:ext uri="{FF2B5EF4-FFF2-40B4-BE49-F238E27FC236}">
                <a16:creationId xmlns:a16="http://schemas.microsoft.com/office/drawing/2014/main" id="{25694033-4A29-4F32-985A-A0D4EA13BBD8}"/>
              </a:ext>
            </a:extLst>
          </p:cNvPr>
          <p:cNvSpPr>
            <a:spLocks noGrp="1"/>
          </p:cNvSpPr>
          <p:nvPr>
            <p:ph type="dt" sz="half" idx="10"/>
          </p:nvPr>
        </p:nvSpPr>
        <p:spPr/>
        <p:txBody>
          <a:bodyPr/>
          <a:lstStyle/>
          <a:p>
            <a:r>
              <a:rPr lang="en-US" dirty="0"/>
              <a:t>2024.22.06</a:t>
            </a:r>
          </a:p>
        </p:txBody>
      </p:sp>
      <p:sp>
        <p:nvSpPr>
          <p:cNvPr id="3" name="Footer Placeholder 2">
            <a:extLst>
              <a:ext uri="{FF2B5EF4-FFF2-40B4-BE49-F238E27FC236}">
                <a16:creationId xmlns:a16="http://schemas.microsoft.com/office/drawing/2014/main" id="{979112AA-EDD8-48C5-9416-7C550BEBD458}"/>
              </a:ext>
            </a:extLst>
          </p:cNvPr>
          <p:cNvSpPr>
            <a:spLocks noGrp="1"/>
          </p:cNvSpPr>
          <p:nvPr>
            <p:ph type="ftr" sz="quarter" idx="11"/>
          </p:nvPr>
        </p:nvSpPr>
        <p:spPr/>
        <p:txBody>
          <a:bodyPr/>
          <a:lstStyle/>
          <a:p>
            <a:r>
              <a:rPr lang="en-US" dirty="0"/>
              <a:t>Indian gov. scheme</a:t>
            </a:r>
          </a:p>
        </p:txBody>
      </p:sp>
      <p:sp>
        <p:nvSpPr>
          <p:cNvPr id="4" name="Slide Number Placeholder 3">
            <a:extLst>
              <a:ext uri="{FF2B5EF4-FFF2-40B4-BE49-F238E27FC236}">
                <a16:creationId xmlns:a16="http://schemas.microsoft.com/office/drawing/2014/main" id="{CF6FA9E2-D06E-4941-A890-559D63E75D69}"/>
              </a:ext>
            </a:extLst>
          </p:cNvPr>
          <p:cNvSpPr>
            <a:spLocks noGrp="1"/>
          </p:cNvSpPr>
          <p:nvPr>
            <p:ph type="sldNum" sz="quarter" idx="12"/>
          </p:nvPr>
        </p:nvSpPr>
        <p:spPr/>
        <p:txBody>
          <a:bodyPr/>
          <a:lstStyle/>
          <a:p>
            <a:fld id="{F91729D4-A164-47A3-830D-E792BCE699E4}" type="slidenum">
              <a:rPr lang="en-US" smtClean="0"/>
              <a:pPr/>
              <a:t>5</a:t>
            </a:fld>
            <a:endParaRPr lang="en-US" dirty="0"/>
          </a:p>
        </p:txBody>
      </p:sp>
      <p:pic>
        <p:nvPicPr>
          <p:cNvPr id="5122" name="Picture 2" descr="Dataset Icons - Free SVG &amp; PNG Dataset ...">
            <a:extLst>
              <a:ext uri="{FF2B5EF4-FFF2-40B4-BE49-F238E27FC236}">
                <a16:creationId xmlns:a16="http://schemas.microsoft.com/office/drawing/2014/main" id="{735657CC-928A-B165-694B-AD6CAACC6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376" y="1290902"/>
            <a:ext cx="323338" cy="323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A94C18-D00E-BAE0-5AC4-2DC0C82156B0}"/>
              </a:ext>
            </a:extLst>
          </p:cNvPr>
          <p:cNvSpPr txBox="1"/>
          <p:nvPr/>
        </p:nvSpPr>
        <p:spPr>
          <a:xfrm>
            <a:off x="1738979" y="1322023"/>
            <a:ext cx="3472118" cy="307777"/>
          </a:xfrm>
          <a:prstGeom prst="rect">
            <a:avLst/>
          </a:prstGeom>
          <a:noFill/>
        </p:spPr>
        <p:txBody>
          <a:bodyPr wrap="square" rtlCol="0">
            <a:spAutoFit/>
          </a:bodyPr>
          <a:lstStyle/>
          <a:p>
            <a:r>
              <a:rPr lang="en-US" sz="1400" u="sng" dirty="0">
                <a:latin typeface="Aptos Narrow" panose="020B0004020202020204" pitchFamily="34" charset="0"/>
              </a:rPr>
              <a:t>Source</a:t>
            </a:r>
            <a:r>
              <a:rPr lang="en-US" sz="1400" dirty="0">
                <a:latin typeface="Aptos Narrow" panose="020B0004020202020204" pitchFamily="34" charset="0"/>
              </a:rPr>
              <a:t>:-  Official government site</a:t>
            </a:r>
            <a:endParaRPr lang="en-IN" sz="1400" dirty="0">
              <a:latin typeface="Aptos Narrow" panose="020B0004020202020204" pitchFamily="34" charset="0"/>
            </a:endParaRPr>
          </a:p>
        </p:txBody>
      </p:sp>
      <p:sp>
        <p:nvSpPr>
          <p:cNvPr id="6" name="TextBox 5">
            <a:extLst>
              <a:ext uri="{FF2B5EF4-FFF2-40B4-BE49-F238E27FC236}">
                <a16:creationId xmlns:a16="http://schemas.microsoft.com/office/drawing/2014/main" id="{0CBB485E-3E45-1E78-7D58-F530F836DA14}"/>
              </a:ext>
            </a:extLst>
          </p:cNvPr>
          <p:cNvSpPr txBox="1"/>
          <p:nvPr/>
        </p:nvSpPr>
        <p:spPr>
          <a:xfrm>
            <a:off x="1738979" y="1731133"/>
            <a:ext cx="3472118" cy="307777"/>
          </a:xfrm>
          <a:prstGeom prst="rect">
            <a:avLst/>
          </a:prstGeom>
          <a:noFill/>
        </p:spPr>
        <p:txBody>
          <a:bodyPr wrap="square" rtlCol="0">
            <a:spAutoFit/>
          </a:bodyPr>
          <a:lstStyle/>
          <a:p>
            <a:r>
              <a:rPr lang="en-US" sz="1400" u="sng" dirty="0">
                <a:latin typeface="Aptos Narrow" panose="020B0004020202020204" pitchFamily="34" charset="0"/>
              </a:rPr>
              <a:t>Mode</a:t>
            </a:r>
            <a:r>
              <a:rPr lang="en-US" sz="1400" dirty="0">
                <a:latin typeface="Aptos Narrow" panose="020B0004020202020204" pitchFamily="34" charset="0"/>
              </a:rPr>
              <a:t>:-   CSV</a:t>
            </a:r>
            <a:endParaRPr lang="en-IN" sz="1400" dirty="0">
              <a:latin typeface="Aptos Narrow" panose="020B0004020202020204" pitchFamily="34" charset="0"/>
            </a:endParaRPr>
          </a:p>
        </p:txBody>
      </p:sp>
      <p:pic>
        <p:nvPicPr>
          <p:cNvPr id="5124" name="Picture 4" descr="Dataset management Vector Icons free ...">
            <a:extLst>
              <a:ext uri="{FF2B5EF4-FFF2-40B4-BE49-F238E27FC236}">
                <a16:creationId xmlns:a16="http://schemas.microsoft.com/office/drawing/2014/main" id="{1E4A9F06-3A70-41F9-43A8-65DACAB4C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290376" y="1702458"/>
            <a:ext cx="415299" cy="3651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Dataset - Free technology icons">
            <a:extLst>
              <a:ext uri="{FF2B5EF4-FFF2-40B4-BE49-F238E27FC236}">
                <a16:creationId xmlns:a16="http://schemas.microsoft.com/office/drawing/2014/main" id="{4C6E58C7-2DBF-5B0E-4A89-FB88ED257B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6389" y="269047"/>
            <a:ext cx="661065" cy="6610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217523C-2898-CA0E-F7DC-639A82DAA3C9}"/>
              </a:ext>
            </a:extLst>
          </p:cNvPr>
          <p:cNvSpPr txBox="1"/>
          <p:nvPr/>
        </p:nvSpPr>
        <p:spPr>
          <a:xfrm>
            <a:off x="1168751" y="2962993"/>
            <a:ext cx="2142143" cy="43088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  state_name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  district_name</a:t>
            </a:r>
          </a:p>
        </p:txBody>
      </p:sp>
      <p:sp>
        <p:nvSpPr>
          <p:cNvPr id="12" name="TextBox 11">
            <a:extLst>
              <a:ext uri="{FF2B5EF4-FFF2-40B4-BE49-F238E27FC236}">
                <a16:creationId xmlns:a16="http://schemas.microsoft.com/office/drawing/2014/main" id="{D69489D6-010C-68AC-A7E0-6A5753ADB403}"/>
              </a:ext>
            </a:extLst>
          </p:cNvPr>
          <p:cNvSpPr txBox="1"/>
          <p:nvPr/>
        </p:nvSpPr>
        <p:spPr>
          <a:xfrm>
            <a:off x="1780979" y="2238174"/>
            <a:ext cx="1836282" cy="369332"/>
          </a:xfrm>
          <a:prstGeom prst="rect">
            <a:avLst/>
          </a:prstGeom>
          <a:noFill/>
        </p:spPr>
        <p:txBody>
          <a:bodyPr wrap="square" rtlCol="0">
            <a:spAutoFit/>
          </a:bodyPr>
          <a:lstStyle/>
          <a:p>
            <a:r>
              <a:rPr lang="en-US" u="sng" dirty="0">
                <a:solidFill>
                  <a:schemeClr val="accent4">
                    <a:lumMod val="75000"/>
                  </a:schemeClr>
                </a:solidFill>
              </a:rPr>
              <a:t>Columns</a:t>
            </a:r>
            <a:endParaRPr lang="en-IN" u="sng" dirty="0">
              <a:solidFill>
                <a:schemeClr val="accent4">
                  <a:lumMod val="75000"/>
                </a:schemeClr>
              </a:solidFill>
            </a:endParaRPr>
          </a:p>
        </p:txBody>
      </p:sp>
      <p:sp>
        <p:nvSpPr>
          <p:cNvPr id="15" name="Rectangle 9">
            <a:extLst>
              <a:ext uri="{FF2B5EF4-FFF2-40B4-BE49-F238E27FC236}">
                <a16:creationId xmlns:a16="http://schemas.microsoft.com/office/drawing/2014/main" id="{810CAE5D-D790-136A-DBA5-3AE5DD84BA80}"/>
              </a:ext>
            </a:extLst>
          </p:cNvPr>
          <p:cNvSpPr>
            <a:spLocks noChangeArrowheads="1"/>
          </p:cNvSpPr>
          <p:nvPr/>
        </p:nvSpPr>
        <p:spPr bwMode="auto">
          <a:xfrm>
            <a:off x="1168969" y="3051237"/>
            <a:ext cx="2780179"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  Total No. of Job Cards issued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  Total No. of Workers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  Total No. of Active Job Cards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   No. of Active Workers </a:t>
            </a:r>
          </a:p>
        </p:txBody>
      </p:sp>
      <p:sp>
        <p:nvSpPr>
          <p:cNvPr id="16" name="TextBox 15">
            <a:extLst>
              <a:ext uri="{FF2B5EF4-FFF2-40B4-BE49-F238E27FC236}">
                <a16:creationId xmlns:a16="http://schemas.microsoft.com/office/drawing/2014/main" id="{BF24B8A5-C6DB-8D19-F59C-E0B1C0527307}"/>
              </a:ext>
            </a:extLst>
          </p:cNvPr>
          <p:cNvSpPr txBox="1"/>
          <p:nvPr/>
        </p:nvSpPr>
        <p:spPr>
          <a:xfrm>
            <a:off x="7943527" y="2962993"/>
            <a:ext cx="4248473" cy="2631490"/>
          </a:xfrm>
          <a:prstGeom prst="rect">
            <a:avLst/>
          </a:prstGeom>
          <a:noFill/>
        </p:spPr>
        <p:txBody>
          <a:bodyPr wrap="square" rtlCol="0">
            <a:spAutoFit/>
          </a:bodyPr>
          <a:lstStyle/>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Total Individuals Worked</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Differently abled persons worked</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Number of GPs with NIL expenditure</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Total No of GPs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Total No of Works Takenup</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Number of Ongoing Works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Number of Completed Works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 of NRM Expenditure(Public + Individual)</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 of Category B Works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 of Expenditure on Agriculture &amp; Agriculture Allied Works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Total Exp(Rs. in Lakhs)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Wages(Rs. In Lakhs)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Material and skilled Wages(Rs. In Lakhs)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Total Adm Expenditure (Rs. in Lakhs.)</a:t>
            </a:r>
            <a:endParaRPr lang="en-IN" sz="1100" b="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017460EC-A224-DA81-86CC-3B53314D16CB}"/>
              </a:ext>
            </a:extLst>
          </p:cNvPr>
          <p:cNvSpPr txBox="1"/>
          <p:nvPr/>
        </p:nvSpPr>
        <p:spPr>
          <a:xfrm>
            <a:off x="1168751" y="3975320"/>
            <a:ext cx="7735343" cy="2231380"/>
          </a:xfrm>
          <a:prstGeom prst="rect">
            <a:avLst/>
          </a:prstGeom>
          <a:noFill/>
        </p:spPr>
        <p:txBody>
          <a:bodyPr wrap="square" rtlCol="0">
            <a:spAutoFit/>
          </a:bodyPr>
          <a:lstStyle/>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SC workers against active workers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ST workers against active workers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Approved Labour  Budget</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Persondays of Central Liability so far</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SC persondays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ST persondays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Women Persondays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Average days of employment provided per Household</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Average Wage rate per day per person(Rs.)</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Total No of HHs completed 100 Days of Wage Employment</a:t>
            </a:r>
          </a:p>
          <a:p>
            <a:pPr marL="171450" indent="-171450">
              <a:buFont typeface="Arial" panose="020B0604020202020204" pitchFamily="34" charset="0"/>
              <a:buChar char="•"/>
            </a:pPr>
            <a:r>
              <a:rPr lang="en-US" sz="1100" b="1" dirty="0">
                <a:latin typeface="Arial" panose="020B0604020202020204" pitchFamily="34" charset="0"/>
                <a:cs typeface="Arial" panose="020B0604020202020204" pitchFamily="34" charset="0"/>
              </a:rPr>
              <a:t>Total Households Worked</a:t>
            </a:r>
          </a:p>
          <a:p>
            <a:endParaRPr lang="en-IN" dirty="0"/>
          </a:p>
        </p:txBody>
      </p:sp>
      <p:pic>
        <p:nvPicPr>
          <p:cNvPr id="5131" name="Picture 11" descr="Over 4k MGNREGA works completed in two ...">
            <a:extLst>
              <a:ext uri="{FF2B5EF4-FFF2-40B4-BE49-F238E27FC236}">
                <a16:creationId xmlns:a16="http://schemas.microsoft.com/office/drawing/2014/main" id="{EBC208B7-F18A-693D-19F9-C4D9C3427BD4}"/>
              </a:ext>
            </a:extLst>
          </p:cNvPr>
          <p:cNvPicPr>
            <a:picLocks noChangeAspect="1" noChangeArrowheads="1"/>
          </p:cNvPicPr>
          <p:nvPr/>
        </p:nvPicPr>
        <p:blipFill>
          <a:blip r:embed="rId5">
            <a:alphaModFix amt="20000"/>
            <a:extLst>
              <a:ext uri="{28A0092B-C50C-407E-A947-70E740481C1C}">
                <a14:useLocalDpi xmlns:a14="http://schemas.microsoft.com/office/drawing/2010/main" val="0"/>
              </a:ext>
            </a:extLst>
          </a:blip>
          <a:srcRect/>
          <a:stretch>
            <a:fillRect/>
          </a:stretch>
        </p:blipFill>
        <p:spPr bwMode="auto">
          <a:xfrm>
            <a:off x="2046164" y="724004"/>
            <a:ext cx="8099671" cy="525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6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trellis">
          <a:fgClr>
            <a:schemeClr val="accent1"/>
          </a:fgClr>
          <a:bgClr>
            <a:schemeClr val="bg1"/>
          </a:bgClr>
        </a:patt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1FFF33-E8B3-4EE3-904F-9D364CBF15E4}"/>
              </a:ext>
            </a:extLst>
          </p:cNvPr>
          <p:cNvSpPr>
            <a:spLocks noGrp="1"/>
          </p:cNvSpPr>
          <p:nvPr>
            <p:ph type="dt" sz="half" idx="10"/>
          </p:nvPr>
        </p:nvSpPr>
        <p:spPr/>
        <p:txBody>
          <a:bodyPr/>
          <a:lstStyle/>
          <a:p>
            <a:r>
              <a:rPr lang="en-US" dirty="0"/>
              <a:t>2024.22.06</a:t>
            </a:r>
          </a:p>
        </p:txBody>
      </p:sp>
      <p:sp>
        <p:nvSpPr>
          <p:cNvPr id="5" name="Footer Placeholder 4">
            <a:extLst>
              <a:ext uri="{FF2B5EF4-FFF2-40B4-BE49-F238E27FC236}">
                <a16:creationId xmlns:a16="http://schemas.microsoft.com/office/drawing/2014/main" id="{306B0052-2D8D-4986-ACEC-FCF60EFB4D75}"/>
              </a:ext>
            </a:extLst>
          </p:cNvPr>
          <p:cNvSpPr>
            <a:spLocks noGrp="1"/>
          </p:cNvSpPr>
          <p:nvPr>
            <p:ph type="ftr" sz="quarter" idx="11"/>
          </p:nvPr>
        </p:nvSpPr>
        <p:spPr/>
        <p:txBody>
          <a:bodyPr/>
          <a:lstStyle/>
          <a:p>
            <a:r>
              <a:rPr lang="en-US" dirty="0"/>
              <a:t>Indian gov. scheme</a:t>
            </a:r>
          </a:p>
        </p:txBody>
      </p:sp>
      <p:sp>
        <p:nvSpPr>
          <p:cNvPr id="6" name="Slide Number Placeholder 5">
            <a:extLst>
              <a:ext uri="{FF2B5EF4-FFF2-40B4-BE49-F238E27FC236}">
                <a16:creationId xmlns:a16="http://schemas.microsoft.com/office/drawing/2014/main" id="{F7B130F3-0984-44C2-B703-32E2E77F32DF}"/>
              </a:ext>
            </a:extLst>
          </p:cNvPr>
          <p:cNvSpPr>
            <a:spLocks noGrp="1"/>
          </p:cNvSpPr>
          <p:nvPr>
            <p:ph type="sldNum" sz="quarter" idx="12"/>
          </p:nvPr>
        </p:nvSpPr>
        <p:spPr/>
        <p:txBody>
          <a:bodyPr/>
          <a:lstStyle/>
          <a:p>
            <a:fld id="{F91729D4-A164-47A3-830D-E792BCE699E4}" type="slidenum">
              <a:rPr lang="en-US" smtClean="0"/>
              <a:pPr/>
              <a:t>6</a:t>
            </a:fld>
            <a:endParaRPr lang="en-US" dirty="0"/>
          </a:p>
        </p:txBody>
      </p:sp>
      <p:pic>
        <p:nvPicPr>
          <p:cNvPr id="13" name="Picture 12">
            <a:extLst>
              <a:ext uri="{FF2B5EF4-FFF2-40B4-BE49-F238E27FC236}">
                <a16:creationId xmlns:a16="http://schemas.microsoft.com/office/drawing/2014/main" id="{4A2A50E2-2479-80BF-E040-BEA573BAD2A7}"/>
              </a:ext>
            </a:extLst>
          </p:cNvPr>
          <p:cNvPicPr>
            <a:picLocks noChangeAspect="1"/>
          </p:cNvPicPr>
          <p:nvPr/>
        </p:nvPicPr>
        <p:blipFill rotWithShape="1">
          <a:blip r:embed="rId2"/>
          <a:srcRect l="2338" t="18495" r="34194" b="16272"/>
          <a:stretch/>
        </p:blipFill>
        <p:spPr>
          <a:xfrm>
            <a:off x="226142" y="269047"/>
            <a:ext cx="11690555" cy="6012482"/>
          </a:xfrm>
          <a:prstGeom prst="rect">
            <a:avLst/>
          </a:prstGeom>
        </p:spPr>
      </p:pic>
    </p:spTree>
    <p:extLst>
      <p:ext uri="{BB962C8B-B14F-4D97-AF65-F5344CB8AC3E}">
        <p14:creationId xmlns:p14="http://schemas.microsoft.com/office/powerpoint/2010/main" val="604245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trellis">
          <a:fgClr>
            <a:schemeClr val="accent1"/>
          </a:fgClr>
          <a:bgClr>
            <a:schemeClr val="bg1"/>
          </a:bgClr>
        </a:patt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8F9F4-A920-42CD-8FC8-D0EE17712B40}"/>
              </a:ext>
            </a:extLst>
          </p:cNvPr>
          <p:cNvSpPr>
            <a:spLocks noGrp="1"/>
          </p:cNvSpPr>
          <p:nvPr>
            <p:ph type="dt" sz="half" idx="10"/>
          </p:nvPr>
        </p:nvSpPr>
        <p:spPr/>
        <p:txBody>
          <a:bodyPr/>
          <a:lstStyle/>
          <a:p>
            <a:r>
              <a:rPr lang="en-US" dirty="0">
                <a:solidFill>
                  <a:schemeClr val="accent1">
                    <a:lumMod val="60000"/>
                    <a:lumOff val="40000"/>
                  </a:schemeClr>
                </a:solidFill>
              </a:rPr>
              <a:t>2024.22.06</a:t>
            </a:r>
          </a:p>
        </p:txBody>
      </p:sp>
      <p:sp>
        <p:nvSpPr>
          <p:cNvPr id="3" name="Footer Placeholder 2">
            <a:extLst>
              <a:ext uri="{FF2B5EF4-FFF2-40B4-BE49-F238E27FC236}">
                <a16:creationId xmlns:a16="http://schemas.microsoft.com/office/drawing/2014/main" id="{86EA67BE-8C4A-498B-BE79-A779F07A5E7B}"/>
              </a:ext>
            </a:extLst>
          </p:cNvPr>
          <p:cNvSpPr>
            <a:spLocks noGrp="1"/>
          </p:cNvSpPr>
          <p:nvPr>
            <p:ph type="ftr" sz="quarter" idx="11"/>
          </p:nvPr>
        </p:nvSpPr>
        <p:spPr/>
        <p:txBody>
          <a:bodyPr/>
          <a:lstStyle/>
          <a:p>
            <a:r>
              <a:rPr lang="en-US" dirty="0">
                <a:solidFill>
                  <a:schemeClr val="accent1">
                    <a:lumMod val="60000"/>
                    <a:lumOff val="40000"/>
                  </a:schemeClr>
                </a:solidFill>
              </a:rPr>
              <a:t>Indian gov . scheme</a:t>
            </a:r>
          </a:p>
        </p:txBody>
      </p:sp>
      <p:sp>
        <p:nvSpPr>
          <p:cNvPr id="4" name="Slide Number Placeholder 3">
            <a:extLst>
              <a:ext uri="{FF2B5EF4-FFF2-40B4-BE49-F238E27FC236}">
                <a16:creationId xmlns:a16="http://schemas.microsoft.com/office/drawing/2014/main" id="{97E49766-851F-4808-BD95-B55C6D1316C1}"/>
              </a:ext>
            </a:extLst>
          </p:cNvPr>
          <p:cNvSpPr>
            <a:spLocks noGrp="1"/>
          </p:cNvSpPr>
          <p:nvPr>
            <p:ph type="sldNum" sz="quarter" idx="12"/>
          </p:nvPr>
        </p:nvSpPr>
        <p:spPr/>
        <p:txBody>
          <a:bodyPr/>
          <a:lstStyle/>
          <a:p>
            <a:fld id="{F91729D4-A164-47A3-830D-E792BCE699E4}" type="slidenum">
              <a:rPr lang="en-US" smtClean="0">
                <a:solidFill>
                  <a:schemeClr val="accent1">
                    <a:lumMod val="60000"/>
                    <a:lumOff val="40000"/>
                  </a:schemeClr>
                </a:solidFill>
              </a:rPr>
              <a:pPr/>
              <a:t>7</a:t>
            </a:fld>
            <a:endParaRPr lang="en-US" dirty="0">
              <a:solidFill>
                <a:schemeClr val="accent1">
                  <a:lumMod val="60000"/>
                  <a:lumOff val="40000"/>
                </a:schemeClr>
              </a:solidFill>
            </a:endParaRPr>
          </a:p>
        </p:txBody>
      </p:sp>
      <p:pic>
        <p:nvPicPr>
          <p:cNvPr id="18" name="Picture 17">
            <a:extLst>
              <a:ext uri="{FF2B5EF4-FFF2-40B4-BE49-F238E27FC236}">
                <a16:creationId xmlns:a16="http://schemas.microsoft.com/office/drawing/2014/main" id="{321753C4-D2CF-9AAB-B652-6A9FA2F19C55}"/>
              </a:ext>
            </a:extLst>
          </p:cNvPr>
          <p:cNvPicPr>
            <a:picLocks noChangeAspect="1"/>
          </p:cNvPicPr>
          <p:nvPr/>
        </p:nvPicPr>
        <p:blipFill rotWithShape="1">
          <a:blip r:embed="rId2"/>
          <a:srcRect l="13790" t="19498" r="17500" b="13406"/>
          <a:stretch/>
        </p:blipFill>
        <p:spPr>
          <a:xfrm>
            <a:off x="235974" y="269047"/>
            <a:ext cx="11729884" cy="6022803"/>
          </a:xfrm>
          <a:prstGeom prst="rect">
            <a:avLst/>
          </a:prstGeom>
        </p:spPr>
      </p:pic>
    </p:spTree>
    <p:extLst>
      <p:ext uri="{BB962C8B-B14F-4D97-AF65-F5344CB8AC3E}">
        <p14:creationId xmlns:p14="http://schemas.microsoft.com/office/powerpoint/2010/main" val="1388807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trellis">
          <a:fgClr>
            <a:schemeClr val="accent1"/>
          </a:fgClr>
          <a:bgClr>
            <a:schemeClr val="bg1"/>
          </a:bgClr>
        </a:pattFill>
        <a:effectLst/>
      </p:bgPr>
    </p:bg>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C40D3CB1-60FB-44E7-A807-4460AFADD914}"/>
              </a:ext>
            </a:extLst>
          </p:cNvPr>
          <p:cNvSpPr>
            <a:spLocks noGrp="1"/>
          </p:cNvSpPr>
          <p:nvPr>
            <p:ph type="title"/>
          </p:nvPr>
        </p:nvSpPr>
        <p:spPr>
          <a:xfrm>
            <a:off x="4316360" y="601102"/>
            <a:ext cx="3035710" cy="667259"/>
          </a:xfrm>
        </p:spPr>
        <p:txBody>
          <a:bodyPr>
            <a:normAutofit fontScale="90000"/>
          </a:bodyPr>
          <a:lstStyle/>
          <a:p>
            <a:r>
              <a:rPr lang="en-US" dirty="0"/>
              <a:t> KEY INSIGHTS</a:t>
            </a:r>
          </a:p>
        </p:txBody>
      </p:sp>
      <p:sp>
        <p:nvSpPr>
          <p:cNvPr id="5" name="Text Placeholder 4">
            <a:extLst>
              <a:ext uri="{FF2B5EF4-FFF2-40B4-BE49-F238E27FC236}">
                <a16:creationId xmlns:a16="http://schemas.microsoft.com/office/drawing/2014/main" id="{E1F6EAAA-7889-4E5F-90FD-F5C5492D37A2}"/>
              </a:ext>
            </a:extLst>
          </p:cNvPr>
          <p:cNvSpPr>
            <a:spLocks noGrp="1"/>
          </p:cNvSpPr>
          <p:nvPr>
            <p:ph type="body" sz="quarter" idx="13"/>
          </p:nvPr>
        </p:nvSpPr>
        <p:spPr/>
        <p:txBody>
          <a:bodyPr>
            <a:normAutofit/>
          </a:bodyPr>
          <a:lstStyle/>
          <a:p>
            <a:r>
              <a:rPr lang="en-US" dirty="0"/>
              <a:t>​</a:t>
            </a:r>
          </a:p>
        </p:txBody>
      </p:sp>
      <p:sp>
        <p:nvSpPr>
          <p:cNvPr id="2" name="Date Placeholder 1">
            <a:extLst>
              <a:ext uri="{FF2B5EF4-FFF2-40B4-BE49-F238E27FC236}">
                <a16:creationId xmlns:a16="http://schemas.microsoft.com/office/drawing/2014/main" id="{B22D5940-3155-4A42-AFCA-EDE4AE5319FA}"/>
              </a:ext>
            </a:extLst>
          </p:cNvPr>
          <p:cNvSpPr>
            <a:spLocks noGrp="1"/>
          </p:cNvSpPr>
          <p:nvPr>
            <p:ph type="dt" sz="half" idx="10"/>
          </p:nvPr>
        </p:nvSpPr>
        <p:spPr/>
        <p:txBody>
          <a:bodyPr/>
          <a:lstStyle/>
          <a:p>
            <a:r>
              <a:rPr lang="en-US" dirty="0"/>
              <a:t>2024.22.06</a:t>
            </a:r>
          </a:p>
        </p:txBody>
      </p:sp>
      <p:sp>
        <p:nvSpPr>
          <p:cNvPr id="3" name="Footer Placeholder 2">
            <a:extLst>
              <a:ext uri="{FF2B5EF4-FFF2-40B4-BE49-F238E27FC236}">
                <a16:creationId xmlns:a16="http://schemas.microsoft.com/office/drawing/2014/main" id="{022AE5A9-C9EE-4D23-9586-528203CA76D8}"/>
              </a:ext>
            </a:extLst>
          </p:cNvPr>
          <p:cNvSpPr>
            <a:spLocks noGrp="1"/>
          </p:cNvSpPr>
          <p:nvPr>
            <p:ph type="ftr" sz="quarter" idx="11"/>
          </p:nvPr>
        </p:nvSpPr>
        <p:spPr/>
        <p:txBody>
          <a:bodyPr/>
          <a:lstStyle/>
          <a:p>
            <a:r>
              <a:rPr lang="en-US" dirty="0"/>
              <a:t>Indian gov . scheme</a:t>
            </a:r>
          </a:p>
        </p:txBody>
      </p:sp>
      <p:sp>
        <p:nvSpPr>
          <p:cNvPr id="4" name="Slide Number Placeholder 3">
            <a:extLst>
              <a:ext uri="{FF2B5EF4-FFF2-40B4-BE49-F238E27FC236}">
                <a16:creationId xmlns:a16="http://schemas.microsoft.com/office/drawing/2014/main" id="{17F15162-EA7B-4AF6-9C08-B145E8FA8B98}"/>
              </a:ext>
            </a:extLst>
          </p:cNvPr>
          <p:cNvSpPr>
            <a:spLocks noGrp="1"/>
          </p:cNvSpPr>
          <p:nvPr>
            <p:ph type="sldNum" sz="quarter" idx="12"/>
          </p:nvPr>
        </p:nvSpPr>
        <p:spPr/>
        <p:txBody>
          <a:bodyPr/>
          <a:lstStyle/>
          <a:p>
            <a:fld id="{F91729D4-A164-47A3-830D-E792BCE699E4}" type="slidenum">
              <a:rPr lang="en-US" smtClean="0"/>
              <a:pPr/>
              <a:t>8</a:t>
            </a:fld>
            <a:endParaRPr lang="en-US" dirty="0"/>
          </a:p>
        </p:txBody>
      </p:sp>
      <p:pic>
        <p:nvPicPr>
          <p:cNvPr id="2050" name="Picture 2" descr="Problem Statements Icon Flat Design ...">
            <a:extLst>
              <a:ext uri="{FF2B5EF4-FFF2-40B4-BE49-F238E27FC236}">
                <a16:creationId xmlns:a16="http://schemas.microsoft.com/office/drawing/2014/main" id="{181D0860-18E1-57A4-B800-FD96D0BD8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167" y="601102"/>
            <a:ext cx="1099676" cy="78134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oblem statement - Free networking icons">
            <a:extLst>
              <a:ext uri="{FF2B5EF4-FFF2-40B4-BE49-F238E27FC236}">
                <a16:creationId xmlns:a16="http://schemas.microsoft.com/office/drawing/2014/main" id="{2356F797-396C-4869-B261-6B53B2166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085" y="4777258"/>
            <a:ext cx="917013" cy="9170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A4DA6C6-7554-543D-5942-3111596DE0F3}"/>
              </a:ext>
            </a:extLst>
          </p:cNvPr>
          <p:cNvSpPr txBox="1"/>
          <p:nvPr/>
        </p:nvSpPr>
        <p:spPr>
          <a:xfrm>
            <a:off x="1415845" y="1868128"/>
            <a:ext cx="9242323" cy="4185761"/>
          </a:xfrm>
          <a:prstGeom prst="rect">
            <a:avLst/>
          </a:prstGeom>
          <a:noFill/>
        </p:spPr>
        <p:txBody>
          <a:bodyPr wrap="square" rtlCol="0">
            <a:spAutoFit/>
          </a:bodyPr>
          <a:lstStyle/>
          <a:p>
            <a:r>
              <a:rPr lang="en-US" sz="1400" dirty="0"/>
              <a:t>1. Distribution of Job Cards and Workers:</a:t>
            </a:r>
          </a:p>
          <a:p>
            <a:r>
              <a:rPr lang="en-US" sz="1400" dirty="0"/>
              <a:t>   - Total Job Cards Issued: 156 million across 34 states and 736 districts.</a:t>
            </a:r>
          </a:p>
          <a:p>
            <a:r>
              <a:rPr lang="en-US" sz="1400" dirty="0"/>
              <a:t>   - Highest Number of Active Workers: Uttar Pradesh (28 million), Bihar (23 million), and West Bengal (26 million).</a:t>
            </a:r>
          </a:p>
          <a:p>
            <a:r>
              <a:rPr lang="en-US" sz="1400" dirty="0"/>
              <a:t>   - Highest Number of Job Cards Issued: Uttar Pradesh (30 million), Bihar (26 million), and West Bengal (23 million).</a:t>
            </a:r>
          </a:p>
          <a:p>
            <a:endParaRPr lang="en-US" sz="1400" dirty="0"/>
          </a:p>
          <a:p>
            <a:r>
              <a:rPr lang="en-US" sz="1400" dirty="0"/>
              <a:t>2. Budget Allocation and Expenditure:</a:t>
            </a:r>
          </a:p>
          <a:p>
            <a:r>
              <a:rPr lang="en-US" sz="1400" dirty="0"/>
              <a:t>   - Total Approved Budget: $2 billion.</a:t>
            </a:r>
          </a:p>
          <a:p>
            <a:r>
              <a:rPr lang="en-US" sz="1400" dirty="0"/>
              <a:t>   - Top Budget Recipients: Andhra Pradesh ($0.22 billion), Uttar Pradesh ($0.21 billion), and Madhya Pradesh ($0.20 billion).</a:t>
            </a:r>
          </a:p>
          <a:p>
            <a:r>
              <a:rPr lang="en-US" sz="1400" dirty="0"/>
              <a:t>   - State-wise Expenditure: Uttar Pradesh, Bihar, and Maharashtra lead in expenditure on agriculture and allied works.</a:t>
            </a:r>
          </a:p>
          <a:p>
            <a:endParaRPr lang="en-US" sz="1400" dirty="0"/>
          </a:p>
          <a:p>
            <a:r>
              <a:rPr lang="en-US" sz="1400" dirty="0"/>
              <a:t>3. Employment Categories and Wages:</a:t>
            </a:r>
          </a:p>
          <a:p>
            <a:r>
              <a:rPr lang="en-US" sz="1400" dirty="0"/>
              <a:t>   - Active Worker Categories: 53.43% are general category workers, and 46.57% belong to SC/ST categories.</a:t>
            </a:r>
          </a:p>
          <a:p>
            <a:r>
              <a:rPr lang="en-US" sz="1400" dirty="0"/>
              <a:t>   - Wage Rates: The average wage rate per day per person is approximately 408.55 INR.</a:t>
            </a:r>
          </a:p>
          <a:p>
            <a:r>
              <a:rPr lang="en-US" sz="1400" dirty="0"/>
              <a:t>   - Average Employment Days: Households received an average of 46 days of employment.</a:t>
            </a:r>
          </a:p>
          <a:p>
            <a:endParaRPr lang="en-US" sz="1400" dirty="0"/>
          </a:p>
          <a:p>
            <a:r>
              <a:rPr lang="en-US" sz="1400" dirty="0"/>
              <a:t>4. Project Progress:</a:t>
            </a:r>
          </a:p>
          <a:p>
            <a:r>
              <a:rPr lang="en-US" sz="1400" dirty="0"/>
              <a:t>   - Ongoing Works: 13 million.</a:t>
            </a:r>
          </a:p>
          <a:p>
            <a:r>
              <a:rPr lang="en-US" sz="1400" dirty="0"/>
              <a:t>   - Completed Works: 4 million.</a:t>
            </a:r>
          </a:p>
          <a:p>
            <a:r>
              <a:rPr lang="en-US" sz="1400" dirty="0"/>
              <a:t>   - Employment for Differently-Abled Workers: 396,000 workers involved.</a:t>
            </a:r>
            <a:endParaRPr lang="en-IN" sz="1400" dirty="0"/>
          </a:p>
        </p:txBody>
      </p:sp>
    </p:spTree>
    <p:extLst>
      <p:ext uri="{BB962C8B-B14F-4D97-AF65-F5344CB8AC3E}">
        <p14:creationId xmlns:p14="http://schemas.microsoft.com/office/powerpoint/2010/main" val="388407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trellis">
          <a:fgClr>
            <a:schemeClr val="accent1"/>
          </a:fgClr>
          <a:bgClr>
            <a:schemeClr val="bg1"/>
          </a:bgClr>
        </a:patt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6E72FF0-3C0E-499A-8DA6-324675513B3E}"/>
              </a:ext>
            </a:extLst>
          </p:cNvPr>
          <p:cNvSpPr>
            <a:spLocks noGrp="1"/>
          </p:cNvSpPr>
          <p:nvPr>
            <p:ph type="body" sz="quarter" idx="16"/>
          </p:nvPr>
        </p:nvSpPr>
        <p:spPr>
          <a:xfrm>
            <a:off x="6419646" y="3202469"/>
            <a:ext cx="4749800" cy="2129971"/>
          </a:xfrm>
        </p:spPr>
        <p:txBody>
          <a:bodyPr/>
          <a:lstStyle/>
          <a:p>
            <a:pPr marL="285750" indent="-285750">
              <a:buFont typeface="Wingdings" panose="05000000000000000000" pitchFamily="2" charset="2"/>
              <a:buChar char="q"/>
            </a:pPr>
            <a:r>
              <a:rPr lang="en-US" dirty="0">
                <a:solidFill>
                  <a:schemeClr val="tx1"/>
                </a:solidFill>
              </a:rPr>
              <a:t>MANAGES IMPACTS ON  CONDITIONAL ANSWERS.</a:t>
            </a:r>
          </a:p>
          <a:p>
            <a:pPr marL="285750" indent="-285750">
              <a:buFont typeface="Wingdings" panose="05000000000000000000" pitchFamily="2" charset="2"/>
              <a:buChar char="q"/>
            </a:pPr>
            <a:r>
              <a:rPr lang="en-US" dirty="0">
                <a:solidFill>
                  <a:schemeClr val="tx1"/>
                </a:solidFill>
              </a:rPr>
              <a:t>PROVIDES DEEP HIGHLIGHTS OF RESOURCES.</a:t>
            </a:r>
          </a:p>
          <a:p>
            <a:pPr marL="285750" indent="-285750">
              <a:buFont typeface="Wingdings" panose="05000000000000000000" pitchFamily="2" charset="2"/>
              <a:buChar char="q"/>
            </a:pPr>
            <a:r>
              <a:rPr lang="en-US" dirty="0">
                <a:solidFill>
                  <a:schemeClr val="tx1"/>
                </a:solidFill>
              </a:rPr>
              <a:t>KEEP EVALUATION OF METRICES.</a:t>
            </a:r>
          </a:p>
          <a:p>
            <a:pPr marL="285750" indent="-285750">
              <a:buFont typeface="Wingdings" panose="05000000000000000000" pitchFamily="2" charset="2"/>
              <a:buChar char="q"/>
            </a:pPr>
            <a:r>
              <a:rPr lang="en-US" dirty="0">
                <a:solidFill>
                  <a:schemeClr val="tx1"/>
                </a:solidFill>
              </a:rPr>
              <a:t>EASIER VISUALIZATION.</a:t>
            </a:r>
          </a:p>
          <a:p>
            <a:pPr marL="285750" indent="-285750">
              <a:buFont typeface="Wingdings" panose="05000000000000000000" pitchFamily="2" charset="2"/>
              <a:buChar char="q"/>
            </a:pPr>
            <a:r>
              <a:rPr lang="en-US" dirty="0">
                <a:solidFill>
                  <a:schemeClr val="tx1"/>
                </a:solidFill>
              </a:rPr>
              <a:t>HELPS IN  PROVIDING FEEDBACKS .</a:t>
            </a:r>
          </a:p>
        </p:txBody>
      </p:sp>
      <p:sp>
        <p:nvSpPr>
          <p:cNvPr id="2" name="Date Placeholder 1">
            <a:extLst>
              <a:ext uri="{FF2B5EF4-FFF2-40B4-BE49-F238E27FC236}">
                <a16:creationId xmlns:a16="http://schemas.microsoft.com/office/drawing/2014/main" id="{1F833371-4220-48C3-A3E1-5EA18D50C48F}"/>
              </a:ext>
            </a:extLst>
          </p:cNvPr>
          <p:cNvSpPr>
            <a:spLocks noGrp="1"/>
          </p:cNvSpPr>
          <p:nvPr>
            <p:ph type="dt" sz="half" idx="10"/>
          </p:nvPr>
        </p:nvSpPr>
        <p:spPr/>
        <p:txBody>
          <a:bodyPr/>
          <a:lstStyle/>
          <a:p>
            <a:r>
              <a:rPr lang="en-US" dirty="0">
                <a:solidFill>
                  <a:schemeClr val="accent1">
                    <a:lumMod val="60000"/>
                    <a:lumOff val="40000"/>
                  </a:schemeClr>
                </a:solidFill>
              </a:rPr>
              <a:t>2024.22.06</a:t>
            </a:r>
          </a:p>
        </p:txBody>
      </p:sp>
      <p:sp>
        <p:nvSpPr>
          <p:cNvPr id="3" name="Footer Placeholder 2">
            <a:extLst>
              <a:ext uri="{FF2B5EF4-FFF2-40B4-BE49-F238E27FC236}">
                <a16:creationId xmlns:a16="http://schemas.microsoft.com/office/drawing/2014/main" id="{43BCDDBD-4C85-4716-86C0-5D527FE8BBF0}"/>
              </a:ext>
            </a:extLst>
          </p:cNvPr>
          <p:cNvSpPr>
            <a:spLocks noGrp="1"/>
          </p:cNvSpPr>
          <p:nvPr>
            <p:ph type="ftr" sz="quarter" idx="11"/>
          </p:nvPr>
        </p:nvSpPr>
        <p:spPr/>
        <p:txBody>
          <a:bodyPr/>
          <a:lstStyle/>
          <a:p>
            <a:r>
              <a:rPr lang="en-US" dirty="0">
                <a:solidFill>
                  <a:schemeClr val="accent1">
                    <a:lumMod val="60000"/>
                    <a:lumOff val="40000"/>
                  </a:schemeClr>
                </a:solidFill>
              </a:rPr>
              <a:t>Indian gov . scheme</a:t>
            </a:r>
          </a:p>
        </p:txBody>
      </p:sp>
      <p:sp>
        <p:nvSpPr>
          <p:cNvPr id="4" name="Slide Number Placeholder 3">
            <a:extLst>
              <a:ext uri="{FF2B5EF4-FFF2-40B4-BE49-F238E27FC236}">
                <a16:creationId xmlns:a16="http://schemas.microsoft.com/office/drawing/2014/main" id="{6F496E66-3A4B-4617-8D7C-D91AD3541F15}"/>
              </a:ext>
            </a:extLst>
          </p:cNvPr>
          <p:cNvSpPr>
            <a:spLocks noGrp="1"/>
          </p:cNvSpPr>
          <p:nvPr>
            <p:ph type="sldNum" sz="quarter" idx="12"/>
          </p:nvPr>
        </p:nvSpPr>
        <p:spPr/>
        <p:txBody>
          <a:bodyPr/>
          <a:lstStyle/>
          <a:p>
            <a:fld id="{F91729D4-A164-47A3-830D-E792BCE699E4}" type="slidenum">
              <a:rPr lang="en-US" smtClean="0">
                <a:solidFill>
                  <a:schemeClr val="accent1">
                    <a:lumMod val="60000"/>
                    <a:lumOff val="40000"/>
                  </a:schemeClr>
                </a:solidFill>
              </a:rPr>
              <a:pPr/>
              <a:t>9</a:t>
            </a:fld>
            <a:endParaRPr lang="en-US" dirty="0">
              <a:solidFill>
                <a:schemeClr val="accent1">
                  <a:lumMod val="60000"/>
                  <a:lumOff val="40000"/>
                </a:schemeClr>
              </a:solidFill>
            </a:endParaRPr>
          </a:p>
        </p:txBody>
      </p:sp>
      <p:pic>
        <p:nvPicPr>
          <p:cNvPr id="11" name="Picture 2" descr="Flawed claims about NREGA implementation">
            <a:extLst>
              <a:ext uri="{FF2B5EF4-FFF2-40B4-BE49-F238E27FC236}">
                <a16:creationId xmlns:a16="http://schemas.microsoft.com/office/drawing/2014/main" id="{46CB16F5-3CF1-B7CF-DEC8-B35FF3343813}"/>
              </a:ext>
            </a:extLst>
          </p:cNvPr>
          <p:cNvPicPr>
            <a:picLocks noGrp="1" noChangeAspect="1" noChangeArrowheads="1"/>
          </p:cNvPicPr>
          <p:nvPr>
            <p:ph type="pic" sz="quarter" idx="13"/>
          </p:nvPr>
        </p:nvPicPr>
        <p:blipFill>
          <a:blip r:embed="rId2">
            <a:alphaModFix amt="35000"/>
            <a:extLst>
              <a:ext uri="{28A0092B-C50C-407E-A947-70E740481C1C}">
                <a14:useLocalDpi xmlns:a14="http://schemas.microsoft.com/office/drawing/2010/main" val="0"/>
              </a:ext>
            </a:extLst>
          </a:blip>
          <a:srcRect t="19290" b="19290"/>
          <a:stretch>
            <a:fillRect/>
          </a:stretch>
        </p:blipFill>
        <p:spPr bwMode="auto">
          <a:xfrm>
            <a:off x="258506" y="223477"/>
            <a:ext cx="11687688" cy="250069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27C7FE-6396-EBE0-28F1-010EEFC43DB1}"/>
              </a:ext>
            </a:extLst>
          </p:cNvPr>
          <p:cNvSpPr txBox="1"/>
          <p:nvPr/>
        </p:nvSpPr>
        <p:spPr>
          <a:xfrm>
            <a:off x="1022554" y="3313348"/>
            <a:ext cx="4579785" cy="954107"/>
          </a:xfrm>
          <a:prstGeom prst="rect">
            <a:avLst/>
          </a:prstGeom>
          <a:noFill/>
        </p:spPr>
        <p:txBody>
          <a:bodyPr wrap="square" rtlCol="0">
            <a:spAutoFit/>
          </a:bodyPr>
          <a:lstStyle/>
          <a:p>
            <a:r>
              <a:rPr lang="en-US" sz="2800" b="1" dirty="0">
                <a:solidFill>
                  <a:schemeClr val="accent1">
                    <a:lumMod val="75000"/>
                  </a:schemeClr>
                </a:solidFill>
              </a:rPr>
              <a:t>INSIGHTS IMPACTING OPTIMIZATION OF SCHEME</a:t>
            </a:r>
            <a:endParaRPr lang="en-IN" sz="2800" b="1" dirty="0">
              <a:solidFill>
                <a:schemeClr val="accent1">
                  <a:lumMod val="75000"/>
                </a:schemeClr>
              </a:solidFill>
            </a:endParaRPr>
          </a:p>
        </p:txBody>
      </p:sp>
    </p:spTree>
    <p:extLst>
      <p:ext uri="{BB962C8B-B14F-4D97-AF65-F5344CB8AC3E}">
        <p14:creationId xmlns:p14="http://schemas.microsoft.com/office/powerpoint/2010/main" val="132179035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0C81F5-4E08-4068-8DC9-6D21305E57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119E3DC-63DC-4703-A1A6-A21819296CF6}">
  <ds:schemaRefs>
    <ds:schemaRef ds:uri="http://schemas.microsoft.com/sharepoint/v3/contenttype/forms"/>
  </ds:schemaRefs>
</ds:datastoreItem>
</file>

<file path=customXml/itemProps3.xml><?xml version="1.0" encoding="utf-8"?>
<ds:datastoreItem xmlns:ds="http://schemas.openxmlformats.org/officeDocument/2006/customXml" ds:itemID="{3E84E3F0-7763-473A-A672-F70F538DA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TM03457444[[fn=Basis]]</Template>
  <TotalTime>348</TotalTime>
  <Words>856</Words>
  <Application>Microsoft Office PowerPoint</Application>
  <PresentationFormat>Widescreen</PresentationFormat>
  <Paragraphs>124</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Aptos Narrow</vt:lpstr>
      <vt:lpstr>Arial</vt:lpstr>
      <vt:lpstr>Book Antiqua</vt:lpstr>
      <vt:lpstr>Calibri</vt:lpstr>
      <vt:lpstr>Corbel</vt:lpstr>
      <vt:lpstr>Dubai Light</vt:lpstr>
      <vt:lpstr>Segoe UI Light</vt:lpstr>
      <vt:lpstr>Sitka Text</vt:lpstr>
      <vt:lpstr>Times New Roman</vt:lpstr>
      <vt:lpstr>Wingdings</vt:lpstr>
      <vt:lpstr>Basis</vt:lpstr>
      <vt:lpstr>PowerPoint Presentation</vt:lpstr>
      <vt:lpstr>PowerPoint Presentation</vt:lpstr>
      <vt:lpstr>objective</vt:lpstr>
      <vt:lpstr>PowerPoint Presentation</vt:lpstr>
      <vt:lpstr>Data set  overview</vt:lpstr>
      <vt:lpstr>PowerPoint Presentation</vt:lpstr>
      <vt:lpstr>PowerPoint Presentation</vt:lpstr>
      <vt:lpstr> KEY INSIGHTS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Akanksha Verma</dc:creator>
  <cp:lastModifiedBy>Akanksha Verma</cp:lastModifiedBy>
  <cp:revision>5</cp:revision>
  <dcterms:created xsi:type="dcterms:W3CDTF">2024-06-22T05:32:16Z</dcterms:created>
  <dcterms:modified xsi:type="dcterms:W3CDTF">2024-06-23T03:11:43Z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