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0" r:id="rId4"/>
    <p:sldId id="258" r:id="rId5"/>
    <p:sldId id="259" r:id="rId6"/>
    <p:sldId id="261" r:id="rId7"/>
    <p:sldId id="260" r:id="rId8"/>
    <p:sldId id="262" r:id="rId9"/>
    <p:sldId id="263" r:id="rId10"/>
    <p:sldId id="264" r:id="rId11"/>
    <p:sldId id="265" r:id="rId12"/>
    <p:sldId id="268" r:id="rId13"/>
    <p:sldId id="269" r:id="rId14"/>
    <p:sldId id="266" r:id="rId15"/>
    <p:sldId id="28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77444E-FA85-4488-A063-E4326C9DC2BC}"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750372-34A0-4515-BBEB-2445F7C564E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77444E-FA85-4488-A063-E4326C9DC2BC}" type="datetimeFigureOut">
              <a:rPr lang="en-IN" smtClean="0"/>
              <a:t>21-03-2020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750372-34A0-4515-BBEB-2445F7C564E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77444E-FA85-4488-A063-E4326C9DC2BC}"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750372-34A0-4515-BBEB-2445F7C564EB}"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E977444E-FA85-4488-A063-E4326C9DC2BC}"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750372-34A0-4515-BBEB-2445F7C564EB}"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E977444E-FA85-4488-A063-E4326C9DC2BC}"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750372-34A0-4515-BBEB-2445F7C564EB}"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77444E-FA85-4488-A063-E4326C9DC2BC}"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750372-34A0-4515-BBEB-2445F7C564EB}"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77444E-FA85-4488-A063-E4326C9DC2BC}"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750372-34A0-4515-BBEB-2445F7C564EB}"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77444E-FA85-4488-A063-E4326C9DC2BC}"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750372-34A0-4515-BBEB-2445F7C564EB}"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77444E-FA85-4488-A063-E4326C9DC2BC}"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750372-34A0-4515-BBEB-2445F7C564E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77444E-FA85-4488-A063-E4326C9DC2BC}"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750372-34A0-4515-BBEB-2445F7C564E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77444E-FA85-4488-A063-E4326C9DC2BC}" type="datetimeFigureOut">
              <a:rPr lang="en-IN" smtClean="0"/>
              <a:t>21-03-2020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750372-34A0-4515-BBEB-2445F7C564E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77444E-FA85-4488-A063-E4326C9DC2BC}" type="datetimeFigureOut">
              <a:rPr lang="en-IN" smtClean="0"/>
              <a:t>21-03-2020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750372-34A0-4515-BBEB-2445F7C564E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77444E-FA85-4488-A063-E4326C9DC2BC}" type="datetimeFigureOut">
              <a:rPr lang="en-IN" smtClean="0"/>
              <a:t>21-03-2020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750372-34A0-4515-BBEB-2445F7C564E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77444E-FA85-4488-A063-E4326C9DC2BC}" type="datetimeFigureOut">
              <a:rPr lang="en-IN" smtClean="0"/>
              <a:t>21-03-2020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750372-34A0-4515-BBEB-2445F7C564E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77444E-FA85-4488-A063-E4326C9DC2BC}" type="datetimeFigureOut">
              <a:rPr lang="en-IN" smtClean="0"/>
              <a:t>21-03-2020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750372-34A0-4515-BBEB-2445F7C564E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77444E-FA85-4488-A063-E4326C9DC2BC}" type="datetimeFigureOut">
              <a:rPr lang="en-IN" smtClean="0"/>
              <a:t>21-03-2020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750372-34A0-4515-BBEB-2445F7C564E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E977444E-FA85-4488-A063-E4326C9DC2BC}" type="datetimeFigureOut">
              <a:rPr lang="en-IN" smtClean="0"/>
              <a:t>21-03-2020</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24750372-34A0-4515-BBEB-2445F7C564E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977444E-FA85-4488-A063-E4326C9DC2BC}" type="datetimeFigureOut">
              <a:rPr lang="en-IN" smtClean="0"/>
              <a:t>21-03-2020</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4750372-34A0-4515-BBEB-2445F7C564EB}"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panose="020B0604020202020204"/>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panose="020B0604020202020204"/>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panose="020B0604020202020204"/>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panose="020B0604020202020204"/>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panose="020B0604020202020204"/>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panose="020B0604020202020204"/>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media" Target="file:///C:\Users\Akanksha\Downloads\Uniduino.mp4" TargetMode="External"/><Relationship Id="rId1" Type="http://schemas.openxmlformats.org/officeDocument/2006/relationships/video" Target="NULL" TargetMode="Externa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98245" y="4681220"/>
            <a:ext cx="3528060" cy="1655445"/>
          </a:xfrm>
        </p:spPr>
        <p:txBody>
          <a:bodyPr>
            <a:normAutofit/>
          </a:bodyPr>
          <a:lstStyle/>
          <a:p>
            <a:r>
              <a:rPr lang="en-IN" dirty="0"/>
              <a:t>Micro Processors  </a:t>
            </a:r>
          </a:p>
          <a:p>
            <a:r>
              <a:rPr lang="en-IN" dirty="0"/>
              <a:t>Mini-Project</a:t>
            </a:r>
          </a:p>
          <a:p>
            <a:r>
              <a:rPr lang="en-IN" dirty="0"/>
              <a:t>Batch- 5</a:t>
            </a:r>
          </a:p>
        </p:txBody>
      </p:sp>
      <p:sp>
        <p:nvSpPr>
          <p:cNvPr id="4" name="Rectangle 3"/>
          <p:cNvSpPr/>
          <p:nvPr/>
        </p:nvSpPr>
        <p:spPr>
          <a:xfrm>
            <a:off x="3517837" y="1501081"/>
            <a:ext cx="4953697" cy="1107996"/>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6600" b="1" dirty="0">
                <a:solidFill>
                  <a:srgbClr val="FFC000"/>
                </a:solidFill>
                <a:latin typeface="Times New Roman" panose="02020603050405020304" pitchFamily="18" charset="0"/>
                <a:cs typeface="Times New Roman" panose="02020603050405020304" pitchFamily="18" charset="0"/>
              </a:rPr>
              <a:t>Uniduino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653155" y="1626870"/>
            <a:ext cx="6097905" cy="4497705"/>
          </a:xfrm>
          <a:prstGeom prst="rect">
            <a:avLst/>
          </a:prstGeom>
        </p:spPr>
      </p:pic>
      <p:sp>
        <p:nvSpPr>
          <p:cNvPr id="2" name="Text Box 1"/>
          <p:cNvSpPr txBox="1"/>
          <p:nvPr/>
        </p:nvSpPr>
        <p:spPr>
          <a:xfrm>
            <a:off x="1172210" y="504825"/>
            <a:ext cx="3351530" cy="398780"/>
          </a:xfrm>
          <a:prstGeom prst="rect">
            <a:avLst/>
          </a:prstGeom>
          <a:noFill/>
        </p:spPr>
        <p:txBody>
          <a:bodyPr wrap="square" rtlCol="0">
            <a:spAutoFit/>
          </a:bodyPr>
          <a:lstStyle/>
          <a:p>
            <a:r>
              <a:rPr lang="en-IN" altLang="en-US" sz="2000"/>
              <a:t>Circuit Connection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345" y="75565"/>
            <a:ext cx="1893570" cy="619760"/>
          </a:xfrm>
        </p:spPr>
        <p:txBody>
          <a:bodyPr>
            <a:normAutofit fontScale="90000"/>
          </a:bodyPr>
          <a:lstStyle/>
          <a:p>
            <a:r>
              <a:rPr lang="en-IN" dirty="0"/>
              <a:t>Code</a:t>
            </a:r>
          </a:p>
        </p:txBody>
      </p:sp>
      <p:pic>
        <p:nvPicPr>
          <p:cNvPr id="4" name="Content Placeholder 3" descr="uniduino script1"/>
          <p:cNvPicPr>
            <a:picLocks noGrp="1" noChangeAspect="1"/>
          </p:cNvPicPr>
          <p:nvPr>
            <p:ph idx="1"/>
          </p:nvPr>
        </p:nvPicPr>
        <p:blipFill>
          <a:blip r:embed="rId2"/>
          <a:stretch>
            <a:fillRect/>
          </a:stretch>
        </p:blipFill>
        <p:spPr>
          <a:xfrm>
            <a:off x="164465" y="601345"/>
            <a:ext cx="10974070" cy="60121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uniduino script2"/>
          <p:cNvPicPr>
            <a:picLocks noGrp="1" noChangeAspect="1"/>
          </p:cNvPicPr>
          <p:nvPr>
            <p:ph idx="1"/>
          </p:nvPr>
        </p:nvPicPr>
        <p:blipFill>
          <a:blip r:embed="rId2"/>
          <a:stretch>
            <a:fillRect/>
          </a:stretch>
        </p:blipFill>
        <p:spPr>
          <a:xfrm>
            <a:off x="427355" y="99695"/>
            <a:ext cx="11257280" cy="65849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uniduino script3"/>
          <p:cNvPicPr>
            <a:picLocks noGrp="1" noChangeAspect="1"/>
          </p:cNvPicPr>
          <p:nvPr>
            <p:ph idx="1"/>
          </p:nvPr>
        </p:nvPicPr>
        <p:blipFill>
          <a:blip r:embed="rId2"/>
          <a:stretch>
            <a:fillRect/>
          </a:stretch>
        </p:blipFill>
        <p:spPr>
          <a:xfrm>
            <a:off x="290830" y="421005"/>
            <a:ext cx="11593830" cy="63093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730" y="609600"/>
            <a:ext cx="4432935" cy="1114425"/>
          </a:xfrm>
        </p:spPr>
        <p:txBody>
          <a:bodyPr/>
          <a:lstStyle/>
          <a:p>
            <a:r>
              <a:rPr lang="en-IN" dirty="0"/>
              <a:t>Demonstration</a:t>
            </a:r>
          </a:p>
        </p:txBody>
      </p:sp>
      <p:pic>
        <p:nvPicPr>
          <p:cNvPr id="4" name="Uniduino">
            <a:hlinkClick r:id="" action="ppaction://media"/>
          </p:cNvPr>
          <p:cNvPicPr>
            <a:picLocks noGrp="1"/>
          </p:cNvPicPr>
          <p:nvPr>
            <p:ph idx="1"/>
            <a:videoFile r:link="rId1"/>
            <p:extLst>
              <p:ext uri="{DAA4B4D4-6D71-4841-9C94-3DE7FCFB9230}">
                <p14:media xmlns:p14="http://schemas.microsoft.com/office/powerpoint/2010/main" r:link="rId2">
                  <p14:trim end="5231"/>
                </p14:media>
              </p:ext>
            </p:extLst>
          </p:nvPr>
        </p:nvPicPr>
        <p:blipFill>
          <a:blip r:embed="rId4"/>
          <a:stretch>
            <a:fillRect/>
          </a:stretch>
        </p:blipFill>
        <p:spPr>
          <a:xfrm>
            <a:off x="1897380" y="1724025"/>
            <a:ext cx="8893175" cy="4065270"/>
          </a:xfrm>
          <a:prstGeom prst="rect">
            <a:avLst/>
          </a:prstGeom>
        </p:spPr>
      </p:pic>
    </p:spTree>
  </p:cSld>
  <p:clrMapOvr>
    <a:masterClrMapping/>
  </p:clrMapOvr>
  <p:timing>
    <p:tnLst>
      <p:par>
        <p:cTn id="1" dur="indefinite" restart="never" nodeType="tmRoot">
          <p:childTnLst>
            <p:video>
              <p:cMediaNode>
                <p:cTn id="2" fill="hold" display="1">
                  <p:stCondLst>
                    <p:cond delay="indefinite"/>
                  </p:stCondLst>
                  <p:endCondLst>
                    <p:cond evt="onNext" delay="0">
                      <p:tgtEl>
                        <p:sldTgt/>
                      </p:tgtEl>
                    </p:cond>
                    <p:cond evt="onPrev" delay="0">
                      <p:tgtEl>
                        <p:sldTgt/>
                      </p:tgtEl>
                    </p:cond>
                  </p:endCondLst>
                </p:cTn>
                <p:tgtEl>
                  <p:spTgt spid="4"/>
                </p:tgtEl>
              </p:cMediaNode>
            </p:video>
            <p:seq concurrent="1" nextAc="seek">
              <p:cTn id="3" restart="whenNotActive" fill="hold" evtFilter="cancelBubble" nodeType="interactiveSeq">
                <p:stCondLst>
                  <p:cond evt="onClick" delay="0">
                    <p:tgtEl>
                      <p:spTgt spid="4"/>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683" y="2660015"/>
            <a:ext cx="9905998" cy="1905000"/>
          </a:xfrm>
        </p:spPr>
        <p:txBody>
          <a:bodyPr/>
          <a:lstStyle/>
          <a:p>
            <a:r>
              <a:rPr lang="en-IN" altLang="en-US" dirty="0"/>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773" y="156701"/>
            <a:ext cx="9905998" cy="1905000"/>
          </a:xfrm>
        </p:spPr>
        <p:txBody>
          <a:bodyPr/>
          <a:lstStyle/>
          <a:p>
            <a:r>
              <a:rPr lang="en-IN" dirty="0"/>
              <a:t>Project Idea</a:t>
            </a:r>
          </a:p>
        </p:txBody>
      </p:sp>
      <p:sp>
        <p:nvSpPr>
          <p:cNvPr id="3" name="Content Placeholder 2"/>
          <p:cNvSpPr>
            <a:spLocks noGrp="1"/>
          </p:cNvSpPr>
          <p:nvPr>
            <p:ph idx="1"/>
          </p:nvPr>
        </p:nvSpPr>
        <p:spPr>
          <a:xfrm>
            <a:off x="508312" y="1520189"/>
            <a:ext cx="9905998" cy="3124201"/>
          </a:xfrm>
        </p:spPr>
        <p:txBody>
          <a:bodyPr>
            <a:normAutofit/>
          </a:bodyPr>
          <a:lstStyle/>
          <a:p>
            <a:r>
              <a:rPr lang="en-IN" sz="2400" dirty="0"/>
              <a:t>The aim of out project is to implement a simple game prototype using an Arduino Uno and Unity.</a:t>
            </a:r>
          </a:p>
          <a:p>
            <a:r>
              <a:rPr lang="en-IN" sz="2400" dirty="0"/>
              <a:t>The project shows how a simple game console can be made using Arduino-Uno. The console  made would be very much similar to those made in the early days.</a:t>
            </a:r>
          </a:p>
        </p:txBody>
      </p:sp>
      <p:pic>
        <p:nvPicPr>
          <p:cNvPr id="4"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9212" y="4403710"/>
            <a:ext cx="2297589" cy="22975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730" y="609600"/>
            <a:ext cx="4854575" cy="1183005"/>
          </a:xfrm>
        </p:spPr>
        <p:txBody>
          <a:bodyPr/>
          <a:lstStyle/>
          <a:p>
            <a:r>
              <a:rPr lang="en-IN" altLang="en-US"/>
              <a:t>Introduction</a:t>
            </a:r>
          </a:p>
        </p:txBody>
      </p:sp>
      <p:sp>
        <p:nvSpPr>
          <p:cNvPr id="3" name="Content Placeholder 2"/>
          <p:cNvSpPr>
            <a:spLocks noGrp="1"/>
          </p:cNvSpPr>
          <p:nvPr>
            <p:ph idx="1"/>
          </p:nvPr>
        </p:nvSpPr>
        <p:spPr>
          <a:xfrm>
            <a:off x="529590" y="2085975"/>
            <a:ext cx="10518140" cy="3705225"/>
          </a:xfrm>
        </p:spPr>
        <p:txBody>
          <a:bodyPr>
            <a:normAutofit lnSpcReduction="20000"/>
          </a:bodyPr>
          <a:lstStyle/>
          <a:p>
            <a:r>
              <a:rPr lang="en-IN" altLang="en-US" sz="2400"/>
              <a:t>Components Used</a:t>
            </a:r>
          </a:p>
          <a:p>
            <a:r>
              <a:rPr lang="en-IN" altLang="en-US" sz="2400"/>
              <a:t>Arduino Uno</a:t>
            </a:r>
          </a:p>
          <a:p>
            <a:r>
              <a:rPr lang="en-IN" altLang="en-US" sz="2400"/>
              <a:t>Unity</a:t>
            </a:r>
          </a:p>
          <a:p>
            <a:r>
              <a:rPr lang="en-IN" altLang="en-US" sz="2400"/>
              <a:t>Working</a:t>
            </a:r>
          </a:p>
          <a:p>
            <a:r>
              <a:rPr lang="en-IN" altLang="en-US" sz="2400"/>
              <a:t>Flowchart</a:t>
            </a:r>
          </a:p>
          <a:p>
            <a:r>
              <a:rPr lang="en-IN" altLang="en-US" sz="2400"/>
              <a:t>Circuit Connection</a:t>
            </a:r>
          </a:p>
          <a:p>
            <a:r>
              <a:rPr lang="en-IN" altLang="en-US" sz="2400"/>
              <a:t>Code</a:t>
            </a:r>
          </a:p>
          <a:p>
            <a:r>
              <a:rPr lang="en-IN" altLang="en-US" sz="2400"/>
              <a:t>Demonstration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1422400"/>
          </a:xfrm>
        </p:spPr>
        <p:txBody>
          <a:bodyPr/>
          <a:lstStyle/>
          <a:p>
            <a:r>
              <a:rPr lang="en-IN" dirty="0"/>
              <a:t>Components used</a:t>
            </a:r>
          </a:p>
        </p:txBody>
      </p:sp>
      <p:sp>
        <p:nvSpPr>
          <p:cNvPr id="3" name="Content Placeholder 2"/>
          <p:cNvSpPr>
            <a:spLocks noGrp="1"/>
          </p:cNvSpPr>
          <p:nvPr>
            <p:ph idx="1"/>
          </p:nvPr>
        </p:nvSpPr>
        <p:spPr/>
        <p:txBody>
          <a:bodyPr>
            <a:normAutofit fontScale="77500" lnSpcReduction="20000"/>
          </a:bodyPr>
          <a:lstStyle/>
          <a:p>
            <a:r>
              <a:rPr lang="en-IN" dirty="0"/>
              <a:t>  </a:t>
            </a:r>
            <a:r>
              <a:rPr lang="en-IN" sz="2600" dirty="0"/>
              <a:t>Arduino Uno (</a:t>
            </a:r>
            <a:r>
              <a:rPr lang="en-IN" sz="2600" dirty="0" err="1"/>
              <a:t>Atmega</a:t>
            </a:r>
            <a:r>
              <a:rPr lang="en-IN" sz="2600" dirty="0"/>
              <a:t> 328P microcontroller)</a:t>
            </a:r>
          </a:p>
          <a:p>
            <a:pPr lvl="0"/>
            <a:r>
              <a:rPr lang="en-IN" sz="2600" dirty="0"/>
              <a:t>Breadboard</a:t>
            </a:r>
          </a:p>
          <a:p>
            <a:pPr lvl="0"/>
            <a:r>
              <a:rPr lang="en-IN" sz="2600" dirty="0"/>
              <a:t>Wires</a:t>
            </a:r>
          </a:p>
          <a:p>
            <a:pPr lvl="0"/>
            <a:r>
              <a:rPr lang="en-IN" sz="2600" dirty="0"/>
              <a:t>2 buttons</a:t>
            </a:r>
          </a:p>
          <a:p>
            <a:r>
              <a:rPr lang="en-IN" sz="2600" b="1" u="sng" dirty="0"/>
              <a:t>Processing involves use of software</a:t>
            </a:r>
            <a:r>
              <a:rPr lang="en-IN" sz="2600" b="1" dirty="0"/>
              <a:t>:</a:t>
            </a:r>
            <a:endParaRPr lang="en-IN" sz="2600" dirty="0"/>
          </a:p>
          <a:p>
            <a:pPr lvl="0"/>
            <a:r>
              <a:rPr lang="en-IN" sz="2600" dirty="0"/>
              <a:t>Arduino 1.8.8</a:t>
            </a:r>
          </a:p>
          <a:p>
            <a:pPr lvl="0"/>
            <a:r>
              <a:rPr lang="en-IN" sz="2600" dirty="0"/>
              <a:t>Unity Game Engine</a:t>
            </a:r>
          </a:p>
          <a:p>
            <a:r>
              <a:rPr lang="en-IN" sz="2600" b="1" u="sng" dirty="0"/>
              <a:t>Language used</a:t>
            </a:r>
            <a:r>
              <a:rPr lang="en-IN" sz="2600" dirty="0"/>
              <a:t>: C#</a:t>
            </a: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202565"/>
            <a:ext cx="10515600" cy="1325563"/>
          </a:xfrm>
        </p:spPr>
        <p:txBody>
          <a:bodyPr>
            <a:normAutofit/>
          </a:bodyPr>
          <a:lstStyle/>
          <a:p>
            <a:r>
              <a:rPr lang="en-IN" sz="4800" dirty="0"/>
              <a:t>Arduino-Uno</a:t>
            </a:r>
          </a:p>
        </p:txBody>
      </p:sp>
      <p:sp>
        <p:nvSpPr>
          <p:cNvPr id="4" name="Content Placeholder 3"/>
          <p:cNvSpPr>
            <a:spLocks noGrp="1"/>
          </p:cNvSpPr>
          <p:nvPr>
            <p:ph idx="1"/>
          </p:nvPr>
        </p:nvSpPr>
        <p:spPr>
          <a:xfrm>
            <a:off x="482600" y="1863408"/>
            <a:ext cx="10764520" cy="5110480"/>
          </a:xfrm>
        </p:spPr>
        <p:txBody>
          <a:bodyPr>
            <a:normAutofit fontScale="90000" lnSpcReduction="10000"/>
          </a:bodyPr>
          <a:lstStyle/>
          <a:p>
            <a:r>
              <a:rPr lang="en-US" sz="2400" b="1" dirty="0"/>
              <a:t>Arduino Uno</a:t>
            </a:r>
            <a:r>
              <a:rPr lang="en-US" sz="2400" dirty="0"/>
              <a:t> is a </a:t>
            </a:r>
            <a:r>
              <a:rPr lang="en-US" sz="2400" dirty="0">
                <a:solidFill>
                  <a:srgbClr val="FFC000"/>
                </a:solidFill>
              </a:rPr>
              <a:t>microcontroller</a:t>
            </a:r>
            <a:r>
              <a:rPr lang="en-US" sz="2400" dirty="0"/>
              <a:t> board based on the </a:t>
            </a:r>
            <a:r>
              <a:rPr lang="en-US" sz="2400" b="1" dirty="0"/>
              <a:t>ATmega328P</a:t>
            </a:r>
            <a:r>
              <a:rPr lang="en-US" sz="2400" dirty="0"/>
              <a:t> (datasheet). It has </a:t>
            </a:r>
            <a:r>
              <a:rPr lang="en-US" sz="2400" b="1" dirty="0"/>
              <a:t>14 digital input/output pins </a:t>
            </a:r>
            <a:r>
              <a:rPr lang="en-US" sz="2400" dirty="0"/>
              <a:t>(of which 6 can be used as PWM outputs), </a:t>
            </a:r>
            <a:r>
              <a:rPr lang="en-US" sz="2400" b="1" dirty="0"/>
              <a:t>6 analog inputs, a 16 MHz quartz crystal</a:t>
            </a:r>
            <a:r>
              <a:rPr lang="en-US" sz="2400" dirty="0"/>
              <a:t>, a </a:t>
            </a:r>
            <a:r>
              <a:rPr lang="en-US" sz="2400" b="1" dirty="0"/>
              <a:t>USB connection</a:t>
            </a:r>
            <a:r>
              <a:rPr lang="en-US" sz="2400" dirty="0"/>
              <a:t>, </a:t>
            </a:r>
            <a:r>
              <a:rPr lang="en-US" sz="2400" b="1" dirty="0"/>
              <a:t>a power jack</a:t>
            </a:r>
            <a:r>
              <a:rPr lang="en-US" sz="2400" dirty="0"/>
              <a:t>, an ICSP header and a reset button. </a:t>
            </a:r>
          </a:p>
          <a:p>
            <a:r>
              <a:rPr lang="en-US" sz="2400" dirty="0"/>
              <a:t>It requires an operating voltage of 5V and an input voltage of 7-12V</a:t>
            </a:r>
          </a:p>
          <a:p>
            <a:pPr marL="0" indent="0">
              <a:buNone/>
            </a:pPr>
            <a:endParaRPr lang="en-US" sz="2400" dirty="0"/>
          </a:p>
          <a:p>
            <a:pPr>
              <a:lnSpc>
                <a:spcPct val="70000"/>
              </a:lnSpc>
              <a:spcBef>
                <a:spcPts val="600"/>
              </a:spcBef>
            </a:pPr>
            <a:r>
              <a:rPr lang="en-IN" sz="2400" dirty="0">
                <a:effectLst/>
              </a:rPr>
              <a:t>Flash Memory	</a:t>
            </a:r>
            <a:r>
              <a:rPr lang="en-US" sz="2400" dirty="0">
                <a:effectLst/>
              </a:rPr>
              <a:t>32 KB (ATmega328P) of which 0.5 KB used by 				 bootloader</a:t>
            </a:r>
            <a:endParaRPr lang="en-IN" sz="2400" dirty="0">
              <a:effectLst/>
            </a:endParaRPr>
          </a:p>
          <a:p>
            <a:pPr>
              <a:lnSpc>
                <a:spcPct val="70000"/>
              </a:lnSpc>
              <a:spcBef>
                <a:spcPts val="600"/>
              </a:spcBef>
            </a:pPr>
            <a:r>
              <a:rPr lang="en-IN" sz="2400" dirty="0">
                <a:effectLst/>
              </a:rPr>
              <a:t>SRAM		2 KB (ATmega328P)</a:t>
            </a:r>
          </a:p>
          <a:p>
            <a:pPr>
              <a:lnSpc>
                <a:spcPct val="70000"/>
              </a:lnSpc>
              <a:spcBef>
                <a:spcPts val="600"/>
              </a:spcBef>
            </a:pPr>
            <a:endParaRPr lang="en-IN" sz="2400" dirty="0">
              <a:effectLst/>
            </a:endParaRPr>
          </a:p>
          <a:p>
            <a:pPr>
              <a:lnSpc>
                <a:spcPct val="70000"/>
              </a:lnSpc>
              <a:spcBef>
                <a:spcPts val="600"/>
              </a:spcBef>
            </a:pPr>
            <a:r>
              <a:rPr lang="en-IN" sz="2400" dirty="0">
                <a:effectLst/>
              </a:rPr>
              <a:t>EEPROM		1 KB (ATmega328P)</a:t>
            </a:r>
          </a:p>
          <a:p>
            <a:pPr>
              <a:lnSpc>
                <a:spcPct val="70000"/>
              </a:lnSpc>
              <a:spcBef>
                <a:spcPts val="600"/>
              </a:spcBef>
            </a:pPr>
            <a:endParaRPr lang="en-IN" sz="2400" dirty="0">
              <a:effectLst/>
            </a:endParaRPr>
          </a:p>
          <a:p>
            <a:pPr>
              <a:lnSpc>
                <a:spcPct val="70000"/>
              </a:lnSpc>
              <a:spcBef>
                <a:spcPts val="600"/>
              </a:spcBef>
            </a:pPr>
            <a:r>
              <a:rPr lang="en-IN" sz="2400" dirty="0">
                <a:effectLst/>
              </a:rPr>
              <a:t>Clock Speed		16 MHz</a:t>
            </a:r>
          </a:p>
          <a:p>
            <a:endParaRPr lang="en-IN" sz="2400" dirty="0">
              <a:effectLst/>
            </a:endParaRPr>
          </a:p>
          <a:p>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arduino uno"/>
          <p:cNvPicPr>
            <a:picLocks noChangeAspect="1" noChangeArrowheads="1"/>
          </p:cNvPicPr>
          <p:nvPr/>
        </p:nvPicPr>
        <p:blipFill rotWithShape="1">
          <a:blip r:embed="rId2">
            <a:extLst>
              <a:ext uri="{28A0092B-C50C-407E-A947-70E740481C1C}">
                <a14:useLocalDpi xmlns:a14="http://schemas.microsoft.com/office/drawing/2010/main" val="0"/>
              </a:ext>
            </a:extLst>
          </a:blip>
          <a:srcRect l="1690" t="2815" r="2050" b="9778"/>
          <a:stretch>
            <a:fillRect/>
          </a:stretch>
        </p:blipFill>
        <p:spPr bwMode="auto">
          <a:xfrm>
            <a:off x="2204720" y="193040"/>
            <a:ext cx="7752080" cy="599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653" y="0"/>
            <a:ext cx="9905998" cy="1168400"/>
          </a:xfrm>
        </p:spPr>
        <p:txBody>
          <a:bodyPr/>
          <a:lstStyle/>
          <a:p>
            <a:r>
              <a:rPr lang="en-IN" dirty="0"/>
              <a:t>Unity</a:t>
            </a:r>
          </a:p>
        </p:txBody>
      </p:sp>
      <p:sp>
        <p:nvSpPr>
          <p:cNvPr id="9" name="TextBox 8"/>
          <p:cNvSpPr txBox="1"/>
          <p:nvPr/>
        </p:nvSpPr>
        <p:spPr>
          <a:xfrm>
            <a:off x="538480" y="1274128"/>
            <a:ext cx="9316720" cy="4154170"/>
          </a:xfrm>
          <a:prstGeom prst="rect">
            <a:avLst/>
          </a:prstGeom>
          <a:noFill/>
        </p:spPr>
        <p:txBody>
          <a:bodyPr wrap="square" rtlCol="0">
            <a:spAutoFit/>
          </a:bodyPr>
          <a:lstStyle/>
          <a:p>
            <a:pPr marL="342900" indent="-342900">
              <a:buFont typeface="Arial" panose="020B0604020202020204" pitchFamily="34" charset="0"/>
              <a:buChar char="•"/>
            </a:pPr>
            <a:r>
              <a:rPr lang="en-US" sz="2400" b="1" dirty="0"/>
              <a:t>Unity</a:t>
            </a:r>
            <a:r>
              <a:rPr lang="en-US" sz="2400" dirty="0"/>
              <a:t> is a </a:t>
            </a:r>
            <a:r>
              <a:rPr lang="en-US" sz="2400" b="1" dirty="0"/>
              <a:t>cross-platform</a:t>
            </a:r>
            <a:r>
              <a:rPr lang="en-US" sz="2400" dirty="0"/>
              <a:t>, real-time engine developed by Unity Technologies which as an OS X-exclusive </a:t>
            </a:r>
            <a:r>
              <a:rPr lang="en-IN" altLang="en-US" sz="2400" dirty="0">
                <a:solidFill>
                  <a:srgbClr val="FFC000"/>
                </a:solidFill>
              </a:rPr>
              <a:t>game engine.</a:t>
            </a:r>
            <a:endParaRPr lang="en-US" sz="2400" dirty="0">
              <a:solidFill>
                <a:srgbClr val="FF0000"/>
              </a:solidFill>
            </a:endParaRPr>
          </a:p>
          <a:p>
            <a:pPr marL="342900" indent="-342900">
              <a:buFont typeface="Arial" panose="020B0604020202020204" pitchFamily="34" charset="0"/>
              <a:buChar char="•"/>
            </a:pPr>
            <a:r>
              <a:rPr lang="en-US" sz="2400" dirty="0"/>
              <a:t> The engine can be used to create both three-dimensional and two-dimensional games as well as simulations for its many platforms. </a:t>
            </a:r>
          </a:p>
          <a:p>
            <a:pPr marL="342900" indent="-342900">
              <a:buFont typeface="Arial" panose="020B0604020202020204" pitchFamily="34" charset="0"/>
              <a:buChar char="•"/>
            </a:pPr>
            <a:r>
              <a:rPr lang="en-IN" altLang="en-US" sz="2400" dirty="0"/>
              <a:t>F</a:t>
            </a:r>
            <a:r>
              <a:rPr lang="en-US" sz="2400" dirty="0"/>
              <a:t>amous games made with unity are </a:t>
            </a:r>
            <a:r>
              <a:rPr lang="en-US" sz="2400" dirty="0">
                <a:solidFill>
                  <a:srgbClr val="FFC000"/>
                </a:solidFill>
              </a:rPr>
              <a:t>assasin creed </a:t>
            </a:r>
            <a:r>
              <a:rPr lang="en-US" sz="2400" dirty="0">
                <a:solidFill>
                  <a:schemeClr val="tx1"/>
                </a:solidFill>
              </a:rPr>
              <a:t>and</a:t>
            </a:r>
            <a:r>
              <a:rPr lang="en-US" sz="2400" dirty="0">
                <a:solidFill>
                  <a:srgbClr val="FFC000"/>
                </a:solidFill>
              </a:rPr>
              <a:t> temple ru</a:t>
            </a:r>
            <a:r>
              <a:rPr lang="en-IN" altLang="en-US" sz="2400" dirty="0">
                <a:solidFill>
                  <a:srgbClr val="FFC000"/>
                </a:solidFill>
              </a:rPr>
              <a:t>n</a:t>
            </a:r>
            <a:r>
              <a:rPr lang="en-IN" altLang="en-US" sz="2400" dirty="0"/>
              <a:t>.</a:t>
            </a:r>
            <a:endParaRPr lang="en-US" sz="2400" dirty="0"/>
          </a:p>
          <a:p>
            <a:pPr marL="342900" indent="-342900">
              <a:buFont typeface="Arial" panose="020B0604020202020204" pitchFamily="34" charset="0"/>
              <a:buChar char="•"/>
            </a:pPr>
            <a:r>
              <a:rPr lang="en-US" sz="2400" dirty="0"/>
              <a:t>The engine offers a </a:t>
            </a:r>
            <a:r>
              <a:rPr lang="en-US" sz="2400" b="1" dirty="0"/>
              <a:t>primary scripting API in C#</a:t>
            </a:r>
            <a:r>
              <a:rPr lang="en-US" sz="2400" dirty="0"/>
              <a:t>, for both the Unity editor in the form of plugins, and games themselves, as well as drag and drop functionality. </a:t>
            </a:r>
            <a:endParaRPr lang="en-IN"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933" y="172720"/>
            <a:ext cx="9905998" cy="1280160"/>
          </a:xfrm>
        </p:spPr>
        <p:txBody>
          <a:bodyPr/>
          <a:lstStyle/>
          <a:p>
            <a:r>
              <a:rPr lang="en-IN" dirty="0"/>
              <a:t>Working</a:t>
            </a:r>
          </a:p>
        </p:txBody>
      </p:sp>
      <p:sp>
        <p:nvSpPr>
          <p:cNvPr id="3" name="Content Placeholder 2"/>
          <p:cNvSpPr>
            <a:spLocks noGrp="1"/>
          </p:cNvSpPr>
          <p:nvPr>
            <p:ph idx="1"/>
          </p:nvPr>
        </p:nvSpPr>
        <p:spPr>
          <a:xfrm>
            <a:off x="553720" y="1670368"/>
            <a:ext cx="10515600" cy="4486275"/>
          </a:xfrm>
        </p:spPr>
        <p:txBody>
          <a:bodyPr>
            <a:noAutofit/>
          </a:bodyPr>
          <a:lstStyle/>
          <a:p>
            <a:r>
              <a:rPr lang="en-IN" sz="2200" dirty="0"/>
              <a:t>The project shows how a simple game console can be made using </a:t>
            </a:r>
            <a:r>
              <a:rPr lang="en-IN" sz="2200" dirty="0">
                <a:solidFill>
                  <a:srgbClr val="FFC000"/>
                </a:solidFill>
              </a:rPr>
              <a:t>Arduino-Uno</a:t>
            </a:r>
            <a:r>
              <a:rPr lang="en-IN" sz="2200" dirty="0"/>
              <a:t>.</a:t>
            </a:r>
          </a:p>
          <a:p>
            <a:r>
              <a:rPr lang="en-IN" sz="2200" dirty="0"/>
              <a:t> 	We’ve included </a:t>
            </a:r>
            <a:r>
              <a:rPr lang="en-IN" sz="2200" dirty="0">
                <a:solidFill>
                  <a:srgbClr val="FFC000"/>
                </a:solidFill>
              </a:rPr>
              <a:t>multiple game scenes</a:t>
            </a:r>
            <a:r>
              <a:rPr lang="en-IN" sz="2200" dirty="0"/>
              <a:t> made in unity game engine, where the player of the game can be controlled (given input) via Arduino. The game is played and operated significantly using the external controls provided with the aid of the Arduino.</a:t>
            </a:r>
          </a:p>
          <a:p>
            <a:r>
              <a:rPr lang="en-IN" sz="2200" dirty="0"/>
              <a:t>	This project can also be taken up in the future with other applications added to it thus, making it work effectively. It is a simple controlling mechanism which is easy to understand and use.</a:t>
            </a:r>
          </a:p>
          <a:p>
            <a:r>
              <a:rPr lang="en-IN" sz="2200" dirty="0"/>
              <a:t>The purpose of showing it being used as a game is basic, but its simplicity could be used where efficient implementation of a system is required in practical applications.</a:t>
            </a:r>
          </a:p>
          <a:p>
            <a:endParaRPr lang="en-IN"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33" y="-81280"/>
            <a:ext cx="9905998" cy="1905000"/>
          </a:xfrm>
        </p:spPr>
        <p:txBody>
          <a:bodyPr/>
          <a:lstStyle/>
          <a:p>
            <a:r>
              <a:rPr lang="en-IN" dirty="0"/>
              <a:t>Flowchart</a:t>
            </a:r>
          </a:p>
        </p:txBody>
      </p:sp>
      <p:pic>
        <p:nvPicPr>
          <p:cNvPr id="12" name="Picture 11"/>
          <p:cNvPicPr>
            <a:picLocks noChangeAspect="1"/>
          </p:cNvPicPr>
          <p:nvPr/>
        </p:nvPicPr>
        <p:blipFill>
          <a:blip r:embed="rId2"/>
          <a:stretch>
            <a:fillRect/>
          </a:stretch>
        </p:blipFill>
        <p:spPr>
          <a:xfrm>
            <a:off x="4105078" y="3799105"/>
            <a:ext cx="6475927" cy="2976880"/>
          </a:xfrm>
          <a:prstGeom prst="rect">
            <a:avLst/>
          </a:prstGeom>
        </p:spPr>
      </p:pic>
      <p:grpSp>
        <p:nvGrpSpPr>
          <p:cNvPr id="13" name="Group 12"/>
          <p:cNvGrpSpPr/>
          <p:nvPr/>
        </p:nvGrpSpPr>
        <p:grpSpPr>
          <a:xfrm>
            <a:off x="515620" y="1248841"/>
            <a:ext cx="7896860" cy="2357008"/>
            <a:chOff x="0" y="1695157"/>
            <a:chExt cx="6568898" cy="2357327"/>
          </a:xfrm>
        </p:grpSpPr>
        <p:pic>
          <p:nvPicPr>
            <p:cNvPr id="19" name="Picture 18" descr="Image result for unity flight controls using arduino"/>
            <p:cNvPicPr>
              <a:picLocks noChangeAspect="1"/>
            </p:cNvPicPr>
            <p:nvPr/>
          </p:nvPicPr>
          <p:blipFill rotWithShape="1">
            <a:blip r:embed="rId3">
              <a:extLst>
                <a:ext uri="{28A0092B-C50C-407E-A947-70E740481C1C}">
                  <a14:useLocalDpi xmlns:a14="http://schemas.microsoft.com/office/drawing/2010/main" val="0"/>
                </a:ext>
              </a:extLst>
            </a:blip>
            <a:srcRect t="27729" b="25927"/>
            <a:stretch>
              <a:fillRect/>
            </a:stretch>
          </p:blipFill>
          <p:spPr bwMode="auto">
            <a:xfrm>
              <a:off x="112542" y="1876974"/>
              <a:ext cx="6456356" cy="2175510"/>
            </a:xfrm>
            <a:prstGeom prst="rect">
              <a:avLst/>
            </a:prstGeom>
            <a:noFill/>
            <a:ln>
              <a:noFill/>
            </a:ln>
          </p:spPr>
        </p:pic>
        <p:grpSp>
          <p:nvGrpSpPr>
            <p:cNvPr id="15" name="Group 14"/>
            <p:cNvGrpSpPr/>
            <p:nvPr/>
          </p:nvGrpSpPr>
          <p:grpSpPr>
            <a:xfrm>
              <a:off x="0" y="1695157"/>
              <a:ext cx="1559541" cy="1958065"/>
              <a:chOff x="0" y="0"/>
              <a:chExt cx="1559541" cy="1958065"/>
            </a:xfrm>
          </p:grpSpPr>
          <p:pic>
            <p:nvPicPr>
              <p:cNvPr id="16" name="Picture 15" descr="Image result for breadboard diagram"/>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301479" y="-138430"/>
                <a:ext cx="614680" cy="891540"/>
              </a:xfrm>
              <a:prstGeom prst="rect">
                <a:avLst/>
              </a:prstGeom>
              <a:noFill/>
              <a:ln>
                <a:noFill/>
              </a:ln>
            </p:spPr>
          </p:pic>
          <p:pic>
            <p:nvPicPr>
              <p:cNvPr id="17" name="Picture 16" descr="Image result for wires"/>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2455" y="671440"/>
                <a:ext cx="650875" cy="812165"/>
              </a:xfrm>
              <a:prstGeom prst="rect">
                <a:avLst/>
              </a:prstGeom>
              <a:noFill/>
              <a:ln>
                <a:noFill/>
              </a:ln>
            </p:spPr>
          </p:pic>
          <p:sp>
            <p:nvSpPr>
              <p:cNvPr id="18" name="Text Box 2"/>
              <p:cNvSpPr txBox="1">
                <a:spLocks noChangeArrowheads="1"/>
              </p:cNvSpPr>
              <p:nvPr/>
            </p:nvSpPr>
            <p:spPr bwMode="auto">
              <a:xfrm>
                <a:off x="0" y="1529569"/>
                <a:ext cx="1559541" cy="428496"/>
              </a:xfrm>
              <a:prstGeom prst="rect">
                <a:avLst/>
              </a:prstGeom>
              <a:solidFill>
                <a:srgbClr val="FFFFFF"/>
              </a:solidFill>
              <a:ln w="9525">
                <a:noFill/>
                <a:miter lim="800000"/>
              </a:ln>
            </p:spPr>
            <p:txBody>
              <a:bodyPr rot="0" vert="horz" wrap="square" lIns="91440" tIns="45720" rIns="91440" bIns="45720" anchor="t" anchorCtr="0">
                <a:noAutofit/>
              </a:bodyPr>
              <a:lstStyle/>
              <a:p>
                <a:pPr>
                  <a:lnSpc>
                    <a:spcPct val="107000"/>
                  </a:lnSpc>
                  <a:spcAft>
                    <a:spcPts val="800"/>
                  </a:spcAft>
                </a:pPr>
                <a:r>
                  <a:rPr lang="en-IN" sz="900">
                    <a:effectLst/>
                    <a:latin typeface="Calibri" panose="020F0502020204030204" pitchFamily="34" charset="0"/>
                    <a:ea typeface="Calibri" panose="020F0502020204030204" pitchFamily="34" charset="0"/>
                    <a:cs typeface="Times New Roman" panose="02020603050405020304" pitchFamily="18" charset="0"/>
                  </a:rPr>
                  <a:t>Bread board +wires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21" name="TextBox 20"/>
          <p:cNvSpPr txBox="1"/>
          <p:nvPr/>
        </p:nvSpPr>
        <p:spPr>
          <a:xfrm>
            <a:off x="548640" y="2834640"/>
            <a:ext cx="1127760" cy="430887"/>
          </a:xfrm>
          <a:prstGeom prst="rect">
            <a:avLst/>
          </a:prstGeom>
          <a:noFill/>
        </p:spPr>
        <p:txBody>
          <a:bodyPr wrap="square" rtlCol="0">
            <a:spAutoFit/>
          </a:bodyPr>
          <a:lstStyle/>
          <a:p>
            <a:r>
              <a:rPr lang="en-IN" sz="1100" dirty="0">
                <a:solidFill>
                  <a:schemeClr val="bg1"/>
                </a:solidFill>
              </a:rPr>
              <a:t>Breadboard +Wires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0</TotalTime>
  <Words>456</Words>
  <Application>Microsoft Office PowerPoint</Application>
  <PresentationFormat>Widescreen</PresentationFormat>
  <Paragraphs>52</Paragraphs>
  <Slides>15</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Times New Roman</vt:lpstr>
      <vt:lpstr>Mesh</vt:lpstr>
      <vt:lpstr>PowerPoint Presentation</vt:lpstr>
      <vt:lpstr>Project Idea</vt:lpstr>
      <vt:lpstr>Introduction</vt:lpstr>
      <vt:lpstr>Components used</vt:lpstr>
      <vt:lpstr>Arduino-Uno</vt:lpstr>
      <vt:lpstr>PowerPoint Presentation</vt:lpstr>
      <vt:lpstr>Unity</vt:lpstr>
      <vt:lpstr>Working</vt:lpstr>
      <vt:lpstr>Flowchart</vt:lpstr>
      <vt:lpstr>PowerPoint Presentation</vt:lpstr>
      <vt:lpstr>Code</vt:lpstr>
      <vt:lpstr>PowerPoint Presentation</vt:lpstr>
      <vt:lpstr>PowerPoint Presentation</vt:lpstr>
      <vt:lpstr>Demonstration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Akanksha Makkar</dc:creator>
  <cp:lastModifiedBy>Akanksha Makkar</cp:lastModifiedBy>
  <cp:revision>24</cp:revision>
  <dcterms:created xsi:type="dcterms:W3CDTF">2019-05-01T17:22:00Z</dcterms:created>
  <dcterms:modified xsi:type="dcterms:W3CDTF">2020-03-21T09:06:18Z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1033-11.2.0.8333</vt:lpwstr>
  </property>
</Properties>
</file>