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DA2"/>
    <a:srgbClr val="2E2EAC"/>
    <a:srgbClr val="4472C4"/>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48" y="6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picture containing logo&#10;&#10;Description automatically generated"/>
          <p:cNvPicPr preferRelativeResize="0"/>
          <p:nvPr/>
        </p:nvPicPr>
        <p:blipFill rotWithShape="1">
          <a:blip r:embed="rId3"/>
          <a:srcRect/>
          <a:stretch>
            <a:fillRect/>
          </a:stretch>
        </p:blipFill>
        <p:spPr>
          <a:xfrm>
            <a:off x="0" y="27249"/>
            <a:ext cx="2920931" cy="1354217"/>
          </a:xfrm>
          <a:prstGeom prst="rect">
            <a:avLst/>
          </a:prstGeom>
          <a:noFill/>
          <a:ln>
            <a:noFill/>
          </a:ln>
        </p:spPr>
      </p:pic>
      <p:sp>
        <p:nvSpPr>
          <p:cNvPr id="85" name="Google Shape;85;p1"/>
          <p:cNvSpPr txBox="1"/>
          <p:nvPr/>
        </p:nvSpPr>
        <p:spPr>
          <a:xfrm>
            <a:off x="3074503" y="682414"/>
            <a:ext cx="9071706" cy="984845"/>
          </a:xfrm>
          <a:prstGeom prst="rect">
            <a:avLst/>
          </a:prstGeom>
          <a:solidFill>
            <a:schemeClr val="accent1">
              <a:lumMod val="75000"/>
            </a:schemeClr>
          </a:solidFill>
          <a:ln>
            <a:noFill/>
          </a:ln>
        </p:spPr>
        <p:txBody>
          <a:bodyPr spcFirstLastPara="1" wrap="square" lIns="91425" tIns="45700" rIns="0" bIns="45700" anchor="t" anchorCtr="0">
            <a:spAutoFit/>
          </a:bodyPr>
          <a:lstStyle/>
          <a:p>
            <a:pPr algn="ctr"/>
            <a:r>
              <a:rPr lang="en-US" sz="1800" dirty="0">
                <a:solidFill>
                  <a:schemeClr val="bg1"/>
                </a:solidFill>
                <a:latin typeface="Century" panose="02040604050505020304" pitchFamily="18" charset="0"/>
              </a:rPr>
              <a:t>DEPARTMENT OF COMPUTER SCIENCE &amp; ENGINEERING</a:t>
            </a:r>
            <a:endParaRPr lang="en-IN" sz="1800" dirty="0">
              <a:solidFill>
                <a:schemeClr val="bg1"/>
              </a:solidFill>
              <a:latin typeface="Century" panose="02040604050505020304" pitchFamily="18" charset="0"/>
            </a:endParaRPr>
          </a:p>
          <a:p>
            <a:pPr marL="0" marR="0" lvl="0" indent="0" algn="ctr" rtl="0">
              <a:spcBef>
                <a:spcPts val="0"/>
              </a:spcBef>
              <a:spcAft>
                <a:spcPts val="0"/>
              </a:spcAft>
              <a:buNone/>
            </a:pPr>
            <a:r>
              <a:rPr lang="en-US" sz="2400" dirty="0">
                <a:solidFill>
                  <a:schemeClr val="lt1"/>
                </a:solidFill>
                <a:latin typeface="Arial" panose="020B0604020202020204" pitchFamily="34" charset="0"/>
                <a:ea typeface="Calibri" panose="020F0502020204030204"/>
                <a:cs typeface="Arial" panose="020B0604020202020204" pitchFamily="34" charset="0"/>
                <a:sym typeface="Calibri" panose="020F0502020204030204"/>
              </a:rPr>
              <a:t>Early detection of Parkinson’s disease using machine learning</a:t>
            </a:r>
          </a:p>
          <a:p>
            <a:pPr algn="ctr"/>
            <a:r>
              <a:rPr lang="en-US" sz="1600" dirty="0">
                <a:solidFill>
                  <a:schemeClr val="lt1"/>
                </a:solidFill>
                <a:latin typeface="Arial" panose="020B0604020202020204" pitchFamily="34" charset="0"/>
                <a:ea typeface="Calibri" panose="020F0502020204030204"/>
                <a:cs typeface="Arial" panose="020B0604020202020204" pitchFamily="34" charset="0"/>
                <a:sym typeface="Calibri" panose="020F0502020204030204"/>
              </a:rPr>
              <a:t>Aarya Kulkarni, Akanksha Prasad, </a:t>
            </a:r>
            <a:r>
              <a:rPr lang="en-US" sz="1600" dirty="0" err="1">
                <a:solidFill>
                  <a:schemeClr val="lt1"/>
                </a:solidFill>
                <a:latin typeface="Arial" panose="020B0604020202020204" pitchFamily="34" charset="0"/>
                <a:ea typeface="Calibri" panose="020F0502020204030204"/>
                <a:cs typeface="Arial" panose="020B0604020202020204" pitchFamily="34" charset="0"/>
                <a:sym typeface="Calibri" panose="020F0502020204030204"/>
              </a:rPr>
              <a:t>Anushaka</a:t>
            </a:r>
            <a:r>
              <a:rPr lang="en-US" sz="1600" dirty="0">
                <a:solidFill>
                  <a:schemeClr val="lt1"/>
                </a:solidFill>
                <a:latin typeface="Arial" panose="020B0604020202020204" pitchFamily="34" charset="0"/>
                <a:ea typeface="Calibri" panose="020F0502020204030204"/>
                <a:cs typeface="Arial" panose="020B0604020202020204" pitchFamily="34" charset="0"/>
                <a:sym typeface="Calibri" panose="020F0502020204030204"/>
              </a:rPr>
              <a:t> Patil, Khushna Kazi</a:t>
            </a:r>
          </a:p>
        </p:txBody>
      </p:sp>
      <p:sp>
        <p:nvSpPr>
          <p:cNvPr id="87" name="Google Shape;87;p1"/>
          <p:cNvSpPr txBox="1"/>
          <p:nvPr/>
        </p:nvSpPr>
        <p:spPr>
          <a:xfrm>
            <a:off x="54154" y="1336478"/>
            <a:ext cx="3015502" cy="323125"/>
          </a:xfrm>
          <a:prstGeom prst="rect">
            <a:avLst/>
          </a:prstGeom>
          <a:solidFill>
            <a:schemeClr val="accent4">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Faculty </a:t>
            </a:r>
            <a:r>
              <a:rPr lang="en-US" sz="1500" b="1"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Guide:</a:t>
            </a:r>
            <a:r>
              <a:rPr lang="en-US" sz="1500" b="1" dirty="0" err="1">
                <a:solidFill>
                  <a:schemeClr val="dk1"/>
                </a:solidFill>
                <a:latin typeface="Calibri" panose="020F0502020204030204"/>
                <a:ea typeface="Calibri" panose="020F0502020204030204"/>
                <a:cs typeface="Calibri" panose="020F0502020204030204"/>
                <a:sym typeface="Calibri" panose="020F0502020204030204"/>
              </a:rPr>
              <a:t>Dr</a:t>
            </a:r>
            <a:r>
              <a:rPr lang="en-US" sz="1500" b="1" dirty="0">
                <a:solidFill>
                  <a:schemeClr val="dk1"/>
                </a:solidFill>
                <a:latin typeface="Calibri" panose="020F0502020204030204"/>
                <a:ea typeface="Calibri" panose="020F0502020204030204"/>
                <a:cs typeface="Calibri" panose="020F0502020204030204"/>
                <a:sym typeface="Calibri" panose="020F0502020204030204"/>
              </a:rPr>
              <a:t>. Sonali Deshpande</a:t>
            </a:r>
          </a:p>
        </p:txBody>
      </p:sp>
      <p:sp>
        <p:nvSpPr>
          <p:cNvPr id="88" name="Google Shape;88;p1"/>
          <p:cNvSpPr txBox="1"/>
          <p:nvPr/>
        </p:nvSpPr>
        <p:spPr>
          <a:xfrm>
            <a:off x="9152258" y="2158507"/>
            <a:ext cx="4927697" cy="6155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Calibri" panose="020F0502020204030204"/>
                <a:ea typeface="Calibri" panose="020F0502020204030204"/>
                <a:cs typeface="Calibri" panose="020F0502020204030204"/>
                <a:sym typeface="Calibri" panose="020F0502020204030204"/>
              </a:rPr>
              <a:t>Proposed Architecture/ Diagram:</a:t>
            </a:r>
            <a:endParaRPr sz="1600" dirty="0"/>
          </a:p>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TextBox 7"/>
          <p:cNvSpPr txBox="1"/>
          <p:nvPr/>
        </p:nvSpPr>
        <p:spPr>
          <a:xfrm>
            <a:off x="3074503" y="79521"/>
            <a:ext cx="7420624" cy="584775"/>
          </a:xfrm>
          <a:prstGeom prst="rect">
            <a:avLst/>
          </a:prstGeom>
          <a:solidFill>
            <a:schemeClr val="accent1">
              <a:lumMod val="40000"/>
              <a:lumOff val="60000"/>
            </a:schemeClr>
          </a:solidFill>
        </p:spPr>
        <p:txBody>
          <a:bodyPr wrap="square" rtlCol="0">
            <a:spAutoFit/>
          </a:bodyPr>
          <a:lstStyle/>
          <a:p>
            <a:pPr algn="ctr"/>
            <a:r>
              <a:rPr lang="en-US" sz="3200" dirty="0">
                <a:solidFill>
                  <a:schemeClr val="bg2">
                    <a:lumMod val="75000"/>
                  </a:schemeClr>
                </a:solidFill>
                <a:latin typeface="Century" panose="02040604050505020304" pitchFamily="18" charset="0"/>
              </a:rPr>
              <a:t>MIT SCHOOL OF COMPUTING </a:t>
            </a:r>
            <a:endParaRPr lang="en-IN" sz="3200" dirty="0">
              <a:solidFill>
                <a:schemeClr val="bg2">
                  <a:lumMod val="75000"/>
                </a:schemeClr>
              </a:solidFill>
              <a:latin typeface="Century" panose="02040604050505020304" pitchFamily="18" charset="0"/>
            </a:endParaRPr>
          </a:p>
        </p:txBody>
      </p:sp>
      <p:sp>
        <p:nvSpPr>
          <p:cNvPr id="21" name="Rectangle 20"/>
          <p:cNvSpPr/>
          <p:nvPr/>
        </p:nvSpPr>
        <p:spPr>
          <a:xfrm>
            <a:off x="176697" y="1685377"/>
            <a:ext cx="4147653" cy="38374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45791" y="61564"/>
            <a:ext cx="12105265" cy="664132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4408068" y="1728201"/>
            <a:ext cx="4147653" cy="32439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10" name="Rectangle 9"/>
          <p:cNvSpPr/>
          <p:nvPr/>
        </p:nvSpPr>
        <p:spPr>
          <a:xfrm>
            <a:off x="8633894" y="1728202"/>
            <a:ext cx="3379642" cy="3273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IN" dirty="0"/>
              <a:t>P</a:t>
            </a:r>
          </a:p>
        </p:txBody>
      </p:sp>
      <p:sp>
        <p:nvSpPr>
          <p:cNvPr id="12" name="TextBox 11"/>
          <p:cNvSpPr txBox="1"/>
          <p:nvPr/>
        </p:nvSpPr>
        <p:spPr>
          <a:xfrm>
            <a:off x="176697" y="5675754"/>
            <a:ext cx="4147653" cy="95313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spc="50" dirty="0">
                <a:ln w="0"/>
                <a:solidFill>
                  <a:schemeClr val="tx1"/>
                </a:solidFill>
                <a:effectLst>
                  <a:innerShdw blurRad="63500" dist="50800" dir="13500000">
                    <a:srgbClr val="000000">
                      <a:alpha val="50000"/>
                    </a:srgbClr>
                  </a:innerShdw>
                </a:effectLst>
              </a:rPr>
              <a:t>Early detection of </a:t>
            </a:r>
            <a:r>
              <a:rPr lang="en-US" b="1" spc="50" dirty="0">
                <a:ln w="0"/>
                <a:solidFill>
                  <a:srgbClr val="1A1DA2"/>
                </a:solidFill>
                <a:effectLst>
                  <a:innerShdw blurRad="63500" dist="50800" dir="13500000">
                    <a:srgbClr val="000000">
                      <a:alpha val="50000"/>
                    </a:srgbClr>
                  </a:innerShdw>
                </a:effectLst>
              </a:rPr>
              <a:t>Parkinson’s disease </a:t>
            </a:r>
            <a:r>
              <a:rPr lang="en-US" b="1" spc="50" dirty="0">
                <a:ln w="0"/>
                <a:solidFill>
                  <a:schemeClr val="tx1"/>
                </a:solidFill>
                <a:effectLst>
                  <a:innerShdw blurRad="63500" dist="50800" dir="13500000">
                    <a:srgbClr val="000000">
                      <a:alpha val="50000"/>
                    </a:srgbClr>
                  </a:innerShdw>
                </a:effectLst>
              </a:rPr>
              <a:t>using machine learning</a:t>
            </a:r>
          </a:p>
          <a:p>
            <a:pPr algn="ctr"/>
            <a:endParaRPr lang="en-US" dirty="0">
              <a:solidFill>
                <a:schemeClr val="tx1"/>
              </a:solidFill>
            </a:endParaRPr>
          </a:p>
          <a:p>
            <a:pPr algn="ctr"/>
            <a:endParaRPr lang="en-IN" dirty="0">
              <a:solidFill>
                <a:schemeClr val="tx1"/>
              </a:solidFill>
            </a:endParaRPr>
          </a:p>
        </p:txBody>
      </p:sp>
      <p:sp>
        <p:nvSpPr>
          <p:cNvPr id="13" name="TextBox 12"/>
          <p:cNvSpPr txBox="1"/>
          <p:nvPr/>
        </p:nvSpPr>
        <p:spPr>
          <a:xfrm>
            <a:off x="4394191" y="5151561"/>
            <a:ext cx="4239703" cy="1477328"/>
          </a:xfrm>
          <a:prstGeom prst="rect">
            <a:avLst/>
          </a:prstGeom>
          <a:noFill/>
          <a:ln>
            <a:solidFill>
              <a:schemeClr val="accent1"/>
            </a:solidFill>
          </a:ln>
        </p:spPr>
        <p:txBody>
          <a:bodyPr wrap="square" rtlCol="0">
            <a:spAutoFit/>
          </a:bodyPr>
          <a:lstStyle/>
          <a:p>
            <a:pPr algn="ctr"/>
            <a:r>
              <a:rPr lang="en-US" sz="1000" dirty="0"/>
              <a:t>Our System will help users to </a:t>
            </a:r>
            <a:r>
              <a:rPr lang="en-US" sz="1000" b="1" dirty="0">
                <a:solidFill>
                  <a:srgbClr val="2E2EAC"/>
                </a:solidFill>
              </a:rPr>
              <a:t>manage and provide assistance in their day-to-day tasks</a:t>
            </a:r>
            <a:r>
              <a:rPr lang="en-US" sz="1000" dirty="0"/>
              <a:t> </a:t>
            </a:r>
            <a:r>
              <a:rPr lang="en-US" sz="1000" b="1" dirty="0">
                <a:solidFill>
                  <a:srgbClr val="2E2EAC"/>
                </a:solidFill>
              </a:rPr>
              <a:t>as well as do basic functions </a:t>
            </a:r>
            <a:r>
              <a:rPr lang="en-US" sz="1000" dirty="0"/>
              <a:t>autonomously like information gathering, making calls, surfing the web, setting alarm and reminder as well as answer queries of the users. Apart from this, our system will provide the user with a </a:t>
            </a:r>
            <a:r>
              <a:rPr lang="en-US" sz="1000" b="1" dirty="0">
                <a:solidFill>
                  <a:srgbClr val="2E2EAC"/>
                </a:solidFill>
              </a:rPr>
              <a:t>smooth transition into the urban lifestyle by guiding them through initial phases of changes </a:t>
            </a:r>
            <a:r>
              <a:rPr lang="en-US" sz="1000" dirty="0"/>
              <a:t>and helping them throughout their lifetime.</a:t>
            </a:r>
            <a:endParaRPr lang="en-IN" sz="1000" dirty="0"/>
          </a:p>
          <a:p>
            <a:pPr algn="ctr"/>
            <a:endParaRPr lang="en-US" sz="1000" dirty="0">
              <a:solidFill>
                <a:schemeClr val="tx1"/>
              </a:solidFill>
            </a:endParaRPr>
          </a:p>
          <a:p>
            <a:pPr algn="ctr"/>
            <a:endParaRPr lang="en-IN" sz="1000" dirty="0">
              <a:solidFill>
                <a:schemeClr val="tx1"/>
              </a:solidFill>
            </a:endParaRPr>
          </a:p>
        </p:txBody>
      </p:sp>
      <p:sp>
        <p:nvSpPr>
          <p:cNvPr id="15" name="TextBox 14"/>
          <p:cNvSpPr txBox="1"/>
          <p:nvPr/>
        </p:nvSpPr>
        <p:spPr>
          <a:xfrm>
            <a:off x="8720712" y="5073998"/>
            <a:ext cx="3294591" cy="1615827"/>
          </a:xfrm>
          <a:prstGeom prst="rect">
            <a:avLst/>
          </a:prstGeom>
          <a:noFill/>
          <a:ln>
            <a:solidFill>
              <a:schemeClr val="accent1"/>
            </a:solidFill>
          </a:ln>
        </p:spPr>
        <p:txBody>
          <a:bodyPr wrap="square" rtlCol="0">
            <a:spAutoFit/>
          </a:bodyPr>
          <a:lstStyle/>
          <a:p>
            <a:r>
              <a:rPr lang="en-US" sz="900" b="1" dirty="0"/>
              <a:t>Project Timeline: One Year, Split into Two Semesters</a:t>
            </a:r>
          </a:p>
          <a:p>
            <a:pPr>
              <a:buFont typeface="+mj-lt"/>
              <a:buAutoNum type="arabicPeriod"/>
            </a:pPr>
            <a:r>
              <a:rPr lang="en-US" sz="900" b="1" dirty="0">
                <a:solidFill>
                  <a:srgbClr val="1A1DA2"/>
                </a:solidFill>
              </a:rPr>
              <a:t> Setup &amp; Basic Tasks: </a:t>
            </a:r>
            <a:r>
              <a:rPr lang="en-US" sz="900" dirty="0"/>
              <a:t>Handle requests, process queries, execute tasks.</a:t>
            </a:r>
          </a:p>
          <a:p>
            <a:pPr>
              <a:buFont typeface="+mj-lt"/>
              <a:buAutoNum type="arabicPeriod"/>
            </a:pPr>
            <a:r>
              <a:rPr lang="en-US" sz="900" b="1" dirty="0">
                <a:solidFill>
                  <a:srgbClr val="1A1DA2"/>
                </a:solidFill>
              </a:rPr>
              <a:t> AI Voice: </a:t>
            </a:r>
            <a:r>
              <a:rPr lang="en-US" sz="900" dirty="0"/>
              <a:t>Develop advanced voice interactions.</a:t>
            </a:r>
          </a:p>
          <a:p>
            <a:pPr>
              <a:buFont typeface="+mj-lt"/>
              <a:buAutoNum type="arabicPeriod"/>
            </a:pPr>
            <a:r>
              <a:rPr lang="en-US" sz="900" b="1" dirty="0">
                <a:solidFill>
                  <a:srgbClr val="1A1DA2"/>
                </a:solidFill>
              </a:rPr>
              <a:t> Authentication: </a:t>
            </a:r>
            <a:r>
              <a:rPr lang="en-US" sz="900" dirty="0"/>
              <a:t>Implement facial/voice recognition for security.</a:t>
            </a:r>
          </a:p>
          <a:p>
            <a:pPr>
              <a:buFont typeface="+mj-lt"/>
              <a:buAutoNum type="arabicPeriod"/>
            </a:pPr>
            <a:r>
              <a:rPr lang="en-US" sz="900" b="1" dirty="0">
                <a:solidFill>
                  <a:srgbClr val="1A1DA2"/>
                </a:solidFill>
              </a:rPr>
              <a:t> Smart Home: </a:t>
            </a:r>
            <a:r>
              <a:rPr lang="en-US" sz="900" dirty="0"/>
              <a:t>Connect with smart home devices.</a:t>
            </a:r>
          </a:p>
          <a:p>
            <a:pPr>
              <a:buFont typeface="+mj-lt"/>
              <a:buAutoNum type="arabicPeriod"/>
            </a:pPr>
            <a:r>
              <a:rPr lang="en-US" sz="900" b="1" dirty="0">
                <a:solidFill>
                  <a:srgbClr val="1A1DA2"/>
                </a:solidFill>
              </a:rPr>
              <a:t> Integration: </a:t>
            </a:r>
            <a:r>
              <a:rPr lang="en-US" sz="900" dirty="0"/>
              <a:t>Bring all modules together for a complete app.</a:t>
            </a:r>
          </a:p>
          <a:p>
            <a:endParaRPr lang="en-US" sz="900" dirty="0"/>
          </a:p>
          <a:p>
            <a:pPr marL="180000"/>
            <a:endParaRPr lang="en-IN" sz="900" dirty="0"/>
          </a:p>
        </p:txBody>
      </p:sp>
      <p:sp>
        <p:nvSpPr>
          <p:cNvPr id="16" name="Google Shape;87;p1"/>
          <p:cNvSpPr txBox="1"/>
          <p:nvPr/>
        </p:nvSpPr>
        <p:spPr>
          <a:xfrm>
            <a:off x="10479275" y="88197"/>
            <a:ext cx="1666934" cy="582295"/>
          </a:xfrm>
          <a:prstGeom prst="rect">
            <a:avLst/>
          </a:prstGeom>
          <a:solidFill>
            <a:schemeClr val="accent4">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Calibri" panose="020F0502020204030204"/>
                <a:ea typeface="Calibri" panose="020F0502020204030204"/>
                <a:cs typeface="Calibri" panose="020F0502020204030204"/>
                <a:sym typeface="Calibri" panose="020F0502020204030204"/>
              </a:rPr>
              <a:t>Class : TY AIA 1</a:t>
            </a:r>
          </a:p>
          <a:p>
            <a:pPr marL="0" marR="0" lvl="0" indent="0" algn="l" rtl="0">
              <a:spcBef>
                <a:spcPts val="0"/>
              </a:spcBef>
              <a:spcAft>
                <a:spcPts val="0"/>
              </a:spcAft>
              <a:buNone/>
            </a:pPr>
            <a:r>
              <a:rPr lang="en-US" sz="1600" b="1" dirty="0">
                <a:solidFill>
                  <a:schemeClr val="dk1"/>
                </a:solidFill>
                <a:latin typeface="Calibri" panose="020F0502020204030204"/>
                <a:ea typeface="Calibri" panose="020F0502020204030204"/>
                <a:cs typeface="Calibri" panose="020F0502020204030204"/>
                <a:sym typeface="Calibri" panose="020F0502020204030204"/>
              </a:rPr>
              <a:t>Group Id: 3</a:t>
            </a:r>
          </a:p>
        </p:txBody>
      </p:sp>
      <p:graphicFrame>
        <p:nvGraphicFramePr>
          <p:cNvPr id="6" name="Table 6">
            <a:extLst>
              <a:ext uri="{FF2B5EF4-FFF2-40B4-BE49-F238E27FC236}">
                <a16:creationId xmlns:a16="http://schemas.microsoft.com/office/drawing/2014/main" id="{034A2231-E824-3F12-DF44-403B8E3F8888}"/>
              </a:ext>
            </a:extLst>
          </p:cNvPr>
          <p:cNvGraphicFramePr>
            <a:graphicFrameLocks noGrp="1"/>
          </p:cNvGraphicFramePr>
          <p:nvPr>
            <p:extLst>
              <p:ext uri="{D42A27DB-BD31-4B8C-83A1-F6EECF244321}">
                <p14:modId xmlns:p14="http://schemas.microsoft.com/office/powerpoint/2010/main" val="1305539157"/>
              </p:ext>
            </p:extLst>
          </p:nvPr>
        </p:nvGraphicFramePr>
        <p:xfrm>
          <a:off x="205793" y="1712727"/>
          <a:ext cx="4112018" cy="3808796"/>
        </p:xfrm>
        <a:graphic>
          <a:graphicData uri="http://schemas.openxmlformats.org/drawingml/2006/table">
            <a:tbl>
              <a:tblPr firstRow="1" bandRow="1">
                <a:tableStyleId>{5C22544A-7EE6-4342-B048-85BDC9FD1C3A}</a:tableStyleId>
              </a:tblPr>
              <a:tblGrid>
                <a:gridCol w="2056009">
                  <a:extLst>
                    <a:ext uri="{9D8B030D-6E8A-4147-A177-3AD203B41FA5}">
                      <a16:colId xmlns:a16="http://schemas.microsoft.com/office/drawing/2014/main" val="306967624"/>
                    </a:ext>
                  </a:extLst>
                </a:gridCol>
                <a:gridCol w="2056009">
                  <a:extLst>
                    <a:ext uri="{9D8B030D-6E8A-4147-A177-3AD203B41FA5}">
                      <a16:colId xmlns:a16="http://schemas.microsoft.com/office/drawing/2014/main" val="3009981099"/>
                    </a:ext>
                  </a:extLst>
                </a:gridCol>
              </a:tblGrid>
              <a:tr h="2033135">
                <a:tc>
                  <a:txBody>
                    <a:bodyPr/>
                    <a:lstStyle/>
                    <a:p>
                      <a:pPr>
                        <a:lnSpc>
                          <a:spcPct val="107000"/>
                        </a:lnSpc>
                        <a:spcAft>
                          <a:spcPts val="800"/>
                        </a:spcAft>
                      </a:pPr>
                      <a:r>
                        <a:rPr lang="en-US" sz="800" u="sng" dirty="0">
                          <a:effectLst/>
                        </a:rPr>
                        <a:t>What User Says</a:t>
                      </a:r>
                      <a:endParaRPr lang="en-IN" sz="800" u="sng" dirty="0">
                        <a:effectLst/>
                      </a:endParaRPr>
                    </a:p>
                    <a:p>
                      <a:pPr>
                        <a:lnSpc>
                          <a:spcPct val="107000"/>
                        </a:lnSpc>
                        <a:spcAft>
                          <a:spcPts val="800"/>
                        </a:spcAft>
                      </a:pPr>
                      <a:r>
                        <a:rPr lang="en-US" sz="800" dirty="0">
                          <a:effectLst/>
                        </a:rPr>
                        <a:t>●User expresses concerns about their motor skills: "I've noticed some changes in my movements lately. My voice sounds different, and my walking doesn't feel as steady.“</a:t>
                      </a:r>
                      <a:endParaRPr lang="en-IN" sz="800" dirty="0">
                        <a:effectLst/>
                      </a:endParaRPr>
                    </a:p>
                    <a:p>
                      <a:pPr>
                        <a:lnSpc>
                          <a:spcPct val="107000"/>
                        </a:lnSpc>
                        <a:spcAft>
                          <a:spcPts val="800"/>
                        </a:spcAft>
                      </a:pPr>
                      <a:r>
                        <a:rPr lang="en-US" sz="800" dirty="0">
                          <a:effectLst/>
                        </a:rPr>
                        <a:t>●User seeks information: "I wonder if these symptoms could be related to Parkinson's disease. I need to find out more about it."</a:t>
                      </a:r>
                      <a:endParaRPr lang="en-IN" sz="800" dirty="0">
                        <a:effectLst/>
                      </a:endParaRPr>
                    </a:p>
                    <a:p>
                      <a:endParaRPr lang="en-IN" sz="800" dirty="0"/>
                    </a:p>
                  </a:txBody>
                  <a:tcPr/>
                </a:tc>
                <a:tc>
                  <a:txBody>
                    <a:bodyPr/>
                    <a:lstStyle/>
                    <a:p>
                      <a:pPr algn="l">
                        <a:lnSpc>
                          <a:spcPct val="107000"/>
                        </a:lnSpc>
                        <a:spcAft>
                          <a:spcPts val="800"/>
                        </a:spcAft>
                      </a:pPr>
                      <a:r>
                        <a:rPr lang="en-US" sz="800" i="0" u="sng" dirty="0">
                          <a:effectLst/>
                        </a:rPr>
                        <a:t>What User Thinks</a:t>
                      </a:r>
                      <a:endParaRPr lang="en-IN" sz="800" i="0" u="sng" dirty="0">
                        <a:effectLst/>
                      </a:endParaRPr>
                    </a:p>
                    <a:p>
                      <a:pPr algn="l">
                        <a:lnSpc>
                          <a:spcPct val="107000"/>
                        </a:lnSpc>
                        <a:spcAft>
                          <a:spcPts val="800"/>
                        </a:spcAft>
                      </a:pPr>
                      <a:r>
                        <a:rPr lang="en-US" sz="800" dirty="0">
                          <a:effectLst/>
                        </a:rPr>
                        <a:t>●User considers possible causes: "Maybe it's just stress or aging, but it's better to be sure. Parkinson's disease crossed my mind, and I want to explore that possibility.“</a:t>
                      </a:r>
                      <a:endParaRPr lang="en-IN" sz="800" dirty="0">
                        <a:effectLst/>
                      </a:endParaRPr>
                    </a:p>
                    <a:p>
                      <a:pPr algn="l">
                        <a:lnSpc>
                          <a:spcPct val="107000"/>
                        </a:lnSpc>
                        <a:spcAft>
                          <a:spcPts val="800"/>
                        </a:spcAft>
                      </a:pPr>
                      <a:r>
                        <a:rPr lang="en-US" sz="800" dirty="0">
                          <a:effectLst/>
                        </a:rPr>
                        <a:t>●User contemplates seeking medical help: "I should consult a doctor. Early detection could make a big difference in managing the condition, if that's indeed what's happening."</a:t>
                      </a:r>
                      <a:endParaRPr lang="en-IN" sz="800" dirty="0">
                        <a:effectLst/>
                      </a:endParaRPr>
                    </a:p>
                    <a:p>
                      <a:endParaRPr lang="en-IN" sz="800" dirty="0"/>
                    </a:p>
                  </a:txBody>
                  <a:tcPr/>
                </a:tc>
                <a:extLst>
                  <a:ext uri="{0D108BD9-81ED-4DB2-BD59-A6C34878D82A}">
                    <a16:rowId xmlns:a16="http://schemas.microsoft.com/office/drawing/2014/main" val="3756892949"/>
                  </a:ext>
                </a:extLst>
              </a:tr>
              <a:tr h="1775661">
                <a:tc>
                  <a:txBody>
                    <a:bodyPr/>
                    <a:lstStyle/>
                    <a:p>
                      <a:pPr algn="just">
                        <a:lnSpc>
                          <a:spcPct val="107000"/>
                        </a:lnSpc>
                        <a:spcAft>
                          <a:spcPts val="800"/>
                        </a:spcAft>
                      </a:pPr>
                      <a:r>
                        <a:rPr lang="en-US" sz="800" b="1" u="sng" dirty="0"/>
                        <a:t>What User Does</a:t>
                      </a:r>
                      <a:endParaRPr lang="en-IN" sz="800" b="1" u="sng" dirty="0"/>
                    </a:p>
                    <a:p>
                      <a:pPr algn="just">
                        <a:lnSpc>
                          <a:spcPct val="107000"/>
                        </a:lnSpc>
                        <a:spcAft>
                          <a:spcPts val="800"/>
                        </a:spcAft>
                      </a:pPr>
                      <a:r>
                        <a:rPr lang="en-US" sz="800" b="0" dirty="0"/>
                        <a:t>●User researches: Searches online for information about Parkinson's disease, its symptoms, and available diagnostic methods.</a:t>
                      </a:r>
                      <a:endParaRPr lang="en-IN" sz="800" b="0" dirty="0"/>
                    </a:p>
                    <a:p>
                      <a:pPr algn="just">
                        <a:lnSpc>
                          <a:spcPct val="107000"/>
                        </a:lnSpc>
                        <a:spcAft>
                          <a:spcPts val="800"/>
                        </a:spcAft>
                      </a:pPr>
                      <a:r>
                        <a:rPr lang="en-US" sz="800" b="0" dirty="0"/>
                        <a:t>●User schedules a medical appointment: Makes an appointment with a healthcare professional to discuss their concerns and undergo potential tests.</a:t>
                      </a:r>
                      <a:endParaRPr lang="en-IN" sz="800" b="0" dirty="0"/>
                    </a:p>
                    <a:p>
                      <a:endParaRPr lang="en-IN" sz="800" dirty="0"/>
                    </a:p>
                  </a:txBody>
                  <a:tcPr/>
                </a:tc>
                <a:tc>
                  <a:txBody>
                    <a:bodyPr/>
                    <a:lstStyle/>
                    <a:p>
                      <a:pPr algn="l">
                        <a:lnSpc>
                          <a:spcPct val="107000"/>
                        </a:lnSpc>
                        <a:spcAft>
                          <a:spcPts val="800"/>
                        </a:spcAft>
                      </a:pPr>
                      <a:r>
                        <a:rPr lang="en-US" sz="800" b="1" u="sng" dirty="0"/>
                        <a:t>What User Feels</a:t>
                      </a:r>
                      <a:endParaRPr lang="en-IN" sz="800" b="1" u="sng" dirty="0"/>
                    </a:p>
                    <a:p>
                      <a:pPr marL="171450" lvl="0" indent="-171450">
                        <a:lnSpc>
                          <a:spcPct val="107000"/>
                        </a:lnSpc>
                        <a:spcAft>
                          <a:spcPts val="800"/>
                        </a:spcAft>
                        <a:buFont typeface="Arial" panose="020B0604020202020204" pitchFamily="34" charset="0"/>
                        <a:buChar char="•"/>
                      </a:pPr>
                      <a:r>
                        <a:rPr lang="en-US" sz="800" dirty="0"/>
                        <a:t>User feels anxious: Experiences anxiety about the uncertainty of their symptoms and the potential implications for their health.</a:t>
                      </a:r>
                      <a:endParaRPr lang="en-IN" sz="800" dirty="0"/>
                    </a:p>
                    <a:p>
                      <a:pPr marL="171450" lvl="0" indent="-171450">
                        <a:lnSpc>
                          <a:spcPct val="107000"/>
                        </a:lnSpc>
                        <a:spcAft>
                          <a:spcPts val="800"/>
                        </a:spcAft>
                        <a:buFont typeface="Arial" panose="020B0604020202020204" pitchFamily="34" charset="0"/>
                        <a:buChar char="•"/>
                      </a:pPr>
                      <a:r>
                        <a:rPr lang="en-US" sz="800" dirty="0"/>
                        <a:t>User hopes for a positive outcome: Holds onto hope that their symptoms are not indicative of a serious condition like Parkinson's disease.</a:t>
                      </a:r>
                      <a:r>
                        <a:rPr lang="en-US" sz="800" dirty="0">
                          <a:effectLst/>
                        </a:rPr>
                        <a:t> </a:t>
                      </a:r>
                      <a:endParaRPr lang="en-IN" sz="800" dirty="0">
                        <a:effectLst/>
                      </a:endParaRPr>
                    </a:p>
                    <a:p>
                      <a:endParaRPr lang="en-IN" sz="800" dirty="0"/>
                    </a:p>
                  </a:txBody>
                  <a:tcPr/>
                </a:tc>
                <a:extLst>
                  <a:ext uri="{0D108BD9-81ED-4DB2-BD59-A6C34878D82A}">
                    <a16:rowId xmlns:a16="http://schemas.microsoft.com/office/drawing/2014/main" val="3675581049"/>
                  </a:ext>
                </a:extLst>
              </a:tr>
            </a:tbl>
          </a:graphicData>
        </a:graphic>
      </p:graphicFrame>
      <p:grpSp>
        <p:nvGrpSpPr>
          <p:cNvPr id="59" name="Group 58">
            <a:extLst>
              <a:ext uri="{FF2B5EF4-FFF2-40B4-BE49-F238E27FC236}">
                <a16:creationId xmlns:a16="http://schemas.microsoft.com/office/drawing/2014/main" id="{C5644C60-CD92-8706-94CB-3E5A165BB563}"/>
              </a:ext>
            </a:extLst>
          </p:cNvPr>
          <p:cNvGrpSpPr/>
          <p:nvPr/>
        </p:nvGrpSpPr>
        <p:grpSpPr>
          <a:xfrm>
            <a:off x="8720711" y="2186561"/>
            <a:ext cx="3117975" cy="2603970"/>
            <a:chOff x="8863244" y="2413001"/>
            <a:chExt cx="3152060" cy="2877112"/>
          </a:xfrm>
        </p:grpSpPr>
        <p:sp>
          <p:nvSpPr>
            <p:cNvPr id="31" name="Rectangle: Rounded Corners 30">
              <a:extLst>
                <a:ext uri="{FF2B5EF4-FFF2-40B4-BE49-F238E27FC236}">
                  <a16:creationId xmlns:a16="http://schemas.microsoft.com/office/drawing/2014/main" id="{58464ADF-DEF5-ACC0-9458-DD82DBBB25E5}"/>
                </a:ext>
              </a:extLst>
            </p:cNvPr>
            <p:cNvSpPr/>
            <p:nvPr/>
          </p:nvSpPr>
          <p:spPr>
            <a:xfrm>
              <a:off x="8863244" y="2413002"/>
              <a:ext cx="889043" cy="6819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PPMI and UCI Databases</a:t>
              </a:r>
            </a:p>
          </p:txBody>
        </p:sp>
        <p:sp>
          <p:nvSpPr>
            <p:cNvPr id="32" name="Rectangle: Rounded Corners 31">
              <a:extLst>
                <a:ext uri="{FF2B5EF4-FFF2-40B4-BE49-F238E27FC236}">
                  <a16:creationId xmlns:a16="http://schemas.microsoft.com/office/drawing/2014/main" id="{826D957B-1AF7-1604-90B8-1E289F9D4F5D}"/>
                </a:ext>
              </a:extLst>
            </p:cNvPr>
            <p:cNvSpPr/>
            <p:nvPr/>
          </p:nvSpPr>
          <p:spPr>
            <a:xfrm>
              <a:off x="8863244" y="3507106"/>
              <a:ext cx="889043" cy="6819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Audio Data collection</a:t>
              </a:r>
            </a:p>
          </p:txBody>
        </p:sp>
        <p:sp>
          <p:nvSpPr>
            <p:cNvPr id="34" name="Rectangle: Rounded Corners 33">
              <a:extLst>
                <a:ext uri="{FF2B5EF4-FFF2-40B4-BE49-F238E27FC236}">
                  <a16:creationId xmlns:a16="http://schemas.microsoft.com/office/drawing/2014/main" id="{FEA81651-CD48-FD96-ADAA-CF7A174FD3EC}"/>
                </a:ext>
              </a:extLst>
            </p:cNvPr>
            <p:cNvSpPr/>
            <p:nvPr/>
          </p:nvSpPr>
          <p:spPr>
            <a:xfrm>
              <a:off x="8893650" y="4608122"/>
              <a:ext cx="889043" cy="6819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Data Preprocessing and analysis</a:t>
              </a:r>
            </a:p>
          </p:txBody>
        </p:sp>
        <p:sp>
          <p:nvSpPr>
            <p:cNvPr id="35" name="Rectangle: Rounded Corners 34">
              <a:extLst>
                <a:ext uri="{FF2B5EF4-FFF2-40B4-BE49-F238E27FC236}">
                  <a16:creationId xmlns:a16="http://schemas.microsoft.com/office/drawing/2014/main" id="{D6F6E3FE-DF9B-D1E4-9790-61EB7149940B}"/>
                </a:ext>
              </a:extLst>
            </p:cNvPr>
            <p:cNvSpPr/>
            <p:nvPr/>
          </p:nvSpPr>
          <p:spPr>
            <a:xfrm>
              <a:off x="10035164" y="3507106"/>
              <a:ext cx="889043" cy="6819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00" dirty="0"/>
                <a:t>ML model training (SVM, Logistic Regression, KNN)</a:t>
              </a:r>
            </a:p>
          </p:txBody>
        </p:sp>
        <p:sp>
          <p:nvSpPr>
            <p:cNvPr id="36" name="Rectangle: Rounded Corners 35">
              <a:extLst>
                <a:ext uri="{FF2B5EF4-FFF2-40B4-BE49-F238E27FC236}">
                  <a16:creationId xmlns:a16="http://schemas.microsoft.com/office/drawing/2014/main" id="{6550BCF5-6FE5-0B29-3A13-0CA133BD7928}"/>
                </a:ext>
              </a:extLst>
            </p:cNvPr>
            <p:cNvSpPr/>
            <p:nvPr/>
          </p:nvSpPr>
          <p:spPr>
            <a:xfrm>
              <a:off x="9994753" y="2413002"/>
              <a:ext cx="889043" cy="6819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Model Evaluation</a:t>
              </a:r>
            </a:p>
          </p:txBody>
        </p:sp>
        <p:sp>
          <p:nvSpPr>
            <p:cNvPr id="37" name="Rectangle: Rounded Corners 36">
              <a:extLst>
                <a:ext uri="{FF2B5EF4-FFF2-40B4-BE49-F238E27FC236}">
                  <a16:creationId xmlns:a16="http://schemas.microsoft.com/office/drawing/2014/main" id="{1F44F85D-4A34-812B-38E4-AC3477974E57}"/>
                </a:ext>
              </a:extLst>
            </p:cNvPr>
            <p:cNvSpPr/>
            <p:nvPr/>
          </p:nvSpPr>
          <p:spPr>
            <a:xfrm>
              <a:off x="11126261" y="2413001"/>
              <a:ext cx="889043" cy="6819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Early Detection of Parkinson’s Disease</a:t>
              </a:r>
            </a:p>
          </p:txBody>
        </p:sp>
        <p:cxnSp>
          <p:nvCxnSpPr>
            <p:cNvPr id="38" name="Straight Arrow Connector 37">
              <a:extLst>
                <a:ext uri="{FF2B5EF4-FFF2-40B4-BE49-F238E27FC236}">
                  <a16:creationId xmlns:a16="http://schemas.microsoft.com/office/drawing/2014/main" id="{B25CF652-F17D-A5EB-A76C-E89EF0ED1D93}"/>
                </a:ext>
              </a:extLst>
            </p:cNvPr>
            <p:cNvCxnSpPr>
              <a:cxnSpLocks/>
              <a:stCxn id="31" idx="2"/>
              <a:endCxn id="32" idx="0"/>
            </p:cNvCxnSpPr>
            <p:nvPr/>
          </p:nvCxnSpPr>
          <p:spPr>
            <a:xfrm>
              <a:off x="9307765" y="3094993"/>
              <a:ext cx="0" cy="41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2019B6-B4E6-8FC2-9A27-96AB3BFDAF44}"/>
                </a:ext>
              </a:extLst>
            </p:cNvPr>
            <p:cNvCxnSpPr/>
            <p:nvPr/>
          </p:nvCxnSpPr>
          <p:spPr>
            <a:xfrm>
              <a:off x="9307765" y="4189097"/>
              <a:ext cx="0" cy="41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220E797-44BB-7D9E-5D35-574B6B091E32}"/>
                </a:ext>
              </a:extLst>
            </p:cNvPr>
            <p:cNvCxnSpPr>
              <a:cxnSpLocks/>
            </p:cNvCxnSpPr>
            <p:nvPr/>
          </p:nvCxnSpPr>
          <p:spPr>
            <a:xfrm flipV="1">
              <a:off x="10463521" y="4161745"/>
              <a:ext cx="0" cy="79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B1DCCCF-96BB-FB15-00ED-AD318D2A445F}"/>
                </a:ext>
              </a:extLst>
            </p:cNvPr>
            <p:cNvCxnSpPr>
              <a:cxnSpLocks/>
            </p:cNvCxnSpPr>
            <p:nvPr/>
          </p:nvCxnSpPr>
          <p:spPr>
            <a:xfrm flipV="1">
              <a:off x="10439274" y="3094992"/>
              <a:ext cx="0" cy="57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6253CA4-9200-8E43-4F63-5410F96F8976}"/>
                </a:ext>
              </a:extLst>
            </p:cNvPr>
            <p:cNvCxnSpPr>
              <a:cxnSpLocks/>
            </p:cNvCxnSpPr>
            <p:nvPr/>
          </p:nvCxnSpPr>
          <p:spPr>
            <a:xfrm>
              <a:off x="10843384" y="2753996"/>
              <a:ext cx="2828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0B1E63-8990-692E-3527-A8D919C29F5A}"/>
                </a:ext>
              </a:extLst>
            </p:cNvPr>
            <p:cNvCxnSpPr>
              <a:cxnSpLocks/>
              <a:stCxn id="34" idx="3"/>
            </p:cNvCxnSpPr>
            <p:nvPr/>
          </p:nvCxnSpPr>
          <p:spPr>
            <a:xfrm>
              <a:off x="9782693" y="4949118"/>
              <a:ext cx="680828" cy="691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E6C21E4-0A85-3A28-1A47-186186D45D27}"/>
              </a:ext>
            </a:extLst>
          </p:cNvPr>
          <p:cNvSpPr txBox="1"/>
          <p:nvPr/>
        </p:nvSpPr>
        <p:spPr>
          <a:xfrm>
            <a:off x="8742240" y="1850730"/>
            <a:ext cx="3096446" cy="307777"/>
          </a:xfrm>
          <a:prstGeom prst="rect">
            <a:avLst/>
          </a:prstGeom>
          <a:solidFill>
            <a:schemeClr val="bg1"/>
          </a:solidFill>
        </p:spPr>
        <p:txBody>
          <a:bodyPr wrap="square" rtlCol="0">
            <a:spAutoFit/>
          </a:bodyPr>
          <a:lstStyle/>
          <a:p>
            <a:pPr algn="ctr"/>
            <a:r>
              <a:rPr lang="en-US" b="1" dirty="0">
                <a:solidFill>
                  <a:schemeClr val="tx1"/>
                </a:solidFill>
              </a:rPr>
              <a:t>Proposed Architecture/Diagram:</a:t>
            </a:r>
            <a:endParaRPr lang="en-IN" b="1" dirty="0">
              <a:solidFill>
                <a:schemeClr val="tx1"/>
              </a:solidFill>
            </a:endParaRPr>
          </a:p>
        </p:txBody>
      </p:sp>
      <p:graphicFrame>
        <p:nvGraphicFramePr>
          <p:cNvPr id="5" name="Table 5">
            <a:extLst>
              <a:ext uri="{FF2B5EF4-FFF2-40B4-BE49-F238E27FC236}">
                <a16:creationId xmlns:a16="http://schemas.microsoft.com/office/drawing/2014/main" id="{03BF0CEF-85A2-1258-A430-781D15F7A695}"/>
              </a:ext>
            </a:extLst>
          </p:cNvPr>
          <p:cNvGraphicFramePr>
            <a:graphicFrameLocks noGrp="1"/>
          </p:cNvGraphicFramePr>
          <p:nvPr>
            <p:extLst>
              <p:ext uri="{D42A27DB-BD31-4B8C-83A1-F6EECF244321}">
                <p14:modId xmlns:p14="http://schemas.microsoft.com/office/powerpoint/2010/main" val="2930448860"/>
              </p:ext>
            </p:extLst>
          </p:nvPr>
        </p:nvGraphicFramePr>
        <p:xfrm>
          <a:off x="4452449" y="1764581"/>
          <a:ext cx="4058496" cy="3154578"/>
        </p:xfrm>
        <a:graphic>
          <a:graphicData uri="http://schemas.openxmlformats.org/drawingml/2006/table">
            <a:tbl>
              <a:tblPr firstRow="1" bandRow="1">
                <a:tableStyleId>{5C22544A-7EE6-4342-B048-85BDC9FD1C3A}</a:tableStyleId>
              </a:tblPr>
              <a:tblGrid>
                <a:gridCol w="593837">
                  <a:extLst>
                    <a:ext uri="{9D8B030D-6E8A-4147-A177-3AD203B41FA5}">
                      <a16:colId xmlns:a16="http://schemas.microsoft.com/office/drawing/2014/main" val="196232093"/>
                    </a:ext>
                  </a:extLst>
                </a:gridCol>
                <a:gridCol w="1804813">
                  <a:extLst>
                    <a:ext uri="{9D8B030D-6E8A-4147-A177-3AD203B41FA5}">
                      <a16:colId xmlns:a16="http://schemas.microsoft.com/office/drawing/2014/main" val="2957682475"/>
                    </a:ext>
                  </a:extLst>
                </a:gridCol>
                <a:gridCol w="1659846">
                  <a:extLst>
                    <a:ext uri="{9D8B030D-6E8A-4147-A177-3AD203B41FA5}">
                      <a16:colId xmlns:a16="http://schemas.microsoft.com/office/drawing/2014/main" val="2528890277"/>
                    </a:ext>
                  </a:extLst>
                </a:gridCol>
              </a:tblGrid>
              <a:tr h="588864">
                <a:tc>
                  <a:txBody>
                    <a:bodyPr/>
                    <a:lstStyle/>
                    <a:p>
                      <a:r>
                        <a:rPr lang="en-US" sz="900" dirty="0"/>
                        <a:t>SR NO</a:t>
                      </a:r>
                      <a:endParaRPr lang="en-IN" sz="900" dirty="0"/>
                    </a:p>
                  </a:txBody>
                  <a:tcPr/>
                </a:tc>
                <a:tc>
                  <a:txBody>
                    <a:bodyPr/>
                    <a:lstStyle/>
                    <a:p>
                      <a:pPr algn="ctr"/>
                      <a:r>
                        <a:rPr lang="en-US" sz="900" dirty="0"/>
                        <a:t>Requirement</a:t>
                      </a:r>
                      <a:endParaRPr lang="en-IN" sz="900" dirty="0"/>
                    </a:p>
                  </a:txBody>
                  <a:tcPr/>
                </a:tc>
                <a:tc>
                  <a:txBody>
                    <a:bodyPr/>
                    <a:lstStyle/>
                    <a:p>
                      <a:pPr algn="ctr"/>
                      <a:r>
                        <a:rPr lang="en-US" sz="900" dirty="0"/>
                        <a:t>Solutions</a:t>
                      </a:r>
                      <a:endParaRPr lang="en-IN" sz="900" dirty="0"/>
                    </a:p>
                  </a:txBody>
                  <a:tcPr/>
                </a:tc>
                <a:extLst>
                  <a:ext uri="{0D108BD9-81ED-4DB2-BD59-A6C34878D82A}">
                    <a16:rowId xmlns:a16="http://schemas.microsoft.com/office/drawing/2014/main" val="3609769331"/>
                  </a:ext>
                </a:extLst>
              </a:tr>
              <a:tr h="223696">
                <a:tc>
                  <a:txBody>
                    <a:bodyPr/>
                    <a:lstStyle/>
                    <a:p>
                      <a:r>
                        <a:rPr lang="en-US" sz="900" dirty="0"/>
                        <a:t>1.</a:t>
                      </a:r>
                      <a:endParaRPr lang="en-IN" sz="900" dirty="0"/>
                    </a:p>
                  </a:txBody>
                  <a:tcPr/>
                </a:tc>
                <a:tc gridSpan="2">
                  <a:txBody>
                    <a:bodyPr/>
                    <a:lstStyle/>
                    <a:p>
                      <a:pPr algn="ctr">
                        <a:lnSpc>
                          <a:spcPct val="107000"/>
                        </a:lnSpc>
                        <a:spcAft>
                          <a:spcPts val="800"/>
                        </a:spcAft>
                      </a:pPr>
                      <a:r>
                        <a:rPr lang="en-US" sz="900" b="1" dirty="0">
                          <a:effectLst/>
                          <a:latin typeface="Calibri" panose="020F0502020204030204" pitchFamily="34" charset="0"/>
                          <a:ea typeface="Calibri" panose="020F0502020204030204" pitchFamily="34" charset="0"/>
                        </a:rPr>
                        <a:t>Data Collection And Preprocessing :-</a:t>
                      </a:r>
                      <a:endParaRPr lang="en-IN" sz="900" dirty="0">
                        <a:effectLst/>
                        <a:latin typeface="Calibri" panose="020F0502020204030204" pitchFamily="34" charset="0"/>
                        <a:ea typeface="Calibri" panose="020F0502020204030204"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50433461"/>
                  </a:ext>
                </a:extLst>
              </a:tr>
              <a:tr h="987772">
                <a:tc>
                  <a:txBody>
                    <a:bodyPr/>
                    <a:lstStyle/>
                    <a:p>
                      <a:endParaRPr lang="en-IN" sz="900" dirty="0"/>
                    </a:p>
                  </a:txBody>
                  <a:tcPr/>
                </a:tc>
                <a:tc>
                  <a:txBody>
                    <a:bodyPr/>
                    <a:lstStyle/>
                    <a:p>
                      <a:r>
                        <a:rPr lang="en-US" sz="900" b="0" i="0" u="none" strike="noStrike" cap="none" dirty="0">
                          <a:solidFill>
                            <a:schemeClr val="dk1"/>
                          </a:solidFill>
                          <a:effectLst/>
                          <a:latin typeface="+mn-lt"/>
                          <a:ea typeface="+mn-ea"/>
                          <a:cs typeface="+mn-cs"/>
                          <a:sym typeface="Arial" panose="020B0604020202020204"/>
                        </a:rPr>
                        <a:t>Available Solutions-Existing Research Models</a:t>
                      </a:r>
                      <a:endParaRPr lang="en-IN" sz="900" b="0" i="0" u="none" strike="noStrike" cap="none" dirty="0">
                        <a:solidFill>
                          <a:schemeClr val="dk1"/>
                        </a:solidFill>
                        <a:effectLst/>
                        <a:latin typeface="+mn-lt"/>
                        <a:ea typeface="+mn-ea"/>
                        <a:cs typeface="+mn-cs"/>
                        <a:sym typeface="Arial" panose="020B0604020202020204"/>
                      </a:endParaRPr>
                    </a:p>
                  </a:txBody>
                  <a:tcPr/>
                </a:tc>
                <a:tc>
                  <a:txBody>
                    <a:bodyPr/>
                    <a:lstStyle/>
                    <a:p>
                      <a:r>
                        <a:rPr lang="en-US" sz="900" b="0" i="0" u="none" strike="noStrike" cap="none" dirty="0">
                          <a:solidFill>
                            <a:schemeClr val="dk1"/>
                          </a:solidFill>
                          <a:effectLst/>
                          <a:latin typeface="+mn-lt"/>
                          <a:ea typeface="+mn-ea"/>
                          <a:cs typeface="+mn-cs"/>
                          <a:sym typeface="Arial" panose="020B0604020202020204"/>
                        </a:rPr>
                        <a:t>Proposed Solution-Develop an ensemble model that combines multiple algorithms' outputs.</a:t>
                      </a:r>
                      <a:endParaRPr lang="en-IN" sz="900" b="0" i="0" u="none" strike="noStrike" cap="none" dirty="0">
                        <a:solidFill>
                          <a:schemeClr val="dk1"/>
                        </a:solidFill>
                        <a:effectLst/>
                        <a:latin typeface="+mn-lt"/>
                        <a:ea typeface="+mn-ea"/>
                        <a:cs typeface="+mn-cs"/>
                        <a:sym typeface="Arial" panose="020B0604020202020204"/>
                      </a:endParaRPr>
                    </a:p>
                  </a:txBody>
                  <a:tcPr/>
                </a:tc>
                <a:extLst>
                  <a:ext uri="{0D108BD9-81ED-4DB2-BD59-A6C34878D82A}">
                    <a16:rowId xmlns:a16="http://schemas.microsoft.com/office/drawing/2014/main" val="1779262291"/>
                  </a:ext>
                </a:extLst>
              </a:tr>
              <a:tr h="223696">
                <a:tc>
                  <a:txBody>
                    <a:bodyPr/>
                    <a:lstStyle/>
                    <a:p>
                      <a:r>
                        <a:rPr lang="en-US" sz="900" dirty="0"/>
                        <a:t>2.</a:t>
                      </a:r>
                      <a:endParaRPr lang="en-IN" sz="900" dirty="0"/>
                    </a:p>
                  </a:txBody>
                  <a:tcPr/>
                </a:tc>
                <a:tc gridSpan="2">
                  <a:txBody>
                    <a:bodyPr/>
                    <a:lstStyle/>
                    <a:p>
                      <a:pPr algn="ctr"/>
                      <a:r>
                        <a:rPr lang="en-US" sz="900" b="1" i="0" u="none" strike="noStrike" cap="none" dirty="0">
                          <a:solidFill>
                            <a:schemeClr val="dk1"/>
                          </a:solidFill>
                          <a:effectLst/>
                          <a:latin typeface="+mn-lt"/>
                          <a:ea typeface="+mn-ea"/>
                          <a:cs typeface="+mn-cs"/>
                          <a:sym typeface="Arial" panose="020B0604020202020204"/>
                        </a:rPr>
                        <a:t>Wearable Devices :-</a:t>
                      </a:r>
                      <a:endParaRPr lang="en-IN" sz="900" dirty="0"/>
                    </a:p>
                  </a:txBody>
                  <a:tcPr/>
                </a:tc>
                <a:tc hMerge="1">
                  <a:txBody>
                    <a:bodyPr/>
                    <a:lstStyle/>
                    <a:p>
                      <a:endParaRPr lang="en-IN"/>
                    </a:p>
                  </a:txBody>
                  <a:tcPr/>
                </a:tc>
                <a:extLst>
                  <a:ext uri="{0D108BD9-81ED-4DB2-BD59-A6C34878D82A}">
                    <a16:rowId xmlns:a16="http://schemas.microsoft.com/office/drawing/2014/main" val="2301806237"/>
                  </a:ext>
                </a:extLst>
              </a:tr>
              <a:tr h="1120742">
                <a:tc>
                  <a:txBody>
                    <a:bodyPr/>
                    <a:lstStyle/>
                    <a:p>
                      <a:endParaRPr lang="en-IN" sz="900"/>
                    </a:p>
                  </a:txBody>
                  <a:tcPr/>
                </a:tc>
                <a:tc>
                  <a:txBody>
                    <a:bodyPr/>
                    <a:lstStyle/>
                    <a:p>
                      <a:r>
                        <a:rPr lang="en-US" sz="900" b="0" i="0" u="none" strike="noStrike" cap="none" dirty="0">
                          <a:solidFill>
                            <a:schemeClr val="dk1"/>
                          </a:solidFill>
                          <a:effectLst/>
                          <a:latin typeface="+mn-lt"/>
                          <a:ea typeface="+mn-ea"/>
                          <a:cs typeface="+mn-cs"/>
                          <a:sym typeface="Arial" panose="020B0604020202020204"/>
                        </a:rPr>
                        <a:t>Available Solutions-Some wearable devices are already used to monitor movement and collect data. They can provide valuable inputs for early detection models.</a:t>
                      </a:r>
                      <a:endParaRPr lang="en-IN" sz="900" b="0" i="0" u="none" strike="noStrike" cap="none" dirty="0">
                        <a:solidFill>
                          <a:schemeClr val="dk1"/>
                        </a:solidFill>
                        <a:effectLst/>
                        <a:latin typeface="+mn-lt"/>
                        <a:ea typeface="+mn-ea"/>
                        <a:cs typeface="+mn-cs"/>
                        <a:sym typeface="Arial" panose="020B0604020202020204"/>
                      </a:endParaRPr>
                    </a:p>
                  </a:txBody>
                  <a:tcPr/>
                </a:tc>
                <a:tc>
                  <a:txBody>
                    <a:bodyPr/>
                    <a:lstStyle/>
                    <a:p>
                      <a:r>
                        <a:rPr lang="en-US" sz="900" b="0" i="0" u="none" strike="noStrike" cap="none" dirty="0">
                          <a:solidFill>
                            <a:schemeClr val="dk1"/>
                          </a:solidFill>
                          <a:effectLst/>
                          <a:latin typeface="+mn-lt"/>
                          <a:ea typeface="+mn-ea"/>
                          <a:cs typeface="+mn-cs"/>
                          <a:sym typeface="Arial" panose="020B0604020202020204"/>
                        </a:rPr>
                        <a:t>Proposed Solution-Gather a comprehensive dataset from wearable devices, voice recordings, and medical imaging sources. </a:t>
                      </a:r>
                      <a:endParaRPr lang="en-IN" sz="900" dirty="0"/>
                    </a:p>
                  </a:txBody>
                  <a:tcPr/>
                </a:tc>
                <a:extLst>
                  <a:ext uri="{0D108BD9-81ED-4DB2-BD59-A6C34878D82A}">
                    <a16:rowId xmlns:a16="http://schemas.microsoft.com/office/drawing/2014/main" val="200442614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8809A48-E01A-1D9A-FDEF-0E6395F301AE}"/>
              </a:ext>
            </a:extLst>
          </p:cNvPr>
          <p:cNvGraphicFramePr>
            <a:graphicFrameLocks noGrp="1"/>
          </p:cNvGraphicFramePr>
          <p:nvPr>
            <p:extLst>
              <p:ext uri="{D42A27DB-BD31-4B8C-83A1-F6EECF244321}">
                <p14:modId xmlns:p14="http://schemas.microsoft.com/office/powerpoint/2010/main" val="3885189478"/>
              </p:ext>
            </p:extLst>
          </p:nvPr>
        </p:nvGraphicFramePr>
        <p:xfrm>
          <a:off x="2032000" y="719666"/>
          <a:ext cx="8127999" cy="2899897"/>
        </p:xfrm>
        <a:graphic>
          <a:graphicData uri="http://schemas.openxmlformats.org/drawingml/2006/table">
            <a:tbl>
              <a:tblPr firstRow="1" bandRow="1">
                <a:tableStyleId>{5C22544A-7EE6-4342-B048-85BDC9FD1C3A}</a:tableStyleId>
              </a:tblPr>
              <a:tblGrid>
                <a:gridCol w="755588">
                  <a:extLst>
                    <a:ext uri="{9D8B030D-6E8A-4147-A177-3AD203B41FA5}">
                      <a16:colId xmlns:a16="http://schemas.microsoft.com/office/drawing/2014/main" val="196232093"/>
                    </a:ext>
                  </a:extLst>
                </a:gridCol>
                <a:gridCol w="4048218">
                  <a:extLst>
                    <a:ext uri="{9D8B030D-6E8A-4147-A177-3AD203B41FA5}">
                      <a16:colId xmlns:a16="http://schemas.microsoft.com/office/drawing/2014/main" val="2957682475"/>
                    </a:ext>
                  </a:extLst>
                </a:gridCol>
                <a:gridCol w="3324193">
                  <a:extLst>
                    <a:ext uri="{9D8B030D-6E8A-4147-A177-3AD203B41FA5}">
                      <a16:colId xmlns:a16="http://schemas.microsoft.com/office/drawing/2014/main" val="2528890277"/>
                    </a:ext>
                  </a:extLst>
                </a:gridCol>
              </a:tblGrid>
              <a:tr h="354120">
                <a:tc>
                  <a:txBody>
                    <a:bodyPr/>
                    <a:lstStyle/>
                    <a:p>
                      <a:r>
                        <a:rPr lang="en-US" dirty="0"/>
                        <a:t>SR NO</a:t>
                      </a:r>
                      <a:endParaRPr lang="en-IN" dirty="0"/>
                    </a:p>
                  </a:txBody>
                  <a:tcPr/>
                </a:tc>
                <a:tc>
                  <a:txBody>
                    <a:bodyPr/>
                    <a:lstStyle/>
                    <a:p>
                      <a:pPr algn="ctr"/>
                      <a:r>
                        <a:rPr lang="en-US" dirty="0"/>
                        <a:t>Requirement</a:t>
                      </a:r>
                      <a:endParaRPr lang="en-IN" dirty="0"/>
                    </a:p>
                  </a:txBody>
                  <a:tcPr/>
                </a:tc>
                <a:tc>
                  <a:txBody>
                    <a:bodyPr/>
                    <a:lstStyle/>
                    <a:p>
                      <a:pPr algn="ctr"/>
                      <a:r>
                        <a:rPr lang="en-US" dirty="0"/>
                        <a:t>Solutions</a:t>
                      </a:r>
                      <a:endParaRPr lang="en-IN" dirty="0"/>
                    </a:p>
                  </a:txBody>
                  <a:tcPr/>
                </a:tc>
                <a:extLst>
                  <a:ext uri="{0D108BD9-81ED-4DB2-BD59-A6C34878D82A}">
                    <a16:rowId xmlns:a16="http://schemas.microsoft.com/office/drawing/2014/main" val="3609769331"/>
                  </a:ext>
                </a:extLst>
              </a:tr>
              <a:tr h="354120">
                <a:tc>
                  <a:txBody>
                    <a:bodyPr/>
                    <a:lstStyle/>
                    <a:p>
                      <a:r>
                        <a:rPr lang="en-US" dirty="0"/>
                        <a:t>1.</a:t>
                      </a:r>
                      <a:endParaRPr lang="en-IN" dirty="0"/>
                    </a:p>
                  </a:txBody>
                  <a:tcPr/>
                </a:tc>
                <a:tc gridSpan="2">
                  <a:txBody>
                    <a:bodyPr/>
                    <a:lstStyle/>
                    <a:p>
                      <a:pPr algn="ctr">
                        <a:lnSpc>
                          <a:spcPct val="107000"/>
                        </a:lnSpc>
                        <a:spcAft>
                          <a:spcPts val="800"/>
                        </a:spcAft>
                      </a:pPr>
                      <a:r>
                        <a:rPr lang="en-US" sz="1800" b="1" dirty="0">
                          <a:effectLst/>
                          <a:latin typeface="Calibri" panose="020F0502020204030204" pitchFamily="34" charset="0"/>
                          <a:ea typeface="Calibri" panose="020F0502020204030204" pitchFamily="34" charset="0"/>
                        </a:rPr>
                        <a:t>Data Collection And Preprocessing :-</a:t>
                      </a:r>
                      <a:endParaRPr lang="en-IN" sz="1100" dirty="0">
                        <a:effectLst/>
                        <a:latin typeface="Calibri" panose="020F0502020204030204" pitchFamily="34" charset="0"/>
                        <a:ea typeface="Calibri" panose="020F0502020204030204"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50433461"/>
                  </a:ext>
                </a:extLst>
              </a:tr>
              <a:tr h="698537">
                <a:tc>
                  <a:txBody>
                    <a:bodyPr/>
                    <a:lstStyle/>
                    <a:p>
                      <a:endParaRPr lang="en-IN" dirty="0"/>
                    </a:p>
                  </a:txBody>
                  <a:tcPr/>
                </a:tc>
                <a:tc>
                  <a:txBody>
                    <a:bodyPr/>
                    <a:lstStyle/>
                    <a:p>
                      <a:r>
                        <a:rPr lang="en-US" sz="1400" b="0" i="0" u="none" strike="noStrike" cap="none" dirty="0">
                          <a:solidFill>
                            <a:schemeClr val="dk1"/>
                          </a:solidFill>
                          <a:effectLst/>
                          <a:latin typeface="+mn-lt"/>
                          <a:ea typeface="+mn-ea"/>
                          <a:cs typeface="+mn-cs"/>
                          <a:sym typeface="Arial" panose="020B0604020202020204"/>
                        </a:rPr>
                        <a:t>Available Solutions-Existing Research Models</a:t>
                      </a:r>
                      <a:endParaRPr lang="en-IN" sz="1400" b="0" i="0" u="none" strike="noStrike" cap="none" dirty="0">
                        <a:solidFill>
                          <a:schemeClr val="dk1"/>
                        </a:solidFill>
                        <a:effectLst/>
                        <a:latin typeface="+mn-lt"/>
                        <a:ea typeface="+mn-ea"/>
                        <a:cs typeface="+mn-cs"/>
                        <a:sym typeface="Arial" panose="020B0604020202020204"/>
                      </a:endParaRPr>
                    </a:p>
                  </a:txBody>
                  <a:tcPr/>
                </a:tc>
                <a:tc>
                  <a:txBody>
                    <a:bodyPr/>
                    <a:lstStyle/>
                    <a:p>
                      <a:r>
                        <a:rPr lang="en-US" sz="1400" b="0" i="0" u="none" strike="noStrike" cap="none" dirty="0">
                          <a:solidFill>
                            <a:schemeClr val="dk1"/>
                          </a:solidFill>
                          <a:effectLst/>
                          <a:latin typeface="+mn-lt"/>
                          <a:ea typeface="+mn-ea"/>
                          <a:cs typeface="+mn-cs"/>
                          <a:sym typeface="Arial" panose="020B0604020202020204"/>
                        </a:rPr>
                        <a:t>Proposed Solution-Develop an ensemble model that combines multiple algorithms' outputs.</a:t>
                      </a:r>
                      <a:endParaRPr lang="en-IN" sz="1400" b="0" i="0" u="none" strike="noStrike" cap="none" dirty="0">
                        <a:solidFill>
                          <a:schemeClr val="dk1"/>
                        </a:solidFill>
                        <a:effectLst/>
                        <a:latin typeface="+mn-lt"/>
                        <a:ea typeface="+mn-ea"/>
                        <a:cs typeface="+mn-cs"/>
                        <a:sym typeface="Arial" panose="020B0604020202020204"/>
                      </a:endParaRPr>
                    </a:p>
                  </a:txBody>
                  <a:tcPr/>
                </a:tc>
                <a:extLst>
                  <a:ext uri="{0D108BD9-81ED-4DB2-BD59-A6C34878D82A}">
                    <a16:rowId xmlns:a16="http://schemas.microsoft.com/office/drawing/2014/main" val="1779262291"/>
                  </a:ext>
                </a:extLst>
              </a:tr>
              <a:tr h="354120">
                <a:tc>
                  <a:txBody>
                    <a:bodyPr/>
                    <a:lstStyle/>
                    <a:p>
                      <a:r>
                        <a:rPr lang="en-US" dirty="0"/>
                        <a:t>2.</a:t>
                      </a:r>
                      <a:endParaRPr lang="en-IN" dirty="0"/>
                    </a:p>
                  </a:txBody>
                  <a:tcPr/>
                </a:tc>
                <a:tc gridSpan="2">
                  <a:txBody>
                    <a:bodyPr/>
                    <a:lstStyle/>
                    <a:p>
                      <a:pPr algn="ctr"/>
                      <a:r>
                        <a:rPr lang="en-US" sz="1400" b="1" i="0" u="none" strike="noStrike" cap="none" dirty="0">
                          <a:solidFill>
                            <a:schemeClr val="dk1"/>
                          </a:solidFill>
                          <a:effectLst/>
                          <a:latin typeface="+mn-lt"/>
                          <a:ea typeface="+mn-ea"/>
                          <a:cs typeface="+mn-cs"/>
                          <a:sym typeface="Arial" panose="020B0604020202020204"/>
                        </a:rPr>
                        <a:t>Wearable Devices :-</a:t>
                      </a:r>
                      <a:endParaRPr lang="en-IN" dirty="0"/>
                    </a:p>
                  </a:txBody>
                  <a:tcPr/>
                </a:tc>
                <a:tc hMerge="1">
                  <a:txBody>
                    <a:bodyPr/>
                    <a:lstStyle/>
                    <a:p>
                      <a:endParaRPr lang="en-IN"/>
                    </a:p>
                  </a:txBody>
                  <a:tcPr/>
                </a:tc>
                <a:extLst>
                  <a:ext uri="{0D108BD9-81ED-4DB2-BD59-A6C34878D82A}">
                    <a16:rowId xmlns:a16="http://schemas.microsoft.com/office/drawing/2014/main" val="2301806237"/>
                  </a:ext>
                </a:extLst>
              </a:tr>
              <a:tr h="1106017">
                <a:tc>
                  <a:txBody>
                    <a:bodyPr/>
                    <a:lstStyle/>
                    <a:p>
                      <a:endParaRPr lang="en-IN"/>
                    </a:p>
                  </a:txBody>
                  <a:tcPr/>
                </a:tc>
                <a:tc>
                  <a:txBody>
                    <a:bodyPr/>
                    <a:lstStyle/>
                    <a:p>
                      <a:r>
                        <a:rPr lang="en-US" sz="1400" b="0" i="0" u="none" strike="noStrike" cap="none" dirty="0">
                          <a:solidFill>
                            <a:schemeClr val="dk1"/>
                          </a:solidFill>
                          <a:effectLst/>
                          <a:latin typeface="+mn-lt"/>
                          <a:ea typeface="+mn-ea"/>
                          <a:cs typeface="+mn-cs"/>
                          <a:sym typeface="Arial" panose="020B0604020202020204"/>
                        </a:rPr>
                        <a:t>Available Solutions-Some wearable devices are already used to monitor movement and collect data. They can provide valuable inputs for early detection models.</a:t>
                      </a:r>
                      <a:endParaRPr lang="en-IN" sz="1400" b="0" i="0" u="none" strike="noStrike" cap="none" dirty="0">
                        <a:solidFill>
                          <a:schemeClr val="dk1"/>
                        </a:solidFill>
                        <a:effectLst/>
                        <a:latin typeface="+mn-lt"/>
                        <a:ea typeface="+mn-ea"/>
                        <a:cs typeface="+mn-cs"/>
                        <a:sym typeface="Arial" panose="020B0604020202020204"/>
                      </a:endParaRPr>
                    </a:p>
                  </a:txBody>
                  <a:tcPr/>
                </a:tc>
                <a:tc>
                  <a:txBody>
                    <a:bodyPr/>
                    <a:lstStyle/>
                    <a:p>
                      <a:r>
                        <a:rPr lang="en-US" sz="1400" b="0" i="0" u="none" strike="noStrike" cap="none" dirty="0">
                          <a:solidFill>
                            <a:schemeClr val="dk1"/>
                          </a:solidFill>
                          <a:effectLst/>
                          <a:latin typeface="+mn-lt"/>
                          <a:ea typeface="+mn-ea"/>
                          <a:cs typeface="+mn-cs"/>
                          <a:sym typeface="Arial" panose="020B0604020202020204"/>
                        </a:rPr>
                        <a:t>Proposed Solution-Gather a comprehensive dataset from wearable devices, voice recordings, and medical imaging sources. </a:t>
                      </a:r>
                      <a:endParaRPr lang="en-IN" dirty="0"/>
                    </a:p>
                  </a:txBody>
                  <a:tcPr/>
                </a:tc>
                <a:extLst>
                  <a:ext uri="{0D108BD9-81ED-4DB2-BD59-A6C34878D82A}">
                    <a16:rowId xmlns:a16="http://schemas.microsoft.com/office/drawing/2014/main" val="2004426146"/>
                  </a:ext>
                </a:extLst>
              </a:tr>
            </a:tbl>
          </a:graphicData>
        </a:graphic>
      </p:graphicFrame>
    </p:spTree>
    <p:extLst>
      <p:ext uri="{BB962C8B-B14F-4D97-AF65-F5344CB8AC3E}">
        <p14:creationId xmlns:p14="http://schemas.microsoft.com/office/powerpoint/2010/main" val="29281962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609</Words>
  <Application>Microsoft Office PowerPoint</Application>
  <PresentationFormat>Widescreen</PresentationFormat>
  <Paragraphs>97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Century</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Kapare</dc:creator>
  <cp:lastModifiedBy>Akanksha Prasad</cp:lastModifiedBy>
  <cp:revision>23</cp:revision>
  <dcterms:created xsi:type="dcterms:W3CDTF">2021-10-01T05:15:00Z</dcterms:created>
  <dcterms:modified xsi:type="dcterms:W3CDTF">2023-08-10T16:59:29Z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2023-08-08T08:42:57Z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a60f17bf-76ab-4b34-ba58-68caf4f4606b</vt:lpwstr>
  </property>
  <property fmtid="{D5CDD505-2E9C-101B-9397-08002B2CF9AE}" pid="8" name="MSIP_Label_e65487c9-99ed-4cbc-93a8-0e9b1796bde5_ContentBits">
    <vt:lpwstr>0</vt:lpwstr>
  </property>
  <property fmtid="{D5CDD505-2E9C-101B-9397-08002B2CF9AE}" pid="9" name="ICV">
    <vt:lpwstr>A918B280359D41C8B70B7E816BFFB91D</vt:lpwstr>
  </property>
  <property fmtid="{D5CDD505-2E9C-101B-9397-08002B2CF9AE}" pid="10" name="KSOProductBuildVer">
    <vt:lpwstr>1033-11.2.0.11219</vt:lpwstr>
  </property>
</Properties>
</file>