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7" r:id="rId7"/>
    <p:sldId id="274" r:id="rId8"/>
    <p:sldId id="261" r:id="rId9"/>
    <p:sldId id="268" r:id="rId10"/>
    <p:sldId id="271" r:id="rId11"/>
    <p:sldId id="273" r:id="rId12"/>
    <p:sldId id="269" r:id="rId13"/>
    <p:sldId id="264" r:id="rId14"/>
    <p:sldId id="263" r:id="rId15"/>
    <p:sldId id="275" r:id="rId16"/>
    <p:sldId id="266"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6DE8-89EB-4910-BE6E-A1D1FF0DA414}" type="datetimeFigureOut">
              <a:rPr lang="en-IN" smtClean="0"/>
              <a:t>22-05-2024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F56BE-111F-4976-9862-9E8F85A671DB}" type="slidenum">
              <a:rPr lang="en-IN" smtClean="0"/>
              <a:t>‹#›</a:t>
            </a:fld>
            <a:endParaRPr lang="en-IN"/>
          </a:p>
        </p:txBody>
      </p:sp>
    </p:spTree>
    <p:extLst>
      <p:ext uri="{BB962C8B-B14F-4D97-AF65-F5344CB8AC3E}">
        <p14:creationId xmlns:p14="http://schemas.microsoft.com/office/powerpoint/2010/main" val="71507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3A92-86D8-F270-C40D-65E6BE7C81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BA8210-DED0-254D-9359-A63CAD76B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8FFB2B-42CF-BBCC-CD66-F2E6CA693D12}"/>
              </a:ext>
            </a:extLst>
          </p:cNvPr>
          <p:cNvSpPr>
            <a:spLocks noGrp="1"/>
          </p:cNvSpPr>
          <p:nvPr>
            <p:ph type="dt" sz="half" idx="10"/>
          </p:nvPr>
        </p:nvSpPr>
        <p:spPr/>
        <p:txBody>
          <a:bodyPr/>
          <a:lstStyle/>
          <a:p>
            <a:fld id="{AED75D64-2596-4CD3-88B1-63A1A557245C}" type="datetimeFigureOut">
              <a:rPr lang="en-IN" smtClean="0"/>
              <a:t>22-05-2024</a:t>
            </a:fld>
            <a:endParaRPr lang="en-IN"/>
          </a:p>
        </p:txBody>
      </p:sp>
      <p:sp>
        <p:nvSpPr>
          <p:cNvPr id="5" name="Footer Placeholder 4">
            <a:extLst>
              <a:ext uri="{FF2B5EF4-FFF2-40B4-BE49-F238E27FC236}">
                <a16:creationId xmlns:a16="http://schemas.microsoft.com/office/drawing/2014/main" id="{C17CBCD3-08F9-8C7F-1F01-819E9DA85E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9E3EEE-2045-09C2-EBB3-CCEE218485E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943808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6A04A-7375-9A89-465C-8710CCFBF5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D2670C-10FE-A289-E584-420837366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4A6A14-0851-CC34-5DB0-71E9D46922DA}"/>
              </a:ext>
            </a:extLst>
          </p:cNvPr>
          <p:cNvSpPr>
            <a:spLocks noGrp="1"/>
          </p:cNvSpPr>
          <p:nvPr>
            <p:ph type="dt" sz="half" idx="10"/>
          </p:nvPr>
        </p:nvSpPr>
        <p:spPr/>
        <p:txBody>
          <a:bodyPr/>
          <a:lstStyle/>
          <a:p>
            <a:fld id="{AED75D64-2596-4CD3-88B1-63A1A557245C}" type="datetimeFigureOut">
              <a:rPr lang="en-IN" smtClean="0"/>
              <a:t>22-05-2024</a:t>
            </a:fld>
            <a:endParaRPr lang="en-IN"/>
          </a:p>
        </p:txBody>
      </p:sp>
      <p:sp>
        <p:nvSpPr>
          <p:cNvPr id="5" name="Footer Placeholder 4">
            <a:extLst>
              <a:ext uri="{FF2B5EF4-FFF2-40B4-BE49-F238E27FC236}">
                <a16:creationId xmlns:a16="http://schemas.microsoft.com/office/drawing/2014/main" id="{56B11896-97CA-4C88-7C45-CC1B4768CA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16824D-902A-6D06-6962-9D054D3AFB2B}"/>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557927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360BD5-766F-5196-BDE5-C3A1862891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9D6EFF-F0DA-9EB3-34D8-F2955F2F0A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B40BCD-472A-EC23-8A6E-F46BC767CE36}"/>
              </a:ext>
            </a:extLst>
          </p:cNvPr>
          <p:cNvSpPr>
            <a:spLocks noGrp="1"/>
          </p:cNvSpPr>
          <p:nvPr>
            <p:ph type="dt" sz="half" idx="10"/>
          </p:nvPr>
        </p:nvSpPr>
        <p:spPr/>
        <p:txBody>
          <a:bodyPr/>
          <a:lstStyle/>
          <a:p>
            <a:fld id="{AED75D64-2596-4CD3-88B1-63A1A557245C}" type="datetimeFigureOut">
              <a:rPr lang="en-IN" smtClean="0"/>
              <a:t>22-05-2024</a:t>
            </a:fld>
            <a:endParaRPr lang="en-IN"/>
          </a:p>
        </p:txBody>
      </p:sp>
      <p:sp>
        <p:nvSpPr>
          <p:cNvPr id="5" name="Footer Placeholder 4">
            <a:extLst>
              <a:ext uri="{FF2B5EF4-FFF2-40B4-BE49-F238E27FC236}">
                <a16:creationId xmlns:a16="http://schemas.microsoft.com/office/drawing/2014/main" id="{A349664F-0A96-0FBD-FBF7-34F3F6DB9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5998E6-173B-2439-1CA6-820BD95353C6}"/>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67419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F397-2D92-EB8B-B186-2A6AC7236C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3992F4-728D-29F1-3E6A-01E08508B4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9033B8-0209-4B30-2C6F-179BDB5EA371}"/>
              </a:ext>
            </a:extLst>
          </p:cNvPr>
          <p:cNvSpPr>
            <a:spLocks noGrp="1"/>
          </p:cNvSpPr>
          <p:nvPr>
            <p:ph type="dt" sz="half" idx="10"/>
          </p:nvPr>
        </p:nvSpPr>
        <p:spPr/>
        <p:txBody>
          <a:bodyPr/>
          <a:lstStyle/>
          <a:p>
            <a:fld id="{AED75D64-2596-4CD3-88B1-63A1A557245C}" type="datetimeFigureOut">
              <a:rPr lang="en-IN" smtClean="0"/>
              <a:t>22-05-2024</a:t>
            </a:fld>
            <a:endParaRPr lang="en-IN"/>
          </a:p>
        </p:txBody>
      </p:sp>
      <p:sp>
        <p:nvSpPr>
          <p:cNvPr id="5" name="Footer Placeholder 4">
            <a:extLst>
              <a:ext uri="{FF2B5EF4-FFF2-40B4-BE49-F238E27FC236}">
                <a16:creationId xmlns:a16="http://schemas.microsoft.com/office/drawing/2014/main" id="{E8B3AEA0-CAC8-CBC3-8B78-8E15E747A0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D57642-71D4-ACC2-1F3E-9CD2EB3C85C9}"/>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5657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B908-6DF8-1FCB-67DB-D4C942CEAF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510CA8-9B2B-C19F-B910-2492826F7D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16AB4-BD58-87EF-4EAA-D937616E72AB}"/>
              </a:ext>
            </a:extLst>
          </p:cNvPr>
          <p:cNvSpPr>
            <a:spLocks noGrp="1"/>
          </p:cNvSpPr>
          <p:nvPr>
            <p:ph type="dt" sz="half" idx="10"/>
          </p:nvPr>
        </p:nvSpPr>
        <p:spPr/>
        <p:txBody>
          <a:bodyPr/>
          <a:lstStyle/>
          <a:p>
            <a:fld id="{AED75D64-2596-4CD3-88B1-63A1A557245C}" type="datetimeFigureOut">
              <a:rPr lang="en-IN" smtClean="0"/>
              <a:t>22-05-2024</a:t>
            </a:fld>
            <a:endParaRPr lang="en-IN"/>
          </a:p>
        </p:txBody>
      </p:sp>
      <p:sp>
        <p:nvSpPr>
          <p:cNvPr id="5" name="Footer Placeholder 4">
            <a:extLst>
              <a:ext uri="{FF2B5EF4-FFF2-40B4-BE49-F238E27FC236}">
                <a16:creationId xmlns:a16="http://schemas.microsoft.com/office/drawing/2014/main" id="{1ECC2809-E745-F7C2-6A01-BC8F6B70E4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BDE8E4-6D8B-78E8-2F14-2BB6B916E96F}"/>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138006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D1C9-1CC3-7FB3-A237-5B66A8D005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1BA8A5-7D8E-6E43-B5A9-4FF7A871A5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E17264-E4E6-D981-052C-0DEBCE666C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DA7FD2-9EB8-87E3-4536-329064C6216F}"/>
              </a:ext>
            </a:extLst>
          </p:cNvPr>
          <p:cNvSpPr>
            <a:spLocks noGrp="1"/>
          </p:cNvSpPr>
          <p:nvPr>
            <p:ph type="dt" sz="half" idx="10"/>
          </p:nvPr>
        </p:nvSpPr>
        <p:spPr/>
        <p:txBody>
          <a:bodyPr/>
          <a:lstStyle/>
          <a:p>
            <a:fld id="{AED75D64-2596-4CD3-88B1-63A1A557245C}" type="datetimeFigureOut">
              <a:rPr lang="en-IN" smtClean="0"/>
              <a:t>22-05-2024</a:t>
            </a:fld>
            <a:endParaRPr lang="en-IN"/>
          </a:p>
        </p:txBody>
      </p:sp>
      <p:sp>
        <p:nvSpPr>
          <p:cNvPr id="6" name="Footer Placeholder 5">
            <a:extLst>
              <a:ext uri="{FF2B5EF4-FFF2-40B4-BE49-F238E27FC236}">
                <a16:creationId xmlns:a16="http://schemas.microsoft.com/office/drawing/2014/main" id="{8D4B1988-64D6-18A0-C06B-6906365A8A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463ACB-1015-9737-CB84-6CD79AF8A64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53038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35957-610B-1FA8-33A1-21AA1F08F4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A74B68-FBC8-3B10-7A46-9BC1DAAE6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7AA7A9-404A-3973-5D77-68ABACAAB2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06A909-3E94-8941-8704-1F1A6CBB5E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DA87C4-9EB4-7EA7-FDCF-2E6959AB91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E0EC0D-6631-72AD-D41E-8F4E4E117C12}"/>
              </a:ext>
            </a:extLst>
          </p:cNvPr>
          <p:cNvSpPr>
            <a:spLocks noGrp="1"/>
          </p:cNvSpPr>
          <p:nvPr>
            <p:ph type="dt" sz="half" idx="10"/>
          </p:nvPr>
        </p:nvSpPr>
        <p:spPr/>
        <p:txBody>
          <a:bodyPr/>
          <a:lstStyle/>
          <a:p>
            <a:fld id="{AED75D64-2596-4CD3-88B1-63A1A557245C}" type="datetimeFigureOut">
              <a:rPr lang="en-IN" smtClean="0"/>
              <a:t>22-05-2024</a:t>
            </a:fld>
            <a:endParaRPr lang="en-IN"/>
          </a:p>
        </p:txBody>
      </p:sp>
      <p:sp>
        <p:nvSpPr>
          <p:cNvPr id="8" name="Footer Placeholder 7">
            <a:extLst>
              <a:ext uri="{FF2B5EF4-FFF2-40B4-BE49-F238E27FC236}">
                <a16:creationId xmlns:a16="http://schemas.microsoft.com/office/drawing/2014/main" id="{FAE0D36D-F4A6-803E-B571-B8C086DEB2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BC6852-B339-61A5-289C-8D7BB16136C5}"/>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827641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3C899-F595-98B5-34AB-445F8E42F1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9F2222-716C-BAA8-1750-0C0559796984}"/>
              </a:ext>
            </a:extLst>
          </p:cNvPr>
          <p:cNvSpPr>
            <a:spLocks noGrp="1"/>
          </p:cNvSpPr>
          <p:nvPr>
            <p:ph type="dt" sz="half" idx="10"/>
          </p:nvPr>
        </p:nvSpPr>
        <p:spPr/>
        <p:txBody>
          <a:bodyPr/>
          <a:lstStyle/>
          <a:p>
            <a:fld id="{AED75D64-2596-4CD3-88B1-63A1A557245C}" type="datetimeFigureOut">
              <a:rPr lang="en-IN" smtClean="0"/>
              <a:t>22-05-2024</a:t>
            </a:fld>
            <a:endParaRPr lang="en-IN"/>
          </a:p>
        </p:txBody>
      </p:sp>
      <p:sp>
        <p:nvSpPr>
          <p:cNvPr id="4" name="Footer Placeholder 3">
            <a:extLst>
              <a:ext uri="{FF2B5EF4-FFF2-40B4-BE49-F238E27FC236}">
                <a16:creationId xmlns:a16="http://schemas.microsoft.com/office/drawing/2014/main" id="{38192E02-5B08-5EDA-33BB-3C303DEBBD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5C514D-1B04-26B1-F22A-042E1DB9E94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634216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C404C8-2BAE-9849-5F70-9E400CA2EA1B}"/>
              </a:ext>
            </a:extLst>
          </p:cNvPr>
          <p:cNvSpPr>
            <a:spLocks noGrp="1"/>
          </p:cNvSpPr>
          <p:nvPr>
            <p:ph type="dt" sz="half" idx="10"/>
          </p:nvPr>
        </p:nvSpPr>
        <p:spPr/>
        <p:txBody>
          <a:bodyPr/>
          <a:lstStyle/>
          <a:p>
            <a:fld id="{AED75D64-2596-4CD3-88B1-63A1A557245C}" type="datetimeFigureOut">
              <a:rPr lang="en-IN" smtClean="0"/>
              <a:t>22-05-2024</a:t>
            </a:fld>
            <a:endParaRPr lang="en-IN"/>
          </a:p>
        </p:txBody>
      </p:sp>
      <p:sp>
        <p:nvSpPr>
          <p:cNvPr id="3" name="Footer Placeholder 2">
            <a:extLst>
              <a:ext uri="{FF2B5EF4-FFF2-40B4-BE49-F238E27FC236}">
                <a16:creationId xmlns:a16="http://schemas.microsoft.com/office/drawing/2014/main" id="{42588F1E-D2C7-ED7B-8A5E-8E2AE2CA28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D2471C-B9E9-F0D6-6B57-65A4011512D3}"/>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394695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6307-F6C1-2E59-6E21-7D6E8FDE3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22EA03-CAA3-5197-8A90-FE0DF1B887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2EF38A-009D-280B-ED9B-4724A75E9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2A297-1B5E-319E-4621-F4E414D4BC90}"/>
              </a:ext>
            </a:extLst>
          </p:cNvPr>
          <p:cNvSpPr>
            <a:spLocks noGrp="1"/>
          </p:cNvSpPr>
          <p:nvPr>
            <p:ph type="dt" sz="half" idx="10"/>
          </p:nvPr>
        </p:nvSpPr>
        <p:spPr/>
        <p:txBody>
          <a:bodyPr/>
          <a:lstStyle/>
          <a:p>
            <a:fld id="{AED75D64-2596-4CD3-88B1-63A1A557245C}" type="datetimeFigureOut">
              <a:rPr lang="en-IN" smtClean="0"/>
              <a:t>22-05-2024</a:t>
            </a:fld>
            <a:endParaRPr lang="en-IN"/>
          </a:p>
        </p:txBody>
      </p:sp>
      <p:sp>
        <p:nvSpPr>
          <p:cNvPr id="6" name="Footer Placeholder 5">
            <a:extLst>
              <a:ext uri="{FF2B5EF4-FFF2-40B4-BE49-F238E27FC236}">
                <a16:creationId xmlns:a16="http://schemas.microsoft.com/office/drawing/2014/main" id="{428E0FBC-59F7-C727-3DBF-C24C998190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25830C-09EE-0399-4A59-0F41F5AF9C7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24695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98D5-7B6D-8F5A-713C-A40E2A7DD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21CA0C-C6B4-128B-B882-DEA2AFF581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C7A70E-114A-C610-17B7-5464121BF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279CB-9BA5-C74A-9EB3-1C1C7A24E41E}"/>
              </a:ext>
            </a:extLst>
          </p:cNvPr>
          <p:cNvSpPr>
            <a:spLocks noGrp="1"/>
          </p:cNvSpPr>
          <p:nvPr>
            <p:ph type="dt" sz="half" idx="10"/>
          </p:nvPr>
        </p:nvSpPr>
        <p:spPr/>
        <p:txBody>
          <a:bodyPr/>
          <a:lstStyle/>
          <a:p>
            <a:fld id="{AED75D64-2596-4CD3-88B1-63A1A557245C}" type="datetimeFigureOut">
              <a:rPr lang="en-IN" smtClean="0"/>
              <a:t>22-05-2024</a:t>
            </a:fld>
            <a:endParaRPr lang="en-IN"/>
          </a:p>
        </p:txBody>
      </p:sp>
      <p:sp>
        <p:nvSpPr>
          <p:cNvPr id="6" name="Footer Placeholder 5">
            <a:extLst>
              <a:ext uri="{FF2B5EF4-FFF2-40B4-BE49-F238E27FC236}">
                <a16:creationId xmlns:a16="http://schemas.microsoft.com/office/drawing/2014/main" id="{12FC573E-DC7B-4E5A-050C-0A885D1512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FF75DD-277F-8B43-84EC-3CC52D51A1EE}"/>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61829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2E82E1-AEE7-C28D-8A9A-CE7D19823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B563C3-ADA2-F126-9715-1CC6FB860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D768EC-4765-2B9C-1173-1C62E8C728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75D64-2596-4CD3-88B1-63A1A557245C}" type="datetimeFigureOut">
              <a:rPr lang="en-IN" smtClean="0"/>
              <a:t>22-05-2024</a:t>
            </a:fld>
            <a:endParaRPr lang="en-IN"/>
          </a:p>
        </p:txBody>
      </p:sp>
      <p:sp>
        <p:nvSpPr>
          <p:cNvPr id="5" name="Footer Placeholder 4">
            <a:extLst>
              <a:ext uri="{FF2B5EF4-FFF2-40B4-BE49-F238E27FC236}">
                <a16:creationId xmlns:a16="http://schemas.microsoft.com/office/drawing/2014/main" id="{480248C3-D768-145C-06D7-5C195AE6A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AFE74A-E301-B8D7-E62A-5F534542D7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7B148-DC85-4EDB-ACA3-100B1D618A48}" type="slidenum">
              <a:rPr lang="en-IN" smtClean="0"/>
              <a:t>‹#›</a:t>
            </a:fld>
            <a:endParaRPr lang="en-IN"/>
          </a:p>
        </p:txBody>
      </p:sp>
    </p:spTree>
    <p:extLst>
      <p:ext uri="{BB962C8B-B14F-4D97-AF65-F5344CB8AC3E}">
        <p14:creationId xmlns:p14="http://schemas.microsoft.com/office/powerpoint/2010/main" val="146571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shivamshi/KrishiK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google.com/document/d/1g9He8tjMTX_nb-nRkn1rjpc0Da8rk_s5/edit?usp=sharing&amp;ouid=112247029902819060464&amp;rtpof=true&amp;sd=true" TargetMode="External"/><Relationship Id="rId2" Type="http://schemas.openxmlformats.org/officeDocument/2006/relationships/hyperlink" Target="https://docs.google.com/document/d/1DPPvbHxA1xhi1QeRtycB1gSJnRzp-8TZ/edit?usp=sharing&amp;ouid=112247029902819060464&amp;rtpof=true&amp;sd=true" TargetMode="External"/><Relationship Id="rId1" Type="http://schemas.openxmlformats.org/officeDocument/2006/relationships/slideLayout" Target="../slideLayouts/slideLayout2.xml"/><Relationship Id="rId4" Type="http://schemas.openxmlformats.org/officeDocument/2006/relationships/hyperlink" Target="https://drive.google.com/file/d/1YF9ZMhuAZ2eqnKJhC_FTreh6nv-GgG2w/view?usp=shar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DDB9-DBBF-DC77-1AE3-8FF0BB4289B5}"/>
              </a:ext>
            </a:extLst>
          </p:cNvPr>
          <p:cNvSpPr>
            <a:spLocks noGrp="1"/>
          </p:cNvSpPr>
          <p:nvPr>
            <p:ph type="ctrTitle"/>
          </p:nvPr>
        </p:nvSpPr>
        <p:spPr>
          <a:xfrm>
            <a:off x="1421364" y="1726162"/>
            <a:ext cx="9144000" cy="1875875"/>
          </a:xfrm>
        </p:spPr>
        <p:txBody>
          <a:bodyPr>
            <a:noAutofit/>
          </a:bodyPr>
          <a:lstStyle/>
          <a:p>
            <a:pPr algn="ctr">
              <a:lnSpc>
                <a:spcPct val="107000"/>
              </a:lnSpc>
              <a:spcAft>
                <a:spcPts val="800"/>
              </a:spcAft>
            </a:pP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r>
              <a:rPr lang="en-IN" sz="1800" b="1" kern="100" dirty="0">
                <a:effectLst/>
                <a:latin typeface="Bookman Old Style" panose="02050604050505020204" pitchFamily="18" charset="0"/>
                <a:ea typeface="Calibri" panose="020F0502020204030204" pitchFamily="34" charset="0"/>
                <a:cs typeface="Mangal" panose="02040503050203030202" pitchFamily="18" charset="0"/>
              </a:rPr>
              <a:t>DEPARTMENT OF COMPUTER SCIENCE</a:t>
            </a:r>
            <a:br>
              <a:rPr lang="en-IN" sz="1800" dirty="0"/>
            </a:br>
            <a:br>
              <a:rPr lang="en-IN" sz="1800" kern="100" dirty="0">
                <a:effectLst/>
                <a:latin typeface="Calibri" panose="020F0502020204030204" pitchFamily="34" charset="0"/>
                <a:ea typeface="Calibri" panose="020F0502020204030204" pitchFamily="34" charset="0"/>
                <a:cs typeface="Mangal" panose="02040503050203030202" pitchFamily="18" charset="0"/>
              </a:rPr>
            </a:br>
            <a:r>
              <a:rPr lang="en-IN" sz="1800" b="1" kern="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t>
            </a:r>
            <a:br>
              <a:rPr lang="en-IN" sz="1800" kern="100" dirty="0">
                <a:effectLst/>
                <a:latin typeface="Calibri" panose="020F0502020204030204" pitchFamily="34" charset="0"/>
                <a:ea typeface="Calibri" panose="020F0502020204030204" pitchFamily="34" charset="0"/>
                <a:cs typeface="Mangal" panose="02040503050203030202" pitchFamily="18" charset="0"/>
              </a:rPr>
            </a:br>
            <a:br>
              <a:rPr lang="en-IN" sz="1800" dirty="0"/>
            </a:br>
            <a:r>
              <a:rPr lang="en-IN" sz="3600" b="1" dirty="0"/>
              <a:t>Project Presentation (KCS 851)</a:t>
            </a:r>
            <a:br>
              <a:rPr lang="en-IN" sz="3600" b="1" dirty="0"/>
            </a:br>
            <a:r>
              <a:rPr lang="en-IN" sz="3600" b="1" dirty="0" err="1">
                <a:latin typeface="+mn-lt"/>
                <a:ea typeface="ADLaM Display" panose="020F0502020204030204" pitchFamily="2" charset="0"/>
                <a:cs typeface="ADLaM Display" panose="020F0502020204030204" pitchFamily="2" charset="0"/>
              </a:rPr>
              <a:t>KrishiKom</a:t>
            </a:r>
            <a:endParaRPr lang="en-IN" sz="3600" b="1" dirty="0">
              <a:latin typeface="+mn-lt"/>
              <a:ea typeface="ADLaM Display" panose="020F0502020204030204" pitchFamily="2" charset="0"/>
              <a:cs typeface="ADLaM Display" panose="020F0502020204030204" pitchFamily="2" charset="0"/>
            </a:endParaRPr>
          </a:p>
        </p:txBody>
      </p:sp>
      <p:sp>
        <p:nvSpPr>
          <p:cNvPr id="3" name="Subtitle 2">
            <a:extLst>
              <a:ext uri="{FF2B5EF4-FFF2-40B4-BE49-F238E27FC236}">
                <a16:creationId xmlns:a16="http://schemas.microsoft.com/office/drawing/2014/main" id="{46207054-A6EA-6CA8-C089-99868F853414}"/>
              </a:ext>
            </a:extLst>
          </p:cNvPr>
          <p:cNvSpPr>
            <a:spLocks noGrp="1"/>
          </p:cNvSpPr>
          <p:nvPr>
            <p:ph type="subTitle" idx="1"/>
          </p:nvPr>
        </p:nvSpPr>
        <p:spPr>
          <a:xfrm>
            <a:off x="1524000" y="3900325"/>
            <a:ext cx="9144000" cy="2211717"/>
          </a:xfrm>
        </p:spPr>
        <p:txBody>
          <a:bodyPr>
            <a:normAutofit/>
          </a:bodyPr>
          <a:lstStyle/>
          <a:p>
            <a:r>
              <a:rPr lang="en-IN" dirty="0"/>
              <a:t>Guide Name: </a:t>
            </a:r>
            <a:r>
              <a:rPr lang="en-IN" dirty="0" err="1"/>
              <a:t>Prof.Rahul</a:t>
            </a:r>
            <a:r>
              <a:rPr lang="en-IN" dirty="0"/>
              <a:t> Kumar</a:t>
            </a:r>
          </a:p>
          <a:p>
            <a:r>
              <a:rPr lang="en-IN" dirty="0"/>
              <a:t>1.Shivam Sharma(2000290120150) CS 8C</a:t>
            </a:r>
          </a:p>
          <a:p>
            <a:r>
              <a:rPr lang="en-IN" dirty="0"/>
              <a:t>2.Shivam </a:t>
            </a:r>
            <a:r>
              <a:rPr lang="en-IN" dirty="0" err="1"/>
              <a:t>Nautiyal</a:t>
            </a:r>
            <a:r>
              <a:rPr lang="en-IN" dirty="0"/>
              <a:t>(2000290120149) CS 8C</a:t>
            </a:r>
          </a:p>
          <a:p>
            <a:r>
              <a:rPr lang="en-IN" dirty="0"/>
              <a:t>   </a:t>
            </a:r>
          </a:p>
        </p:txBody>
      </p:sp>
      <p:sp>
        <p:nvSpPr>
          <p:cNvPr id="7" name="Rectangle 3">
            <a:extLst>
              <a:ext uri="{FF2B5EF4-FFF2-40B4-BE49-F238E27FC236}">
                <a16:creationId xmlns:a16="http://schemas.microsoft.com/office/drawing/2014/main" id="{2D2E11FF-47D0-A19D-F7FA-3856276B53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22218" rIns="91440" bIns="0" numCol="1" anchor="ctr" anchorCtr="0" compatLnSpc="1">
            <a:prstTxWarp prst="textNoShape">
              <a:avLst/>
            </a:prstTxWarp>
            <a:spAutoFit/>
          </a:bodyPr>
          <a:lstStyle/>
          <a:p>
            <a:endParaRPr lang="en-IN"/>
          </a:p>
        </p:txBody>
      </p:sp>
      <p:pic>
        <p:nvPicPr>
          <p:cNvPr id="4" name="Picture 3">
            <a:extLst>
              <a:ext uri="{FF2B5EF4-FFF2-40B4-BE49-F238E27FC236}">
                <a16:creationId xmlns:a16="http://schemas.microsoft.com/office/drawing/2014/main" id="{A240F977-B47A-86EC-3D45-4D7B12F4765D}"/>
              </a:ext>
            </a:extLst>
          </p:cNvPr>
          <p:cNvPicPr>
            <a:picLocks noChangeAspect="1"/>
          </p:cNvPicPr>
          <p:nvPr/>
        </p:nvPicPr>
        <p:blipFill>
          <a:blip r:embed="rId2"/>
          <a:srcRect/>
          <a:stretch>
            <a:fillRect/>
          </a:stretch>
        </p:blipFill>
        <p:spPr bwMode="auto">
          <a:xfrm>
            <a:off x="813977" y="228600"/>
            <a:ext cx="10195935" cy="956388"/>
          </a:xfrm>
          <a:prstGeom prst="rect">
            <a:avLst/>
          </a:prstGeom>
          <a:noFill/>
          <a:ln w="9525">
            <a:noFill/>
            <a:miter lim="800000"/>
            <a:headEnd/>
            <a:tailEnd/>
          </a:ln>
        </p:spPr>
      </p:pic>
    </p:spTree>
    <p:extLst>
      <p:ext uri="{BB962C8B-B14F-4D97-AF65-F5344CB8AC3E}">
        <p14:creationId xmlns:p14="http://schemas.microsoft.com/office/powerpoint/2010/main" val="44005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980C5-6DE4-C80E-41B6-61A290019F31}"/>
              </a:ext>
            </a:extLst>
          </p:cNvPr>
          <p:cNvSpPr>
            <a:spLocks noGrp="1"/>
          </p:cNvSpPr>
          <p:nvPr>
            <p:ph type="title"/>
          </p:nvPr>
        </p:nvSpPr>
        <p:spPr>
          <a:xfrm>
            <a:off x="838200" y="105879"/>
            <a:ext cx="10515600" cy="365759"/>
          </a:xfrm>
        </p:spPr>
        <p:txBody>
          <a:bodyPr>
            <a:noAutofit/>
          </a:bodyPr>
          <a:lstStyle/>
          <a:p>
            <a:r>
              <a:rPr lang="en-IN" sz="2800" b="1" dirty="0"/>
              <a:t>DFD-</a:t>
            </a:r>
          </a:p>
        </p:txBody>
      </p:sp>
      <p:pic>
        <p:nvPicPr>
          <p:cNvPr id="3" name="Picture 2" descr="A diagram of a network&#10;&#10;Description automatically generated with medium confidence">
            <a:extLst>
              <a:ext uri="{FF2B5EF4-FFF2-40B4-BE49-F238E27FC236}">
                <a16:creationId xmlns:a16="http://schemas.microsoft.com/office/drawing/2014/main" id="{E6AAC429-4096-6DB9-683A-89B7CD672FC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3871" y="923925"/>
            <a:ext cx="10024258" cy="5010150"/>
          </a:xfrm>
          <a:prstGeom prst="rect">
            <a:avLst/>
          </a:prstGeom>
          <a:noFill/>
          <a:ln>
            <a:noFill/>
          </a:ln>
        </p:spPr>
      </p:pic>
    </p:spTree>
    <p:extLst>
      <p:ext uri="{BB962C8B-B14F-4D97-AF65-F5344CB8AC3E}">
        <p14:creationId xmlns:p14="http://schemas.microsoft.com/office/powerpoint/2010/main" val="1080155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A diagram of a diagram&#10;&#10;Description automatically generated">
            <a:extLst>
              <a:ext uri="{FF2B5EF4-FFF2-40B4-BE49-F238E27FC236}">
                <a16:creationId xmlns:a16="http://schemas.microsoft.com/office/drawing/2014/main" id="{FE311064-C7E2-7E22-EA2B-A994A768C9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9008" y="1982787"/>
            <a:ext cx="8550989" cy="2892426"/>
          </a:xfrm>
          <a:prstGeom prst="rect">
            <a:avLst/>
          </a:prstGeom>
        </p:spPr>
      </p:pic>
      <p:sp>
        <p:nvSpPr>
          <p:cNvPr id="26" name="TextBox 25">
            <a:extLst>
              <a:ext uri="{FF2B5EF4-FFF2-40B4-BE49-F238E27FC236}">
                <a16:creationId xmlns:a16="http://schemas.microsoft.com/office/drawing/2014/main" id="{EEE98E2F-262B-1238-34A5-9450A44C94A9}"/>
              </a:ext>
            </a:extLst>
          </p:cNvPr>
          <p:cNvSpPr txBox="1"/>
          <p:nvPr/>
        </p:nvSpPr>
        <p:spPr>
          <a:xfrm>
            <a:off x="1433804" y="641093"/>
            <a:ext cx="6096000" cy="523220"/>
          </a:xfrm>
          <a:prstGeom prst="rect">
            <a:avLst/>
          </a:prstGeom>
          <a:noFill/>
        </p:spPr>
        <p:txBody>
          <a:bodyPr wrap="square">
            <a:spAutoFit/>
          </a:bodyPr>
          <a:lstStyle/>
          <a:p>
            <a:r>
              <a:rPr lang="en-US" sz="2800" dirty="0">
                <a:effectLst/>
                <a:latin typeface="Times New Roman" panose="02020603050405020304" pitchFamily="18" charset="0"/>
                <a:ea typeface="Times New Roman" panose="02020603050405020304" pitchFamily="18" charset="0"/>
              </a:rPr>
              <a:t>Use Case Diagram</a:t>
            </a:r>
            <a:endParaRPr lang="en-IN" sz="2800" dirty="0"/>
          </a:p>
        </p:txBody>
      </p:sp>
    </p:spTree>
    <p:extLst>
      <p:ext uri="{BB962C8B-B14F-4D97-AF65-F5344CB8AC3E}">
        <p14:creationId xmlns:p14="http://schemas.microsoft.com/office/powerpoint/2010/main" val="293856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flowchart&#10;&#10;Description automatically generated">
            <a:extLst>
              <a:ext uri="{FF2B5EF4-FFF2-40B4-BE49-F238E27FC236}">
                <a16:creationId xmlns:a16="http://schemas.microsoft.com/office/drawing/2014/main" id="{435D931C-BD8A-B2DF-A42F-F5A14A147A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2311" y="1591050"/>
            <a:ext cx="9417514" cy="4268574"/>
          </a:xfrm>
          <a:prstGeom prst="rect">
            <a:avLst/>
          </a:prstGeom>
        </p:spPr>
      </p:pic>
      <p:sp>
        <p:nvSpPr>
          <p:cNvPr id="11" name="TextBox 10">
            <a:extLst>
              <a:ext uri="{FF2B5EF4-FFF2-40B4-BE49-F238E27FC236}">
                <a16:creationId xmlns:a16="http://schemas.microsoft.com/office/drawing/2014/main" id="{3C47C9B5-6E9C-7B87-2269-E66FFA7206B0}"/>
              </a:ext>
            </a:extLst>
          </p:cNvPr>
          <p:cNvSpPr txBox="1"/>
          <p:nvPr/>
        </p:nvSpPr>
        <p:spPr>
          <a:xfrm>
            <a:off x="1247970" y="510464"/>
            <a:ext cx="6097554" cy="523220"/>
          </a:xfrm>
          <a:prstGeom prst="rect">
            <a:avLst/>
          </a:prstGeom>
          <a:noFill/>
        </p:spPr>
        <p:txBody>
          <a:bodyPr wrap="square">
            <a:spAutoFit/>
          </a:bodyPr>
          <a:lstStyle/>
          <a:p>
            <a:r>
              <a:rPr lang="en-IN" sz="2800" dirty="0"/>
              <a:t>Process Flow Diagram</a:t>
            </a:r>
          </a:p>
        </p:txBody>
      </p:sp>
    </p:spTree>
    <p:extLst>
      <p:ext uri="{BB962C8B-B14F-4D97-AF65-F5344CB8AC3E}">
        <p14:creationId xmlns:p14="http://schemas.microsoft.com/office/powerpoint/2010/main" val="2082529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p:txBody>
          <a:bodyPr/>
          <a:lstStyle/>
          <a:p>
            <a:r>
              <a:rPr lang="en-IN" dirty="0"/>
              <a:t>Project Status</a:t>
            </a:r>
          </a:p>
        </p:txBody>
      </p:sp>
      <p:sp>
        <p:nvSpPr>
          <p:cNvPr id="3" name="Content Placeholder 2">
            <a:extLst>
              <a:ext uri="{FF2B5EF4-FFF2-40B4-BE49-F238E27FC236}">
                <a16:creationId xmlns:a16="http://schemas.microsoft.com/office/drawing/2014/main" id="{0F9042DA-95B9-0846-B411-D53C06C6A171}"/>
              </a:ext>
            </a:extLst>
          </p:cNvPr>
          <p:cNvSpPr>
            <a:spLocks noGrp="1"/>
          </p:cNvSpPr>
          <p:nvPr>
            <p:ph idx="1"/>
          </p:nvPr>
        </p:nvSpPr>
        <p:spPr/>
        <p:txBody>
          <a:bodyPr/>
          <a:lstStyle/>
          <a:p>
            <a:pPr marL="0" indent="0">
              <a:buNone/>
            </a:pPr>
            <a:r>
              <a:rPr lang="en-IN" sz="2000" dirty="0"/>
              <a:t>Project completion status-90%</a:t>
            </a:r>
          </a:p>
          <a:p>
            <a:r>
              <a:rPr lang="en-IN" sz="2000" dirty="0"/>
              <a:t>Working project-Yes</a:t>
            </a:r>
          </a:p>
          <a:p>
            <a:r>
              <a:rPr lang="en-IN" sz="2000" dirty="0">
                <a:hlinkClick r:id="rId2"/>
              </a:rPr>
              <a:t>https://github.com/shivamshi/KrishiKom</a:t>
            </a:r>
            <a:endParaRPr lang="en-IN" sz="2000" dirty="0"/>
          </a:p>
          <a:p>
            <a:endParaRPr lang="en-IN" dirty="0"/>
          </a:p>
        </p:txBody>
      </p:sp>
      <p:pic>
        <p:nvPicPr>
          <p:cNvPr id="4" name="Picture 3" descr="A screenshot of a chat&#10;&#10;Description automatically generated">
            <a:extLst>
              <a:ext uri="{FF2B5EF4-FFF2-40B4-BE49-F238E27FC236}">
                <a16:creationId xmlns:a16="http://schemas.microsoft.com/office/drawing/2014/main" id="{7DDCBA8E-7142-306C-F4F4-46905068ED56}"/>
              </a:ext>
            </a:extLst>
          </p:cNvPr>
          <p:cNvPicPr>
            <a:picLocks noChangeAspect="1"/>
          </p:cNvPicPr>
          <p:nvPr/>
        </p:nvPicPr>
        <p:blipFill>
          <a:blip r:embed="rId3"/>
          <a:stretch>
            <a:fillRect/>
          </a:stretch>
        </p:blipFill>
        <p:spPr>
          <a:xfrm>
            <a:off x="1080824" y="3077184"/>
            <a:ext cx="10030351" cy="3234716"/>
          </a:xfrm>
          <a:prstGeom prst="rect">
            <a:avLst/>
          </a:prstGeom>
        </p:spPr>
      </p:pic>
    </p:spTree>
    <p:extLst>
      <p:ext uri="{BB962C8B-B14F-4D97-AF65-F5344CB8AC3E}">
        <p14:creationId xmlns:p14="http://schemas.microsoft.com/office/powerpoint/2010/main" val="1681855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349F-CF9E-17A5-E471-C091975083ED}"/>
              </a:ext>
            </a:extLst>
          </p:cNvPr>
          <p:cNvSpPr>
            <a:spLocks noGrp="1"/>
          </p:cNvSpPr>
          <p:nvPr>
            <p:ph type="title"/>
          </p:nvPr>
        </p:nvSpPr>
        <p:spPr>
          <a:xfrm>
            <a:off x="838200" y="365125"/>
            <a:ext cx="4867275" cy="1325563"/>
          </a:xfrm>
        </p:spPr>
        <p:txBody>
          <a:bodyPr>
            <a:normAutofit/>
          </a:bodyPr>
          <a:lstStyle/>
          <a:p>
            <a:r>
              <a:rPr lang="en-IN" sz="4000" dirty="0"/>
              <a:t>Research Paper Status</a:t>
            </a:r>
          </a:p>
        </p:txBody>
      </p:sp>
      <p:pic>
        <p:nvPicPr>
          <p:cNvPr id="4" name="Content Placeholder 6" descr="A screenshot of a computer screen&#10;&#10;Description automatically generated">
            <a:extLst>
              <a:ext uri="{FF2B5EF4-FFF2-40B4-BE49-F238E27FC236}">
                <a16:creationId xmlns:a16="http://schemas.microsoft.com/office/drawing/2014/main" id="{B652748B-B07B-261F-136E-0604BA12B0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0524" y="494522"/>
            <a:ext cx="5794751" cy="6220604"/>
          </a:xfrm>
          <a:prstGeom prst="rect">
            <a:avLst/>
          </a:prstGeom>
        </p:spPr>
      </p:pic>
      <p:pic>
        <p:nvPicPr>
          <p:cNvPr id="5" name="Picture 4">
            <a:extLst>
              <a:ext uri="{FF2B5EF4-FFF2-40B4-BE49-F238E27FC236}">
                <a16:creationId xmlns:a16="http://schemas.microsoft.com/office/drawing/2014/main" id="{73B97E4C-629D-B2EE-6526-E4AA2CEDF98B}"/>
              </a:ext>
            </a:extLst>
          </p:cNvPr>
          <p:cNvPicPr>
            <a:picLocks noChangeAspect="1"/>
          </p:cNvPicPr>
          <p:nvPr/>
        </p:nvPicPr>
        <p:blipFill>
          <a:blip r:embed="rId3"/>
          <a:stretch>
            <a:fillRect/>
          </a:stretch>
        </p:blipFill>
        <p:spPr>
          <a:xfrm>
            <a:off x="914400" y="1308396"/>
            <a:ext cx="4791075" cy="5406730"/>
          </a:xfrm>
          <a:prstGeom prst="rect">
            <a:avLst/>
          </a:prstGeom>
        </p:spPr>
      </p:pic>
    </p:spTree>
    <p:extLst>
      <p:ext uri="{BB962C8B-B14F-4D97-AF65-F5344CB8AC3E}">
        <p14:creationId xmlns:p14="http://schemas.microsoft.com/office/powerpoint/2010/main" val="124965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349F-CF9E-17A5-E471-C091975083ED}"/>
              </a:ext>
            </a:extLst>
          </p:cNvPr>
          <p:cNvSpPr>
            <a:spLocks noGrp="1"/>
          </p:cNvSpPr>
          <p:nvPr>
            <p:ph type="title"/>
          </p:nvPr>
        </p:nvSpPr>
        <p:spPr>
          <a:xfrm>
            <a:off x="838200" y="365125"/>
            <a:ext cx="4867275" cy="1325563"/>
          </a:xfrm>
        </p:spPr>
        <p:txBody>
          <a:bodyPr>
            <a:normAutofit/>
          </a:bodyPr>
          <a:lstStyle/>
          <a:p>
            <a:r>
              <a:rPr lang="en-US" sz="4000" dirty="0"/>
              <a:t>P</a:t>
            </a:r>
            <a:r>
              <a:rPr lang="en-IN" sz="4000" dirty="0" err="1"/>
              <a:t>atent</a:t>
            </a:r>
            <a:r>
              <a:rPr lang="en-IN" sz="4000" dirty="0"/>
              <a:t> Status</a:t>
            </a:r>
          </a:p>
        </p:txBody>
      </p:sp>
      <p:pic>
        <p:nvPicPr>
          <p:cNvPr id="6" name="Content Placeholder 4">
            <a:extLst>
              <a:ext uri="{FF2B5EF4-FFF2-40B4-BE49-F238E27FC236}">
                <a16:creationId xmlns:a16="http://schemas.microsoft.com/office/drawing/2014/main" id="{DECE54AC-20FC-BC01-2A39-113FE2F9C64F}"/>
              </a:ext>
            </a:extLst>
          </p:cNvPr>
          <p:cNvPicPr>
            <a:picLocks noChangeAspect="1"/>
          </p:cNvPicPr>
          <p:nvPr/>
        </p:nvPicPr>
        <p:blipFill>
          <a:blip r:embed="rId2"/>
          <a:stretch>
            <a:fillRect/>
          </a:stretch>
        </p:blipFill>
        <p:spPr>
          <a:xfrm>
            <a:off x="3797559" y="0"/>
            <a:ext cx="7716417" cy="6951306"/>
          </a:xfrm>
          <a:prstGeom prst="rect">
            <a:avLst/>
          </a:prstGeom>
        </p:spPr>
      </p:pic>
    </p:spTree>
    <p:extLst>
      <p:ext uri="{BB962C8B-B14F-4D97-AF65-F5344CB8AC3E}">
        <p14:creationId xmlns:p14="http://schemas.microsoft.com/office/powerpoint/2010/main" val="765605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E7756-DA70-DECE-F716-253091BEAF90}"/>
              </a:ext>
            </a:extLst>
          </p:cNvPr>
          <p:cNvSpPr>
            <a:spLocks noGrp="1"/>
          </p:cNvSpPr>
          <p:nvPr>
            <p:ph type="title"/>
          </p:nvPr>
        </p:nvSpPr>
        <p:spPr/>
        <p:txBody>
          <a:bodyPr/>
          <a:lstStyle/>
          <a:p>
            <a:r>
              <a:rPr lang="en-IN" dirty="0"/>
              <a:t>All documents Proofs (</a:t>
            </a:r>
            <a:r>
              <a:rPr lang="en-IN" dirty="0" err="1"/>
              <a:t>Github</a:t>
            </a:r>
            <a:r>
              <a:rPr lang="en-IN" dirty="0"/>
              <a:t> and Drive)</a:t>
            </a:r>
          </a:p>
        </p:txBody>
      </p:sp>
      <p:sp>
        <p:nvSpPr>
          <p:cNvPr id="3" name="Content Placeholder 2">
            <a:extLst>
              <a:ext uri="{FF2B5EF4-FFF2-40B4-BE49-F238E27FC236}">
                <a16:creationId xmlns:a16="http://schemas.microsoft.com/office/drawing/2014/main" id="{C46DD2A9-BE34-8D8A-FFD6-13CA37F46D93}"/>
              </a:ext>
            </a:extLst>
          </p:cNvPr>
          <p:cNvSpPr>
            <a:spLocks noGrp="1"/>
          </p:cNvSpPr>
          <p:nvPr>
            <p:ph idx="1"/>
          </p:nvPr>
        </p:nvSpPr>
        <p:spPr/>
        <p:txBody>
          <a:bodyPr>
            <a:normAutofit/>
          </a:bodyPr>
          <a:lstStyle/>
          <a:p>
            <a:r>
              <a:rPr lang="en-IN" dirty="0"/>
              <a:t>Hyperlink of the testing report: </a:t>
            </a:r>
            <a:r>
              <a:rPr lang="en-IN" sz="1200" dirty="0">
                <a:hlinkClick r:id="rId2"/>
              </a:rPr>
              <a:t>https://docs.google.com/document/d/1DPPvbHxA1xhi1QeRtycB1gSJnRzp-8TZ/edit?usp=sharing&amp;ouid=112247029902819060464&amp;rtpof=true&amp;sd=true</a:t>
            </a:r>
            <a:endParaRPr lang="en-IN" dirty="0"/>
          </a:p>
          <a:p>
            <a:r>
              <a:rPr lang="en-IN" dirty="0"/>
              <a:t>Hyperlink of the Synopsis: </a:t>
            </a:r>
            <a:r>
              <a:rPr lang="en-IN" sz="1200" dirty="0">
                <a:hlinkClick r:id="rId3"/>
              </a:rPr>
              <a:t>https://docs.google.com/document/d/1g9He8tjMTX_nb-nRkn1rjpc0Da8rk_s5/edit?usp=sharing&amp;ouid=112247029902819060464&amp;rtpof=true&amp;sd=true</a:t>
            </a:r>
            <a:endParaRPr lang="en-IN" dirty="0"/>
          </a:p>
          <a:p>
            <a:r>
              <a:rPr lang="en-IN" dirty="0"/>
              <a:t>Hyperlink of the SRS: </a:t>
            </a:r>
            <a:r>
              <a:rPr lang="en-IN" sz="1200" dirty="0">
                <a:hlinkClick r:id="rId3"/>
              </a:rPr>
              <a:t>https://docs.google.com/document/d/1g9He8tjMTX_nb-nRkn1rjpc0Da8rk_s5/edit?usp=sharing&amp;ouid=112247029902819060464&amp;rtpof=true&amp;sd=true</a:t>
            </a:r>
            <a:endParaRPr lang="en-IN" dirty="0"/>
          </a:p>
          <a:p>
            <a:r>
              <a:rPr lang="en-IN" dirty="0"/>
              <a:t>Hyperlink of Report: </a:t>
            </a:r>
            <a:r>
              <a:rPr lang="en-IN" sz="1200" dirty="0">
                <a:hlinkClick r:id="rId2"/>
              </a:rPr>
              <a:t>https://docs.google.com/document/d/1DPPvbHxA1xhi1QeRtycB1gSJnRzp-8TZ/edit?usp=sharing&amp;ouid=112247029902819060464&amp;rtpof=true&amp;sd=true</a:t>
            </a:r>
            <a:endParaRPr lang="en-IN" sz="1200" dirty="0"/>
          </a:p>
          <a:p>
            <a:r>
              <a:rPr lang="en-IN" dirty="0"/>
              <a:t>Hyperlink of Research Paper</a:t>
            </a:r>
            <a:r>
              <a:rPr lang="en-IN" sz="1200" dirty="0"/>
              <a:t>: </a:t>
            </a:r>
            <a:r>
              <a:rPr lang="en-IN" sz="1200" dirty="0">
                <a:hlinkClick r:id="rId4"/>
              </a:rPr>
              <a:t>https://drive.google.com/file/d/1YF9ZMhuAZ2eqnKJhC_FTreh6nv-GgG2w/view?usp=sharing</a:t>
            </a:r>
            <a:endParaRPr lang="en-IN" sz="1200" dirty="0"/>
          </a:p>
          <a:p>
            <a:endParaRPr lang="en-IN" sz="1200" dirty="0"/>
          </a:p>
        </p:txBody>
      </p:sp>
      <p:sp>
        <p:nvSpPr>
          <p:cNvPr id="4" name="Slide Number Placeholder 3">
            <a:extLst>
              <a:ext uri="{FF2B5EF4-FFF2-40B4-BE49-F238E27FC236}">
                <a16:creationId xmlns:a16="http://schemas.microsoft.com/office/drawing/2014/main" id="{4898C628-1954-7F89-2DB3-6D39DEAD49FD}"/>
              </a:ext>
            </a:extLst>
          </p:cNvPr>
          <p:cNvSpPr>
            <a:spLocks noGrp="1"/>
          </p:cNvSpPr>
          <p:nvPr>
            <p:ph type="sldNum" sz="quarter" idx="12"/>
          </p:nvPr>
        </p:nvSpPr>
        <p:spPr/>
        <p:txBody>
          <a:bodyPr/>
          <a:lstStyle/>
          <a:p>
            <a:fld id="{3F87B148-DC85-4EDB-ACA3-100B1D618A48}" type="slidenum">
              <a:rPr lang="en-IN" smtClean="0"/>
              <a:t>16</a:t>
            </a:fld>
            <a:endParaRPr lang="en-IN"/>
          </a:p>
        </p:txBody>
      </p:sp>
    </p:spTree>
    <p:extLst>
      <p:ext uri="{BB962C8B-B14F-4D97-AF65-F5344CB8AC3E}">
        <p14:creationId xmlns:p14="http://schemas.microsoft.com/office/powerpoint/2010/main" val="473929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472DE8-E58B-4D56-BA61-C69C601DC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183ACFC-B25E-402F-BBD8-E42034CDD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76818"/>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12192000" h="2237474">
                <a:moveTo>
                  <a:pt x="0" y="0"/>
                </a:moveTo>
                <a:lnTo>
                  <a:pt x="12192000" y="0"/>
                </a:lnTo>
                <a:lnTo>
                  <a:pt x="12192000" y="751299"/>
                </a:lnTo>
                <a:lnTo>
                  <a:pt x="12176759" y="759190"/>
                </a:lnTo>
                <a:cubicBezTo>
                  <a:pt x="12165968" y="763819"/>
                  <a:pt x="12157853" y="765770"/>
                  <a:pt x="12154948" y="762731"/>
                </a:cubicBezTo>
                <a:cubicBezTo>
                  <a:pt x="12116503" y="759396"/>
                  <a:pt x="12073342" y="763579"/>
                  <a:pt x="12047364" y="749662"/>
                </a:cubicBezTo>
                <a:cubicBezTo>
                  <a:pt x="12041261" y="730599"/>
                  <a:pt x="11914319" y="741909"/>
                  <a:pt x="11890686" y="732766"/>
                </a:cubicBezTo>
                <a:cubicBezTo>
                  <a:pt x="11832408" y="747890"/>
                  <a:pt x="11815359" y="777569"/>
                  <a:pt x="11782413" y="769868"/>
                </a:cubicBezTo>
                <a:cubicBezTo>
                  <a:pt x="11760031" y="763594"/>
                  <a:pt x="11675205" y="777151"/>
                  <a:pt x="11649954" y="749628"/>
                </a:cubicBezTo>
                <a:cubicBezTo>
                  <a:pt x="11608286" y="767874"/>
                  <a:pt x="11593031" y="740811"/>
                  <a:pt x="11560424" y="748017"/>
                </a:cubicBezTo>
                <a:cubicBezTo>
                  <a:pt x="11488916" y="747650"/>
                  <a:pt x="11449669" y="773362"/>
                  <a:pt x="11358455" y="747593"/>
                </a:cubicBezTo>
                <a:cubicBezTo>
                  <a:pt x="11316233" y="754756"/>
                  <a:pt x="11256313" y="713012"/>
                  <a:pt x="11165209" y="748852"/>
                </a:cubicBezTo>
                <a:cubicBezTo>
                  <a:pt x="11113345" y="753539"/>
                  <a:pt x="11140250" y="736122"/>
                  <a:pt x="11058755" y="749617"/>
                </a:cubicBezTo>
                <a:cubicBezTo>
                  <a:pt x="11036836" y="722990"/>
                  <a:pt x="10909903" y="759211"/>
                  <a:pt x="10884013" y="760728"/>
                </a:cubicBezTo>
                <a:cubicBezTo>
                  <a:pt x="10864519" y="743356"/>
                  <a:pt x="10853492" y="756172"/>
                  <a:pt x="10834688" y="757726"/>
                </a:cubicBezTo>
                <a:cubicBezTo>
                  <a:pt x="10826871" y="747343"/>
                  <a:pt x="10811086" y="746602"/>
                  <a:pt x="10805004" y="757573"/>
                </a:cubicBezTo>
                <a:cubicBezTo>
                  <a:pt x="10810951" y="784448"/>
                  <a:pt x="10744688" y="759043"/>
                  <a:pt x="10739478" y="776841"/>
                </a:cubicBezTo>
                <a:cubicBezTo>
                  <a:pt x="10678284" y="779408"/>
                  <a:pt x="10540854" y="756546"/>
                  <a:pt x="10458762" y="755400"/>
                </a:cubicBezTo>
                <a:cubicBezTo>
                  <a:pt x="10426976" y="747433"/>
                  <a:pt x="10362961" y="776166"/>
                  <a:pt x="10246919" y="769960"/>
                </a:cubicBezTo>
                <a:cubicBezTo>
                  <a:pt x="10231631" y="763610"/>
                  <a:pt x="10172943" y="749095"/>
                  <a:pt x="10167995" y="760843"/>
                </a:cubicBezTo>
                <a:cubicBezTo>
                  <a:pt x="10131971" y="759999"/>
                  <a:pt x="10021683" y="796978"/>
                  <a:pt x="9997044" y="780129"/>
                </a:cubicBezTo>
                <a:cubicBezTo>
                  <a:pt x="10001018" y="806225"/>
                  <a:pt x="9951331" y="779975"/>
                  <a:pt x="9943887" y="804141"/>
                </a:cubicBezTo>
                <a:lnTo>
                  <a:pt x="9918248" y="816628"/>
                </a:lnTo>
                <a:lnTo>
                  <a:pt x="9836148" y="858312"/>
                </a:lnTo>
                <a:lnTo>
                  <a:pt x="9823800" y="866604"/>
                </a:lnTo>
                <a:lnTo>
                  <a:pt x="9794684" y="864509"/>
                </a:lnTo>
                <a:lnTo>
                  <a:pt x="9778288" y="854362"/>
                </a:lnTo>
                <a:lnTo>
                  <a:pt x="9773886" y="857543"/>
                </a:lnTo>
                <a:cubicBezTo>
                  <a:pt x="9769008" y="863842"/>
                  <a:pt x="9766501" y="867741"/>
                  <a:pt x="9761459" y="862394"/>
                </a:cubicBezTo>
                <a:lnTo>
                  <a:pt x="9705768" y="894610"/>
                </a:lnTo>
                <a:cubicBezTo>
                  <a:pt x="9699860" y="897215"/>
                  <a:pt x="9692576" y="897590"/>
                  <a:pt x="9683005" y="894128"/>
                </a:cubicBezTo>
                <a:cubicBezTo>
                  <a:pt x="9664449" y="898200"/>
                  <a:pt x="9612100" y="914263"/>
                  <a:pt x="9594438" y="919051"/>
                </a:cubicBezTo>
                <a:lnTo>
                  <a:pt x="9577033" y="922857"/>
                </a:lnTo>
                <a:cubicBezTo>
                  <a:pt x="9568659" y="926175"/>
                  <a:pt x="9551353" y="936082"/>
                  <a:pt x="9544189" y="938966"/>
                </a:cubicBezTo>
                <a:cubicBezTo>
                  <a:pt x="9538380" y="940584"/>
                  <a:pt x="9541329" y="937538"/>
                  <a:pt x="9534048" y="940158"/>
                </a:cubicBezTo>
                <a:cubicBezTo>
                  <a:pt x="9533709" y="946069"/>
                  <a:pt x="9530854" y="951684"/>
                  <a:pt x="9500499" y="954680"/>
                </a:cubicBezTo>
                <a:cubicBezTo>
                  <a:pt x="9481230" y="968165"/>
                  <a:pt x="9456325" y="979029"/>
                  <a:pt x="9428195" y="986225"/>
                </a:cubicBezTo>
                <a:cubicBezTo>
                  <a:pt x="9422499" y="981315"/>
                  <a:pt x="9414660" y="991352"/>
                  <a:pt x="9410017" y="993931"/>
                </a:cubicBezTo>
                <a:cubicBezTo>
                  <a:pt x="9408360" y="990327"/>
                  <a:pt x="9395782" y="990863"/>
                  <a:pt x="9392919" y="994656"/>
                </a:cubicBezTo>
                <a:cubicBezTo>
                  <a:pt x="9310581" y="1024474"/>
                  <a:pt x="9345163" y="981210"/>
                  <a:pt x="9301293" y="1011593"/>
                </a:cubicBezTo>
                <a:cubicBezTo>
                  <a:pt x="9292916" y="1014346"/>
                  <a:pt x="9285483" y="1013807"/>
                  <a:pt x="9278619" y="1011878"/>
                </a:cubicBezTo>
                <a:lnTo>
                  <a:pt x="9268019" y="1007442"/>
                </a:lnTo>
                <a:lnTo>
                  <a:pt x="9234662" y="1023056"/>
                </a:lnTo>
                <a:cubicBezTo>
                  <a:pt x="9217868" y="1029197"/>
                  <a:pt x="9199852" y="1034202"/>
                  <a:pt x="9181033" y="1037921"/>
                </a:cubicBezTo>
                <a:cubicBezTo>
                  <a:pt x="9174974" y="1030923"/>
                  <a:pt x="9162516" y="1043719"/>
                  <a:pt x="9155969" y="1046804"/>
                </a:cubicBezTo>
                <a:cubicBezTo>
                  <a:pt x="9154734" y="1041866"/>
                  <a:pt x="9138567" y="1041606"/>
                  <a:pt x="9133985" y="1046450"/>
                </a:cubicBezTo>
                <a:cubicBezTo>
                  <a:pt x="9021681" y="1079910"/>
                  <a:pt x="9076377" y="1024799"/>
                  <a:pt x="9012987" y="1061986"/>
                </a:cubicBezTo>
                <a:lnTo>
                  <a:pt x="8968445" y="1052169"/>
                </a:lnTo>
                <a:lnTo>
                  <a:pt x="8958984" y="1057212"/>
                </a:lnTo>
                <a:cubicBezTo>
                  <a:pt x="8920115" y="1062770"/>
                  <a:pt x="8906181" y="1053838"/>
                  <a:pt x="8886001" y="1067468"/>
                </a:cubicBezTo>
                <a:cubicBezTo>
                  <a:pt x="8847384" y="1050046"/>
                  <a:pt x="8863283" y="1068286"/>
                  <a:pt x="8838610" y="1075091"/>
                </a:cubicBezTo>
                <a:cubicBezTo>
                  <a:pt x="8816007" y="1080079"/>
                  <a:pt x="8773923" y="1092257"/>
                  <a:pt x="8750383" y="1097387"/>
                </a:cubicBezTo>
                <a:cubicBezTo>
                  <a:pt x="8735450" y="1116502"/>
                  <a:pt x="8721220" y="1097372"/>
                  <a:pt x="8697365" y="1105869"/>
                </a:cubicBezTo>
                <a:cubicBezTo>
                  <a:pt x="8687037" y="1113735"/>
                  <a:pt x="8678781" y="1115961"/>
                  <a:pt x="8665605" y="1110791"/>
                </a:cubicBezTo>
                <a:cubicBezTo>
                  <a:pt x="8618410" y="1148662"/>
                  <a:pt x="8633049" y="1116609"/>
                  <a:pt x="8584946" y="1135226"/>
                </a:cubicBezTo>
                <a:cubicBezTo>
                  <a:pt x="8544020" y="1153499"/>
                  <a:pt x="8496232" y="1168229"/>
                  <a:pt x="8460755" y="1203427"/>
                </a:cubicBezTo>
                <a:cubicBezTo>
                  <a:pt x="8454928" y="1212828"/>
                  <a:pt x="8436573" y="1218574"/>
                  <a:pt x="8419755" y="1216260"/>
                </a:cubicBezTo>
                <a:cubicBezTo>
                  <a:pt x="8416861" y="1215863"/>
                  <a:pt x="8414124" y="1215234"/>
                  <a:pt x="8411626" y="1214397"/>
                </a:cubicBezTo>
                <a:cubicBezTo>
                  <a:pt x="8391326" y="1238641"/>
                  <a:pt x="8371389" y="1231045"/>
                  <a:pt x="8363469" y="1246658"/>
                </a:cubicBezTo>
                <a:cubicBezTo>
                  <a:pt x="8322316" y="1258746"/>
                  <a:pt x="8283162" y="1250600"/>
                  <a:pt x="8275497" y="1264396"/>
                </a:cubicBezTo>
                <a:cubicBezTo>
                  <a:pt x="8253233" y="1266996"/>
                  <a:pt x="8218383" y="1257577"/>
                  <a:pt x="8206287" y="1273060"/>
                </a:cubicBezTo>
                <a:cubicBezTo>
                  <a:pt x="8200396" y="1262794"/>
                  <a:pt x="8183827" y="1285000"/>
                  <a:pt x="8168705" y="1279956"/>
                </a:cubicBezTo>
                <a:cubicBezTo>
                  <a:pt x="8157611" y="1275235"/>
                  <a:pt x="8149996" y="1280870"/>
                  <a:pt x="8139997" y="1282713"/>
                </a:cubicBezTo>
                <a:cubicBezTo>
                  <a:pt x="8125566" y="1279776"/>
                  <a:pt x="8084128" y="1294221"/>
                  <a:pt x="8074238" y="1301895"/>
                </a:cubicBezTo>
                <a:cubicBezTo>
                  <a:pt x="8052170" y="1326903"/>
                  <a:pt x="7986951" y="1319381"/>
                  <a:pt x="7968292" y="1338779"/>
                </a:cubicBezTo>
                <a:cubicBezTo>
                  <a:pt x="7960694" y="1342282"/>
                  <a:pt x="7952937" y="1344333"/>
                  <a:pt x="7945122" y="1345477"/>
                </a:cubicBezTo>
                <a:lnTo>
                  <a:pt x="7922771" y="1346645"/>
                </a:lnTo>
                <a:lnTo>
                  <a:pt x="7915461" y="1342919"/>
                </a:lnTo>
                <a:lnTo>
                  <a:pt x="7902328" y="1345865"/>
                </a:lnTo>
                <a:lnTo>
                  <a:pt x="7898322" y="1345689"/>
                </a:lnTo>
                <a:lnTo>
                  <a:pt x="7875879" y="1345646"/>
                </a:lnTo>
                <a:cubicBezTo>
                  <a:pt x="7890672" y="1367295"/>
                  <a:pt x="7816428" y="1353520"/>
                  <a:pt x="7840612" y="1369373"/>
                </a:cubicBezTo>
                <a:cubicBezTo>
                  <a:pt x="7803208" y="1375918"/>
                  <a:pt x="7836041" y="1389289"/>
                  <a:pt x="7786819" y="1378970"/>
                </a:cubicBezTo>
                <a:cubicBezTo>
                  <a:pt x="7732613" y="1405648"/>
                  <a:pt x="7587405" y="1382806"/>
                  <a:pt x="7548172" y="1417460"/>
                </a:cubicBezTo>
                <a:cubicBezTo>
                  <a:pt x="7551327" y="1405830"/>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213486" y="1580987"/>
                </a:lnTo>
                <a:lnTo>
                  <a:pt x="7210972" y="1580856"/>
                </a:lnTo>
                <a:lnTo>
                  <a:pt x="7183121" y="1595162"/>
                </a:lnTo>
                <a:lnTo>
                  <a:pt x="7164601" y="1606490"/>
                </a:lnTo>
                <a:lnTo>
                  <a:pt x="7159286" y="1606850"/>
                </a:lnTo>
                <a:cubicBezTo>
                  <a:pt x="7150961" y="1609262"/>
                  <a:pt x="7125743" y="1618162"/>
                  <a:pt x="7114651" y="1620959"/>
                </a:cubicBezTo>
                <a:cubicBezTo>
                  <a:pt x="7109310" y="1606138"/>
                  <a:pt x="7106695" y="1617324"/>
                  <a:pt x="7092727" y="1623628"/>
                </a:cubicBezTo>
                <a:cubicBezTo>
                  <a:pt x="7081313" y="1602012"/>
                  <a:pt x="7049394" y="1627301"/>
                  <a:pt x="7031309" y="1619451"/>
                </a:cubicBezTo>
                <a:cubicBezTo>
                  <a:pt x="7021305" y="1624569"/>
                  <a:pt x="7010515" y="1629587"/>
                  <a:pt x="6999084" y="1634317"/>
                </a:cubicBezTo>
                <a:lnTo>
                  <a:pt x="6992107" y="1636860"/>
                </a:lnTo>
                <a:lnTo>
                  <a:pt x="6991765" y="1636725"/>
                </a:lnTo>
                <a:cubicBezTo>
                  <a:pt x="6989813" y="1636884"/>
                  <a:pt x="6987353" y="1637572"/>
                  <a:pt x="6983996" y="1639040"/>
                </a:cubicBezTo>
                <a:lnTo>
                  <a:pt x="6979383" y="1641496"/>
                </a:lnTo>
                <a:lnTo>
                  <a:pt x="6900177" y="1636016"/>
                </a:ln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19334" y="1664040"/>
                  <a:pt x="6608179" y="1654034"/>
                  <a:pt x="6587857" y="1665769"/>
                </a:cubicBezTo>
                <a:lnTo>
                  <a:pt x="6554894" y="1664428"/>
                </a:lnTo>
                <a:lnTo>
                  <a:pt x="6551579" y="1662213"/>
                </a:lnTo>
                <a:lnTo>
                  <a:pt x="6545693" y="1661776"/>
                </a:lnTo>
                <a:lnTo>
                  <a:pt x="6530561" y="1664619"/>
                </a:lnTo>
                <a:lnTo>
                  <a:pt x="6525028" y="1666354"/>
                </a:lnTo>
                <a:cubicBezTo>
                  <a:pt x="6521154" y="1667301"/>
                  <a:pt x="6518510" y="1667613"/>
                  <a:pt x="6516595" y="1667475"/>
                </a:cubicBezTo>
                <a:lnTo>
                  <a:pt x="6516340" y="1667291"/>
                </a:lnTo>
                <a:lnTo>
                  <a:pt x="6508541" y="1668757"/>
                </a:lnTo>
                <a:cubicBezTo>
                  <a:pt x="6495493" y="1671715"/>
                  <a:pt x="6482908" y="1675051"/>
                  <a:pt x="6471012" y="1678604"/>
                </a:cubicBezTo>
                <a:cubicBezTo>
                  <a:pt x="6457809" y="1668164"/>
                  <a:pt x="6415506" y="1688334"/>
                  <a:pt x="6415265" y="1665317"/>
                </a:cubicBezTo>
                <a:cubicBezTo>
                  <a:pt x="6399063" y="1669446"/>
                  <a:pt x="6391173" y="1680085"/>
                  <a:pt x="6393343" y="1664672"/>
                </a:cubicBezTo>
                <a:lnTo>
                  <a:pt x="6380457" y="1662376"/>
                </a:lnTo>
                <a:lnTo>
                  <a:pt x="6280959" y="1689329"/>
                </a:lnTo>
                <a:lnTo>
                  <a:pt x="6266765" y="1695560"/>
                </a:lnTo>
                <a:cubicBezTo>
                  <a:pt x="6262331" y="1698152"/>
                  <a:pt x="6258580" y="1701192"/>
                  <a:pt x="6255823" y="1704850"/>
                </a:cubicBezTo>
                <a:cubicBezTo>
                  <a:pt x="6200184" y="1694834"/>
                  <a:pt x="6155082" y="1716996"/>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99949" y="1814490"/>
                </a:lnTo>
                <a:lnTo>
                  <a:pt x="5453307" y="1815450"/>
                </a:lnTo>
                <a:cubicBezTo>
                  <a:pt x="5433075" y="1827706"/>
                  <a:pt x="5395563" y="1821122"/>
                  <a:pt x="5364192" y="1826074"/>
                </a:cubicBezTo>
                <a:lnTo>
                  <a:pt x="5350380" y="1830891"/>
                </a:lnTo>
                <a:lnTo>
                  <a:pt x="5259633" y="1837160"/>
                </a:lnTo>
                <a:lnTo>
                  <a:pt x="5197513" y="1844718"/>
                </a:lnTo>
                <a:lnTo>
                  <a:pt x="5184170" y="1849402"/>
                </a:lnTo>
                <a:lnTo>
                  <a:pt x="5168852" y="1844846"/>
                </a:lnTo>
                <a:cubicBezTo>
                  <a:pt x="5166986" y="1843561"/>
                  <a:pt x="5165478" y="1842127"/>
                  <a:pt x="5164370" y="1840597"/>
                </a:cubicBezTo>
                <a:lnTo>
                  <a:pt x="5114927" y="1847827"/>
                </a:ln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63743" y="1799478"/>
                  <a:pt x="4655044" y="1795479"/>
                  <a:pt x="4647449" y="1793181"/>
                </a:cubicBezTo>
                <a:lnTo>
                  <a:pt x="4645504" y="1787606"/>
                </a:lnTo>
                <a:lnTo>
                  <a:pt x="4632229" y="1785815"/>
                </a:lnTo>
                <a:lnTo>
                  <a:pt x="4629273" y="1784355"/>
                </a:lnTo>
                <a:cubicBezTo>
                  <a:pt x="4623639" y="1781544"/>
                  <a:pt x="4617950" y="1778917"/>
                  <a:pt x="4611738" y="1776964"/>
                </a:cubicBezTo>
                <a:cubicBezTo>
                  <a:pt x="4601379" y="1800272"/>
                  <a:pt x="4557197" y="1764196"/>
                  <a:pt x="4560070" y="1785640"/>
                </a:cubicBezTo>
                <a:lnTo>
                  <a:pt x="4536503" y="1785334"/>
                </a:lnTo>
                <a:lnTo>
                  <a:pt x="4513724" y="1791996"/>
                </a:lnTo>
                <a:lnTo>
                  <a:pt x="4501513" y="1799835"/>
                </a:lnTo>
                <a:lnTo>
                  <a:pt x="4459076" y="1813003"/>
                </a:lnTo>
                <a:lnTo>
                  <a:pt x="4459810" y="1797886"/>
                </a:lnTo>
                <a:lnTo>
                  <a:pt x="4379064" y="1817177"/>
                </a:lnTo>
                <a:lnTo>
                  <a:pt x="4319209" y="1834833"/>
                </a:lnTo>
                <a:lnTo>
                  <a:pt x="4306907" y="1841641"/>
                </a:lnTo>
                <a:lnTo>
                  <a:pt x="4290981" y="1839677"/>
                </a:lnTo>
                <a:cubicBezTo>
                  <a:pt x="4288909" y="1838717"/>
                  <a:pt x="4287163" y="1837555"/>
                  <a:pt x="4285792" y="1836231"/>
                </a:cubicBezTo>
                <a:lnTo>
                  <a:pt x="4238372" y="1851480"/>
                </a:ln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84875" y="1878116"/>
                  <a:pt x="3775574" y="1875612"/>
                  <a:pt x="3767672" y="1874600"/>
                </a:cubicBezTo>
                <a:lnTo>
                  <a:pt x="3764741" y="1869433"/>
                </a:lnTo>
                <a:lnTo>
                  <a:pt x="3751332" y="1869854"/>
                </a:lnTo>
                <a:lnTo>
                  <a:pt x="3748155" y="1868903"/>
                </a:lnTo>
                <a:cubicBezTo>
                  <a:pt x="3742091" y="1867062"/>
                  <a:pt x="3736007" y="1865414"/>
                  <a:pt x="3729530" y="1864513"/>
                </a:cubicBezTo>
                <a:cubicBezTo>
                  <a:pt x="3723549" y="1889158"/>
                  <a:pt x="3673453" y="1860919"/>
                  <a:pt x="3680177" y="1881552"/>
                </a:cubicBezTo>
                <a:cubicBezTo>
                  <a:pt x="3643549" y="1880892"/>
                  <a:pt x="3599470" y="1913398"/>
                  <a:pt x="3567259" y="1893482"/>
                </a:cubicBezTo>
                <a:cubicBezTo>
                  <a:pt x="3512865" y="1897927"/>
                  <a:pt x="3463644" y="1898121"/>
                  <a:pt x="3405770" y="1904591"/>
                </a:cubicBezTo>
                <a:cubicBezTo>
                  <a:pt x="3361027" y="1917619"/>
                  <a:pt x="3312439" y="1902759"/>
                  <a:pt x="3280097" y="1919610"/>
                </a:cubicBezTo>
                <a:cubicBezTo>
                  <a:pt x="3228353" y="1917339"/>
                  <a:pt x="3163854" y="1927961"/>
                  <a:pt x="3123424" y="1952930"/>
                </a:cubicBezTo>
                <a:cubicBezTo>
                  <a:pt x="3067921" y="1955455"/>
                  <a:pt x="3058626" y="1970554"/>
                  <a:pt x="3009910" y="1957866"/>
                </a:cubicBezTo>
                <a:cubicBezTo>
                  <a:pt x="3005875" y="1961558"/>
                  <a:pt x="3001138" y="1964570"/>
                  <a:pt x="2995934" y="1967085"/>
                </a:cubicBezTo>
                <a:lnTo>
                  <a:pt x="2980071" y="1972988"/>
                </a:lnTo>
                <a:lnTo>
                  <a:pt x="2978094" y="1972369"/>
                </a:lnTo>
                <a:lnTo>
                  <a:pt x="2942858" y="1981367"/>
                </a:lnTo>
                <a:lnTo>
                  <a:pt x="2875436" y="1996977"/>
                </a:lnTo>
                <a:lnTo>
                  <a:pt x="2874892" y="1996085"/>
                </a:lnTo>
                <a:cubicBezTo>
                  <a:pt x="2872808" y="1994277"/>
                  <a:pt x="2869648" y="1993306"/>
                  <a:pt x="2864145" y="1994061"/>
                </a:cubicBezTo>
                <a:cubicBezTo>
                  <a:pt x="2872218" y="1978115"/>
                  <a:pt x="2860603" y="1988862"/>
                  <a:pt x="2843662" y="1992498"/>
                </a:cubicBezTo>
                <a:cubicBezTo>
                  <a:pt x="2852423" y="1968542"/>
                  <a:pt x="2804535" y="1987804"/>
                  <a:pt x="2796128" y="1976403"/>
                </a:cubicBezTo>
                <a:cubicBezTo>
                  <a:pt x="2783487" y="1979614"/>
                  <a:pt x="2770278" y="1982573"/>
                  <a:pt x="2756784" y="1985116"/>
                </a:cubicBezTo>
                <a:lnTo>
                  <a:pt x="2748833" y="1986323"/>
                </a:lnTo>
                <a:cubicBezTo>
                  <a:pt x="2748775" y="1986256"/>
                  <a:pt x="2748719" y="1986188"/>
                  <a:pt x="2748661" y="1986122"/>
                </a:cubicBezTo>
                <a:cubicBezTo>
                  <a:pt x="2746906" y="1985902"/>
                  <a:pt x="2744280" y="1986117"/>
                  <a:pt x="2740251" y="1986946"/>
                </a:cubicBezTo>
                <a:lnTo>
                  <a:pt x="2718916" y="1990867"/>
                </a:lnTo>
                <a:lnTo>
                  <a:pt x="2713522" y="1990173"/>
                </a:lnTo>
                <a:lnTo>
                  <a:pt x="2680597" y="1984996"/>
                </a:lnTo>
                <a:cubicBezTo>
                  <a:pt x="2658416" y="1985461"/>
                  <a:pt x="2612251" y="1988312"/>
                  <a:pt x="2578178" y="1990531"/>
                </a:cubicBezTo>
                <a:cubicBezTo>
                  <a:pt x="2545413" y="1998704"/>
                  <a:pt x="2513846" y="1994934"/>
                  <a:pt x="2476147" y="1998305"/>
                </a:cubicBezTo>
                <a:cubicBezTo>
                  <a:pt x="2437134" y="2013637"/>
                  <a:pt x="2413847" y="1999542"/>
                  <a:pt x="2373568" y="2003219"/>
                </a:cubicBezTo>
                <a:cubicBezTo>
                  <a:pt x="2341422" y="2024631"/>
                  <a:pt x="2342856" y="1992997"/>
                  <a:pt x="2321399" y="1989467"/>
                </a:cubicBezTo>
                <a:lnTo>
                  <a:pt x="2315525" y="1989708"/>
                </a:lnTo>
                <a:lnTo>
                  <a:pt x="2300792" y="1994290"/>
                </a:lnTo>
                <a:lnTo>
                  <a:pt x="2295469" y="1996659"/>
                </a:lnTo>
                <a:cubicBezTo>
                  <a:pt x="2291722" y="1998049"/>
                  <a:pt x="2289127" y="1998665"/>
                  <a:pt x="2287219" y="1998750"/>
                </a:cubicBezTo>
                <a:lnTo>
                  <a:pt x="2286948" y="1998596"/>
                </a:lnTo>
                <a:lnTo>
                  <a:pt x="2243069" y="2015111"/>
                </a:lnTo>
                <a:cubicBezTo>
                  <a:pt x="2229030" y="2006206"/>
                  <a:pt x="2188966" y="2031217"/>
                  <a:pt x="2186609" y="2008263"/>
                </a:cubicBezTo>
                <a:cubicBezTo>
                  <a:pt x="2170936" y="2014251"/>
                  <a:pt x="2164097" y="2025782"/>
                  <a:pt x="2164831" y="2010143"/>
                </a:cubicBezTo>
                <a:cubicBezTo>
                  <a:pt x="2159536" y="2011705"/>
                  <a:pt x="2155830" y="2011340"/>
                  <a:pt x="2152836" y="2010048"/>
                </a:cubicBezTo>
                <a:lnTo>
                  <a:pt x="2117102" y="2023004"/>
                </a:lnTo>
                <a:lnTo>
                  <a:pt x="2111935" y="2023163"/>
                </a:lnTo>
                <a:lnTo>
                  <a:pt x="2089991" y="2034193"/>
                </a:lnTo>
                <a:lnTo>
                  <a:pt x="2058061" y="2047942"/>
                </a:lnTo>
                <a:lnTo>
                  <a:pt x="2055737" y="2047704"/>
                </a:lnTo>
                <a:lnTo>
                  <a:pt x="2042244" y="2055560"/>
                </a:lnTo>
                <a:cubicBezTo>
                  <a:pt x="2038090" y="2058656"/>
                  <a:pt x="1978623" y="2070285"/>
                  <a:pt x="1976224" y="2074257"/>
                </a:cubicBezTo>
                <a:cubicBezTo>
                  <a:pt x="1920172" y="2070662"/>
                  <a:pt x="1933546" y="2089824"/>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402655" y="2224964"/>
                  <a:pt x="1409212" y="2231152"/>
                  <a:pt x="1398481" y="2237074"/>
                </a:cubicBezTo>
                <a:cubicBezTo>
                  <a:pt x="1398456" y="2237082"/>
                  <a:pt x="1398432" y="2237089"/>
                  <a:pt x="1398407" y="2237095"/>
                </a:cubicBezTo>
                <a:lnTo>
                  <a:pt x="1370962" y="2237474"/>
                </a:lnTo>
                <a:lnTo>
                  <a:pt x="1356367" y="2235089"/>
                </a:lnTo>
                <a:cubicBezTo>
                  <a:pt x="1346056" y="2233320"/>
                  <a:pt x="1335986" y="2231930"/>
                  <a:pt x="1324828" y="2231968"/>
                </a:cubicBezTo>
                <a:lnTo>
                  <a:pt x="1297744" y="2235849"/>
                </a:lnTo>
                <a:lnTo>
                  <a:pt x="1286236" y="2233135"/>
                </a:lnTo>
                <a:lnTo>
                  <a:pt x="1283504" y="2233797"/>
                </a:lnTo>
                <a:lnTo>
                  <a:pt x="1279765" y="2229639"/>
                </a:lnTo>
                <a:cubicBezTo>
                  <a:pt x="1260110" y="2221111"/>
                  <a:pt x="1209850" y="2211602"/>
                  <a:pt x="1195347" y="2212354"/>
                </a:cubicBezTo>
                <a:cubicBezTo>
                  <a:pt x="1171903" y="2216875"/>
                  <a:pt x="1033292" y="2222456"/>
                  <a:pt x="970251" y="2221029"/>
                </a:cubicBezTo>
                <a:cubicBezTo>
                  <a:pt x="913858" y="2213074"/>
                  <a:pt x="864984" y="2224767"/>
                  <a:pt x="812914" y="2202752"/>
                </a:cubicBezTo>
                <a:cubicBezTo>
                  <a:pt x="809419" y="2205714"/>
                  <a:pt x="805091" y="2207855"/>
                  <a:pt x="800195" y="2209407"/>
                </a:cubicBezTo>
                <a:lnTo>
                  <a:pt x="784978" y="2212360"/>
                </a:lnTo>
                <a:lnTo>
                  <a:pt x="681987" y="2216757"/>
                </a:lnTo>
                <a:lnTo>
                  <a:pt x="669923" y="2211682"/>
                </a:lnTo>
                <a:cubicBezTo>
                  <a:pt x="675432" y="2197125"/>
                  <a:pt x="665394" y="2205767"/>
                  <a:pt x="648680" y="2206229"/>
                </a:cubicBezTo>
                <a:cubicBezTo>
                  <a:pt x="653511" y="2183723"/>
                  <a:pt x="607806" y="2194090"/>
                  <a:pt x="597225" y="2180999"/>
                </a:cubicBezTo>
                <a:cubicBezTo>
                  <a:pt x="584838" y="2181847"/>
                  <a:pt x="571827" y="2182333"/>
                  <a:pt x="558449" y="2182346"/>
                </a:cubicBezTo>
                <a:lnTo>
                  <a:pt x="550517" y="2182060"/>
                </a:lnTo>
                <a:lnTo>
                  <a:pt x="550309" y="2181825"/>
                </a:lnTo>
                <a:cubicBezTo>
                  <a:pt x="548471" y="2181269"/>
                  <a:pt x="545824" y="2180990"/>
                  <a:pt x="541836" y="2181063"/>
                </a:cubicBezTo>
                <a:lnTo>
                  <a:pt x="536057" y="2181537"/>
                </a:lnTo>
                <a:lnTo>
                  <a:pt x="520671" y="2180980"/>
                </a:lnTo>
                <a:lnTo>
                  <a:pt x="515024" y="2179258"/>
                </a:lnTo>
                <a:lnTo>
                  <a:pt x="512278" y="2176369"/>
                </a:lnTo>
                <a:lnTo>
                  <a:pt x="480419" y="2167807"/>
                </a:lnTo>
                <a:cubicBezTo>
                  <a:pt x="458012" y="2174781"/>
                  <a:pt x="449332" y="2162566"/>
                  <a:pt x="413835" y="2156783"/>
                </a:cubicBezTo>
                <a:cubicBezTo>
                  <a:pt x="401959" y="2163765"/>
                  <a:pt x="389622" y="2160522"/>
                  <a:pt x="376513" y="2154014"/>
                </a:cubicBezTo>
                <a:cubicBezTo>
                  <a:pt x="344376" y="2156059"/>
                  <a:pt x="311403" y="2146283"/>
                  <a:pt x="273386" y="2142551"/>
                </a:cubicBezTo>
                <a:cubicBezTo>
                  <a:pt x="236093" y="2150634"/>
                  <a:pt x="209811" y="2132011"/>
                  <a:pt x="169207" y="2128100"/>
                </a:cubicBezTo>
                <a:lnTo>
                  <a:pt x="93149" y="2105324"/>
                </a:lnTo>
                <a:lnTo>
                  <a:pt x="88109" y="2106704"/>
                </a:lnTo>
                <a:cubicBezTo>
                  <a:pt x="84511" y="2107398"/>
                  <a:pt x="81960" y="2107528"/>
                  <a:pt x="80022" y="2107254"/>
                </a:cubicBezTo>
                <a:lnTo>
                  <a:pt x="79717" y="2107046"/>
                </a:lnTo>
                <a:lnTo>
                  <a:pt x="72352" y="2107991"/>
                </a:lnTo>
                <a:cubicBezTo>
                  <a:pt x="60160" y="2110089"/>
                  <a:pt x="48530" y="2112610"/>
                  <a:pt x="37645" y="2115401"/>
                </a:cubicBezTo>
                <a:cubicBezTo>
                  <a:pt x="29688" y="2109582"/>
                  <a:pt x="16534" y="2111084"/>
                  <a:pt x="4572" y="2111091"/>
                </a:cubicBezTo>
                <a:lnTo>
                  <a:pt x="0" y="21104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399170A-0FBE-5C45-B43F-5165573FA890}"/>
              </a:ext>
            </a:extLst>
          </p:cNvPr>
          <p:cNvSpPr>
            <a:spLocks noGrp="1"/>
          </p:cNvSpPr>
          <p:nvPr>
            <p:ph type="title"/>
          </p:nvPr>
        </p:nvSpPr>
        <p:spPr>
          <a:xfrm>
            <a:off x="1137037" y="741082"/>
            <a:ext cx="9274512" cy="949606"/>
          </a:xfrm>
        </p:spPr>
        <p:txBody>
          <a:bodyPr>
            <a:normAutofit/>
          </a:bodyPr>
          <a:lstStyle/>
          <a:p>
            <a:r>
              <a:rPr lang="en-IN" dirty="0"/>
              <a:t>References-</a:t>
            </a:r>
          </a:p>
        </p:txBody>
      </p:sp>
      <p:sp>
        <p:nvSpPr>
          <p:cNvPr id="13" name="Freeform: Shape 12">
            <a:extLst>
              <a:ext uri="{FF2B5EF4-FFF2-40B4-BE49-F238E27FC236}">
                <a16:creationId xmlns:a16="http://schemas.microsoft.com/office/drawing/2014/main" id="{3501A971-CEBD-4E4B-8529-3BB4F4100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460" y="6189260"/>
            <a:ext cx="7831541" cy="668740"/>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80039CCA-D410-3755-0AB9-59F6298F2CF6}"/>
              </a:ext>
            </a:extLst>
          </p:cNvPr>
          <p:cNvGraphicFramePr>
            <a:graphicFrameLocks noGrp="1"/>
          </p:cNvGraphicFramePr>
          <p:nvPr>
            <p:ph idx="1"/>
            <p:extLst>
              <p:ext uri="{D42A27DB-BD31-4B8C-83A1-F6EECF244321}">
                <p14:modId xmlns:p14="http://schemas.microsoft.com/office/powerpoint/2010/main" val="2647757492"/>
              </p:ext>
            </p:extLst>
          </p:nvPr>
        </p:nvGraphicFramePr>
        <p:xfrm>
          <a:off x="1009650" y="1552575"/>
          <a:ext cx="9725025" cy="5305422"/>
        </p:xfrm>
        <a:graphic>
          <a:graphicData uri="http://schemas.openxmlformats.org/drawingml/2006/table">
            <a:tbl>
              <a:tblPr firstRow="1" firstCol="1" bandRow="1"/>
              <a:tblGrid>
                <a:gridCol w="392891">
                  <a:extLst>
                    <a:ext uri="{9D8B030D-6E8A-4147-A177-3AD203B41FA5}">
                      <a16:colId xmlns:a16="http://schemas.microsoft.com/office/drawing/2014/main" val="3351696639"/>
                    </a:ext>
                  </a:extLst>
                </a:gridCol>
                <a:gridCol w="9332134">
                  <a:extLst>
                    <a:ext uri="{9D8B030D-6E8A-4147-A177-3AD203B41FA5}">
                      <a16:colId xmlns:a16="http://schemas.microsoft.com/office/drawing/2014/main" val="3745292425"/>
                    </a:ext>
                  </a:extLst>
                </a:gridCol>
              </a:tblGrid>
              <a:tr h="302288">
                <a:tc>
                  <a:txBody>
                    <a:bodyPr/>
                    <a:lstStyle/>
                    <a:p>
                      <a:pPr algn="l" fontAlgn="t">
                        <a:lnSpc>
                          <a:spcPct val="150000"/>
                        </a:lnSpc>
                        <a:spcBef>
                          <a:spcPts val="0"/>
                        </a:spcBef>
                        <a:spcAft>
                          <a:spcPts val="0"/>
                        </a:spcAft>
                      </a:pPr>
                      <a:r>
                        <a:rPr lang="en-US" sz="900" b="0" i="0" u="none" strike="noStrike">
                          <a:effectLst/>
                          <a:latin typeface="Times New Roman" panose="02020603050405020304" pitchFamily="18" charset="0"/>
                          <a:ea typeface="Times New Roman" panose="02020603050405020304" pitchFamily="18" charset="0"/>
                          <a:cs typeface="Mangal" panose="02040503050203030202" pitchFamily="18" charset="0"/>
                        </a:rPr>
                        <a:t>[1] </a:t>
                      </a:r>
                      <a:endParaRPr lang="en-US" sz="1400" b="0" i="0" u="none" strike="noStrike">
                        <a:effectLst/>
                        <a:latin typeface="Arial" panose="020B0604020202020204" pitchFamily="34" charset="0"/>
                      </a:endParaRPr>
                    </a:p>
                  </a:txBody>
                  <a:tcPr marL="7506" marR="7506" marT="7506" marB="7506">
                    <a:lnL>
                      <a:noFill/>
                    </a:lnL>
                    <a:lnR>
                      <a:noFill/>
                    </a:lnR>
                    <a:lnT>
                      <a:noFill/>
                    </a:lnT>
                    <a:lnB>
                      <a:noFill/>
                    </a:lnB>
                    <a:noFill/>
                  </a:tcPr>
                </a:tc>
                <a:tc>
                  <a:txBody>
                    <a:bodyPr/>
                    <a:lstStyle/>
                    <a:p>
                      <a:pPr algn="l" fontAlgn="t">
                        <a:lnSpc>
                          <a:spcPct val="150000"/>
                        </a:lnSpc>
                        <a:spcBef>
                          <a:spcPts val="0"/>
                        </a:spcBef>
                        <a:spcAft>
                          <a:spcPts val="0"/>
                        </a:spcAft>
                      </a:pPr>
                      <a:r>
                        <a:rPr lang="en-US" sz="900" b="0" i="0" u="none" strike="noStrike">
                          <a:effectLst/>
                          <a:latin typeface="Times New Roman" panose="02020603050405020304" pitchFamily="18" charset="0"/>
                          <a:ea typeface="Times New Roman" panose="02020603050405020304" pitchFamily="18" charset="0"/>
                          <a:cs typeface="Mangal" panose="02040503050203030202" pitchFamily="18" charset="0"/>
                        </a:rPr>
                        <a:t>P. B. P. S. &amp;. G. K. B. Adhiguru, "Strengthening pluralistic agricultural information delivery systems in India.," in </a:t>
                      </a:r>
                      <a:r>
                        <a:rPr lang="en-US" sz="900" b="0" i="1" u="none" strike="noStrike">
                          <a:effectLst/>
                          <a:latin typeface="Times New Roman" panose="02020603050405020304" pitchFamily="18" charset="0"/>
                          <a:ea typeface="Times New Roman" panose="02020603050405020304" pitchFamily="18" charset="0"/>
                          <a:cs typeface="Mangal" panose="02040503050203030202" pitchFamily="18" charset="0"/>
                        </a:rPr>
                        <a:t>Agricultural Economics Research Review</a:t>
                      </a:r>
                      <a:r>
                        <a:rPr lang="en-US" sz="900" b="0" i="0" u="none" strike="noStrike">
                          <a:effectLst/>
                          <a:latin typeface="Times New Roman" panose="02020603050405020304" pitchFamily="18" charset="0"/>
                          <a:ea typeface="Times New Roman" panose="02020603050405020304" pitchFamily="18" charset="0"/>
                          <a:cs typeface="Mangal" panose="02040503050203030202" pitchFamily="18" charset="0"/>
                        </a:rPr>
                        <a:t>, 2009. </a:t>
                      </a:r>
                      <a:endParaRPr lang="en-US" sz="1400" b="0" i="0" u="none" strike="noStrike">
                        <a:effectLst/>
                        <a:latin typeface="Arial" panose="020B0604020202020204" pitchFamily="34" charset="0"/>
                      </a:endParaRPr>
                    </a:p>
                  </a:txBody>
                  <a:tcPr marL="7506" marR="7506" marT="7506" marB="7506">
                    <a:lnL>
                      <a:noFill/>
                    </a:lnL>
                    <a:lnR>
                      <a:noFill/>
                    </a:lnR>
                    <a:lnT>
                      <a:noFill/>
                    </a:lnT>
                    <a:lnB>
                      <a:noFill/>
                    </a:lnB>
                    <a:noFill/>
                  </a:tcPr>
                </a:tc>
                <a:extLst>
                  <a:ext uri="{0D108BD9-81ED-4DB2-BD59-A6C34878D82A}">
                    <a16:rowId xmlns:a16="http://schemas.microsoft.com/office/drawing/2014/main" val="1506213480"/>
                  </a:ext>
                </a:extLst>
              </a:tr>
              <a:tr h="302288">
                <a:tc>
                  <a:txBody>
                    <a:bodyPr/>
                    <a:lstStyle/>
                    <a:p>
                      <a:pPr algn="l" fontAlgn="t">
                        <a:lnSpc>
                          <a:spcPct val="150000"/>
                        </a:lnSpc>
                        <a:spcBef>
                          <a:spcPts val="0"/>
                        </a:spcBef>
                        <a:spcAft>
                          <a:spcPts val="0"/>
                        </a:spcAft>
                      </a:pPr>
                      <a:r>
                        <a:rPr lang="en-US" sz="900" b="0" i="0" u="none" strike="noStrike">
                          <a:effectLst/>
                          <a:latin typeface="Times New Roman" panose="02020603050405020304" pitchFamily="18" charset="0"/>
                          <a:ea typeface="Times New Roman" panose="02020603050405020304" pitchFamily="18" charset="0"/>
                          <a:cs typeface="Mangal" panose="02040503050203030202" pitchFamily="18" charset="0"/>
                        </a:rPr>
                        <a:t>[2] </a:t>
                      </a:r>
                      <a:endParaRPr lang="en-US" sz="1400" b="0" i="0" u="none" strike="noStrike">
                        <a:effectLst/>
                        <a:latin typeface="Arial" panose="020B0604020202020204" pitchFamily="34" charset="0"/>
                      </a:endParaRPr>
                    </a:p>
                  </a:txBody>
                  <a:tcPr marL="7506" marR="7506" marT="7506" marB="7506">
                    <a:lnL>
                      <a:noFill/>
                    </a:lnL>
                    <a:lnR>
                      <a:noFill/>
                    </a:lnR>
                    <a:lnT>
                      <a:noFill/>
                    </a:lnT>
                    <a:lnB>
                      <a:noFill/>
                    </a:lnB>
                    <a:noFill/>
                  </a:tcPr>
                </a:tc>
                <a:tc>
                  <a:txBody>
                    <a:bodyPr/>
                    <a:lstStyle/>
                    <a:p>
                      <a:pPr algn="l" fontAlgn="t">
                        <a:lnSpc>
                          <a:spcPct val="150000"/>
                        </a:lnSpc>
                        <a:spcBef>
                          <a:spcPts val="0"/>
                        </a:spcBef>
                        <a:spcAft>
                          <a:spcPts val="0"/>
                        </a:spcAft>
                      </a:pPr>
                      <a:r>
                        <a:rPr lang="en-US" sz="900" b="0" i="0" u="none" strike="noStrike">
                          <a:effectLst/>
                          <a:latin typeface="Times New Roman" panose="02020603050405020304" pitchFamily="18" charset="0"/>
                          <a:ea typeface="Times New Roman" panose="02020603050405020304" pitchFamily="18" charset="0"/>
                          <a:cs typeface="Mangal" panose="02040503050203030202" pitchFamily="18" charset="0"/>
                        </a:rPr>
                        <a:t>A. &amp;. J. R. Gulati, "Transforming indian agriculture," in </a:t>
                      </a:r>
                      <a:r>
                        <a:rPr lang="en-US" sz="900" b="0" i="1" u="none" strike="noStrike">
                          <a:effectLst/>
                          <a:latin typeface="Times New Roman" panose="02020603050405020304" pitchFamily="18" charset="0"/>
                          <a:ea typeface="Times New Roman" panose="02020603050405020304" pitchFamily="18" charset="0"/>
                          <a:cs typeface="Mangal" panose="02040503050203030202" pitchFamily="18" charset="0"/>
                        </a:rPr>
                        <a:t>Indian agriculture towards, 2030, 9-37.</a:t>
                      </a:r>
                      <a:r>
                        <a:rPr lang="en-US" sz="900" b="0" i="0" u="none" strike="noStrike">
                          <a:effectLst/>
                          <a:latin typeface="Times New Roman" panose="02020603050405020304" pitchFamily="18" charset="0"/>
                          <a:ea typeface="Times New Roman" panose="02020603050405020304" pitchFamily="18" charset="0"/>
                          <a:cs typeface="Mangal" panose="02040503050203030202" pitchFamily="18" charset="0"/>
                        </a:rPr>
                        <a:t>, 2022. </a:t>
                      </a:r>
                      <a:endParaRPr lang="en-US" sz="1400" b="0" i="0" u="none" strike="noStrike">
                        <a:effectLst/>
                        <a:latin typeface="Arial" panose="020B0604020202020204" pitchFamily="34" charset="0"/>
                      </a:endParaRPr>
                    </a:p>
                  </a:txBody>
                  <a:tcPr marL="7506" marR="7506" marT="7506" marB="7506">
                    <a:lnL>
                      <a:noFill/>
                    </a:lnL>
                    <a:lnR>
                      <a:noFill/>
                    </a:lnR>
                    <a:lnT>
                      <a:noFill/>
                    </a:lnT>
                    <a:lnB>
                      <a:noFill/>
                    </a:lnB>
                    <a:noFill/>
                  </a:tcPr>
                </a:tc>
                <a:extLst>
                  <a:ext uri="{0D108BD9-81ED-4DB2-BD59-A6C34878D82A}">
                    <a16:rowId xmlns:a16="http://schemas.microsoft.com/office/drawing/2014/main" val="2874050924"/>
                  </a:ext>
                </a:extLst>
              </a:tr>
              <a:tr h="549820">
                <a:tc>
                  <a:txBody>
                    <a:bodyPr/>
                    <a:lstStyle/>
                    <a:p>
                      <a:pPr algn="l" fontAlgn="t">
                        <a:lnSpc>
                          <a:spcPct val="150000"/>
                        </a:lnSpc>
                        <a:spcBef>
                          <a:spcPts val="0"/>
                        </a:spcBef>
                        <a:spcAft>
                          <a:spcPts val="0"/>
                        </a:spcAft>
                      </a:pPr>
                      <a:r>
                        <a:rPr lang="en-US" sz="900" b="0" i="0" u="none" strike="noStrike">
                          <a:effectLst/>
                          <a:latin typeface="Times New Roman" panose="02020603050405020304" pitchFamily="18" charset="0"/>
                          <a:ea typeface="Times New Roman" panose="02020603050405020304" pitchFamily="18" charset="0"/>
                          <a:cs typeface="Mangal" panose="02040503050203030202" pitchFamily="18" charset="0"/>
                        </a:rPr>
                        <a:t>[3] </a:t>
                      </a:r>
                      <a:endParaRPr lang="en-US" sz="1400" b="0" i="0" u="none" strike="noStrike">
                        <a:effectLst/>
                        <a:latin typeface="Arial" panose="020B0604020202020204" pitchFamily="34" charset="0"/>
                      </a:endParaRPr>
                    </a:p>
                  </a:txBody>
                  <a:tcPr marL="7506" marR="7506" marT="7506" marB="7506">
                    <a:lnL>
                      <a:noFill/>
                    </a:lnL>
                    <a:lnR>
                      <a:noFill/>
                    </a:lnR>
                    <a:lnT>
                      <a:noFill/>
                    </a:lnT>
                    <a:lnB>
                      <a:noFill/>
                    </a:lnB>
                    <a:noFill/>
                  </a:tcPr>
                </a:tc>
                <a:tc>
                  <a:txBody>
                    <a:bodyPr/>
                    <a:lstStyle/>
                    <a:p>
                      <a:pPr algn="l" fontAlgn="t">
                        <a:lnSpc>
                          <a:spcPct val="150000"/>
                        </a:lnSpc>
                        <a:spcBef>
                          <a:spcPts val="0"/>
                        </a:spcBef>
                        <a:spcAft>
                          <a:spcPts val="0"/>
                        </a:spcAft>
                      </a:pPr>
                      <a:r>
                        <a:rPr lang="en-US" sz="900" b="0" i="0" u="none" strike="noStrike">
                          <a:effectLst/>
                          <a:latin typeface="Times New Roman" panose="02020603050405020304" pitchFamily="18" charset="0"/>
                          <a:ea typeface="Times New Roman" panose="02020603050405020304" pitchFamily="18" charset="0"/>
                          <a:cs typeface="Mangal" panose="02040503050203030202" pitchFamily="18" charset="0"/>
                        </a:rPr>
                        <a:t>A. R. Q. B. K. G. M. &amp;. A. S. Chhachhar, "Impact of information and communication technologies in agriculture development.," in </a:t>
                      </a:r>
                      <a:r>
                        <a:rPr lang="en-US" sz="900" b="0" i="1" u="none" strike="noStrike">
                          <a:effectLst/>
                          <a:latin typeface="Times New Roman" panose="02020603050405020304" pitchFamily="18" charset="0"/>
                          <a:ea typeface="Times New Roman" panose="02020603050405020304" pitchFamily="18" charset="0"/>
                          <a:cs typeface="Mangal" panose="02040503050203030202" pitchFamily="18" charset="0"/>
                        </a:rPr>
                        <a:t>Journal of Basic and Applied scientific research, 4(1), 281-288.</a:t>
                      </a:r>
                      <a:r>
                        <a:rPr lang="en-US" sz="900" b="0" i="0" u="none" strike="noStrike">
                          <a:effectLst/>
                          <a:latin typeface="Times New Roman" panose="02020603050405020304" pitchFamily="18" charset="0"/>
                          <a:ea typeface="Times New Roman" panose="02020603050405020304" pitchFamily="18" charset="0"/>
                          <a:cs typeface="Mangal" panose="02040503050203030202" pitchFamily="18" charset="0"/>
                        </a:rPr>
                        <a:t>, 2014. </a:t>
                      </a:r>
                      <a:endParaRPr lang="en-US" sz="1400" b="0" i="0" u="none" strike="noStrike">
                        <a:effectLst/>
                        <a:latin typeface="Arial" panose="020B0604020202020204" pitchFamily="34" charset="0"/>
                      </a:endParaRPr>
                    </a:p>
                  </a:txBody>
                  <a:tcPr marL="7506" marR="7506" marT="7506" marB="7506">
                    <a:lnL>
                      <a:noFill/>
                    </a:lnL>
                    <a:lnR>
                      <a:noFill/>
                    </a:lnR>
                    <a:lnT>
                      <a:noFill/>
                    </a:lnT>
                    <a:lnB>
                      <a:noFill/>
                    </a:lnB>
                    <a:noFill/>
                  </a:tcPr>
                </a:tc>
                <a:extLst>
                  <a:ext uri="{0D108BD9-81ED-4DB2-BD59-A6C34878D82A}">
                    <a16:rowId xmlns:a16="http://schemas.microsoft.com/office/drawing/2014/main" val="328499132"/>
                  </a:ext>
                </a:extLst>
              </a:tr>
              <a:tr h="549820">
                <a:tc>
                  <a:txBody>
                    <a:bodyPr/>
                    <a:lstStyle/>
                    <a:p>
                      <a:pPr algn="l" fontAlgn="t">
                        <a:lnSpc>
                          <a:spcPct val="150000"/>
                        </a:lnSpc>
                        <a:spcBef>
                          <a:spcPts val="0"/>
                        </a:spcBef>
                        <a:spcAft>
                          <a:spcPts val="0"/>
                        </a:spcAft>
                      </a:pPr>
                      <a:r>
                        <a:rPr lang="en-US" sz="900" b="0" i="0" u="none" strike="noStrike">
                          <a:effectLst/>
                          <a:latin typeface="Times New Roman" panose="02020603050405020304" pitchFamily="18" charset="0"/>
                          <a:ea typeface="Times New Roman" panose="02020603050405020304" pitchFamily="18" charset="0"/>
                          <a:cs typeface="Mangal" panose="02040503050203030202" pitchFamily="18" charset="0"/>
                        </a:rPr>
                        <a:t>[4] </a:t>
                      </a:r>
                      <a:endParaRPr lang="en-US" sz="1400" b="0" i="0" u="none" strike="noStrike">
                        <a:effectLst/>
                        <a:latin typeface="Arial" panose="020B0604020202020204" pitchFamily="34" charset="0"/>
                      </a:endParaRPr>
                    </a:p>
                  </a:txBody>
                  <a:tcPr marL="7506" marR="7506" marT="7506" marB="7506">
                    <a:lnL>
                      <a:noFill/>
                    </a:lnL>
                    <a:lnR>
                      <a:noFill/>
                    </a:lnR>
                    <a:lnT>
                      <a:noFill/>
                    </a:lnT>
                    <a:lnB>
                      <a:noFill/>
                    </a:lnB>
                    <a:noFill/>
                  </a:tcPr>
                </a:tc>
                <a:tc>
                  <a:txBody>
                    <a:bodyPr/>
                    <a:lstStyle/>
                    <a:p>
                      <a:pPr algn="l" fontAlgn="t">
                        <a:lnSpc>
                          <a:spcPct val="150000"/>
                        </a:lnSpc>
                        <a:spcBef>
                          <a:spcPts val="0"/>
                        </a:spcBef>
                        <a:spcAft>
                          <a:spcPts val="0"/>
                        </a:spcAft>
                      </a:pPr>
                      <a:r>
                        <a:rPr lang="en-US" sz="900" b="0" i="0" u="none" strike="noStrike">
                          <a:effectLst/>
                          <a:latin typeface="Times New Roman" panose="02020603050405020304" pitchFamily="18" charset="0"/>
                          <a:ea typeface="Times New Roman" panose="02020603050405020304" pitchFamily="18" charset="0"/>
                          <a:cs typeface="Mangal" panose="02040503050203030202" pitchFamily="18" charset="0"/>
                        </a:rPr>
                        <a:t>A. N. K. U. R. &amp;. G. K. A. V. E. R. Y. Seth, "Digital technologies transforming Indian agricultureThe Global Innovation Index, 105-111.," in </a:t>
                      </a:r>
                      <a:r>
                        <a:rPr lang="en-US" sz="900" b="0" i="1" u="none" strike="noStrike">
                          <a:effectLst/>
                          <a:latin typeface="Times New Roman" panose="02020603050405020304" pitchFamily="18" charset="0"/>
                          <a:ea typeface="Times New Roman" panose="02020603050405020304" pitchFamily="18" charset="0"/>
                          <a:cs typeface="Mangal" panose="02040503050203030202" pitchFamily="18" charset="0"/>
                        </a:rPr>
                        <a:t>The Global Innovation Index, 105-111</a:t>
                      </a:r>
                      <a:r>
                        <a:rPr lang="en-US" sz="900" b="0" i="0" u="none" strike="noStrike">
                          <a:effectLst/>
                          <a:latin typeface="Times New Roman" panose="02020603050405020304" pitchFamily="18" charset="0"/>
                          <a:ea typeface="Times New Roman" panose="02020603050405020304" pitchFamily="18" charset="0"/>
                          <a:cs typeface="Mangal" panose="02040503050203030202" pitchFamily="18" charset="0"/>
                        </a:rPr>
                        <a:t>, 2017. </a:t>
                      </a:r>
                      <a:endParaRPr lang="en-US" sz="1400" b="0" i="0" u="none" strike="noStrike">
                        <a:effectLst/>
                        <a:latin typeface="Arial" panose="020B0604020202020204" pitchFamily="34" charset="0"/>
                      </a:endParaRPr>
                    </a:p>
                  </a:txBody>
                  <a:tcPr marL="7506" marR="7506" marT="7506" marB="7506">
                    <a:lnL>
                      <a:noFill/>
                    </a:lnL>
                    <a:lnR>
                      <a:noFill/>
                    </a:lnR>
                    <a:lnT>
                      <a:noFill/>
                    </a:lnT>
                    <a:lnB>
                      <a:noFill/>
                    </a:lnB>
                    <a:noFill/>
                  </a:tcPr>
                </a:tc>
                <a:extLst>
                  <a:ext uri="{0D108BD9-81ED-4DB2-BD59-A6C34878D82A}">
                    <a16:rowId xmlns:a16="http://schemas.microsoft.com/office/drawing/2014/main" val="611592523"/>
                  </a:ext>
                </a:extLst>
              </a:tr>
              <a:tr h="549820">
                <a:tc>
                  <a:txBody>
                    <a:bodyPr/>
                    <a:lstStyle/>
                    <a:p>
                      <a:pPr algn="l" fontAlgn="t">
                        <a:lnSpc>
                          <a:spcPct val="150000"/>
                        </a:lnSpc>
                        <a:spcBef>
                          <a:spcPts val="0"/>
                        </a:spcBef>
                        <a:spcAft>
                          <a:spcPts val="0"/>
                        </a:spcAft>
                      </a:pPr>
                      <a:r>
                        <a:rPr lang="en-US" sz="900" b="0" i="0" u="none" strike="noStrike">
                          <a:effectLst/>
                          <a:latin typeface="Times New Roman" panose="02020603050405020304" pitchFamily="18" charset="0"/>
                          <a:ea typeface="Times New Roman" panose="02020603050405020304" pitchFamily="18" charset="0"/>
                          <a:cs typeface="Mangal" panose="02040503050203030202" pitchFamily="18" charset="0"/>
                        </a:rPr>
                        <a:t>[5] </a:t>
                      </a:r>
                      <a:endParaRPr lang="en-US" sz="1400" b="0" i="0" u="none" strike="noStrike">
                        <a:effectLst/>
                        <a:latin typeface="Arial" panose="020B0604020202020204" pitchFamily="34" charset="0"/>
                      </a:endParaRPr>
                    </a:p>
                  </a:txBody>
                  <a:tcPr marL="7506" marR="7506" marT="7506" marB="7506">
                    <a:lnL>
                      <a:noFill/>
                    </a:lnL>
                    <a:lnR>
                      <a:noFill/>
                    </a:lnR>
                    <a:lnT>
                      <a:noFill/>
                    </a:lnT>
                    <a:lnB>
                      <a:noFill/>
                    </a:lnB>
                    <a:noFill/>
                  </a:tcPr>
                </a:tc>
                <a:tc>
                  <a:txBody>
                    <a:bodyPr/>
                    <a:lstStyle/>
                    <a:p>
                      <a:pPr algn="l" fontAlgn="t">
                        <a:lnSpc>
                          <a:spcPct val="150000"/>
                        </a:lnSpc>
                        <a:spcBef>
                          <a:spcPts val="0"/>
                        </a:spcBef>
                        <a:spcAft>
                          <a:spcPts val="0"/>
                        </a:spcAft>
                      </a:pPr>
                      <a:r>
                        <a:rPr lang="en-US" sz="900" b="0" i="0" u="none" strike="noStrike">
                          <a:effectLst/>
                          <a:latin typeface="Times New Roman" panose="02020603050405020304" pitchFamily="18" charset="0"/>
                          <a:ea typeface="Times New Roman" panose="02020603050405020304" pitchFamily="18" charset="0"/>
                          <a:cs typeface="Mangal" panose="02040503050203030202" pitchFamily="18" charset="0"/>
                        </a:rPr>
                        <a:t>K. K. S. G.-D. P. P. R. L. P. S. T. .. &amp;. B. B. Sriprateep, "Automated Classification of Agricultural Species through Parallel Artificial Multiple Intelligence System," in </a:t>
                      </a:r>
                      <a:r>
                        <a:rPr lang="en-US" sz="900" b="0" i="1" u="none" strike="noStrike">
                          <a:effectLst/>
                          <a:latin typeface="Times New Roman" panose="02020603050405020304" pitchFamily="18" charset="0"/>
                          <a:ea typeface="Times New Roman" panose="02020603050405020304" pitchFamily="18" charset="0"/>
                          <a:cs typeface="Mangal" panose="02040503050203030202" pitchFamily="18" charset="0"/>
                        </a:rPr>
                        <a:t>Ensemble Deep Learning. Mathematics, 12(2), 351.</a:t>
                      </a:r>
                      <a:r>
                        <a:rPr lang="en-US" sz="900" b="0" i="0" u="none" strike="noStrike">
                          <a:effectLst/>
                          <a:latin typeface="Times New Roman" panose="02020603050405020304" pitchFamily="18" charset="0"/>
                          <a:ea typeface="Times New Roman" panose="02020603050405020304" pitchFamily="18" charset="0"/>
                          <a:cs typeface="Mangal" panose="02040503050203030202" pitchFamily="18" charset="0"/>
                        </a:rPr>
                        <a:t>, 2024. </a:t>
                      </a:r>
                      <a:endParaRPr lang="en-US" sz="1400" b="0" i="0" u="none" strike="noStrike">
                        <a:effectLst/>
                        <a:latin typeface="Arial" panose="020B0604020202020204" pitchFamily="34" charset="0"/>
                      </a:endParaRPr>
                    </a:p>
                  </a:txBody>
                  <a:tcPr marL="7506" marR="7506" marT="7506" marB="7506">
                    <a:lnL>
                      <a:noFill/>
                    </a:lnL>
                    <a:lnR>
                      <a:noFill/>
                    </a:lnR>
                    <a:lnT>
                      <a:noFill/>
                    </a:lnT>
                    <a:lnB>
                      <a:noFill/>
                    </a:lnB>
                    <a:noFill/>
                  </a:tcPr>
                </a:tc>
                <a:extLst>
                  <a:ext uri="{0D108BD9-81ED-4DB2-BD59-A6C34878D82A}">
                    <a16:rowId xmlns:a16="http://schemas.microsoft.com/office/drawing/2014/main" val="1529309782"/>
                  </a:ext>
                </a:extLst>
              </a:tr>
              <a:tr h="549820">
                <a:tc>
                  <a:txBody>
                    <a:bodyPr/>
                    <a:lstStyle/>
                    <a:p>
                      <a:pPr algn="l" fontAlgn="t">
                        <a:lnSpc>
                          <a:spcPct val="150000"/>
                        </a:lnSpc>
                        <a:spcBef>
                          <a:spcPts val="0"/>
                        </a:spcBef>
                        <a:spcAft>
                          <a:spcPts val="0"/>
                        </a:spcAft>
                      </a:pPr>
                      <a:r>
                        <a:rPr lang="en-US" sz="900" b="0" i="0" u="none" strike="noStrike">
                          <a:effectLst/>
                          <a:latin typeface="Times New Roman" panose="02020603050405020304" pitchFamily="18" charset="0"/>
                          <a:ea typeface="Times New Roman" panose="02020603050405020304" pitchFamily="18" charset="0"/>
                          <a:cs typeface="Mangal" panose="02040503050203030202" pitchFamily="18" charset="0"/>
                        </a:rPr>
                        <a:t>[6] </a:t>
                      </a:r>
                      <a:endParaRPr lang="en-US" sz="1400" b="0" i="0" u="none" strike="noStrike">
                        <a:effectLst/>
                        <a:latin typeface="Arial" panose="020B0604020202020204" pitchFamily="34" charset="0"/>
                      </a:endParaRPr>
                    </a:p>
                  </a:txBody>
                  <a:tcPr marL="7506" marR="7506" marT="7506" marB="7506">
                    <a:lnL>
                      <a:noFill/>
                    </a:lnL>
                    <a:lnR>
                      <a:noFill/>
                    </a:lnR>
                    <a:lnT>
                      <a:noFill/>
                    </a:lnT>
                    <a:lnB>
                      <a:noFill/>
                    </a:lnB>
                    <a:noFill/>
                  </a:tcPr>
                </a:tc>
                <a:tc>
                  <a:txBody>
                    <a:bodyPr/>
                    <a:lstStyle/>
                    <a:p>
                      <a:pPr algn="l" fontAlgn="t">
                        <a:lnSpc>
                          <a:spcPct val="150000"/>
                        </a:lnSpc>
                        <a:spcBef>
                          <a:spcPts val="0"/>
                        </a:spcBef>
                        <a:spcAft>
                          <a:spcPts val="0"/>
                        </a:spcAft>
                      </a:pPr>
                      <a:r>
                        <a:rPr lang="en-US" sz="900" b="0" i="0" u="none" strike="noStrike">
                          <a:effectLst/>
                          <a:latin typeface="Times New Roman" panose="02020603050405020304" pitchFamily="18" charset="0"/>
                          <a:ea typeface="Times New Roman" panose="02020603050405020304" pitchFamily="18" charset="0"/>
                          <a:cs typeface="Mangal" panose="02040503050203030202" pitchFamily="18" charset="0"/>
                        </a:rPr>
                        <a:t>A. &amp;. S. R. Vincent, "Agricultural Extension and Advisory Systems in Tamil Nadu," in </a:t>
                      </a:r>
                      <a:r>
                        <a:rPr lang="en-US" sz="900" b="0" i="1" u="none" strike="noStrike">
                          <a:effectLst/>
                          <a:latin typeface="Times New Roman" panose="02020603050405020304" pitchFamily="18" charset="0"/>
                          <a:ea typeface="Times New Roman" panose="02020603050405020304" pitchFamily="18" charset="0"/>
                          <a:cs typeface="Mangal" panose="02040503050203030202" pitchFamily="18" charset="0"/>
                        </a:rPr>
                        <a:t>National Institute of Agricultural Extension Management (MANAGE)(An organisation of Ministry of Agriculture and Farmers’ Welfare, Govt. of India) </a:t>
                      </a:r>
                      <a:r>
                        <a:rPr lang="en-US" sz="900" b="0" i="0" u="none" strike="noStrike">
                          <a:effectLst/>
                          <a:latin typeface="Times New Roman" panose="02020603050405020304" pitchFamily="18" charset="0"/>
                          <a:ea typeface="Times New Roman" panose="02020603050405020304" pitchFamily="18" charset="0"/>
                          <a:cs typeface="Mangal" panose="02040503050203030202" pitchFamily="18" charset="0"/>
                        </a:rPr>
                        <a:t>, 2020. </a:t>
                      </a:r>
                      <a:endParaRPr lang="en-US" sz="1400" b="0" i="0" u="none" strike="noStrike">
                        <a:effectLst/>
                        <a:latin typeface="Arial" panose="020B0604020202020204" pitchFamily="34" charset="0"/>
                      </a:endParaRPr>
                    </a:p>
                  </a:txBody>
                  <a:tcPr marL="7506" marR="7506" marT="7506" marB="7506">
                    <a:lnL>
                      <a:noFill/>
                    </a:lnL>
                    <a:lnR>
                      <a:noFill/>
                    </a:lnR>
                    <a:lnT>
                      <a:noFill/>
                    </a:lnT>
                    <a:lnB>
                      <a:noFill/>
                    </a:lnB>
                    <a:noFill/>
                  </a:tcPr>
                </a:tc>
                <a:extLst>
                  <a:ext uri="{0D108BD9-81ED-4DB2-BD59-A6C34878D82A}">
                    <a16:rowId xmlns:a16="http://schemas.microsoft.com/office/drawing/2014/main" val="3449515924"/>
                  </a:ext>
                </a:extLst>
              </a:tr>
              <a:tr h="549820">
                <a:tc>
                  <a:txBody>
                    <a:bodyPr/>
                    <a:lstStyle/>
                    <a:p>
                      <a:pPr algn="l" fontAlgn="t">
                        <a:lnSpc>
                          <a:spcPct val="150000"/>
                        </a:lnSpc>
                        <a:spcBef>
                          <a:spcPts val="0"/>
                        </a:spcBef>
                        <a:spcAft>
                          <a:spcPts val="0"/>
                        </a:spcAft>
                      </a:pPr>
                      <a:r>
                        <a:rPr lang="en-US" sz="900" b="0" i="0" u="none" strike="noStrike">
                          <a:effectLst/>
                          <a:latin typeface="Times New Roman" panose="02020603050405020304" pitchFamily="18" charset="0"/>
                          <a:ea typeface="Times New Roman" panose="02020603050405020304" pitchFamily="18" charset="0"/>
                          <a:cs typeface="Mangal" panose="02040503050203030202" pitchFamily="18" charset="0"/>
                        </a:rPr>
                        <a:t>[7] </a:t>
                      </a:r>
                      <a:endParaRPr lang="en-US" sz="1400" b="0" i="0" u="none" strike="noStrike">
                        <a:effectLst/>
                        <a:latin typeface="Arial" panose="020B0604020202020204" pitchFamily="34" charset="0"/>
                      </a:endParaRPr>
                    </a:p>
                  </a:txBody>
                  <a:tcPr marL="7506" marR="7506" marT="7506" marB="7506">
                    <a:lnL>
                      <a:noFill/>
                    </a:lnL>
                    <a:lnR>
                      <a:noFill/>
                    </a:lnR>
                    <a:lnT>
                      <a:noFill/>
                    </a:lnT>
                    <a:lnB>
                      <a:noFill/>
                    </a:lnB>
                    <a:noFill/>
                  </a:tcPr>
                </a:tc>
                <a:tc>
                  <a:txBody>
                    <a:bodyPr/>
                    <a:lstStyle/>
                    <a:p>
                      <a:pPr algn="l" fontAlgn="t">
                        <a:lnSpc>
                          <a:spcPct val="150000"/>
                        </a:lnSpc>
                        <a:spcBef>
                          <a:spcPts val="0"/>
                        </a:spcBef>
                        <a:spcAft>
                          <a:spcPts val="0"/>
                        </a:spcAft>
                      </a:pPr>
                      <a:r>
                        <a:rPr lang="en-US" sz="900" b="0" i="0" u="none" strike="noStrike">
                          <a:effectLst/>
                          <a:latin typeface="Times New Roman" panose="02020603050405020304" pitchFamily="18" charset="0"/>
                          <a:ea typeface="Times New Roman" panose="02020603050405020304" pitchFamily="18" charset="0"/>
                          <a:cs typeface="Mangal" panose="02040503050203030202" pitchFamily="18" charset="0"/>
                        </a:rPr>
                        <a:t>K. J. R. &amp;. K. P. Nazhat, "Potential of M-Commerce of Agricultural Inputs in Kolar, Karnataka, India.," in </a:t>
                      </a:r>
                      <a:r>
                        <a:rPr lang="en-US" sz="900" b="0" i="1" u="none" strike="noStrike">
                          <a:effectLst/>
                          <a:latin typeface="Times New Roman" panose="02020603050405020304" pitchFamily="18" charset="0"/>
                          <a:ea typeface="Times New Roman" panose="02020603050405020304" pitchFamily="18" charset="0"/>
                          <a:cs typeface="Mangal" panose="02040503050203030202" pitchFamily="18" charset="0"/>
                        </a:rPr>
                        <a:t>Research Journal of Recent Sciences ________________________________________________E-ISSN, 2277, 2502</a:t>
                      </a:r>
                      <a:r>
                        <a:rPr lang="en-US" sz="900" b="0" i="0" u="none" strike="noStrike">
                          <a:effectLst/>
                          <a:latin typeface="Times New Roman" panose="02020603050405020304" pitchFamily="18" charset="0"/>
                          <a:ea typeface="Times New Roman" panose="02020603050405020304" pitchFamily="18" charset="0"/>
                          <a:cs typeface="Mangal" panose="02040503050203030202" pitchFamily="18" charset="0"/>
                        </a:rPr>
                        <a:t>, 2016.</a:t>
                      </a:r>
                      <a:endParaRPr lang="en-US" sz="1400" b="0" i="0" u="none" strike="noStrike">
                        <a:effectLst/>
                        <a:latin typeface="Arial" panose="020B0604020202020204" pitchFamily="34" charset="0"/>
                      </a:endParaRPr>
                    </a:p>
                  </a:txBody>
                  <a:tcPr marL="7506" marR="7506" marT="7506" marB="7506">
                    <a:lnL>
                      <a:noFill/>
                    </a:lnL>
                    <a:lnR>
                      <a:noFill/>
                    </a:lnR>
                    <a:lnT>
                      <a:noFill/>
                    </a:lnT>
                    <a:lnB>
                      <a:noFill/>
                    </a:lnB>
                    <a:noFill/>
                  </a:tcPr>
                </a:tc>
                <a:extLst>
                  <a:ext uri="{0D108BD9-81ED-4DB2-BD59-A6C34878D82A}">
                    <a16:rowId xmlns:a16="http://schemas.microsoft.com/office/drawing/2014/main" val="2249131364"/>
                  </a:ext>
                </a:extLst>
              </a:tr>
              <a:tr h="797350">
                <a:tc>
                  <a:txBody>
                    <a:bodyPr/>
                    <a:lstStyle/>
                    <a:p>
                      <a:pPr algn="l" fontAlgn="t">
                        <a:lnSpc>
                          <a:spcPct val="150000"/>
                        </a:lnSpc>
                        <a:spcBef>
                          <a:spcPts val="0"/>
                        </a:spcBef>
                        <a:spcAft>
                          <a:spcPts val="0"/>
                        </a:spcAft>
                      </a:pPr>
                      <a:r>
                        <a:rPr lang="en-US" sz="900" b="0" i="0" u="none" strike="noStrike">
                          <a:effectLst/>
                          <a:latin typeface="Times New Roman" panose="02020603050405020304" pitchFamily="18" charset="0"/>
                          <a:ea typeface="Times New Roman" panose="02020603050405020304" pitchFamily="18" charset="0"/>
                          <a:cs typeface="Mangal" panose="02040503050203030202" pitchFamily="18" charset="0"/>
                        </a:rPr>
                        <a:t>[8] </a:t>
                      </a:r>
                      <a:endParaRPr lang="en-US" sz="1400" b="0" i="0" u="none" strike="noStrike">
                        <a:effectLst/>
                        <a:latin typeface="Arial" panose="020B0604020202020204" pitchFamily="34" charset="0"/>
                      </a:endParaRPr>
                    </a:p>
                  </a:txBody>
                  <a:tcPr marL="7506" marR="7506" marT="7506" marB="7506">
                    <a:lnL>
                      <a:noFill/>
                    </a:lnL>
                    <a:lnR>
                      <a:noFill/>
                    </a:lnR>
                    <a:lnT>
                      <a:noFill/>
                    </a:lnT>
                    <a:lnB>
                      <a:noFill/>
                    </a:lnB>
                    <a:noFill/>
                  </a:tcPr>
                </a:tc>
                <a:tc>
                  <a:txBody>
                    <a:bodyPr/>
                    <a:lstStyle/>
                    <a:p>
                      <a:pPr algn="l" fontAlgn="t">
                        <a:lnSpc>
                          <a:spcPct val="150000"/>
                        </a:lnSpc>
                        <a:spcBef>
                          <a:spcPts val="0"/>
                        </a:spcBef>
                        <a:spcAft>
                          <a:spcPts val="0"/>
                        </a:spcAft>
                      </a:pPr>
                      <a:r>
                        <a:rPr lang="en-US" sz="900" b="0" i="0" u="none" strike="noStrike" dirty="0">
                          <a:effectLst/>
                          <a:latin typeface="Times New Roman" panose="02020603050405020304" pitchFamily="18" charset="0"/>
                          <a:ea typeface="Times New Roman" panose="02020603050405020304" pitchFamily="18" charset="0"/>
                          <a:cs typeface="Mangal" panose="02040503050203030202" pitchFamily="18" charset="0"/>
                        </a:rPr>
                        <a:t>N. Jamaluddin, "Adoption of E-commerce practices among the </a:t>
                      </a:r>
                      <a:r>
                        <a:rPr lang="en-US" sz="900" b="0" i="0" u="none" strike="noStrike" dirty="0" err="1">
                          <a:effectLst/>
                          <a:latin typeface="Times New Roman" panose="02020603050405020304" pitchFamily="18" charset="0"/>
                          <a:ea typeface="Times New Roman" panose="02020603050405020304" pitchFamily="18" charset="0"/>
                          <a:cs typeface="Mangal" panose="02040503050203030202" pitchFamily="18" charset="0"/>
                        </a:rPr>
                        <a:t>indian</a:t>
                      </a:r>
                      <a:r>
                        <a:rPr lang="en-US" sz="900" b="0" i="0" u="none" strike="noStrike" dirty="0">
                          <a:effectLst/>
                          <a:latin typeface="Times New Roman" panose="02020603050405020304" pitchFamily="18" charset="0"/>
                          <a:ea typeface="Times New Roman" panose="02020603050405020304" pitchFamily="18" charset="0"/>
                          <a:cs typeface="Mangal" panose="02040503050203030202" pitchFamily="18" charset="0"/>
                        </a:rPr>
                        <a:t> farmers, a survey of Trichy District in the state of </a:t>
                      </a:r>
                      <a:r>
                        <a:rPr lang="en-US" sz="900" b="0" i="0" u="none" strike="noStrike" dirty="0" err="1">
                          <a:effectLst/>
                          <a:latin typeface="Times New Roman" panose="02020603050405020304" pitchFamily="18" charset="0"/>
                          <a:ea typeface="Times New Roman" panose="02020603050405020304" pitchFamily="18" charset="0"/>
                          <a:cs typeface="Mangal" panose="02040503050203030202" pitchFamily="18" charset="0"/>
                        </a:rPr>
                        <a:t>Tamilnadu</a:t>
                      </a:r>
                      <a:r>
                        <a:rPr lang="en-US" sz="900" b="0" i="0" u="none" strike="noStrike" dirty="0">
                          <a:effectLst/>
                          <a:latin typeface="Times New Roman" panose="02020603050405020304" pitchFamily="18" charset="0"/>
                          <a:ea typeface="Times New Roman" panose="02020603050405020304" pitchFamily="18" charset="0"/>
                          <a:cs typeface="Mangal" panose="02040503050203030202" pitchFamily="18" charset="0"/>
                        </a:rPr>
                        <a:t>, India," in </a:t>
                      </a:r>
                      <a:r>
                        <a:rPr lang="en-US" sz="900" b="0" i="1" u="none" strike="noStrike" dirty="0">
                          <a:effectLst/>
                          <a:latin typeface="Times New Roman" panose="02020603050405020304" pitchFamily="18" charset="0"/>
                          <a:ea typeface="Times New Roman" panose="02020603050405020304" pitchFamily="18" charset="0"/>
                          <a:cs typeface="Mangal" panose="02040503050203030202" pitchFamily="18" charset="0"/>
                        </a:rPr>
                        <a:t>Procedia economics and finance</a:t>
                      </a:r>
                      <a:r>
                        <a:rPr lang="en-US" sz="900" b="0" i="0" u="none" strike="noStrike" dirty="0">
                          <a:effectLst/>
                          <a:latin typeface="Times New Roman" panose="02020603050405020304" pitchFamily="18" charset="0"/>
                          <a:ea typeface="Times New Roman" panose="02020603050405020304" pitchFamily="18" charset="0"/>
                          <a:cs typeface="Mangal" panose="02040503050203030202" pitchFamily="18" charset="0"/>
                        </a:rPr>
                        <a:t>, 2013.</a:t>
                      </a:r>
                      <a:endParaRPr lang="en-US" sz="1400" b="0" i="0" u="none" strike="noStrike" dirty="0">
                        <a:effectLst/>
                        <a:latin typeface="Arial" panose="020B0604020202020204" pitchFamily="34" charset="0"/>
                      </a:endParaRPr>
                    </a:p>
                  </a:txBody>
                  <a:tcPr marL="7506" marR="7506" marT="7506" marB="7506">
                    <a:lnL>
                      <a:noFill/>
                    </a:lnL>
                    <a:lnR>
                      <a:noFill/>
                    </a:lnR>
                    <a:lnT>
                      <a:noFill/>
                    </a:lnT>
                    <a:lnB>
                      <a:noFill/>
                    </a:lnB>
                    <a:noFill/>
                  </a:tcPr>
                </a:tc>
                <a:extLst>
                  <a:ext uri="{0D108BD9-81ED-4DB2-BD59-A6C34878D82A}">
                    <a16:rowId xmlns:a16="http://schemas.microsoft.com/office/drawing/2014/main" val="2019247917"/>
                  </a:ext>
                </a:extLst>
              </a:tr>
              <a:tr h="302288">
                <a:tc>
                  <a:txBody>
                    <a:bodyPr/>
                    <a:lstStyle/>
                    <a:p>
                      <a:pPr algn="l" fontAlgn="t">
                        <a:lnSpc>
                          <a:spcPct val="150000"/>
                        </a:lnSpc>
                        <a:spcBef>
                          <a:spcPts val="0"/>
                        </a:spcBef>
                        <a:spcAft>
                          <a:spcPts val="0"/>
                        </a:spcAft>
                      </a:pPr>
                      <a:r>
                        <a:rPr lang="en-US" sz="900" b="0" i="0" u="none" strike="noStrike">
                          <a:effectLst/>
                          <a:latin typeface="Times New Roman" panose="02020603050405020304" pitchFamily="18" charset="0"/>
                          <a:ea typeface="Times New Roman" panose="02020603050405020304" pitchFamily="18" charset="0"/>
                          <a:cs typeface="Mangal" panose="02040503050203030202" pitchFamily="18" charset="0"/>
                        </a:rPr>
                        <a:t>[9] </a:t>
                      </a:r>
                      <a:endParaRPr lang="en-US" sz="1400" b="0" i="0" u="none" strike="noStrike">
                        <a:effectLst/>
                        <a:latin typeface="Arial" panose="020B0604020202020204" pitchFamily="34" charset="0"/>
                      </a:endParaRPr>
                    </a:p>
                  </a:txBody>
                  <a:tcPr marL="7506" marR="7506" marT="7506" marB="7506">
                    <a:lnL>
                      <a:noFill/>
                    </a:lnL>
                    <a:lnR>
                      <a:noFill/>
                    </a:lnR>
                    <a:lnT>
                      <a:noFill/>
                    </a:lnT>
                    <a:lnB>
                      <a:noFill/>
                    </a:lnB>
                    <a:noFill/>
                  </a:tcPr>
                </a:tc>
                <a:tc>
                  <a:txBody>
                    <a:bodyPr/>
                    <a:lstStyle/>
                    <a:p>
                      <a:pPr algn="l" fontAlgn="t">
                        <a:lnSpc>
                          <a:spcPct val="150000"/>
                        </a:lnSpc>
                        <a:spcBef>
                          <a:spcPts val="0"/>
                        </a:spcBef>
                        <a:spcAft>
                          <a:spcPts val="0"/>
                        </a:spcAft>
                      </a:pPr>
                      <a:r>
                        <a:rPr lang="en-US" sz="900" b="0" i="0" u="none" strike="noStrike" dirty="0">
                          <a:effectLst/>
                          <a:latin typeface="Times New Roman" panose="02020603050405020304" pitchFamily="18" charset="0"/>
                          <a:ea typeface="Times New Roman" panose="02020603050405020304" pitchFamily="18" charset="0"/>
                          <a:cs typeface="Mangal" panose="02040503050203030202" pitchFamily="18" charset="0"/>
                        </a:rPr>
                        <a:t>J. &amp;. T. P. E. </a:t>
                      </a:r>
                      <a:r>
                        <a:rPr lang="en-US" sz="900" b="0" i="0" u="none" strike="noStrike" dirty="0" err="1">
                          <a:effectLst/>
                          <a:latin typeface="Times New Roman" panose="02020603050405020304" pitchFamily="18" charset="0"/>
                          <a:ea typeface="Times New Roman" panose="02020603050405020304" pitchFamily="18" charset="0"/>
                          <a:cs typeface="Mangal" panose="02040503050203030202" pitchFamily="18" charset="0"/>
                        </a:rPr>
                        <a:t>Hellström</a:t>
                      </a:r>
                      <a:r>
                        <a:rPr lang="en-US" sz="900" b="0" i="0" u="none" strike="noStrike" dirty="0">
                          <a:effectLst/>
                          <a:latin typeface="Times New Roman" panose="02020603050405020304" pitchFamily="18" charset="0"/>
                          <a:ea typeface="Times New Roman" panose="02020603050405020304" pitchFamily="18" charset="0"/>
                          <a:cs typeface="Mangal" panose="02040503050203030202" pitchFamily="18" charset="0"/>
                        </a:rPr>
                        <a:t>, "The innovative use of mobile applications in East Africa," in </a:t>
                      </a:r>
                      <a:r>
                        <a:rPr lang="en-US" sz="900" b="0" i="1" u="none" strike="noStrike" dirty="0">
                          <a:effectLst/>
                          <a:latin typeface="Times New Roman" panose="02020603050405020304" pitchFamily="18" charset="0"/>
                          <a:ea typeface="Times New Roman" panose="02020603050405020304" pitchFamily="18" charset="0"/>
                          <a:cs typeface="Mangal" panose="02040503050203030202" pitchFamily="18" charset="0"/>
                        </a:rPr>
                        <a:t>Swedish international development cooperation agency (</a:t>
                      </a:r>
                      <a:r>
                        <a:rPr lang="en-US" sz="900" b="0" i="1" u="none" strike="noStrike" dirty="0" err="1">
                          <a:effectLst/>
                          <a:latin typeface="Times New Roman" panose="02020603050405020304" pitchFamily="18" charset="0"/>
                          <a:ea typeface="Times New Roman" panose="02020603050405020304" pitchFamily="18" charset="0"/>
                          <a:cs typeface="Mangal" panose="02040503050203030202" pitchFamily="18" charset="0"/>
                        </a:rPr>
                        <a:t>Sida</a:t>
                      </a:r>
                      <a:r>
                        <a:rPr lang="en-US" sz="900" b="0" i="1" u="none" strike="noStrike" dirty="0">
                          <a:effectLst/>
                          <a:latin typeface="Times New Roman" panose="02020603050405020304" pitchFamily="18" charset="0"/>
                          <a:ea typeface="Times New Roman" panose="02020603050405020304" pitchFamily="18" charset="0"/>
                          <a:cs typeface="Mangal" panose="02040503050203030202" pitchFamily="18" charset="0"/>
                        </a:rPr>
                        <a:t>)</a:t>
                      </a:r>
                      <a:r>
                        <a:rPr lang="en-US" sz="900" b="0" i="0" u="none" strike="noStrike" dirty="0">
                          <a:effectLst/>
                          <a:latin typeface="Times New Roman" panose="02020603050405020304" pitchFamily="18" charset="0"/>
                          <a:ea typeface="Times New Roman" panose="02020603050405020304" pitchFamily="18" charset="0"/>
                          <a:cs typeface="Mangal" panose="02040503050203030202" pitchFamily="18" charset="0"/>
                        </a:rPr>
                        <a:t>, 2010. </a:t>
                      </a:r>
                      <a:endParaRPr lang="en-US" sz="1400" b="0" i="0" u="none" strike="noStrike" dirty="0">
                        <a:effectLst/>
                        <a:latin typeface="Arial" panose="020B0604020202020204" pitchFamily="34" charset="0"/>
                      </a:endParaRPr>
                    </a:p>
                  </a:txBody>
                  <a:tcPr marL="7506" marR="7506" marT="7506" marB="7506">
                    <a:lnL>
                      <a:noFill/>
                    </a:lnL>
                    <a:lnR>
                      <a:noFill/>
                    </a:lnR>
                    <a:lnT>
                      <a:noFill/>
                    </a:lnT>
                    <a:lnB>
                      <a:noFill/>
                    </a:lnB>
                    <a:noFill/>
                  </a:tcPr>
                </a:tc>
                <a:extLst>
                  <a:ext uri="{0D108BD9-81ED-4DB2-BD59-A6C34878D82A}">
                    <a16:rowId xmlns:a16="http://schemas.microsoft.com/office/drawing/2014/main" val="613547218"/>
                  </a:ext>
                </a:extLst>
              </a:tr>
              <a:tr h="302288">
                <a:tc>
                  <a:txBody>
                    <a:bodyPr/>
                    <a:lstStyle/>
                    <a:p>
                      <a:pPr algn="l" fontAlgn="t">
                        <a:lnSpc>
                          <a:spcPct val="150000"/>
                        </a:lnSpc>
                        <a:spcBef>
                          <a:spcPts val="0"/>
                        </a:spcBef>
                        <a:spcAft>
                          <a:spcPts val="0"/>
                        </a:spcAft>
                      </a:pPr>
                      <a:r>
                        <a:rPr lang="en-US" sz="900" b="0" i="0" u="none" strike="noStrike">
                          <a:effectLst/>
                          <a:latin typeface="Times New Roman" panose="02020603050405020304" pitchFamily="18" charset="0"/>
                          <a:ea typeface="Times New Roman" panose="02020603050405020304" pitchFamily="18" charset="0"/>
                          <a:cs typeface="Mangal" panose="02040503050203030202" pitchFamily="18" charset="0"/>
                        </a:rPr>
                        <a:t>[10] </a:t>
                      </a:r>
                      <a:endParaRPr lang="en-US" sz="1400" b="0" i="0" u="none" strike="noStrike">
                        <a:effectLst/>
                        <a:latin typeface="Arial" panose="020B0604020202020204" pitchFamily="34" charset="0"/>
                      </a:endParaRPr>
                    </a:p>
                  </a:txBody>
                  <a:tcPr marL="7506" marR="7506" marT="7506" marB="7506">
                    <a:lnL>
                      <a:noFill/>
                    </a:lnL>
                    <a:lnR>
                      <a:noFill/>
                    </a:lnR>
                    <a:lnT>
                      <a:noFill/>
                    </a:lnT>
                    <a:lnB>
                      <a:noFill/>
                    </a:lnB>
                    <a:noFill/>
                  </a:tcPr>
                </a:tc>
                <a:tc>
                  <a:txBody>
                    <a:bodyPr/>
                    <a:lstStyle/>
                    <a:p>
                      <a:pPr algn="l" fontAlgn="t">
                        <a:lnSpc>
                          <a:spcPct val="150000"/>
                        </a:lnSpc>
                        <a:spcBef>
                          <a:spcPts val="0"/>
                        </a:spcBef>
                        <a:spcAft>
                          <a:spcPts val="0"/>
                        </a:spcAft>
                      </a:pPr>
                      <a:r>
                        <a:rPr lang="en-US" sz="900" b="0" i="0" u="none" strike="noStrike">
                          <a:effectLst/>
                          <a:latin typeface="Times New Roman" panose="02020603050405020304" pitchFamily="18" charset="0"/>
                          <a:ea typeface="Times New Roman" panose="02020603050405020304" pitchFamily="18" charset="0"/>
                          <a:cs typeface="Mangal" panose="02040503050203030202" pitchFamily="18" charset="0"/>
                        </a:rPr>
                        <a:t>M. &amp;. Z. Y. Ferroni, "Achievements and challenges in agricultural extension in India.," in </a:t>
                      </a:r>
                      <a:r>
                        <a:rPr lang="en-US" sz="900" b="0" i="1" u="none" strike="noStrike">
                          <a:effectLst/>
                          <a:latin typeface="Times New Roman" panose="02020603050405020304" pitchFamily="18" charset="0"/>
                          <a:ea typeface="Times New Roman" panose="02020603050405020304" pitchFamily="18" charset="0"/>
                          <a:cs typeface="Mangal" panose="02040503050203030202" pitchFamily="18" charset="0"/>
                        </a:rPr>
                        <a:t>Global Journal of Emerging Market Economies</a:t>
                      </a:r>
                      <a:r>
                        <a:rPr lang="en-US" sz="900" b="0" i="0" u="none" strike="noStrike">
                          <a:effectLst/>
                          <a:latin typeface="Times New Roman" panose="02020603050405020304" pitchFamily="18" charset="0"/>
                          <a:ea typeface="Times New Roman" panose="02020603050405020304" pitchFamily="18" charset="0"/>
                          <a:cs typeface="Mangal" panose="02040503050203030202" pitchFamily="18" charset="0"/>
                        </a:rPr>
                        <a:t>, 2012. </a:t>
                      </a:r>
                      <a:endParaRPr lang="en-US" sz="1400" b="0" i="0" u="none" strike="noStrike">
                        <a:effectLst/>
                        <a:latin typeface="Arial" panose="020B0604020202020204" pitchFamily="34" charset="0"/>
                      </a:endParaRPr>
                    </a:p>
                  </a:txBody>
                  <a:tcPr marL="7506" marR="7506" marT="7506" marB="7506">
                    <a:lnL>
                      <a:noFill/>
                    </a:lnL>
                    <a:lnR>
                      <a:noFill/>
                    </a:lnR>
                    <a:lnT>
                      <a:noFill/>
                    </a:lnT>
                    <a:lnB>
                      <a:noFill/>
                    </a:lnB>
                    <a:noFill/>
                  </a:tcPr>
                </a:tc>
                <a:extLst>
                  <a:ext uri="{0D108BD9-81ED-4DB2-BD59-A6C34878D82A}">
                    <a16:rowId xmlns:a16="http://schemas.microsoft.com/office/drawing/2014/main" val="2450440620"/>
                  </a:ext>
                </a:extLst>
              </a:tr>
              <a:tr h="549820">
                <a:tc>
                  <a:txBody>
                    <a:bodyPr/>
                    <a:lstStyle/>
                    <a:p>
                      <a:pPr algn="l" fontAlgn="t">
                        <a:lnSpc>
                          <a:spcPct val="150000"/>
                        </a:lnSpc>
                        <a:spcBef>
                          <a:spcPts val="0"/>
                        </a:spcBef>
                        <a:spcAft>
                          <a:spcPts val="0"/>
                        </a:spcAft>
                      </a:pPr>
                      <a:r>
                        <a:rPr lang="en-US" sz="900" b="0" i="0" u="none" strike="noStrike">
                          <a:effectLst/>
                          <a:latin typeface="Times New Roman" panose="02020603050405020304" pitchFamily="18" charset="0"/>
                          <a:ea typeface="Times New Roman" panose="02020603050405020304" pitchFamily="18" charset="0"/>
                          <a:cs typeface="Mangal" panose="02040503050203030202" pitchFamily="18" charset="0"/>
                        </a:rPr>
                        <a:t>[11] </a:t>
                      </a:r>
                      <a:endParaRPr lang="en-US" sz="1400" b="0" i="0" u="none" strike="noStrike">
                        <a:effectLst/>
                        <a:latin typeface="Arial" panose="020B0604020202020204" pitchFamily="34" charset="0"/>
                      </a:endParaRPr>
                    </a:p>
                  </a:txBody>
                  <a:tcPr marL="7506" marR="7506" marT="7506" marB="7506">
                    <a:lnL>
                      <a:noFill/>
                    </a:lnL>
                    <a:lnR>
                      <a:noFill/>
                    </a:lnR>
                    <a:lnT>
                      <a:noFill/>
                    </a:lnT>
                    <a:lnB>
                      <a:noFill/>
                    </a:lnB>
                    <a:noFill/>
                  </a:tcPr>
                </a:tc>
                <a:tc>
                  <a:txBody>
                    <a:bodyPr/>
                    <a:lstStyle/>
                    <a:p>
                      <a:pPr algn="l" fontAlgn="t">
                        <a:lnSpc>
                          <a:spcPct val="150000"/>
                        </a:lnSpc>
                        <a:spcBef>
                          <a:spcPts val="0"/>
                        </a:spcBef>
                        <a:spcAft>
                          <a:spcPts val="0"/>
                        </a:spcAft>
                      </a:pPr>
                      <a:r>
                        <a:rPr lang="en-US" sz="900" b="0" i="0" u="none" strike="noStrike" dirty="0">
                          <a:effectLst/>
                          <a:latin typeface="Times New Roman" panose="02020603050405020304" pitchFamily="18" charset="0"/>
                          <a:ea typeface="Times New Roman" panose="02020603050405020304" pitchFamily="18" charset="0"/>
                          <a:cs typeface="Mangal" panose="02040503050203030202" pitchFamily="18" charset="0"/>
                        </a:rPr>
                        <a:t>C. G. M. J. P. &amp;. K. A. Gupta, "Information and communication technology in agribusiness: A study of mobile applications in perspective of India.," in </a:t>
                      </a:r>
                      <a:r>
                        <a:rPr lang="en-US" sz="900" b="0" i="1" u="none" strike="noStrike" dirty="0">
                          <a:effectLst/>
                          <a:latin typeface="Times New Roman" panose="02020603050405020304" pitchFamily="18" charset="0"/>
                          <a:ea typeface="Times New Roman" panose="02020603050405020304" pitchFamily="18" charset="0"/>
                          <a:cs typeface="Mangal" panose="02040503050203030202" pitchFamily="18" charset="0"/>
                        </a:rPr>
                        <a:t>Journal of Applied and Natural Science</a:t>
                      </a:r>
                      <a:r>
                        <a:rPr lang="en-US" sz="900" b="0" i="0" u="none" strike="noStrike" dirty="0">
                          <a:effectLst/>
                          <a:latin typeface="Times New Roman" panose="02020603050405020304" pitchFamily="18" charset="0"/>
                          <a:ea typeface="Times New Roman" panose="02020603050405020304" pitchFamily="18" charset="0"/>
                          <a:cs typeface="Mangal" panose="02040503050203030202" pitchFamily="18" charset="0"/>
                        </a:rPr>
                        <a:t>, 2021. </a:t>
                      </a:r>
                      <a:endParaRPr lang="en-US" sz="1400" b="0" i="0" u="none" strike="noStrike" dirty="0">
                        <a:effectLst/>
                        <a:latin typeface="Arial" panose="020B0604020202020204" pitchFamily="34" charset="0"/>
                      </a:endParaRPr>
                    </a:p>
                  </a:txBody>
                  <a:tcPr marL="7506" marR="7506" marT="7506" marB="7506">
                    <a:lnL>
                      <a:noFill/>
                    </a:lnL>
                    <a:lnR>
                      <a:noFill/>
                    </a:lnR>
                    <a:lnT>
                      <a:noFill/>
                    </a:lnT>
                    <a:lnB>
                      <a:noFill/>
                    </a:lnB>
                    <a:noFill/>
                  </a:tcPr>
                </a:tc>
                <a:extLst>
                  <a:ext uri="{0D108BD9-81ED-4DB2-BD59-A6C34878D82A}">
                    <a16:rowId xmlns:a16="http://schemas.microsoft.com/office/drawing/2014/main" val="3444395047"/>
                  </a:ext>
                </a:extLst>
              </a:tr>
            </a:tbl>
          </a:graphicData>
        </a:graphic>
      </p:graphicFrame>
    </p:spTree>
    <p:extLst>
      <p:ext uri="{BB962C8B-B14F-4D97-AF65-F5344CB8AC3E}">
        <p14:creationId xmlns:p14="http://schemas.microsoft.com/office/powerpoint/2010/main" val="273688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DEC6-EFF5-7794-A8B1-E128B433790E}"/>
              </a:ext>
            </a:extLst>
          </p:cNvPr>
          <p:cNvSpPr>
            <a:spLocks noGrp="1"/>
          </p:cNvSpPr>
          <p:nvPr>
            <p:ph type="title"/>
          </p:nvPr>
        </p:nvSpPr>
        <p:spPr/>
        <p:txBody>
          <a:bodyPr/>
          <a:lstStyle/>
          <a:p>
            <a:r>
              <a:rPr lang="en-IN" b="1" dirty="0"/>
              <a:t>Problem Statement-</a:t>
            </a:r>
          </a:p>
        </p:txBody>
      </p:sp>
      <p:sp>
        <p:nvSpPr>
          <p:cNvPr id="3" name="Content Placeholder 2">
            <a:extLst>
              <a:ext uri="{FF2B5EF4-FFF2-40B4-BE49-F238E27FC236}">
                <a16:creationId xmlns:a16="http://schemas.microsoft.com/office/drawing/2014/main" id="{F3BD3E8B-0709-388B-458A-AEF01E26D159}"/>
              </a:ext>
            </a:extLst>
          </p:cNvPr>
          <p:cNvSpPr>
            <a:spLocks noGrp="1"/>
          </p:cNvSpPr>
          <p:nvPr>
            <p:ph idx="1"/>
          </p:nvPr>
        </p:nvSpPr>
        <p:spPr>
          <a:xfrm>
            <a:off x="838200" y="1825624"/>
            <a:ext cx="10515600" cy="3814779"/>
          </a:xfrm>
        </p:spPr>
        <p:txBody>
          <a:bodyPr>
            <a:noAutofit/>
          </a:bodyPr>
          <a:lstStyle/>
          <a:p>
            <a:pPr algn="just"/>
            <a:r>
              <a:rPr lang="en-US" sz="2000" dirty="0">
                <a:ea typeface="Verdana" panose="020B0604030504040204" pitchFamily="34" charset="0"/>
              </a:rPr>
              <a:t>The agricultural sector in India struggles with inadequate market infrastructure, limited access to real-time information, and unsustainable farming practices, leading to low productivity and financial instability for farmers. There is a critical need for a comprehensive, technology-driven solution to empower farmers with accurate weather updates, expert crop advice, efficient irrigation techniques, and access to financial and market resources. The "KRISHIKOM" mobile application aims to address these challenges by providing a user-friendly platform that enhances communication, supports sustainable agriculture, and improves farmers' economic well-being.</a:t>
            </a:r>
            <a:endParaRPr lang="en-IN" sz="2000" dirty="0">
              <a:ea typeface="Verdana" panose="020B0604030504040204" pitchFamily="34" charset="0"/>
            </a:endParaRPr>
          </a:p>
        </p:txBody>
      </p:sp>
    </p:spTree>
    <p:extLst>
      <p:ext uri="{BB962C8B-B14F-4D97-AF65-F5344CB8AC3E}">
        <p14:creationId xmlns:p14="http://schemas.microsoft.com/office/powerpoint/2010/main" val="2147070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26ED-2672-46AF-F082-D3355874295C}"/>
              </a:ext>
            </a:extLst>
          </p:cNvPr>
          <p:cNvSpPr>
            <a:spLocks noGrp="1"/>
          </p:cNvSpPr>
          <p:nvPr>
            <p:ph type="title"/>
          </p:nvPr>
        </p:nvSpPr>
        <p:spPr>
          <a:xfrm>
            <a:off x="838200" y="220746"/>
            <a:ext cx="10515600" cy="1325563"/>
          </a:xfrm>
        </p:spPr>
        <p:txBody>
          <a:bodyPr/>
          <a:lstStyle/>
          <a:p>
            <a:r>
              <a:rPr lang="en-IN" b="1" dirty="0"/>
              <a:t>Objectives-</a:t>
            </a:r>
          </a:p>
        </p:txBody>
      </p:sp>
      <p:sp>
        <p:nvSpPr>
          <p:cNvPr id="3" name="Content Placeholder 2">
            <a:extLst>
              <a:ext uri="{FF2B5EF4-FFF2-40B4-BE49-F238E27FC236}">
                <a16:creationId xmlns:a16="http://schemas.microsoft.com/office/drawing/2014/main" id="{9181BEE4-040B-E441-AE7B-CECFB272C133}"/>
              </a:ext>
            </a:extLst>
          </p:cNvPr>
          <p:cNvSpPr>
            <a:spLocks noGrp="1"/>
          </p:cNvSpPr>
          <p:nvPr>
            <p:ph idx="1"/>
          </p:nvPr>
        </p:nvSpPr>
        <p:spPr/>
        <p:txBody>
          <a:bodyPr>
            <a:normAutofit fontScale="85000" lnSpcReduction="10000"/>
          </a:bodyPr>
          <a:lstStyle/>
          <a:p>
            <a:pPr marL="355600" marR="5080" indent="-342900" algn="just">
              <a:lnSpc>
                <a:spcPct val="126299"/>
              </a:lnSpc>
              <a:spcBef>
                <a:spcPts val="0"/>
              </a:spcBef>
            </a:pPr>
            <a:r>
              <a:rPr lang="en-US" sz="2000" b="1" dirty="0"/>
              <a:t>Real-Time Weather Monitoring</a:t>
            </a:r>
            <a:r>
              <a:rPr lang="en-US" sz="2000" dirty="0"/>
              <a:t>: Providing accurate and timely weather forecasts to help farmers plan their activities.</a:t>
            </a:r>
          </a:p>
          <a:p>
            <a:pPr marL="355600" marR="5080" indent="-342900" algn="just">
              <a:lnSpc>
                <a:spcPct val="126299"/>
              </a:lnSpc>
              <a:spcBef>
                <a:spcPts val="0"/>
              </a:spcBef>
            </a:pPr>
            <a:r>
              <a:rPr lang="en-US" sz="2000" b="1" dirty="0"/>
              <a:t>Professional Crop Advice</a:t>
            </a:r>
            <a:r>
              <a:rPr lang="en-US" sz="2000" dirty="0"/>
              <a:t>: Offering expert guidance on crop management to improve yield and quality.</a:t>
            </a:r>
          </a:p>
          <a:p>
            <a:pPr marL="355600" marR="5080" indent="-342900" algn="just">
              <a:lnSpc>
                <a:spcPct val="126299"/>
              </a:lnSpc>
              <a:spcBef>
                <a:spcPts val="0"/>
              </a:spcBef>
            </a:pPr>
            <a:r>
              <a:rPr lang="en-US" sz="2000" b="1" dirty="0"/>
              <a:t>AR-Based Irrigation Guidance</a:t>
            </a:r>
            <a:r>
              <a:rPr lang="en-US" sz="2000" dirty="0"/>
              <a:t>: Utilizing augmented reality to assist farmers with efficient irrigation techniques.</a:t>
            </a:r>
          </a:p>
          <a:p>
            <a:pPr marL="355600" marR="5080" indent="-342900" algn="just">
              <a:lnSpc>
                <a:spcPct val="126299"/>
              </a:lnSpc>
              <a:spcBef>
                <a:spcPts val="0"/>
              </a:spcBef>
            </a:pPr>
            <a:r>
              <a:rPr lang="en-US" sz="2000" b="1" dirty="0"/>
              <a:t>Sustainable Farming Practices</a:t>
            </a:r>
            <a:r>
              <a:rPr lang="en-US" sz="2000" dirty="0"/>
              <a:t>: Educating farmers on methods to maintain and improve soil health and crop productivity sustainably.</a:t>
            </a:r>
          </a:p>
          <a:p>
            <a:pPr marL="355600" marR="5080" indent="-342900" algn="just">
              <a:lnSpc>
                <a:spcPct val="126299"/>
              </a:lnSpc>
              <a:spcBef>
                <a:spcPts val="0"/>
              </a:spcBef>
            </a:pPr>
            <a:r>
              <a:rPr lang="en-US" sz="2000" b="1" dirty="0"/>
              <a:t>Community Building</a:t>
            </a:r>
            <a:r>
              <a:rPr lang="en-US" sz="2000" dirty="0"/>
              <a:t>: Creating a platform for farmers to share experiences, collaborate, and support each other.</a:t>
            </a:r>
          </a:p>
          <a:p>
            <a:pPr marL="355600" marR="5080" indent="-342900" algn="just">
              <a:lnSpc>
                <a:spcPct val="126299"/>
              </a:lnSpc>
              <a:spcBef>
                <a:spcPts val="0"/>
              </a:spcBef>
            </a:pPr>
            <a:r>
              <a:rPr lang="en-US" sz="2000" b="1" dirty="0"/>
              <a:t>Shared Farming Equipment</a:t>
            </a:r>
            <a:r>
              <a:rPr lang="en-US" sz="2000" dirty="0"/>
              <a:t>: Facilitating the sharing of farming tools and machinery to reduce costs and improve efficiency.</a:t>
            </a:r>
          </a:p>
          <a:p>
            <a:pPr marL="355600" marR="5080" indent="-342900" algn="just">
              <a:lnSpc>
                <a:spcPct val="126299"/>
              </a:lnSpc>
              <a:spcBef>
                <a:spcPts val="0"/>
              </a:spcBef>
            </a:pPr>
            <a:r>
              <a:rPr lang="en-US" sz="2000" b="1" dirty="0"/>
              <a:t>Financial Inclusion</a:t>
            </a:r>
            <a:r>
              <a:rPr lang="en-US" sz="2000" dirty="0"/>
              <a:t>: Providing access to financial services and resources to support farmers' economic stability.</a:t>
            </a:r>
            <a:endParaRPr lang="en-US" sz="2000" b="1" dirty="0"/>
          </a:p>
          <a:p>
            <a:pPr marL="355600" marR="5080" indent="-342900" algn="just">
              <a:lnSpc>
                <a:spcPct val="126299"/>
              </a:lnSpc>
              <a:spcBef>
                <a:spcPts val="0"/>
              </a:spcBef>
            </a:pPr>
            <a:r>
              <a:rPr lang="en-US" sz="2000" b="1" dirty="0"/>
              <a:t>Global Market Trends Analysis</a:t>
            </a:r>
            <a:r>
              <a:rPr lang="en-US" sz="2000" dirty="0"/>
              <a:t>: Offering insights into market trends to help farmers make informed decisions about selling their produce.</a:t>
            </a:r>
            <a:endParaRPr lang="en-IN" sz="2000" dirty="0"/>
          </a:p>
        </p:txBody>
      </p:sp>
    </p:spTree>
    <p:extLst>
      <p:ext uri="{BB962C8B-B14F-4D97-AF65-F5344CB8AC3E}">
        <p14:creationId xmlns:p14="http://schemas.microsoft.com/office/powerpoint/2010/main" val="597251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C322FBBB-A44B-1550-24D2-A97C8211E12C}"/>
              </a:ext>
            </a:extLst>
          </p:cNvPr>
          <p:cNvSpPr>
            <a:spLocks noGrp="1"/>
          </p:cNvSpPr>
          <p:nvPr>
            <p:ph type="title"/>
          </p:nvPr>
        </p:nvSpPr>
        <p:spPr>
          <a:xfrm>
            <a:off x="1097280" y="286603"/>
            <a:ext cx="10058400" cy="1450757"/>
          </a:xfrm>
        </p:spPr>
        <p:txBody>
          <a:bodyPr/>
          <a:lstStyle/>
          <a:p>
            <a:r>
              <a:rPr lang="en-IN" dirty="0"/>
              <a:t>Technology Used	</a:t>
            </a:r>
          </a:p>
        </p:txBody>
      </p:sp>
      <p:sp>
        <p:nvSpPr>
          <p:cNvPr id="15" name="Content Placeholder 2">
            <a:extLst>
              <a:ext uri="{FF2B5EF4-FFF2-40B4-BE49-F238E27FC236}">
                <a16:creationId xmlns:a16="http://schemas.microsoft.com/office/drawing/2014/main" id="{677D3F56-5C77-EE82-F599-268656C83900}"/>
              </a:ext>
            </a:extLst>
          </p:cNvPr>
          <p:cNvSpPr>
            <a:spLocks noGrp="1"/>
          </p:cNvSpPr>
          <p:nvPr>
            <p:ph idx="1"/>
          </p:nvPr>
        </p:nvSpPr>
        <p:spPr>
          <a:xfrm>
            <a:off x="1097280" y="1845734"/>
            <a:ext cx="10058400" cy="4023360"/>
          </a:xfrm>
        </p:spPr>
        <p:txBody>
          <a:bodyPr/>
          <a:lstStyle/>
          <a:p>
            <a:pPr marL="289560" marR="0" lvl="0" indent="-289560" algn="l" rtl="0">
              <a:lnSpc>
                <a:spcPct val="100000"/>
              </a:lnSpc>
              <a:spcBef>
                <a:spcPts val="0"/>
              </a:spcBef>
              <a:spcAft>
                <a:spcPts val="0"/>
              </a:spcAft>
              <a:buClr>
                <a:srgbClr val="000000"/>
              </a:buClr>
              <a:buSzPts val="1300"/>
              <a:buFont typeface="Tahoma"/>
              <a:buChar char="•"/>
            </a:pPr>
            <a:r>
              <a:rPr lang="en-IN" sz="2800" b="0" i="0" u="none" strike="noStrike" cap="none" dirty="0">
                <a:solidFill>
                  <a:srgbClr val="000000"/>
                </a:solidFill>
                <a:latin typeface="Tahoma"/>
                <a:ea typeface="Tahoma"/>
                <a:cs typeface="Tahoma"/>
                <a:sym typeface="Tahoma"/>
              </a:rPr>
              <a:t>Server : Node.js</a:t>
            </a:r>
          </a:p>
          <a:p>
            <a:pPr marL="289560" marR="0" lvl="0" indent="-289560" algn="l" rtl="0">
              <a:lnSpc>
                <a:spcPct val="100000"/>
              </a:lnSpc>
              <a:spcBef>
                <a:spcPts val="800"/>
              </a:spcBef>
              <a:spcAft>
                <a:spcPts val="0"/>
              </a:spcAft>
              <a:buClr>
                <a:srgbClr val="000000"/>
              </a:buClr>
              <a:buSzPts val="1300"/>
              <a:buFont typeface="Tahoma"/>
              <a:buChar char="•"/>
            </a:pPr>
            <a:r>
              <a:rPr lang="en-IN" sz="2800" b="0" i="0" u="none" strike="noStrike" cap="none" dirty="0">
                <a:solidFill>
                  <a:srgbClr val="000000"/>
                </a:solidFill>
                <a:latin typeface="Tahoma"/>
                <a:ea typeface="Tahoma"/>
                <a:cs typeface="Tahoma"/>
                <a:sym typeface="Tahoma"/>
              </a:rPr>
              <a:t>Application : </a:t>
            </a:r>
            <a:r>
              <a:rPr lang="en-IN" sz="2800" dirty="0">
                <a:solidFill>
                  <a:srgbClr val="000000"/>
                </a:solidFill>
                <a:latin typeface="Tahoma"/>
                <a:ea typeface="Tahoma"/>
                <a:cs typeface="Tahoma"/>
                <a:sym typeface="Tahoma"/>
              </a:rPr>
              <a:t>React Native Expo</a:t>
            </a:r>
            <a:endParaRPr lang="en-IN" sz="2800" b="0" i="0" u="none" strike="noStrike" cap="none" dirty="0">
              <a:solidFill>
                <a:srgbClr val="000000"/>
              </a:solidFill>
              <a:latin typeface="Tahoma"/>
              <a:ea typeface="Tahoma"/>
              <a:cs typeface="Tahoma"/>
              <a:sym typeface="Tahoma"/>
            </a:endParaRPr>
          </a:p>
          <a:p>
            <a:pPr marL="289560" marR="0" lvl="0" indent="-289560" algn="l" rtl="0">
              <a:lnSpc>
                <a:spcPct val="100000"/>
              </a:lnSpc>
              <a:spcBef>
                <a:spcPts val="800"/>
              </a:spcBef>
              <a:spcAft>
                <a:spcPts val="0"/>
              </a:spcAft>
              <a:buClr>
                <a:srgbClr val="000000"/>
              </a:buClr>
              <a:buSzPts val="1300"/>
              <a:buFont typeface="Tahoma"/>
              <a:buChar char="•"/>
            </a:pPr>
            <a:r>
              <a:rPr lang="en-IN" sz="2800" b="0" i="0" u="none" strike="noStrike" cap="none" dirty="0">
                <a:solidFill>
                  <a:srgbClr val="000000"/>
                </a:solidFill>
                <a:latin typeface="Tahoma"/>
                <a:ea typeface="Tahoma"/>
                <a:cs typeface="Tahoma"/>
                <a:sym typeface="Tahoma"/>
              </a:rPr>
              <a:t>Database : Firebase</a:t>
            </a:r>
          </a:p>
          <a:p>
            <a:pPr marL="289560" marR="0" lvl="0" indent="-289560" algn="l" rtl="0">
              <a:lnSpc>
                <a:spcPct val="100000"/>
              </a:lnSpc>
              <a:spcBef>
                <a:spcPts val="800"/>
              </a:spcBef>
              <a:spcAft>
                <a:spcPts val="0"/>
              </a:spcAft>
              <a:buClr>
                <a:srgbClr val="000000"/>
              </a:buClr>
              <a:buSzPts val="1300"/>
              <a:buFont typeface="Tahoma"/>
              <a:buChar char="•"/>
            </a:pPr>
            <a:r>
              <a:rPr lang="en-IN" dirty="0">
                <a:solidFill>
                  <a:srgbClr val="000000"/>
                </a:solidFill>
                <a:latin typeface="Tahoma"/>
                <a:ea typeface="Tahoma"/>
                <a:cs typeface="Tahoma"/>
                <a:sym typeface="Tahoma"/>
              </a:rPr>
              <a:t>Technology: Android</a:t>
            </a:r>
            <a:endParaRPr lang="en-IN" sz="2800" b="0" i="0" u="none" strike="noStrike" cap="none" dirty="0">
              <a:solidFill>
                <a:srgbClr val="000000"/>
              </a:solidFill>
              <a:latin typeface="Tahoma"/>
              <a:ea typeface="Tahoma"/>
              <a:cs typeface="Tahoma"/>
              <a:sym typeface="Tahoma"/>
            </a:endParaRPr>
          </a:p>
        </p:txBody>
      </p:sp>
      <p:pic>
        <p:nvPicPr>
          <p:cNvPr id="16" name="Google Shape;107;p20">
            <a:extLst>
              <a:ext uri="{FF2B5EF4-FFF2-40B4-BE49-F238E27FC236}">
                <a16:creationId xmlns:a16="http://schemas.microsoft.com/office/drawing/2014/main" id="{411C9DC0-E404-B100-5A53-76505F00B597}"/>
              </a:ext>
            </a:extLst>
          </p:cNvPr>
          <p:cNvPicPr preferRelativeResize="0"/>
          <p:nvPr/>
        </p:nvPicPr>
        <p:blipFill rotWithShape="1">
          <a:blip r:embed="rId2">
            <a:alphaModFix/>
          </a:blip>
          <a:srcRect/>
          <a:stretch/>
        </p:blipFill>
        <p:spPr>
          <a:xfrm>
            <a:off x="3911949" y="4543979"/>
            <a:ext cx="2022319" cy="1175687"/>
          </a:xfrm>
          <a:prstGeom prst="rect">
            <a:avLst/>
          </a:prstGeom>
          <a:noFill/>
          <a:ln>
            <a:noFill/>
          </a:ln>
        </p:spPr>
      </p:pic>
      <p:pic>
        <p:nvPicPr>
          <p:cNvPr id="17" name="Google Shape;111;p20">
            <a:extLst>
              <a:ext uri="{FF2B5EF4-FFF2-40B4-BE49-F238E27FC236}">
                <a16:creationId xmlns:a16="http://schemas.microsoft.com/office/drawing/2014/main" id="{FC4BCB0C-B17F-5E6E-2804-E3B93B94DBFD}"/>
              </a:ext>
            </a:extLst>
          </p:cNvPr>
          <p:cNvPicPr preferRelativeResize="0"/>
          <p:nvPr/>
        </p:nvPicPr>
        <p:blipFill rotWithShape="1">
          <a:blip r:embed="rId3">
            <a:alphaModFix/>
          </a:blip>
          <a:srcRect/>
          <a:stretch/>
        </p:blipFill>
        <p:spPr>
          <a:xfrm>
            <a:off x="692891" y="4749868"/>
            <a:ext cx="2236921" cy="1043828"/>
          </a:xfrm>
          <a:prstGeom prst="rect">
            <a:avLst/>
          </a:prstGeom>
          <a:noFill/>
          <a:ln>
            <a:noFill/>
          </a:ln>
        </p:spPr>
      </p:pic>
      <p:pic>
        <p:nvPicPr>
          <p:cNvPr id="18" name="Picture 2" descr="Node.js SVG Vector Logos - Vector Logo Zone">
            <a:extLst>
              <a:ext uri="{FF2B5EF4-FFF2-40B4-BE49-F238E27FC236}">
                <a16:creationId xmlns:a16="http://schemas.microsoft.com/office/drawing/2014/main" id="{22C114BC-8B59-FE48-9BF2-D5D3556A35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4376" y="3928188"/>
            <a:ext cx="4716624" cy="235831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Firebase Brand Guidelines">
            <a:extLst>
              <a:ext uri="{FF2B5EF4-FFF2-40B4-BE49-F238E27FC236}">
                <a16:creationId xmlns:a16="http://schemas.microsoft.com/office/drawing/2014/main" id="{C0E8378F-0C9D-7AE5-2122-AB974700D5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71375" y="1845734"/>
            <a:ext cx="2139625" cy="213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96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p:txBody>
          <a:bodyPr/>
          <a:lstStyle/>
          <a:p>
            <a:r>
              <a:rPr lang="en-IN" dirty="0"/>
              <a:t>Literature Survey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38200" y="1520792"/>
            <a:ext cx="10515600" cy="4972083"/>
          </a:xfrm>
        </p:spPr>
        <p:txBody>
          <a:bodyPr>
            <a:normAutofit/>
          </a:bodyPr>
          <a:lstStyle/>
          <a:p>
            <a:pPr algn="just">
              <a:lnSpc>
                <a:spcPct val="107000"/>
              </a:lnSpc>
              <a:spcAft>
                <a:spcPts val="800"/>
              </a:spcAft>
            </a:pPr>
            <a:r>
              <a:rPr lang="en-US" sz="2000" b="1" dirty="0"/>
              <a:t>I. TITLE: A Modern Farming Techniques using Android Application  (2011)</a:t>
            </a:r>
          </a:p>
          <a:p>
            <a:pPr algn="just">
              <a:lnSpc>
                <a:spcPct val="107000"/>
              </a:lnSpc>
              <a:spcAft>
                <a:spcPts val="800"/>
              </a:spcAft>
            </a:pPr>
            <a:r>
              <a:rPr lang="en-US" sz="2000" b="1" dirty="0"/>
              <a:t>AUTHORS: Santosh G. Kirkhill and Sudarshan G. huge </a:t>
            </a:r>
          </a:p>
          <a:p>
            <a:pPr algn="just">
              <a:lnSpc>
                <a:spcPct val="107000"/>
              </a:lnSpc>
              <a:spcAft>
                <a:spcPts val="800"/>
              </a:spcAft>
            </a:pPr>
            <a:r>
              <a:rPr lang="en-US" sz="1400" dirty="0"/>
              <a:t>DESCRIPTION: Santosh G. Kirkhill and Sudarshan G. Guge use their research to explore the potential of Android apps to revolutionize agricultural practices. They recognize the limitations of traditional farming methods and propose to develop a comprehensive Android application specifically designed to address these shortcomings. The app will act as a central hub for farmers, offering a variety of features to optimize farm management and decision-making. Imagine a mobile app that uses built-in sensors to collect real-time data on important factors like soil moisture and temperature. This valuable information allows farmers to make informed choices about irrigation practices, potentially saving water and improving crop health. The app also includes an extensive database of crop information, giving farmers easy access to planting guides, pest control measures and disease identification tools using image recognition technology. By providing these resources accessible from a smartphone, farmers can gain the valuable knowledge they need to optimize crop growth and minimize losses. But the benefits go beyond data collection and access to information. The proposed Android application is a platform to promote a sense of community among farmers. By incorporating features that allow users to connect with agricultural experts or fellow farmers, the app can foster knowledge sharing and problem-solving on a larger scale. Farmers can share best practices, seek advice on specific issues and stay up to date on the latest developments in the agricultural sector. This collaborative approach has the potential to empower individual farmers and contribute to the overall growth and efficiency of the agricultural industry. Essentially, Kirkhill and Gouge's research suggests Android applications that go beyond simply providing information. The project aims to create a vibrant ecosystem that provides farmers with real-time data, fosters knowledge sharing and ultimately paves the way for a more sustainable and productive agricultural future. </a:t>
            </a:r>
            <a:endParaRPr lang="en-IN" sz="1400" dirty="0"/>
          </a:p>
        </p:txBody>
      </p:sp>
    </p:spTree>
    <p:extLst>
      <p:ext uri="{BB962C8B-B14F-4D97-AF65-F5344CB8AC3E}">
        <p14:creationId xmlns:p14="http://schemas.microsoft.com/office/powerpoint/2010/main" val="1311006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AADD9F-7FF0-E2F1-2958-5A5E57A78628}"/>
              </a:ext>
            </a:extLst>
          </p:cNvPr>
          <p:cNvSpPr txBox="1"/>
          <p:nvPr/>
        </p:nvSpPr>
        <p:spPr>
          <a:xfrm>
            <a:off x="894184" y="350819"/>
            <a:ext cx="10273004" cy="3251083"/>
          </a:xfrm>
          <a:prstGeom prst="rect">
            <a:avLst/>
          </a:prstGeom>
          <a:noFill/>
        </p:spPr>
        <p:txBody>
          <a:bodyPr wrap="square">
            <a:spAutoFit/>
          </a:bodyPr>
          <a:lstStyle/>
          <a:p>
            <a:pPr marL="342900" indent="-342900" algn="just">
              <a:lnSpc>
                <a:spcPct val="107000"/>
              </a:lnSpc>
              <a:spcAft>
                <a:spcPts val="800"/>
              </a:spcAft>
              <a:buFont typeface="Arial" panose="020B0604020202020204" pitchFamily="34" charset="0"/>
              <a:buChar char="•"/>
            </a:pPr>
            <a:r>
              <a:rPr lang="en-US" sz="2000" b="1" dirty="0"/>
              <a:t>II. TITLE: Applications of Smartphone-Based Sensors in Agriculture </a:t>
            </a:r>
          </a:p>
          <a:p>
            <a:pPr marL="342900" indent="-342900" algn="just">
              <a:lnSpc>
                <a:spcPct val="107000"/>
              </a:lnSpc>
              <a:spcAft>
                <a:spcPts val="800"/>
              </a:spcAft>
              <a:buFont typeface="Arial" panose="020B0604020202020204" pitchFamily="34" charset="0"/>
              <a:buChar char="•"/>
            </a:pPr>
            <a:r>
              <a:rPr lang="en-US" sz="2000" b="1" dirty="0"/>
              <a:t>AUTHORS: </a:t>
            </a:r>
            <a:r>
              <a:rPr lang="en-US" sz="2000" b="1" dirty="0" err="1"/>
              <a:t>Suporn</a:t>
            </a:r>
            <a:r>
              <a:rPr lang="en-US" sz="2000" b="1" dirty="0"/>
              <a:t> </a:t>
            </a:r>
            <a:r>
              <a:rPr lang="en-US" sz="2000" b="1" dirty="0" err="1"/>
              <a:t>Pongnumkul</a:t>
            </a:r>
            <a:r>
              <a:rPr lang="en-US" sz="2000" b="1" dirty="0"/>
              <a:t>, </a:t>
            </a:r>
            <a:r>
              <a:rPr lang="en-US" sz="2000" b="1" dirty="0" err="1"/>
              <a:t>Pimwadee</a:t>
            </a:r>
            <a:r>
              <a:rPr lang="en-US" sz="2000" b="1" dirty="0"/>
              <a:t> </a:t>
            </a:r>
            <a:r>
              <a:rPr lang="en-US" sz="2000" b="1" dirty="0" err="1"/>
              <a:t>Chaovalit</a:t>
            </a:r>
            <a:r>
              <a:rPr lang="en-US" sz="2000" b="1" dirty="0"/>
              <a:t>, and </a:t>
            </a:r>
            <a:r>
              <a:rPr lang="en-US" sz="2000" b="1" dirty="0" err="1"/>
              <a:t>Navaporn</a:t>
            </a:r>
            <a:r>
              <a:rPr lang="en-US" sz="2000" b="1" dirty="0"/>
              <a:t> </a:t>
            </a:r>
            <a:r>
              <a:rPr lang="en-US" sz="2000" b="1" dirty="0" err="1"/>
              <a:t>Surasvadi</a:t>
            </a:r>
            <a:r>
              <a:rPr lang="en-US" sz="2000" b="1" dirty="0"/>
              <a:t> (2018)</a:t>
            </a:r>
          </a:p>
          <a:p>
            <a:pPr marL="285750" indent="-285750" algn="just">
              <a:lnSpc>
                <a:spcPct val="107000"/>
              </a:lnSpc>
              <a:spcAft>
                <a:spcPts val="800"/>
              </a:spcAft>
              <a:buFont typeface="Arial" panose="020B0604020202020204" pitchFamily="34" charset="0"/>
              <a:buChar char="•"/>
            </a:pPr>
            <a:r>
              <a:rPr lang="en-US" sz="1400" dirty="0"/>
              <a:t>DESCRIPTION: This study explores the exciting world of using smartphone sensors to transform agriculture. Explore how a variety of embedded sensors, including GPS and cameras, can be used in innovative applications. These applications have the potential to revolutionize the way farmers collect data, manage crops, and ultimately improve yields. Imagine a scenario where your smartphone becomes a powerful agricultural tool. GPS can track locations and map fields, and cameras combined with image recognition software can detect crop diseases for early intervention. This research pushes the boundaries by exploring the potential of other sensors, such as microphones and accelerometers, for tasks such as monitoring irrigation systems or analyzing animal behavior. Research shows that by combining these different features, a smartphone app can give farmers the ability to collect real-time data on a variety of important aspects of their land. This valuable data can be used to optimize resource use, improve decision-making, and ultimately improve agricultural productivity. In essence, this research paves the way for a new era of smart agriculture that empowers farmers to make informed choices and achieve greater success in agriculture.</a:t>
            </a:r>
            <a:endParaRPr lang="en-IN" sz="1400" dirty="0"/>
          </a:p>
        </p:txBody>
      </p:sp>
      <p:sp>
        <p:nvSpPr>
          <p:cNvPr id="2" name="TextBox 1">
            <a:extLst>
              <a:ext uri="{FF2B5EF4-FFF2-40B4-BE49-F238E27FC236}">
                <a16:creationId xmlns:a16="http://schemas.microsoft.com/office/drawing/2014/main" id="{34BCC1C1-4C1D-9B1B-A07E-917CB2DD14C4}"/>
              </a:ext>
            </a:extLst>
          </p:cNvPr>
          <p:cNvSpPr txBox="1"/>
          <p:nvPr/>
        </p:nvSpPr>
        <p:spPr>
          <a:xfrm>
            <a:off x="814873" y="3601902"/>
            <a:ext cx="10562253" cy="3020570"/>
          </a:xfrm>
          <a:prstGeom prst="rect">
            <a:avLst/>
          </a:prstGeom>
          <a:noFill/>
        </p:spPr>
        <p:txBody>
          <a:bodyPr wrap="square">
            <a:spAutoFit/>
          </a:bodyPr>
          <a:lstStyle/>
          <a:p>
            <a:pPr marL="342900" indent="-342900" algn="just">
              <a:lnSpc>
                <a:spcPct val="107000"/>
              </a:lnSpc>
              <a:spcAft>
                <a:spcPts val="800"/>
              </a:spcAft>
              <a:buFont typeface="Arial" panose="020B0604020202020204" pitchFamily="34" charset="0"/>
              <a:buChar char="•"/>
            </a:pPr>
            <a:r>
              <a:rPr lang="en-US" sz="2000" b="1" dirty="0"/>
              <a:t>III. TITLE: Smart Agriculture Applications Using Deep Learning Technologies: A Survey (2020)</a:t>
            </a:r>
          </a:p>
          <a:p>
            <a:pPr marL="342900" indent="-342900" algn="just">
              <a:lnSpc>
                <a:spcPct val="107000"/>
              </a:lnSpc>
              <a:spcAft>
                <a:spcPts val="800"/>
              </a:spcAft>
              <a:buFont typeface="Arial" panose="020B0604020202020204" pitchFamily="34" charset="0"/>
              <a:buChar char="•"/>
            </a:pPr>
            <a:r>
              <a:rPr lang="en-US" sz="2000" b="1" dirty="0"/>
              <a:t>AUTHORS: Maha </a:t>
            </a:r>
            <a:r>
              <a:rPr lang="en-US" sz="2000" b="1" dirty="0" err="1"/>
              <a:t>Altalak</a:t>
            </a:r>
            <a:r>
              <a:rPr lang="en-US" sz="2000" b="1" dirty="0"/>
              <a:t> et al. </a:t>
            </a:r>
          </a:p>
          <a:p>
            <a:pPr marL="342900" indent="-342900" algn="just">
              <a:lnSpc>
                <a:spcPct val="107000"/>
              </a:lnSpc>
              <a:spcAft>
                <a:spcPts val="800"/>
              </a:spcAft>
              <a:buFont typeface="Arial" panose="020B0604020202020204" pitchFamily="34" charset="0"/>
              <a:buChar char="•"/>
            </a:pPr>
            <a:r>
              <a:rPr lang="en-US" sz="1400" dirty="0"/>
              <a:t>DESCRIPTION: This study, led by Maha </a:t>
            </a:r>
            <a:r>
              <a:rPr lang="en-US" sz="1400" dirty="0" err="1"/>
              <a:t>Altalak</a:t>
            </a:r>
            <a:r>
              <a:rPr lang="en-US" sz="1400" dirty="0"/>
              <a:t> and researchers (etc. stands for “and others”), takes a comprehensive look at the exciting field of smart agriculture based on deep learning technologies. Deep learning, a type of machine learning, is excellent for tasks related to image recognition and pattern analysis. This study explores how deep learning can be used to develop innovative applications that will transform agricultural practices. The research goes beyond this basic application. Harness the potential of deep learning for tasks such as soil analysis, weed detection, and even precision irrigation. Deep learning can analyze massive agricultural data sets to reveal complex patterns and relationships, providing a more data-driven and optimized approach to agriculture. This study was conducted by </a:t>
            </a:r>
            <a:r>
              <a:rPr lang="en-US" sz="1400" dirty="0" err="1"/>
              <a:t>Altalak</a:t>
            </a:r>
            <a:r>
              <a:rPr lang="en-US" sz="1400" dirty="0"/>
              <a:t> et al. Highlights the significant potential of deep learning technologies to revolutionize agriculture. By leveraging the analytical capabilities of deep learning, researchers are paving the way for a future of “smart agriculture” where technology allows farmers to make informed decisions, optimize resource use, and ultimately achieve greater agricultural success. </a:t>
            </a:r>
            <a:endParaRPr lang="en-IN" sz="1400" dirty="0"/>
          </a:p>
        </p:txBody>
      </p:sp>
    </p:spTree>
    <p:extLst>
      <p:ext uri="{BB962C8B-B14F-4D97-AF65-F5344CB8AC3E}">
        <p14:creationId xmlns:p14="http://schemas.microsoft.com/office/powerpoint/2010/main" val="3680443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5888DA-465D-1C7B-4593-99B66AB70A6F}"/>
              </a:ext>
            </a:extLst>
          </p:cNvPr>
          <p:cNvSpPr txBox="1"/>
          <p:nvPr/>
        </p:nvSpPr>
        <p:spPr>
          <a:xfrm>
            <a:off x="979714" y="843504"/>
            <a:ext cx="10058400" cy="3580404"/>
          </a:xfrm>
          <a:prstGeom prst="rect">
            <a:avLst/>
          </a:prstGeom>
          <a:noFill/>
        </p:spPr>
        <p:txBody>
          <a:bodyPr wrap="square">
            <a:spAutoFit/>
          </a:bodyPr>
          <a:lstStyle/>
          <a:p>
            <a:pPr marL="342900" indent="-342900" algn="just">
              <a:lnSpc>
                <a:spcPct val="107000"/>
              </a:lnSpc>
              <a:spcAft>
                <a:spcPts val="800"/>
              </a:spcAft>
              <a:buFont typeface="Arial" panose="020B0604020202020204" pitchFamily="34" charset="0"/>
              <a:buChar char="•"/>
            </a:pPr>
            <a:r>
              <a:rPr lang="en-US" sz="2000" b="1" dirty="0"/>
              <a:t>IV. TITLE: Machine learning applications for precision agriculture: A comprehensive review (2016)</a:t>
            </a:r>
          </a:p>
          <a:p>
            <a:pPr marL="342900" indent="-342900" algn="just">
              <a:lnSpc>
                <a:spcPct val="107000"/>
              </a:lnSpc>
              <a:spcAft>
                <a:spcPts val="800"/>
              </a:spcAft>
              <a:buFont typeface="Arial" panose="020B0604020202020204" pitchFamily="34" charset="0"/>
              <a:buChar char="•"/>
            </a:pPr>
            <a:r>
              <a:rPr lang="en-US" sz="2000" b="1" dirty="0"/>
              <a:t>AUTHORS: Sharma, A., Jain, A., Gupta, P., &amp; Chowdary, V. </a:t>
            </a:r>
          </a:p>
          <a:p>
            <a:pPr marL="342900" indent="-342900" algn="just">
              <a:lnSpc>
                <a:spcPct val="107000"/>
              </a:lnSpc>
              <a:spcAft>
                <a:spcPts val="800"/>
              </a:spcAft>
              <a:buFont typeface="Arial" panose="020B0604020202020204" pitchFamily="34" charset="0"/>
              <a:buChar char="•"/>
            </a:pPr>
            <a:r>
              <a:rPr lang="en-US" sz="1400" dirty="0"/>
              <a:t>DESCRIPTION: This research focuses on applying machine learning (ML) to achieve “precision agriculture.” Machine learning algorithms can analyze massive data sets collected from a variety of sources, including agricultural equipment sensors, satellite images, and weather data. By identifying patterns and trends in this data, ML can provide farmers with useful information to optimize resource allocation, predict yields, and identify potential problems early. Imagine a system that analyzes data about soil conditions, weather conditions, and historical crop yield data. The system can use machine learning to generate recommendations for fertilization, watering schedules, and even optimal planting times. This data-driven approach can lead to more targeted resource use, minimized waste, and maximized crop health. This study explores the potential of ML in various agricultural fields, including disease and pest prediction, weed detection, and livestock health monitoring. This research envisions a future that uses the power of machine learning to help farmers make informed decisions through technology, leading to a more sustainable and productive agricultural industry</a:t>
            </a:r>
            <a:endParaRPr lang="en-IN" sz="1400" dirty="0"/>
          </a:p>
        </p:txBody>
      </p:sp>
    </p:spTree>
    <p:extLst>
      <p:ext uri="{BB962C8B-B14F-4D97-AF65-F5344CB8AC3E}">
        <p14:creationId xmlns:p14="http://schemas.microsoft.com/office/powerpoint/2010/main" val="2301898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p:txBody>
          <a:bodyPr/>
          <a:lstStyle/>
          <a:p>
            <a:r>
              <a:rPr lang="en-IN" dirty="0"/>
              <a:t>Diagrams</a:t>
            </a:r>
          </a:p>
        </p:txBody>
      </p:sp>
      <p:sp>
        <p:nvSpPr>
          <p:cNvPr id="3" name="Content Placeholder 2">
            <a:extLst>
              <a:ext uri="{FF2B5EF4-FFF2-40B4-BE49-F238E27FC236}">
                <a16:creationId xmlns:a16="http://schemas.microsoft.com/office/drawing/2014/main" id="{E46F2962-0FCA-5EFB-BF51-FD90A8C00BC9}"/>
              </a:ext>
            </a:extLst>
          </p:cNvPr>
          <p:cNvSpPr>
            <a:spLocks noGrp="1"/>
          </p:cNvSpPr>
          <p:nvPr>
            <p:ph idx="1"/>
          </p:nvPr>
        </p:nvSpPr>
        <p:spPr/>
        <p:txBody>
          <a:bodyPr/>
          <a:lstStyle/>
          <a:p>
            <a:r>
              <a:rPr lang="en-IN" dirty="0"/>
              <a:t>Diagram to show the process involved in the project.</a:t>
            </a:r>
          </a:p>
          <a:p>
            <a:r>
              <a:rPr lang="en-IN" dirty="0"/>
              <a:t>ER Diagram</a:t>
            </a:r>
          </a:p>
          <a:p>
            <a:r>
              <a:rPr lang="en-IN" dirty="0"/>
              <a:t>USE CASE Diagram</a:t>
            </a:r>
          </a:p>
          <a:p>
            <a:r>
              <a:rPr lang="en-IN" dirty="0"/>
              <a:t>DFD</a:t>
            </a:r>
          </a:p>
          <a:p>
            <a:r>
              <a:rPr lang="en-IN" dirty="0"/>
              <a:t>Process Flow Diagram</a:t>
            </a:r>
          </a:p>
          <a:p>
            <a:endParaRPr lang="en-IN" dirty="0"/>
          </a:p>
        </p:txBody>
      </p:sp>
    </p:spTree>
    <p:extLst>
      <p:ext uri="{BB962C8B-B14F-4D97-AF65-F5344CB8AC3E}">
        <p14:creationId xmlns:p14="http://schemas.microsoft.com/office/powerpoint/2010/main" val="1116752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8CEE19-69AF-22B7-C515-1D323897181B}"/>
              </a:ext>
            </a:extLst>
          </p:cNvPr>
          <p:cNvSpPr txBox="1"/>
          <p:nvPr/>
        </p:nvSpPr>
        <p:spPr>
          <a:xfrm>
            <a:off x="5338617" y="387927"/>
            <a:ext cx="2613891" cy="646331"/>
          </a:xfrm>
          <a:prstGeom prst="rect">
            <a:avLst/>
          </a:prstGeom>
          <a:noFill/>
        </p:spPr>
        <p:txBody>
          <a:bodyPr wrap="square" rtlCol="0">
            <a:spAutoFit/>
          </a:bodyPr>
          <a:lstStyle/>
          <a:p>
            <a:r>
              <a:rPr lang="en-IN" sz="3600" dirty="0"/>
              <a:t>ER Diagram</a:t>
            </a:r>
          </a:p>
        </p:txBody>
      </p:sp>
      <p:pic>
        <p:nvPicPr>
          <p:cNvPr id="6" name="Picture 5" descr="A screenshot of a computer screen&#10;&#10;Description automatically generated">
            <a:extLst>
              <a:ext uri="{FF2B5EF4-FFF2-40B4-BE49-F238E27FC236}">
                <a16:creationId xmlns:a16="http://schemas.microsoft.com/office/drawing/2014/main" id="{BF227CCF-1160-1E7E-19D4-8E55FBDB71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2017069"/>
            <a:ext cx="11696700" cy="3863774"/>
          </a:xfrm>
          <a:prstGeom prst="rect">
            <a:avLst/>
          </a:prstGeom>
        </p:spPr>
      </p:pic>
    </p:spTree>
    <p:extLst>
      <p:ext uri="{BB962C8B-B14F-4D97-AF65-F5344CB8AC3E}">
        <p14:creationId xmlns:p14="http://schemas.microsoft.com/office/powerpoint/2010/main" val="680417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2055</Words>
  <Application>Microsoft Office PowerPoint</Application>
  <PresentationFormat>Widescreen</PresentationFormat>
  <Paragraphs>80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Bookman Old Style</vt:lpstr>
      <vt:lpstr>Calibri</vt:lpstr>
      <vt:lpstr>Calibri Light</vt:lpstr>
      <vt:lpstr>Tahoma</vt:lpstr>
      <vt:lpstr>Times New Roman</vt:lpstr>
      <vt:lpstr>Verdana</vt:lpstr>
      <vt:lpstr>Office Theme</vt:lpstr>
      <vt:lpstr>         DEPARTMENT OF COMPUTER SCIENCE     Project Presentation (KCS 851) KrishiKom</vt:lpstr>
      <vt:lpstr>Problem Statement-</vt:lpstr>
      <vt:lpstr>Objectives-</vt:lpstr>
      <vt:lpstr>Technology Used </vt:lpstr>
      <vt:lpstr>Literature Survey </vt:lpstr>
      <vt:lpstr>PowerPoint Presentation</vt:lpstr>
      <vt:lpstr>PowerPoint Presentation</vt:lpstr>
      <vt:lpstr>Diagrams</vt:lpstr>
      <vt:lpstr>PowerPoint Presentation</vt:lpstr>
      <vt:lpstr>DFD-</vt:lpstr>
      <vt:lpstr>PowerPoint Presentation</vt:lpstr>
      <vt:lpstr>PowerPoint Presentation</vt:lpstr>
      <vt:lpstr>Project Status</vt:lpstr>
      <vt:lpstr>Research Paper Status</vt:lpstr>
      <vt:lpstr>Patent Status</vt:lpstr>
      <vt:lpstr>All documents Proofs (Github and Drive)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Project Presentation (Title)</dc:title>
  <dc:creator>NEHA SHUKLA</dc:creator>
  <cp:lastModifiedBy>Shivam Sharma</cp:lastModifiedBy>
  <cp:revision>18</cp:revision>
  <dcterms:created xsi:type="dcterms:W3CDTF">2023-09-23T09:10:50Z</dcterms:created>
  <dcterms:modified xsi:type="dcterms:W3CDTF">2024-05-22T04:58:51Z</dcterms:modified>
</cp:coreProperties>
</file>