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11/15/2022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11/15/2022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7515-30B5-A7A9-5963-C96567D34898}"/>
              </a:ext>
            </a:extLst>
          </p:cNvPr>
          <p:cNvSpPr>
            <a:spLocks noGrp="1"/>
          </p:cNvSpPr>
          <p:nvPr>
            <p:ph type="ctrTitle"/>
          </p:nvPr>
        </p:nvSpPr>
        <p:spPr/>
        <p:txBody>
          <a:bodyPr/>
          <a:lstStyle/>
          <a:p>
            <a:r>
              <a:rPr lang="en-IN" sz="4800" dirty="0"/>
              <a:t>Crop detection using AI and ML</a:t>
            </a:r>
            <a:endParaRPr lang="en-US" sz="4800" dirty="0"/>
          </a:p>
        </p:txBody>
      </p:sp>
      <p:sp>
        <p:nvSpPr>
          <p:cNvPr id="3" name="Subtitle 2">
            <a:extLst>
              <a:ext uri="{FF2B5EF4-FFF2-40B4-BE49-F238E27FC236}">
                <a16:creationId xmlns:a16="http://schemas.microsoft.com/office/drawing/2014/main" id="{8C204016-5B2C-D735-5A0F-A770A0C15E7A}"/>
              </a:ext>
            </a:extLst>
          </p:cNvPr>
          <p:cNvSpPr>
            <a:spLocks noGrp="1"/>
          </p:cNvSpPr>
          <p:nvPr>
            <p:ph type="subTitle" idx="1"/>
          </p:nvPr>
        </p:nvSpPr>
        <p:spPr>
          <a:xfrm>
            <a:off x="810001" y="5280846"/>
            <a:ext cx="10572000" cy="1485469"/>
          </a:xfrm>
        </p:spPr>
        <p:txBody>
          <a:bodyPr>
            <a:normAutofit fontScale="25000" lnSpcReduction="20000"/>
          </a:bodyPr>
          <a:lstStyle/>
          <a:p>
            <a:r>
              <a:rPr lang="en-IN" sz="6400" dirty="0"/>
              <a:t>Team members :                                        Class – 5C</a:t>
            </a:r>
          </a:p>
          <a:p>
            <a:r>
              <a:rPr lang="en-IN" sz="6400" dirty="0" err="1"/>
              <a:t>Sparsh</a:t>
            </a:r>
            <a:r>
              <a:rPr lang="en-IN" sz="6400" dirty="0"/>
              <a:t> </a:t>
            </a:r>
            <a:r>
              <a:rPr lang="en-IN" sz="6400" dirty="0" err="1"/>
              <a:t>dagar</a:t>
            </a:r>
            <a:r>
              <a:rPr lang="en-IN" sz="6400" dirty="0"/>
              <a:t> (2000290120163)                Team guide – Dr harsh </a:t>
            </a:r>
            <a:r>
              <a:rPr lang="en-IN" sz="6400" dirty="0" err="1"/>
              <a:t>vardhan</a:t>
            </a:r>
            <a:endParaRPr lang="en-IN" sz="6400" dirty="0"/>
          </a:p>
          <a:p>
            <a:r>
              <a:rPr lang="en-IN" sz="6400" dirty="0" err="1"/>
              <a:t>Sumit</a:t>
            </a:r>
            <a:r>
              <a:rPr lang="en-IN" sz="6400" dirty="0"/>
              <a:t> </a:t>
            </a:r>
            <a:r>
              <a:rPr lang="en-IN" sz="6400" dirty="0" err="1"/>
              <a:t>agrawal</a:t>
            </a:r>
            <a:r>
              <a:rPr lang="en-IN" sz="6400" dirty="0"/>
              <a:t> (2000290120167) </a:t>
            </a:r>
          </a:p>
          <a:p>
            <a:r>
              <a:rPr lang="en-IN" sz="6400" dirty="0" err="1"/>
              <a:t>Suryansh</a:t>
            </a:r>
            <a:r>
              <a:rPr lang="en-IN" sz="6400" dirty="0"/>
              <a:t> </a:t>
            </a:r>
            <a:r>
              <a:rPr lang="en-IN" sz="6400" dirty="0" err="1"/>
              <a:t>shuklaa</a:t>
            </a:r>
            <a:r>
              <a:rPr lang="en-IN" sz="6400" dirty="0"/>
              <a:t> (2000290120171) </a:t>
            </a:r>
          </a:p>
          <a:p>
            <a:endParaRPr lang="en-IN" sz="6400" dirty="0"/>
          </a:p>
          <a:p>
            <a:endParaRPr lang="en-IN" sz="6400" dirty="0"/>
          </a:p>
          <a:p>
            <a:endParaRPr lang="en-IN" sz="6400" dirty="0"/>
          </a:p>
          <a:p>
            <a:endParaRPr lang="en-IN" sz="6400" dirty="0"/>
          </a:p>
          <a:p>
            <a:endParaRPr lang="en-IN" dirty="0"/>
          </a:p>
          <a:p>
            <a:endParaRPr lang="en-IN" dirty="0"/>
          </a:p>
          <a:p>
            <a:endParaRPr lang="en-US" dirty="0"/>
          </a:p>
        </p:txBody>
      </p:sp>
    </p:spTree>
    <p:extLst>
      <p:ext uri="{BB962C8B-B14F-4D97-AF65-F5344CB8AC3E}">
        <p14:creationId xmlns:p14="http://schemas.microsoft.com/office/powerpoint/2010/main" val="3082828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D4C8-B379-B47A-E1C6-C15183EFB766}"/>
              </a:ext>
            </a:extLst>
          </p:cNvPr>
          <p:cNvSpPr>
            <a:spLocks noGrp="1"/>
          </p:cNvSpPr>
          <p:nvPr>
            <p:ph type="title"/>
          </p:nvPr>
        </p:nvSpPr>
        <p:spPr/>
        <p:txBody>
          <a:bodyPr/>
          <a:lstStyle/>
          <a:p>
            <a:r>
              <a:rPr lang="en-IN"/>
              <a:t>Project Overview</a:t>
            </a:r>
            <a:endParaRPr lang="en-US" dirty="0"/>
          </a:p>
        </p:txBody>
      </p:sp>
      <p:sp>
        <p:nvSpPr>
          <p:cNvPr id="3" name="Content Placeholder 2">
            <a:extLst>
              <a:ext uri="{FF2B5EF4-FFF2-40B4-BE49-F238E27FC236}">
                <a16:creationId xmlns:a16="http://schemas.microsoft.com/office/drawing/2014/main" id="{C02E8FFD-8555-59B3-C327-8F560C3F724A}"/>
              </a:ext>
            </a:extLst>
          </p:cNvPr>
          <p:cNvSpPr>
            <a:spLocks noGrp="1"/>
          </p:cNvSpPr>
          <p:nvPr>
            <p:ph idx="1"/>
          </p:nvPr>
        </p:nvSpPr>
        <p:spPr>
          <a:xfrm>
            <a:off x="810000" y="2595084"/>
            <a:ext cx="10554574" cy="3636511"/>
          </a:xfrm>
        </p:spPr>
        <p:txBody>
          <a:bodyPr>
            <a:normAutofit fontScale="92500" lnSpcReduction="10000"/>
          </a:bodyPr>
          <a:lstStyle/>
          <a:p>
            <a:r>
              <a:rPr lang="en-IN" dirty="0">
                <a:latin typeface="Abadi" panose="020B0604020104020204" pitchFamily="34" charset="0"/>
                <a:ea typeface="Abadi" panose="02000000000000000000" pitchFamily="2" charset="0"/>
              </a:rPr>
              <a:t>In India, population is growing at a steady rate. Hence it is essential to increase the agricultural product through  advanced technologies. </a:t>
            </a:r>
          </a:p>
          <a:p>
            <a:r>
              <a:rPr lang="en-IN" dirty="0">
                <a:latin typeface="Abadi" panose="020B0604020104020204" pitchFamily="34" charset="0"/>
                <a:ea typeface="Abadi" panose="02000000000000000000" pitchFamily="2" charset="0"/>
              </a:rPr>
              <a:t>Crop detection/Leaf detection through AI and ML are needed. The production of crops gets affected by the presence of pests which results in large scale plant and crop disease. </a:t>
            </a:r>
          </a:p>
          <a:p>
            <a:r>
              <a:rPr lang="en-IN" sz="1800" dirty="0">
                <a:effectLst/>
                <a:latin typeface="Abadi" panose="020B0604020104020204" pitchFamily="34" charset="0"/>
                <a:ea typeface="Abadi" panose="02000000000000000000" pitchFamily="2" charset="0"/>
                <a:cs typeface="Calibri" panose="020F0502020204030204" pitchFamily="34" charset="0"/>
              </a:rPr>
              <a:t>Then there comes a new term “Agriculture intelligence”.</a:t>
            </a:r>
            <a:endParaRPr lang="en-IN" dirty="0">
              <a:latin typeface="Abadi" panose="020B0604020104020204" pitchFamily="34" charset="0"/>
              <a:ea typeface="Abadi" panose="02000000000000000000" pitchFamily="2" charset="0"/>
              <a:cs typeface="Mangal" panose="020B0502040504020204" pitchFamily="34" charset="0"/>
            </a:endParaRPr>
          </a:p>
          <a:p>
            <a:pPr marL="0" indent="0">
              <a:buNone/>
            </a:pPr>
            <a:r>
              <a:rPr lang="en-IN" sz="1800" dirty="0">
                <a:effectLst/>
                <a:latin typeface="Abadi" panose="020B0604020104020204" pitchFamily="34" charset="0"/>
                <a:ea typeface="Abadi" panose="02000000000000000000" pitchFamily="2" charset="0"/>
                <a:cs typeface="Mangal" panose="020B0502040504020204" pitchFamily="34" charset="0"/>
              </a:rPr>
              <a:t>      </a:t>
            </a:r>
            <a:r>
              <a:rPr lang="en-IN" sz="1800" dirty="0">
                <a:effectLst/>
                <a:latin typeface="Abadi" panose="020B0604020104020204" pitchFamily="34" charset="0"/>
                <a:ea typeface="Abadi" panose="02000000000000000000" pitchFamily="2" charset="0"/>
                <a:cs typeface="Calibri" panose="020F0502020204030204" pitchFamily="34" charset="0"/>
              </a:rPr>
              <a:t>“Agriculture Intelligence is neither a product nor a system. It is an architecture, which is a collection of                      integrated operational as well as decision-support components</a:t>
            </a:r>
            <a:r>
              <a:rPr lang="en-IN" sz="1800" dirty="0">
                <a:effectLst/>
                <a:latin typeface="Abadi" panose="020B0604020104020204" pitchFamily="34" charset="0"/>
                <a:ea typeface="Calibri" panose="020F0502020204030204" pitchFamily="34" charset="0"/>
                <a:cs typeface="Calibri" panose="020F0502020204030204" pitchFamily="34" charset="0"/>
              </a:rPr>
              <a:t>, technologies and databases that provides the agriculture community easy access to agricultural knowledge.”</a:t>
            </a:r>
          </a:p>
          <a:p>
            <a:r>
              <a:rPr lang="en-IN" dirty="0">
                <a:latin typeface="Abadi" panose="020B0604020104020204" pitchFamily="34" charset="0"/>
                <a:ea typeface="Times New Roman" panose="02020603050405020304" pitchFamily="18" charset="0"/>
                <a:cs typeface="Mangal" panose="020B0502040504020204" pitchFamily="34" charset="0"/>
              </a:rPr>
              <a:t>Plants are highly prone to diseases that affect the growth of the plant which in turn affects the ecology of the farmer. In order to detect a plant disease at very initial stage, use of automatic disease detection technique is advantageous.</a:t>
            </a:r>
          </a:p>
          <a:p>
            <a:r>
              <a:rPr lang="en-IN" sz="1800" dirty="0">
                <a:effectLst/>
                <a:latin typeface="Abadi" panose="020B0604020104020204" pitchFamily="34" charset="0"/>
                <a:ea typeface="Times New Roman" panose="02020603050405020304" pitchFamily="18" charset="0"/>
                <a:cs typeface="Mangal" panose="020B0502040504020204" pitchFamily="34" charset="0"/>
              </a:rPr>
              <a:t>So, For this we introduce some technique like ANN, RNN and smart sensors. </a:t>
            </a:r>
          </a:p>
          <a:p>
            <a:endParaRPr lang="en-US" dirty="0"/>
          </a:p>
        </p:txBody>
      </p:sp>
    </p:spTree>
    <p:extLst>
      <p:ext uri="{BB962C8B-B14F-4D97-AF65-F5344CB8AC3E}">
        <p14:creationId xmlns:p14="http://schemas.microsoft.com/office/powerpoint/2010/main" val="429182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333F-24D1-BA20-5AE9-10BBDCCE8031}"/>
              </a:ext>
            </a:extLst>
          </p:cNvPr>
          <p:cNvSpPr>
            <a:spLocks noGrp="1"/>
          </p:cNvSpPr>
          <p:nvPr>
            <p:ph type="title"/>
          </p:nvPr>
        </p:nvSpPr>
        <p:spPr/>
        <p:txBody>
          <a:bodyPr/>
          <a:lstStyle/>
          <a:p>
            <a:r>
              <a:rPr lang="en-IN" dirty="0"/>
              <a:t>Proposed methodology</a:t>
            </a:r>
            <a:endParaRPr lang="en-US" dirty="0"/>
          </a:p>
        </p:txBody>
      </p:sp>
      <p:sp>
        <p:nvSpPr>
          <p:cNvPr id="10" name="Content Placeholder 9">
            <a:extLst>
              <a:ext uri="{FF2B5EF4-FFF2-40B4-BE49-F238E27FC236}">
                <a16:creationId xmlns:a16="http://schemas.microsoft.com/office/drawing/2014/main" id="{8D2001E0-B896-5AE8-0D78-18249FE54DCE}"/>
              </a:ext>
            </a:extLst>
          </p:cNvPr>
          <p:cNvSpPr>
            <a:spLocks noGrp="1"/>
          </p:cNvSpPr>
          <p:nvPr>
            <p:ph idx="1"/>
          </p:nvPr>
        </p:nvSpPr>
        <p:spPr>
          <a:xfrm>
            <a:off x="170808" y="2474807"/>
            <a:ext cx="6357128" cy="3636511"/>
          </a:xfrm>
        </p:spPr>
        <p:txBody>
          <a:bodyPr>
            <a:normAutofit fontScale="92500" lnSpcReduction="20000"/>
          </a:bodyPr>
          <a:lstStyle/>
          <a:p>
            <a:pPr marL="0" indent="0">
              <a:buNone/>
            </a:pPr>
            <a:endParaRPr lang="en-IN" dirty="0"/>
          </a:p>
          <a:p>
            <a:r>
              <a:rPr lang="en-IN" sz="1800" dirty="0">
                <a:effectLst/>
                <a:latin typeface="Calibri" panose="020F0502020204030204" pitchFamily="34" charset="0"/>
                <a:ea typeface="Times New Roman" panose="02020603050405020304" pitchFamily="18" charset="0"/>
                <a:cs typeface="Calibri" panose="020F0502020204030204" pitchFamily="34" charset="0"/>
              </a:rPr>
              <a:t>In the method by which we can detect the disease of a crop or the amount of pest and water needed by the crop we initially take high resolution photos of leaves by drones or cameras. </a:t>
            </a:r>
          </a:p>
          <a:p>
            <a:r>
              <a:rPr lang="en-IN" sz="1800" dirty="0">
                <a:effectLst/>
                <a:latin typeface="Calibri" panose="020F0502020204030204" pitchFamily="34" charset="0"/>
                <a:ea typeface="Times New Roman" panose="02020603050405020304" pitchFamily="18" charset="0"/>
                <a:cs typeface="Calibri" panose="020F0502020204030204" pitchFamily="34" charset="0"/>
              </a:rPr>
              <a:t>Then a dataset is maintained of the collected leaves. Since many images may be unsuitable for the application of technologies life ANN and RNN, therefore unclear images are filtered out. </a:t>
            </a:r>
          </a:p>
          <a:p>
            <a:r>
              <a:rPr lang="en-IN" sz="1800" dirty="0">
                <a:effectLst/>
                <a:latin typeface="Calibri" panose="020F0502020204030204" pitchFamily="34" charset="0"/>
                <a:ea typeface="Times New Roman" panose="02020603050405020304" pitchFamily="18" charset="0"/>
                <a:cs typeface="Calibri" panose="020F0502020204030204" pitchFamily="34" charset="0"/>
              </a:rPr>
              <a:t>The final set of collected images are used for further processing.</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r>
              <a:rPr lang="en-IN" sz="1800" dirty="0">
                <a:effectLst/>
                <a:latin typeface="Calibri" panose="020F0502020204030204" pitchFamily="34" charset="0"/>
                <a:ea typeface="Times New Roman" panose="02020603050405020304" pitchFamily="18" charset="0"/>
                <a:cs typeface="Calibri" panose="020F0502020204030204" pitchFamily="34" charset="0"/>
              </a:rPr>
              <a:t>Technologies like Artificial neural network and Recurrent neural network are then used to study the segmented leaf images</a:t>
            </a:r>
            <a:r>
              <a:rPr lang="en-IN" sz="1800">
                <a:effectLst/>
                <a:latin typeface="Calibri" panose="020F0502020204030204" pitchFamily="34" charset="0"/>
                <a:ea typeface="Times New Roman" panose="02020603050405020304" pitchFamily="18" charset="0"/>
                <a:cs typeface="Calibri" panose="020F0502020204030204" pitchFamily="34" charset="0"/>
              </a:rPr>
              <a:t>. </a:t>
            </a:r>
          </a:p>
          <a:p>
            <a:r>
              <a:rPr lang="en-IN" sz="1800">
                <a:effectLst/>
                <a:latin typeface="Calibri" panose="020F0502020204030204" pitchFamily="34" charset="0"/>
                <a:ea typeface="Times New Roman" panose="02020603050405020304" pitchFamily="18" charset="0"/>
                <a:cs typeface="Calibri" panose="020F0502020204030204" pitchFamily="34" charset="0"/>
              </a:rPr>
              <a:t>These </a:t>
            </a:r>
            <a:r>
              <a:rPr lang="en-IN" sz="1800" dirty="0">
                <a:effectLst/>
                <a:latin typeface="Calibri" panose="020F0502020204030204" pitchFamily="34" charset="0"/>
                <a:ea typeface="Times New Roman" panose="02020603050405020304" pitchFamily="18" charset="0"/>
                <a:cs typeface="Calibri" panose="020F0502020204030204" pitchFamily="34" charset="0"/>
              </a:rPr>
              <a:t>technologies enable us to predict the results of the inputs that are supplied to the crops and help us to know more about the actual crop needs and demands in future.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US" dirty="0"/>
          </a:p>
        </p:txBody>
      </p:sp>
      <p:pic>
        <p:nvPicPr>
          <p:cNvPr id="13" name="Picture 12">
            <a:extLst>
              <a:ext uri="{FF2B5EF4-FFF2-40B4-BE49-F238E27FC236}">
                <a16:creationId xmlns:a16="http://schemas.microsoft.com/office/drawing/2014/main" id="{D219C3D5-0649-ABD0-B7B1-0CE9788F6E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74631" y="2474807"/>
            <a:ext cx="5242619" cy="3156537"/>
          </a:xfrm>
          <a:prstGeom prst="rect">
            <a:avLst/>
          </a:prstGeom>
          <a:noFill/>
          <a:ln>
            <a:noFill/>
          </a:ln>
        </p:spPr>
      </p:pic>
    </p:spTree>
    <p:extLst>
      <p:ext uri="{BB962C8B-B14F-4D97-AF65-F5344CB8AC3E}">
        <p14:creationId xmlns:p14="http://schemas.microsoft.com/office/powerpoint/2010/main" val="43148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AB80-7F3C-B2FF-47A1-843550B1B03F}"/>
              </a:ext>
            </a:extLst>
          </p:cNvPr>
          <p:cNvSpPr>
            <a:spLocks noGrp="1"/>
          </p:cNvSpPr>
          <p:nvPr>
            <p:ph type="title"/>
          </p:nvPr>
        </p:nvSpPr>
        <p:spPr/>
        <p:txBody>
          <a:bodyPr/>
          <a:lstStyle/>
          <a:p>
            <a:r>
              <a:rPr lang="en-IN" dirty="0"/>
              <a:t>Artificial Neural Network (ANN) </a:t>
            </a:r>
            <a:endParaRPr lang="en-US" dirty="0"/>
          </a:p>
        </p:txBody>
      </p:sp>
      <p:sp>
        <p:nvSpPr>
          <p:cNvPr id="3" name="Content Placeholder 2">
            <a:extLst>
              <a:ext uri="{FF2B5EF4-FFF2-40B4-BE49-F238E27FC236}">
                <a16:creationId xmlns:a16="http://schemas.microsoft.com/office/drawing/2014/main" id="{0A09EF6A-4EA9-3A7D-AB39-5C2173496BF0}"/>
              </a:ext>
            </a:extLst>
          </p:cNvPr>
          <p:cNvSpPr>
            <a:spLocks noGrp="1"/>
          </p:cNvSpPr>
          <p:nvPr>
            <p:ph idx="1"/>
          </p:nvPr>
        </p:nvSpPr>
        <p:spPr>
          <a:xfrm>
            <a:off x="192430" y="3153879"/>
            <a:ext cx="6708358" cy="2292180"/>
          </a:xfrm>
        </p:spPr>
        <p:txBody>
          <a:bodyPr>
            <a:normAutofit fontScale="25000" lnSpcReduction="20000"/>
          </a:bodyPr>
          <a:lstStyle/>
          <a:p>
            <a:endParaRPr lang="en-IN" dirty="0"/>
          </a:p>
          <a:p>
            <a:r>
              <a:rPr lang="en-IN" sz="8000" b="1" dirty="0">
                <a:effectLst/>
                <a:latin typeface="Abadi" panose="020B0604020104020204" pitchFamily="34" charset="0"/>
                <a:ea typeface="Times New Roman" panose="02020603050405020304" pitchFamily="18" charset="0"/>
                <a:cs typeface="Mangal" panose="02040503050203030202" pitchFamily="18" charset="0"/>
              </a:rPr>
              <a:t>Artificial Neural Network"</a:t>
            </a:r>
            <a:r>
              <a:rPr lang="en-IN" sz="8000" dirty="0">
                <a:effectLst/>
                <a:latin typeface="Abadi" panose="020B0604020104020204" pitchFamily="34" charset="0"/>
                <a:ea typeface="Times New Roman" panose="02020603050405020304" pitchFamily="18" charset="0"/>
                <a:cs typeface="Mangal" panose="02040503050203030202" pitchFamily="18" charset="0"/>
              </a:rPr>
              <a:t> is derived from Biological neural networks.</a:t>
            </a:r>
          </a:p>
          <a:p>
            <a:r>
              <a:rPr lang="en-IN" sz="8000" dirty="0">
                <a:latin typeface="Abadi" panose="020B0604020104020204" pitchFamily="34" charset="0"/>
                <a:ea typeface="Times New Roman" panose="02020603050405020304" pitchFamily="18" charset="0"/>
                <a:cs typeface="Mangal" panose="02040503050203030202" pitchFamily="18" charset="0"/>
              </a:rPr>
              <a:t>ANN</a:t>
            </a:r>
            <a:r>
              <a:rPr lang="en-IN" sz="8000" dirty="0">
                <a:effectLst/>
                <a:latin typeface="Abadi" panose="020B0604020104020204" pitchFamily="34" charset="0"/>
                <a:ea typeface="Times New Roman" panose="02020603050405020304" pitchFamily="18" charset="0"/>
                <a:cs typeface="Mangal" panose="02040503050203030202" pitchFamily="18" charset="0"/>
              </a:rPr>
              <a:t> develops the structure of a human brain. Similar to the human brain that has neurons interconnected to one another.</a:t>
            </a:r>
          </a:p>
          <a:p>
            <a:r>
              <a:rPr lang="en-IN" sz="8000" dirty="0">
                <a:latin typeface="Abadi" panose="020B0604020104020204" pitchFamily="34" charset="0"/>
                <a:ea typeface="Times New Roman" panose="02020603050405020304" pitchFamily="18" charset="0"/>
                <a:cs typeface="Mangal" panose="02040503050203030202" pitchFamily="18" charset="0"/>
              </a:rPr>
              <a:t>A</a:t>
            </a:r>
            <a:r>
              <a:rPr lang="en-IN" sz="8000" dirty="0">
                <a:effectLst/>
                <a:latin typeface="Abadi" panose="020B0604020104020204" pitchFamily="34" charset="0"/>
                <a:ea typeface="Times New Roman" panose="02020603050405020304" pitchFamily="18" charset="0"/>
                <a:cs typeface="Mangal" panose="02040503050203030202" pitchFamily="18" charset="0"/>
              </a:rPr>
              <a:t>rtificial neural networks also have neurons that are interconnected to one another in various layers of the networks.</a:t>
            </a:r>
          </a:p>
          <a:p>
            <a:r>
              <a:rPr lang="en-IN" sz="8000" dirty="0">
                <a:latin typeface="Abadi" panose="020B0604020104020204" pitchFamily="34" charset="0"/>
              </a:rPr>
              <a:t>In leaf detection artificial neural network is used to predict the quantity of pests and water needed by the crop is per its previous requirements which are used as input in the ANN. </a:t>
            </a:r>
            <a:endParaRPr lang="en-IN" sz="8000" dirty="0">
              <a:effectLst/>
              <a:latin typeface="Abadi" panose="020B0604020104020204" pitchFamily="34" charset="0"/>
              <a:ea typeface="Times New Roman" panose="02020603050405020304" pitchFamily="18" charset="0"/>
              <a:cs typeface="Mangal" panose="02040503050203030202" pitchFamily="18" charset="0"/>
            </a:endParaRPr>
          </a:p>
          <a:p>
            <a:endParaRPr lang="en-US" dirty="0"/>
          </a:p>
        </p:txBody>
      </p:sp>
      <p:pic>
        <p:nvPicPr>
          <p:cNvPr id="6" name="Picture 5">
            <a:extLst>
              <a:ext uri="{FF2B5EF4-FFF2-40B4-BE49-F238E27FC236}">
                <a16:creationId xmlns:a16="http://schemas.microsoft.com/office/drawing/2014/main" id="{B024A4C5-E04A-1F08-533B-0BB32CC84B9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0788" y="2282909"/>
            <a:ext cx="4970687" cy="3449763"/>
          </a:xfrm>
          <a:prstGeom prst="rect">
            <a:avLst/>
          </a:prstGeom>
          <a:noFill/>
          <a:ln>
            <a:noFill/>
          </a:ln>
        </p:spPr>
      </p:pic>
    </p:spTree>
    <p:extLst>
      <p:ext uri="{BB962C8B-B14F-4D97-AF65-F5344CB8AC3E}">
        <p14:creationId xmlns:p14="http://schemas.microsoft.com/office/powerpoint/2010/main" val="12227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70D8-E43A-A6C4-254A-C72B20F49C29}"/>
              </a:ext>
            </a:extLst>
          </p:cNvPr>
          <p:cNvSpPr>
            <a:spLocks noGrp="1"/>
          </p:cNvSpPr>
          <p:nvPr>
            <p:ph type="title"/>
          </p:nvPr>
        </p:nvSpPr>
        <p:spPr/>
        <p:txBody>
          <a:bodyPr/>
          <a:lstStyle/>
          <a:p>
            <a:r>
              <a:rPr lang="en-IN" dirty="0"/>
              <a:t>Recurrent Neural Network (RNN) </a:t>
            </a:r>
            <a:endParaRPr lang="en-US" dirty="0"/>
          </a:p>
        </p:txBody>
      </p:sp>
      <p:sp>
        <p:nvSpPr>
          <p:cNvPr id="3" name="Content Placeholder 2">
            <a:extLst>
              <a:ext uri="{FF2B5EF4-FFF2-40B4-BE49-F238E27FC236}">
                <a16:creationId xmlns:a16="http://schemas.microsoft.com/office/drawing/2014/main" id="{2B924965-AB46-307C-7D6B-FFD2974E4EEA}"/>
              </a:ext>
            </a:extLst>
          </p:cNvPr>
          <p:cNvSpPr>
            <a:spLocks noGrp="1"/>
          </p:cNvSpPr>
          <p:nvPr>
            <p:ph idx="1"/>
          </p:nvPr>
        </p:nvSpPr>
        <p:spPr>
          <a:xfrm>
            <a:off x="209261" y="2555759"/>
            <a:ext cx="6397031" cy="3975966"/>
          </a:xfrm>
        </p:spPr>
        <p:txBody>
          <a:bodyPr>
            <a:normAutofit fontScale="92500" lnSpcReduction="10000"/>
          </a:bodyPr>
          <a:lstStyle/>
          <a:p>
            <a:r>
              <a:rPr lang="en-IN" dirty="0"/>
              <a:t>Recurrent Neural Network (RNN) are a type of Neural Network where the output from previous step is fed as input to the current step. </a:t>
            </a:r>
          </a:p>
          <a:p>
            <a:r>
              <a:rPr lang="en-IN" dirty="0"/>
              <a:t>In traditional neural networks, all the inputs and outputs are independent of each other. </a:t>
            </a:r>
          </a:p>
          <a:p>
            <a:r>
              <a:rPr lang="en-IN" dirty="0"/>
              <a:t>But in cases like when it is required to predict the next word of a sentence, the previous words are required and hence there is a need to remember the previous words. </a:t>
            </a:r>
          </a:p>
          <a:p>
            <a:r>
              <a:rPr lang="en-IN" dirty="0"/>
              <a:t>Thus, RNN came into existence, which solved this issue with the help of a Hidden Layer. </a:t>
            </a:r>
          </a:p>
          <a:p>
            <a:r>
              <a:rPr lang="en-IN" dirty="0"/>
              <a:t>The main and most important feature of RNN is Hidden state, which remembers some information about a sequence.</a:t>
            </a:r>
            <a:endParaRPr lang="en-US" dirty="0"/>
          </a:p>
        </p:txBody>
      </p:sp>
      <p:pic>
        <p:nvPicPr>
          <p:cNvPr id="10" name="Picture 9">
            <a:extLst>
              <a:ext uri="{FF2B5EF4-FFF2-40B4-BE49-F238E27FC236}">
                <a16:creationId xmlns:a16="http://schemas.microsoft.com/office/drawing/2014/main" id="{9E21C372-41B5-87A8-B822-27A71B2C9A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30984" y="2866741"/>
            <a:ext cx="5151755" cy="2976617"/>
          </a:xfrm>
          <a:prstGeom prst="rect">
            <a:avLst/>
          </a:prstGeom>
          <a:noFill/>
          <a:ln>
            <a:noFill/>
          </a:ln>
        </p:spPr>
      </p:pic>
    </p:spTree>
    <p:extLst>
      <p:ext uri="{BB962C8B-B14F-4D97-AF65-F5344CB8AC3E}">
        <p14:creationId xmlns:p14="http://schemas.microsoft.com/office/powerpoint/2010/main" val="224256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21FD-6817-C3C5-37D9-B3A4DD45FD65}"/>
              </a:ext>
            </a:extLst>
          </p:cNvPr>
          <p:cNvSpPr>
            <a:spLocks noGrp="1"/>
          </p:cNvSpPr>
          <p:nvPr>
            <p:ph type="title"/>
          </p:nvPr>
        </p:nvSpPr>
        <p:spPr/>
        <p:txBody>
          <a:bodyPr/>
          <a:lstStyle/>
          <a:p>
            <a:r>
              <a:rPr lang="en-IN" dirty="0"/>
              <a:t>Smart Sensors</a:t>
            </a:r>
            <a:endParaRPr lang="en-US" dirty="0"/>
          </a:p>
        </p:txBody>
      </p:sp>
      <p:sp>
        <p:nvSpPr>
          <p:cNvPr id="3" name="Content Placeholder 2">
            <a:extLst>
              <a:ext uri="{FF2B5EF4-FFF2-40B4-BE49-F238E27FC236}">
                <a16:creationId xmlns:a16="http://schemas.microsoft.com/office/drawing/2014/main" id="{BAC929FE-71DA-D650-F187-9582CE1FEE9A}"/>
              </a:ext>
            </a:extLst>
          </p:cNvPr>
          <p:cNvSpPr>
            <a:spLocks noGrp="1"/>
          </p:cNvSpPr>
          <p:nvPr>
            <p:ph idx="1"/>
          </p:nvPr>
        </p:nvSpPr>
        <p:spPr>
          <a:xfrm>
            <a:off x="302625" y="2563364"/>
            <a:ext cx="6665396" cy="3636511"/>
          </a:xfrm>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Smart sensors are used in the last second stage of the process to detect the at present composition of leaf. </a:t>
            </a:r>
          </a:p>
          <a:p>
            <a:r>
              <a:rPr lang="en-IN" sz="1800" dirty="0">
                <a:effectLst/>
                <a:latin typeface="Calibri" panose="020F0502020204030204" pitchFamily="34" charset="0"/>
                <a:ea typeface="Calibri" panose="020F0502020204030204" pitchFamily="34" charset="0"/>
                <a:cs typeface="Calibri" panose="020F0502020204030204" pitchFamily="34" charset="0"/>
              </a:rPr>
              <a:t>The present composition of pests, water, and bacteria will be used to determine the in future requirements of the crop. </a:t>
            </a:r>
          </a:p>
          <a:p>
            <a:r>
              <a:rPr lang="en-IN" sz="1800" dirty="0">
                <a:effectLst/>
                <a:latin typeface="Calibri" panose="020F0502020204030204" pitchFamily="34" charset="0"/>
                <a:ea typeface="Calibri" panose="020F0502020204030204" pitchFamily="34" charset="0"/>
                <a:cs typeface="Calibri" panose="020F0502020204030204" pitchFamily="34" charset="0"/>
              </a:rPr>
              <a:t>Hence making it possible to judge the required amount of pests and fertilizers required by the crops in particular season. </a:t>
            </a:r>
          </a:p>
          <a:p>
            <a:r>
              <a:rPr lang="en-IN" sz="1800" dirty="0">
                <a:effectLst/>
                <a:latin typeface="Calibri" panose="020F0502020204030204" pitchFamily="34" charset="0"/>
                <a:ea typeface="Calibri" panose="020F0502020204030204" pitchFamily="34" charset="0"/>
                <a:cs typeface="Calibri" panose="020F0502020204030204" pitchFamily="34" charset="0"/>
              </a:rPr>
              <a:t>RNN will be using  the data from smart sensors to supply the current state with the input. </a:t>
            </a:r>
          </a:p>
          <a:p>
            <a:r>
              <a:rPr lang="en-IN" sz="1800" dirty="0">
                <a:effectLst/>
                <a:latin typeface="Calibri" panose="020F0502020204030204" pitchFamily="34" charset="0"/>
                <a:ea typeface="Calibri" panose="020F0502020204030204" pitchFamily="34" charset="0"/>
                <a:cs typeface="Calibri" panose="020F0502020204030204" pitchFamily="34" charset="0"/>
              </a:rPr>
              <a:t>The output of the current state will be used as an input for the next stage in RNN.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US" dirty="0"/>
          </a:p>
        </p:txBody>
      </p:sp>
      <p:pic>
        <p:nvPicPr>
          <p:cNvPr id="6" name="Picture 5">
            <a:extLst>
              <a:ext uri="{FF2B5EF4-FFF2-40B4-BE49-F238E27FC236}">
                <a16:creationId xmlns:a16="http://schemas.microsoft.com/office/drawing/2014/main" id="{2210A87F-0CD9-1625-E9CB-2987CA1814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681" y="2563364"/>
            <a:ext cx="4430694" cy="3087582"/>
          </a:xfrm>
          <a:prstGeom prst="rect">
            <a:avLst/>
          </a:prstGeom>
          <a:noFill/>
          <a:ln>
            <a:noFill/>
          </a:ln>
        </p:spPr>
      </p:pic>
    </p:spTree>
    <p:extLst>
      <p:ext uri="{BB962C8B-B14F-4D97-AF65-F5344CB8AC3E}">
        <p14:creationId xmlns:p14="http://schemas.microsoft.com/office/powerpoint/2010/main" val="400491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222B-A790-2746-68B6-EF2B807F4096}"/>
              </a:ext>
            </a:extLst>
          </p:cNvPr>
          <p:cNvSpPr>
            <a:spLocks noGrp="1"/>
          </p:cNvSpPr>
          <p:nvPr>
            <p:ph type="title"/>
          </p:nvPr>
        </p:nvSpPr>
        <p:spPr/>
        <p:txBody>
          <a:bodyPr/>
          <a:lstStyle/>
          <a:p>
            <a:r>
              <a:rPr lang="en-IN"/>
              <a:t>Conclusion</a:t>
            </a:r>
            <a:endParaRPr lang="en-US"/>
          </a:p>
        </p:txBody>
      </p:sp>
      <p:sp>
        <p:nvSpPr>
          <p:cNvPr id="3" name="Content Placeholder 2">
            <a:extLst>
              <a:ext uri="{FF2B5EF4-FFF2-40B4-BE49-F238E27FC236}">
                <a16:creationId xmlns:a16="http://schemas.microsoft.com/office/drawing/2014/main" id="{734CD7EF-67E8-DB6E-A6A6-D672D86EDB50}"/>
              </a:ext>
            </a:extLst>
          </p:cNvPr>
          <p:cNvSpPr>
            <a:spLocks noGrp="1"/>
          </p:cNvSpPr>
          <p:nvPr>
            <p:ph idx="1"/>
          </p:nvPr>
        </p:nvSpPr>
        <p:spPr/>
        <p:txBody>
          <a:bodyPr/>
          <a:lstStyle/>
          <a:p>
            <a:endParaRPr lang="en-IN"/>
          </a:p>
          <a:p>
            <a:endParaRPr lang="en-US"/>
          </a:p>
        </p:txBody>
      </p:sp>
      <p:sp>
        <p:nvSpPr>
          <p:cNvPr id="5" name="TextBox 4">
            <a:extLst>
              <a:ext uri="{FF2B5EF4-FFF2-40B4-BE49-F238E27FC236}">
                <a16:creationId xmlns:a16="http://schemas.microsoft.com/office/drawing/2014/main" id="{3AEF6B30-60E5-5B41-EE6D-A8E88FA196CE}"/>
              </a:ext>
            </a:extLst>
          </p:cNvPr>
          <p:cNvSpPr txBox="1"/>
          <p:nvPr/>
        </p:nvSpPr>
        <p:spPr>
          <a:xfrm>
            <a:off x="638181" y="2533196"/>
            <a:ext cx="9508625" cy="3145413"/>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proposed methodology in the following crop/leaf detection system focus on Generating an advance and efficient system which makes the process of creating high yield of crops much more easier for the farmers. The project aims to detect the pests, quality and most common diseases occurring on a crop, using image processing technique under Upbringing technology i.e., machine learning. In easier terms, the farmer will be able to accurately Detect the type of disease a particular plant is having using the image of the plant. The proposed System is based on three important modules namely:</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07000"/>
              </a:lnSpc>
              <a:buFont typeface="Symbol"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ANN – Artificial Neural Network</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07000"/>
              </a:lnSpc>
              <a:buFont typeface="Symbol"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RNN – Recurrent Neural Network</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07000"/>
              </a:lnSpc>
              <a:spcAft>
                <a:spcPts val="800"/>
              </a:spcAft>
              <a:buFont typeface="Symbol"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Smart sensors</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092277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Quotable</vt:lpstr>
      <vt:lpstr>Crop detection using AI and ML</vt:lpstr>
      <vt:lpstr>Project Overview</vt:lpstr>
      <vt:lpstr>Proposed methodology</vt:lpstr>
      <vt:lpstr>Artificial Neural Network (ANN) </vt:lpstr>
      <vt:lpstr>Recurrent Neural Network (RNN) </vt:lpstr>
      <vt:lpstr>Smart Sensors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detection using AI and ML</dc:title>
  <dc:creator>dagarsparsh2002@gmail.com</dc:creator>
  <cp:lastModifiedBy>dagarsparsh2002@gmail.com</cp:lastModifiedBy>
  <cp:revision>6</cp:revision>
  <dcterms:created xsi:type="dcterms:W3CDTF">2022-11-14T17:56:22Z</dcterms:created>
  <dcterms:modified xsi:type="dcterms:W3CDTF">2022-11-15T01:39:54Z</dcterms:modified>
</cp:coreProperties>
</file>