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A655E-F22F-413B-B6E3-3F00F1ABC3B4}" type="slidenum">
              <a:rPr lang="en-US" smtClean="0"/>
              <a:t>12</a:t>
            </a:fld>
            <a:endParaRPr lang="en-US"/>
          </a:p>
        </p:txBody>
      </p:sp>
    </p:spTree>
    <p:extLst>
      <p:ext uri="{BB962C8B-B14F-4D97-AF65-F5344CB8AC3E}">
        <p14:creationId xmlns:p14="http://schemas.microsoft.com/office/powerpoint/2010/main" val="30959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9265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533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5324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639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67793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3572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677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6699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525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2149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711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2712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10890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958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40081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26096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8556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A6898-5CCE-4B31-A4FA-7043F070E724}" type="datetimeFigureOut">
              <a:rPr lang="en-IN" smtClean="0"/>
              <a:t>11-03-2023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1647437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1446229" y="101493"/>
            <a:ext cx="9299541" cy="998827"/>
          </a:xfrm>
        </p:spPr>
        <p:txBody>
          <a:bodyPr>
            <a:normAutofit fontScale="90000"/>
          </a:bodyPr>
          <a:lstStyle/>
          <a:p>
            <a:r>
              <a:rPr lang="en-IN" dirty="0">
                <a:latin typeface="Gloucester MT Extra Condensed" panose="02030808020601010101" pitchFamily="18" charset="0"/>
              </a:rPr>
              <a:t>Bank Loan of Customers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r>
              <a:rPr lang="en-IN" sz="1800" dirty="0">
                <a:solidFill>
                  <a:schemeClr val="tx2">
                    <a:lumMod val="75000"/>
                  </a:schemeClr>
                </a:solidFill>
                <a:latin typeface="Gloucester MT Extra Condensed" panose="02030808020601010101" pitchFamily="18" charset="0"/>
              </a:rPr>
              <a:t>Data Analyst  </a:t>
            </a:r>
          </a:p>
        </p:txBody>
      </p:sp>
      <p:sp>
        <p:nvSpPr>
          <p:cNvPr id="3" name="Subtitle 2">
            <a:extLst>
              <a:ext uri="{FF2B5EF4-FFF2-40B4-BE49-F238E27FC236}">
                <a16:creationId xmlns:a16="http://schemas.microsoft.com/office/drawing/2014/main" id="{30D1148A-C5EE-6FFA-3E52-2F330D4D59C2}"/>
              </a:ext>
            </a:extLst>
          </p:cNvPr>
          <p:cNvSpPr>
            <a:spLocks noGrp="1"/>
          </p:cNvSpPr>
          <p:nvPr>
            <p:ph type="subTitle" idx="1"/>
          </p:nvPr>
        </p:nvSpPr>
        <p:spPr>
          <a:xfrm>
            <a:off x="986097" y="1423851"/>
            <a:ext cx="4474177" cy="5146766"/>
          </a:xfrm>
        </p:spPr>
        <p:txBody>
          <a:bodyPr>
            <a:normAutofit fontScale="92500" lnSpcReduction="10000"/>
          </a:bodyPr>
          <a:lstStyle/>
          <a:p>
            <a:pPr algn="l"/>
            <a:r>
              <a:rPr lang="en-IN" sz="2400" b="0" i="0" dirty="0">
                <a:solidFill>
                  <a:schemeClr val="tx2"/>
                </a:solidFill>
                <a:effectLst/>
                <a:latin typeface="Gloucester MT Extra Condensed" panose="02030808020601010101" pitchFamily="18" charset="0"/>
              </a:rPr>
              <a:t>Mentor : Shubham Kabre</a:t>
            </a:r>
          </a:p>
          <a:p>
            <a:pPr algn="l"/>
            <a:endParaRPr lang="en-IN" sz="2400" dirty="0">
              <a:solidFill>
                <a:schemeClr val="tx2"/>
              </a:solidFill>
              <a:effectLst/>
              <a:latin typeface="Gloucester MT Extra Condensed" panose="02030808020601010101" pitchFamily="18" charset="0"/>
            </a:endParaRPr>
          </a:p>
          <a:p>
            <a:pPr algn="l"/>
            <a:r>
              <a:rPr lang="en-IN" sz="2400" dirty="0" smtClean="0">
                <a:solidFill>
                  <a:schemeClr val="tx2"/>
                </a:solidFill>
                <a:effectLst/>
                <a:latin typeface="Gloucester MT Extra Condensed" panose="02030808020601010101" pitchFamily="18" charset="0"/>
              </a:rPr>
              <a:t>Group </a:t>
            </a:r>
            <a:r>
              <a:rPr lang="en-IN" sz="2400" dirty="0">
                <a:solidFill>
                  <a:schemeClr val="tx2"/>
                </a:solidFill>
                <a:effectLst/>
                <a:latin typeface="Gloucester MT Extra Condensed" panose="02030808020601010101" pitchFamily="18" charset="0"/>
              </a:rPr>
              <a:t>no : </a:t>
            </a:r>
            <a:r>
              <a:rPr lang="en-IN" sz="2400" dirty="0" smtClean="0">
                <a:solidFill>
                  <a:schemeClr val="tx2"/>
                </a:solidFill>
                <a:effectLst/>
                <a:latin typeface="Gloucester MT Extra Condensed" panose="02030808020601010101" pitchFamily="18" charset="0"/>
              </a:rPr>
              <a:t>4</a:t>
            </a:r>
            <a:endParaRPr lang="en-IN" sz="2400" dirty="0">
              <a:solidFill>
                <a:schemeClr val="tx2"/>
              </a:solidFill>
              <a:effectLst/>
              <a:latin typeface="Gloucester MT Extra Condensed" panose="02030808020601010101" pitchFamily="18" charset="0"/>
            </a:endParaRPr>
          </a:p>
          <a:p>
            <a:pPr algn="l"/>
            <a:r>
              <a:rPr lang="en-IN" sz="2400" b="0" i="0" dirty="0">
                <a:solidFill>
                  <a:schemeClr val="tx2"/>
                </a:solidFill>
                <a:effectLst/>
                <a:latin typeface="Gloucester MT Extra Condensed" panose="02030808020601010101" pitchFamily="18" charset="0"/>
              </a:rPr>
              <a:t>Group</a:t>
            </a:r>
            <a:r>
              <a:rPr lang="en-IN" sz="2400" dirty="0">
                <a:solidFill>
                  <a:schemeClr val="tx2"/>
                </a:solidFill>
                <a:effectLst/>
                <a:latin typeface="Gloucester MT Extra Condensed" panose="02030808020601010101" pitchFamily="18" charset="0"/>
              </a:rPr>
              <a:t> Members :</a:t>
            </a:r>
          </a:p>
          <a:p>
            <a:pPr marL="342900" indent="-342900" algn="l">
              <a:buFont typeface="Wingdings" panose="05000000000000000000" pitchFamily="2" charset="2"/>
              <a:buChar char="Ø"/>
            </a:pPr>
            <a:r>
              <a:rPr lang="en-IN" sz="2400" dirty="0">
                <a:solidFill>
                  <a:schemeClr val="tx2"/>
                </a:solidFill>
                <a:effectLst/>
                <a:latin typeface="Gloucester MT Extra Condensed" panose="02030808020601010101" pitchFamily="18" charset="0"/>
              </a:rPr>
              <a:t>Mr. </a:t>
            </a:r>
            <a:r>
              <a:rPr lang="en-IN" sz="2400" dirty="0" err="1">
                <a:solidFill>
                  <a:schemeClr val="tx2"/>
                </a:solidFill>
                <a:effectLst/>
                <a:latin typeface="Gloucester MT Extra Condensed" panose="02030808020601010101" pitchFamily="18" charset="0"/>
              </a:rPr>
              <a:t>Akshay</a:t>
            </a:r>
            <a:r>
              <a:rPr lang="en-IN" sz="2400" dirty="0">
                <a:solidFill>
                  <a:schemeClr val="tx2"/>
                </a:solidFill>
                <a:effectLst/>
                <a:latin typeface="Gloucester MT Extra Condensed" panose="02030808020601010101" pitchFamily="18" charset="0"/>
              </a:rPr>
              <a:t> Arvind </a:t>
            </a:r>
            <a:r>
              <a:rPr lang="en-IN" sz="2400" dirty="0" err="1" smtClean="0">
                <a:solidFill>
                  <a:schemeClr val="tx2"/>
                </a:solidFill>
                <a:effectLst/>
                <a:latin typeface="Gloucester MT Extra Condensed" panose="02030808020601010101" pitchFamily="18" charset="0"/>
              </a:rPr>
              <a:t>Ukey</a:t>
            </a:r>
            <a:endParaRPr lang="en-IN" sz="2400" dirty="0" smtClean="0">
              <a:solidFill>
                <a:schemeClr val="tx2"/>
              </a:solidFill>
              <a:effectLst/>
              <a:latin typeface="Gloucester MT Extra Condensed" panose="02030808020601010101" pitchFamily="18" charset="0"/>
            </a:endParaRPr>
          </a:p>
          <a:p>
            <a:pPr marL="342900" indent="-342900" algn="l">
              <a:buFont typeface="Wingdings" panose="05000000000000000000" pitchFamily="2" charset="2"/>
              <a:buChar char="Ø"/>
            </a:pPr>
            <a:r>
              <a:rPr lang="en-IN" sz="2400" dirty="0">
                <a:solidFill>
                  <a:schemeClr val="tx2"/>
                </a:solidFill>
                <a:effectLst/>
                <a:latin typeface="Gloucester MT Extra Condensed" panose="02030808020601010101" pitchFamily="18" charset="0"/>
              </a:rPr>
              <a:t>Miss. </a:t>
            </a:r>
            <a:r>
              <a:rPr lang="en-IN" sz="2400" dirty="0" err="1">
                <a:solidFill>
                  <a:schemeClr val="tx2"/>
                </a:solidFill>
                <a:effectLst/>
                <a:latin typeface="Gloucester MT Extra Condensed" panose="02030808020601010101" pitchFamily="18" charset="0"/>
              </a:rPr>
              <a:t>Akanksha</a:t>
            </a:r>
            <a:r>
              <a:rPr lang="en-IN" sz="2400" dirty="0">
                <a:solidFill>
                  <a:schemeClr val="tx2"/>
                </a:solidFill>
                <a:effectLst/>
                <a:latin typeface="Gloucester MT Extra Condensed" panose="02030808020601010101" pitchFamily="18" charset="0"/>
              </a:rPr>
              <a:t> Sanjay </a:t>
            </a:r>
            <a:r>
              <a:rPr lang="en-IN" sz="2400" dirty="0" smtClean="0">
                <a:solidFill>
                  <a:schemeClr val="tx2"/>
                </a:solidFill>
                <a:effectLst/>
                <a:latin typeface="Gloucester MT Extra Condensed" panose="02030808020601010101" pitchFamily="18" charset="0"/>
              </a:rPr>
              <a:t>Mahajan</a:t>
            </a:r>
          </a:p>
          <a:p>
            <a:pPr marL="342900" indent="-342900" algn="l">
              <a:buFont typeface="Wingdings" panose="05000000000000000000" pitchFamily="2" charset="2"/>
              <a:buChar char="Ø"/>
            </a:pPr>
            <a:r>
              <a:rPr lang="en-IN" sz="2400" dirty="0">
                <a:solidFill>
                  <a:schemeClr val="tx2"/>
                </a:solidFill>
                <a:effectLst/>
                <a:latin typeface="Gloucester MT Extra Condensed" panose="02030808020601010101" pitchFamily="18" charset="0"/>
              </a:rPr>
              <a:t>MR ASHYAM ALI </a:t>
            </a:r>
            <a:r>
              <a:rPr lang="en-IN" sz="2400" dirty="0" smtClean="0">
                <a:solidFill>
                  <a:schemeClr val="tx2"/>
                </a:solidFill>
                <a:effectLst/>
                <a:latin typeface="Gloucester MT Extra Condensed" panose="02030808020601010101" pitchFamily="18" charset="0"/>
              </a:rPr>
              <a:t>HUSSAN</a:t>
            </a:r>
          </a:p>
          <a:p>
            <a:pPr marL="342900" indent="-342900" algn="l">
              <a:buFont typeface="Wingdings" panose="05000000000000000000" pitchFamily="2" charset="2"/>
              <a:buChar char="Ø"/>
            </a:pPr>
            <a:r>
              <a:rPr lang="en-IN" sz="2400" dirty="0">
                <a:solidFill>
                  <a:schemeClr val="tx2"/>
                </a:solidFill>
                <a:effectLst/>
                <a:latin typeface="Gloucester MT Extra Condensed" panose="02030808020601010101" pitchFamily="18" charset="0"/>
              </a:rPr>
              <a:t>C </a:t>
            </a:r>
            <a:r>
              <a:rPr lang="en-IN" sz="2400" dirty="0" err="1" smtClean="0">
                <a:solidFill>
                  <a:schemeClr val="tx2"/>
                </a:solidFill>
                <a:effectLst/>
                <a:latin typeface="Gloucester MT Extra Condensed" panose="02030808020601010101" pitchFamily="18" charset="0"/>
              </a:rPr>
              <a:t>Venkatesh</a:t>
            </a:r>
            <a:endParaRPr lang="en-IN" sz="2400" dirty="0" smtClean="0">
              <a:solidFill>
                <a:schemeClr val="tx2"/>
              </a:solidFill>
              <a:effectLst/>
              <a:latin typeface="Gloucester MT Extra Condensed" panose="02030808020601010101" pitchFamily="18" charset="0"/>
            </a:endParaRPr>
          </a:p>
          <a:p>
            <a:pPr marL="342900" indent="-342900" algn="l">
              <a:buFont typeface="Wingdings" panose="05000000000000000000" pitchFamily="2" charset="2"/>
              <a:buChar char="Ø"/>
            </a:pPr>
            <a:r>
              <a:rPr lang="en-IN" sz="2400" dirty="0">
                <a:solidFill>
                  <a:schemeClr val="tx2"/>
                </a:solidFill>
                <a:latin typeface="Gloucester MT Extra Condensed" panose="02030808020601010101" pitchFamily="18" charset="0"/>
              </a:rPr>
              <a:t>Miss Monika </a:t>
            </a:r>
            <a:r>
              <a:rPr lang="en-IN" sz="2400" dirty="0" err="1">
                <a:solidFill>
                  <a:schemeClr val="tx2"/>
                </a:solidFill>
                <a:latin typeface="Gloucester MT Extra Condensed" panose="02030808020601010101" pitchFamily="18" charset="0"/>
              </a:rPr>
              <a:t>Sharad</a:t>
            </a:r>
            <a:r>
              <a:rPr lang="en-IN" sz="2400" dirty="0">
                <a:solidFill>
                  <a:schemeClr val="tx2"/>
                </a:solidFill>
                <a:latin typeface="Gloucester MT Extra Condensed" panose="02030808020601010101" pitchFamily="18" charset="0"/>
              </a:rPr>
              <a:t> </a:t>
            </a:r>
            <a:r>
              <a:rPr lang="en-IN" sz="2400" dirty="0" err="1" smtClean="0">
                <a:solidFill>
                  <a:schemeClr val="tx2"/>
                </a:solidFill>
                <a:latin typeface="Gloucester MT Extra Condensed" panose="02030808020601010101" pitchFamily="18" charset="0"/>
              </a:rPr>
              <a:t>Jadhav</a:t>
            </a:r>
            <a:endParaRPr lang="en-IN" sz="2400" dirty="0" smtClean="0">
              <a:solidFill>
                <a:schemeClr val="tx2"/>
              </a:solidFill>
              <a:latin typeface="Gloucester MT Extra Condensed" panose="02030808020601010101" pitchFamily="18" charset="0"/>
            </a:endParaRPr>
          </a:p>
          <a:p>
            <a:pPr marL="342900" indent="-342900" algn="l">
              <a:buFont typeface="Wingdings" panose="05000000000000000000" pitchFamily="2" charset="2"/>
              <a:buChar char="Ø"/>
            </a:pPr>
            <a:r>
              <a:rPr lang="en-IN" sz="2400" dirty="0">
                <a:solidFill>
                  <a:schemeClr val="tx2"/>
                </a:solidFill>
                <a:latin typeface="Gloucester MT Extra Condensed" panose="02030808020601010101" pitchFamily="18" charset="0"/>
              </a:rPr>
              <a:t>Mr. </a:t>
            </a:r>
            <a:r>
              <a:rPr lang="en-IN" sz="2400" dirty="0" err="1">
                <a:solidFill>
                  <a:schemeClr val="tx2"/>
                </a:solidFill>
                <a:latin typeface="Gloucester MT Extra Condensed" panose="02030808020601010101" pitchFamily="18" charset="0"/>
              </a:rPr>
              <a:t>Sourabh</a:t>
            </a:r>
            <a:r>
              <a:rPr lang="en-IN" sz="2400" dirty="0">
                <a:solidFill>
                  <a:schemeClr val="tx2"/>
                </a:solidFill>
                <a:latin typeface="Gloucester MT Extra Condensed" panose="02030808020601010101" pitchFamily="18" charset="0"/>
              </a:rPr>
              <a:t> </a:t>
            </a:r>
            <a:r>
              <a:rPr lang="en-IN" sz="2400" dirty="0" err="1">
                <a:solidFill>
                  <a:schemeClr val="tx2"/>
                </a:solidFill>
                <a:latin typeface="Gloucester MT Extra Condensed" panose="02030808020601010101" pitchFamily="18" charset="0"/>
              </a:rPr>
              <a:t>Yashavant</a:t>
            </a:r>
            <a:r>
              <a:rPr lang="en-IN" sz="2400" dirty="0">
                <a:solidFill>
                  <a:schemeClr val="tx2"/>
                </a:solidFill>
                <a:latin typeface="Gloucester MT Extra Condensed" panose="02030808020601010101" pitchFamily="18" charset="0"/>
              </a:rPr>
              <a:t> </a:t>
            </a:r>
            <a:r>
              <a:rPr lang="en-IN" sz="2400" dirty="0" err="1" smtClean="0">
                <a:solidFill>
                  <a:schemeClr val="tx2"/>
                </a:solidFill>
                <a:latin typeface="Gloucester MT Extra Condensed" panose="02030808020601010101" pitchFamily="18" charset="0"/>
              </a:rPr>
              <a:t>Thattewale</a:t>
            </a:r>
            <a:endParaRPr lang="en-IN" sz="2400" dirty="0" smtClean="0">
              <a:solidFill>
                <a:schemeClr val="tx2"/>
              </a:solidFill>
              <a:latin typeface="Gloucester MT Extra Condensed" panose="02030808020601010101" pitchFamily="18" charset="0"/>
            </a:endParaRPr>
          </a:p>
          <a:p>
            <a:pPr marL="342900" indent="-342900" algn="l">
              <a:buFont typeface="Wingdings" panose="05000000000000000000" pitchFamily="2" charset="2"/>
              <a:buChar char="Ø"/>
            </a:pPr>
            <a:r>
              <a:rPr lang="en-IN" sz="2400" dirty="0">
                <a:solidFill>
                  <a:schemeClr val="tx2"/>
                </a:solidFill>
                <a:latin typeface="Gloucester MT Extra Condensed" panose="02030808020601010101" pitchFamily="18" charset="0"/>
              </a:rPr>
              <a:t>Mr </a:t>
            </a:r>
            <a:r>
              <a:rPr lang="en-IN" sz="2400" dirty="0" err="1">
                <a:solidFill>
                  <a:schemeClr val="tx2"/>
                </a:solidFill>
                <a:latin typeface="Gloucester MT Extra Condensed" panose="02030808020601010101" pitchFamily="18" charset="0"/>
              </a:rPr>
              <a:t>Akhil</a:t>
            </a:r>
            <a:r>
              <a:rPr lang="en-IN" sz="2400" dirty="0">
                <a:solidFill>
                  <a:schemeClr val="tx2"/>
                </a:solidFill>
                <a:latin typeface="Gloucester MT Extra Condensed" panose="02030808020601010101" pitchFamily="18" charset="0"/>
              </a:rPr>
              <a:t>. PU</a:t>
            </a:r>
          </a:p>
        </p:txBody>
      </p:sp>
      <p:pic>
        <p:nvPicPr>
          <p:cNvPr id="1032" name="Picture 8" descr="Download HD Data Analytics Image - Big Data Analytics Png Transparent PNG  Image - NicePNG.com">
            <a:extLst>
              <a:ext uri="{FF2B5EF4-FFF2-40B4-BE49-F238E27FC236}">
                <a16:creationId xmlns:a16="http://schemas.microsoft.com/office/drawing/2014/main"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6236089" y="1267098"/>
            <a:ext cx="5030888" cy="4389646"/>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5" name="Graphic 4" descr="Research">
            <a:extLst>
              <a:ext uri="{FF2B5EF4-FFF2-40B4-BE49-F238E27FC236}">
                <a16:creationId xmlns:a16="http://schemas.microsoft.com/office/drawing/2014/main" id="{F5AF078A-82D1-9A9D-51B9-F6D9104ED1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40742" y="41530"/>
            <a:ext cx="755546" cy="75554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94" y="125152"/>
            <a:ext cx="1923198" cy="764213"/>
          </a:xfrm>
          <a:prstGeom prst="rect">
            <a:avLst/>
          </a:prstGeom>
          <a:solidFill>
            <a:srgbClr val="FFFFFF"/>
          </a:solidFill>
        </p:spPr>
      </p:pic>
    </p:spTree>
    <p:extLst>
      <p:ext uri="{BB962C8B-B14F-4D97-AF65-F5344CB8AC3E}">
        <p14:creationId xmlns:p14="http://schemas.microsoft.com/office/powerpoint/2010/main" val="3327012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D4A6-0926-0ADA-212F-D632502050B9}"/>
              </a:ext>
            </a:extLst>
          </p:cNvPr>
          <p:cNvSpPr>
            <a:spLocks noGrp="1"/>
          </p:cNvSpPr>
          <p:nvPr>
            <p:ph type="title"/>
          </p:nvPr>
        </p:nvSpPr>
        <p:spPr>
          <a:xfrm>
            <a:off x="919119" y="48565"/>
            <a:ext cx="10353762" cy="970450"/>
          </a:xfrm>
        </p:spPr>
        <p:txBody>
          <a:bodyPr/>
          <a:lstStyle/>
          <a:p>
            <a:r>
              <a:rPr lang="en-US" dirty="0">
                <a:latin typeface="Gloucester MT Extra Condensed" panose="02030808020601010101" pitchFamily="18" charset="0"/>
              </a:rPr>
              <a:t>KPI-3  Sub-Charts</a:t>
            </a:r>
            <a:endParaRPr lang="en-IN" dirty="0">
              <a:latin typeface="Gloucester MT Extra Condensed" panose="02030808020601010101" pitchFamily="18" charset="0"/>
            </a:endParaRPr>
          </a:p>
        </p:txBody>
      </p:sp>
      <p:pic>
        <p:nvPicPr>
          <p:cNvPr id="5" name="Content Placeholder 4">
            <a:extLst>
              <a:ext uri="{FF2B5EF4-FFF2-40B4-BE49-F238E27FC236}">
                <a16:creationId xmlns:a16="http://schemas.microsoft.com/office/drawing/2014/main" id="{942D6BB2-076C-4377-1692-DCCC5050FF9B}"/>
              </a:ext>
            </a:extLst>
          </p:cNvPr>
          <p:cNvPicPr>
            <a:picLocks noGrp="1" noChangeAspect="1"/>
          </p:cNvPicPr>
          <p:nvPr>
            <p:ph idx="1"/>
          </p:nvPr>
        </p:nvPicPr>
        <p:blipFill>
          <a:blip r:embed="rId2"/>
          <a:stretch>
            <a:fillRect/>
          </a:stretch>
        </p:blipFill>
        <p:spPr>
          <a:xfrm>
            <a:off x="5018629" y="1522625"/>
            <a:ext cx="3023116" cy="2204934"/>
          </a:xfrm>
          <a:effectLst>
            <a:glow rad="101600">
              <a:schemeClr val="bg1">
                <a:alpha val="40000"/>
              </a:schemeClr>
            </a:glow>
            <a:outerShdw blurRad="25400" dir="17880000">
              <a:srgbClr val="000000">
                <a:alpha val="46000"/>
              </a:srgbClr>
            </a:outerShdw>
            <a:softEdge rad="25400"/>
          </a:effectLst>
        </p:spPr>
      </p:pic>
      <p:pic>
        <p:nvPicPr>
          <p:cNvPr id="7" name="Picture 6">
            <a:extLst>
              <a:ext uri="{FF2B5EF4-FFF2-40B4-BE49-F238E27FC236}">
                <a16:creationId xmlns:a16="http://schemas.microsoft.com/office/drawing/2014/main" id="{6561647F-96EE-704D-2EDC-145597DD1B80}"/>
              </a:ext>
            </a:extLst>
          </p:cNvPr>
          <p:cNvPicPr>
            <a:picLocks noChangeAspect="1"/>
          </p:cNvPicPr>
          <p:nvPr/>
        </p:nvPicPr>
        <p:blipFill>
          <a:blip r:embed="rId3"/>
          <a:stretch>
            <a:fillRect/>
          </a:stretch>
        </p:blipFill>
        <p:spPr>
          <a:xfrm>
            <a:off x="8310335" y="1538867"/>
            <a:ext cx="3023117" cy="2204934"/>
          </a:xfrm>
          <a:prstGeom prst="rect">
            <a:avLst/>
          </a:prstGeom>
          <a:effectLst>
            <a:glow rad="101600">
              <a:schemeClr val="bg1">
                <a:alpha val="40000"/>
              </a:schemeClr>
            </a:glow>
            <a:softEdge rad="25400"/>
          </a:effectLst>
        </p:spPr>
      </p:pic>
      <p:pic>
        <p:nvPicPr>
          <p:cNvPr id="9" name="Picture 8">
            <a:extLst>
              <a:ext uri="{FF2B5EF4-FFF2-40B4-BE49-F238E27FC236}">
                <a16:creationId xmlns:a16="http://schemas.microsoft.com/office/drawing/2014/main" id="{C0DDB86F-1CD9-572A-1458-B826847D0510}"/>
              </a:ext>
            </a:extLst>
          </p:cNvPr>
          <p:cNvPicPr>
            <a:picLocks noChangeAspect="1"/>
          </p:cNvPicPr>
          <p:nvPr/>
        </p:nvPicPr>
        <p:blipFill>
          <a:blip r:embed="rId4"/>
          <a:stretch>
            <a:fillRect/>
          </a:stretch>
        </p:blipFill>
        <p:spPr>
          <a:xfrm>
            <a:off x="855071" y="3882309"/>
            <a:ext cx="10478381" cy="2947932"/>
          </a:xfrm>
          <a:prstGeom prst="rect">
            <a:avLst/>
          </a:prstGeom>
          <a:effectLst>
            <a:glow rad="101600">
              <a:schemeClr val="bg1">
                <a:alpha val="40000"/>
              </a:schemeClr>
            </a:glow>
            <a:softEdge rad="25400"/>
          </a:effectLst>
        </p:spPr>
      </p:pic>
      <p:sp>
        <p:nvSpPr>
          <p:cNvPr id="4" name="TextBox 3">
            <a:extLst>
              <a:ext uri="{FF2B5EF4-FFF2-40B4-BE49-F238E27FC236}">
                <a16:creationId xmlns:a16="http://schemas.microsoft.com/office/drawing/2014/main" id="{479028C6-0145-5651-6C1E-27D14A43E56A}"/>
              </a:ext>
            </a:extLst>
          </p:cNvPr>
          <p:cNvSpPr txBox="1"/>
          <p:nvPr/>
        </p:nvSpPr>
        <p:spPr>
          <a:xfrm>
            <a:off x="5001968" y="1007948"/>
            <a:ext cx="3308367"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Date:</a:t>
            </a:r>
            <a:endParaRPr lang="en-IN" sz="2400" dirty="0">
              <a:solidFill>
                <a:srgbClr val="00B05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AAEC1FFC-E3EA-1BBB-61B5-67BA9277FAA6}"/>
              </a:ext>
            </a:extLst>
          </p:cNvPr>
          <p:cNvSpPr txBox="1"/>
          <p:nvPr/>
        </p:nvSpPr>
        <p:spPr>
          <a:xfrm>
            <a:off x="8310335" y="1007948"/>
            <a:ext cx="2217906"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Amount :</a:t>
            </a:r>
            <a:endParaRPr lang="en-IN" sz="2400" dirty="0"/>
          </a:p>
        </p:txBody>
      </p:sp>
      <p:sp>
        <p:nvSpPr>
          <p:cNvPr id="8" name="TextBox 7">
            <a:extLst>
              <a:ext uri="{FF2B5EF4-FFF2-40B4-BE49-F238E27FC236}">
                <a16:creationId xmlns:a16="http://schemas.microsoft.com/office/drawing/2014/main" id="{F6F1F671-BFDF-D3CC-6E6E-EAC4365CCEFC}"/>
              </a:ext>
            </a:extLst>
          </p:cNvPr>
          <p:cNvSpPr txBox="1"/>
          <p:nvPr/>
        </p:nvSpPr>
        <p:spPr>
          <a:xfrm>
            <a:off x="919119" y="1522625"/>
            <a:ext cx="3711247" cy="1569660"/>
          </a:xfrm>
          <a:prstGeom prst="rect">
            <a:avLst/>
          </a:prstGeom>
          <a:noFill/>
        </p:spPr>
        <p:txBody>
          <a:bodyPr wrap="square" rtlCol="0">
            <a:spAutoFit/>
          </a:bodyPr>
          <a:lstStyle/>
          <a:p>
            <a:r>
              <a:rPr lang="en-IN" sz="2400" dirty="0">
                <a:solidFill>
                  <a:schemeClr val="tx2"/>
                </a:solidFill>
                <a:latin typeface="Gloucester MT Extra Condensed" panose="02030808020601010101" pitchFamily="18" charset="0"/>
              </a:rPr>
              <a:t>This Ratio shows us how many people are non verified with there Total funded amount </a:t>
            </a:r>
            <a:r>
              <a:rPr lang="en-IN" sz="2400" dirty="0">
                <a:solidFill>
                  <a:srgbClr val="00B050"/>
                </a:solidFill>
                <a:latin typeface="Gloucester MT Extra Condensed" panose="02030808020601010101" pitchFamily="18" charset="0"/>
              </a:rPr>
              <a:t>14,03,38,873 </a:t>
            </a:r>
            <a:r>
              <a:rPr lang="en-IN" sz="2400" dirty="0">
                <a:solidFill>
                  <a:schemeClr val="tx2"/>
                </a:solidFill>
                <a:latin typeface="Gloucester MT Extra Condensed" panose="02030808020601010101" pitchFamily="18" charset="0"/>
              </a:rPr>
              <a:t>similarly Verified with </a:t>
            </a:r>
            <a:r>
              <a:rPr lang="en-IN" sz="2400" dirty="0">
                <a:solidFill>
                  <a:srgbClr val="00B050"/>
                </a:solidFill>
                <a:latin typeface="Gloucester MT Extra Condensed" panose="02030808020601010101" pitchFamily="18" charset="0"/>
              </a:rPr>
              <a:t>19,57,99,725 </a:t>
            </a:r>
            <a:r>
              <a:rPr lang="en-IN" sz="2400" dirty="0">
                <a:solidFill>
                  <a:schemeClr val="tx2"/>
                </a:solidFill>
                <a:latin typeface="Gloucester MT Extra Condensed" panose="02030808020601010101" pitchFamily="18" charset="0"/>
              </a:rPr>
              <a:t>total</a:t>
            </a:r>
            <a:endParaRPr lang="en-IN" dirty="0">
              <a:solidFill>
                <a:schemeClr val="tx2"/>
              </a:solidFill>
            </a:endParaRPr>
          </a:p>
        </p:txBody>
      </p:sp>
    </p:spTree>
    <p:extLst>
      <p:ext uri="{BB962C8B-B14F-4D97-AF65-F5344CB8AC3E}">
        <p14:creationId xmlns:p14="http://schemas.microsoft.com/office/powerpoint/2010/main" val="932349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913795" y="106261"/>
            <a:ext cx="10353762" cy="970450"/>
          </a:xfrm>
        </p:spPr>
        <p:txBody>
          <a:bodyPr>
            <a:normAutofit/>
          </a:body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5302447" cy="5293452"/>
          </a:xfrm>
        </p:spPr>
        <p:txBody>
          <a:bodyPr>
            <a:normAutofit/>
          </a:bodyPr>
          <a:lstStyle/>
          <a:p>
            <a:r>
              <a:rPr lang="en-IN" sz="2400" dirty="0">
                <a:latin typeface="Gloucester MT Extra Condensed" panose="02030808020601010101" pitchFamily="18" charset="0"/>
              </a:rPr>
              <a:t> State wise and last_credit_pull_d wise loan status insights:</a:t>
            </a:r>
          </a:p>
          <a:p>
            <a:pPr marL="36900" indent="0">
              <a:buNone/>
            </a:pPr>
            <a:r>
              <a:rPr lang="en-IN" sz="2400" dirty="0">
                <a:latin typeface="Gloucester MT Extra Condensed" panose="02030808020601010101" pitchFamily="18" charset="0"/>
              </a:rPr>
              <a:t> </a:t>
            </a:r>
          </a:p>
          <a:p>
            <a:pPr>
              <a:buFont typeface="Arial" panose="020B0604020202020204" pitchFamily="34" charset="0"/>
              <a:buChar char="•"/>
            </a:pPr>
            <a:r>
              <a:rPr lang="en-IN" sz="2400" dirty="0">
                <a:latin typeface="Gloucester MT Extra Condensed" panose="02030808020601010101" pitchFamily="18" charset="0"/>
              </a:rPr>
              <a:t>The right graph shows the count of Loan Status in each state of USA on particular last credit pull date.</a:t>
            </a:r>
          </a:p>
          <a:p>
            <a:pPr>
              <a:buFont typeface="Arial" panose="020B0604020202020204" pitchFamily="34" charset="0"/>
              <a:buChar char="•"/>
            </a:pPr>
            <a:r>
              <a:rPr lang="en-IN" sz="2400" dirty="0">
                <a:latin typeface="Gloucester MT Extra Condensed" panose="02030808020601010101" pitchFamily="18" charset="0"/>
              </a:rPr>
              <a:t>As we can see </a:t>
            </a:r>
            <a:r>
              <a:rPr lang="en-IN" sz="2400" dirty="0">
                <a:solidFill>
                  <a:srgbClr val="00B050"/>
                </a:solidFill>
                <a:latin typeface="Gloucester MT Extra Condensed" panose="02030808020601010101" pitchFamily="18" charset="0"/>
              </a:rPr>
              <a:t>CA </a:t>
            </a:r>
            <a:r>
              <a:rPr lang="en-IN" sz="2400" dirty="0">
                <a:latin typeface="Gloucester MT Extra Condensed" panose="02030808020601010101" pitchFamily="18" charset="0"/>
              </a:rPr>
              <a:t>has given maximum customers who took Loan i.e </a:t>
            </a:r>
            <a:r>
              <a:rPr lang="en-IN" sz="2400" dirty="0">
                <a:solidFill>
                  <a:srgbClr val="00B050"/>
                </a:solidFill>
                <a:latin typeface="Gloucester MT Extra Condensed" panose="02030808020601010101" pitchFamily="18" charset="0"/>
              </a:rPr>
              <a:t>&gt;5000 </a:t>
            </a:r>
            <a:r>
              <a:rPr lang="en-IN" sz="2400" dirty="0">
                <a:latin typeface="Gloucester MT Extra Condensed" panose="02030808020601010101" pitchFamily="18" charset="0"/>
              </a:rPr>
              <a:t>is the count of loan status</a:t>
            </a:r>
          </a:p>
          <a:p>
            <a:pPr>
              <a:buFont typeface="Arial" panose="020B0604020202020204" pitchFamily="34" charset="0"/>
              <a:buChar char="•"/>
            </a:pPr>
            <a:r>
              <a:rPr lang="en-IN" sz="2400" dirty="0">
                <a:latin typeface="Gloucester MT Extra Condensed" panose="02030808020601010101" pitchFamily="18" charset="0"/>
              </a:rPr>
              <a:t>This clearly shows that </a:t>
            </a:r>
            <a:r>
              <a:rPr lang="en-IN" sz="2400" dirty="0">
                <a:solidFill>
                  <a:srgbClr val="00B050"/>
                </a:solidFill>
                <a:latin typeface="Gloucester MT Extra Condensed" panose="02030808020601010101" pitchFamily="18" charset="0"/>
              </a:rPr>
              <a:t>97% of bank customers </a:t>
            </a:r>
            <a:r>
              <a:rPr lang="en-IN" sz="2400" dirty="0">
                <a:latin typeface="Gloucester MT Extra Condensed" panose="02030808020601010101" pitchFamily="18" charset="0"/>
              </a:rPr>
              <a:t>have f</a:t>
            </a:r>
            <a:r>
              <a:rPr lang="en-IN" sz="2400" dirty="0">
                <a:solidFill>
                  <a:srgbClr val="00B050"/>
                </a:solidFill>
                <a:latin typeface="Gloucester MT Extra Condensed" panose="02030808020601010101" pitchFamily="18" charset="0"/>
              </a:rPr>
              <a:t>ully paid status </a:t>
            </a:r>
            <a:r>
              <a:rPr lang="en-IN" sz="2400" dirty="0">
                <a:latin typeface="Gloucester MT Extra Condensed" panose="02030808020601010101" pitchFamily="18" charset="0"/>
              </a:rPr>
              <a:t>for each state.</a:t>
            </a:r>
          </a:p>
          <a:p>
            <a:pPr marL="36900" indent="0">
              <a:buNone/>
            </a:pPr>
            <a:endParaRPr lang="en-IN" sz="2400" dirty="0">
              <a:latin typeface="Gloucester MT Extra Condensed" panose="020308080206010101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876" y="1182849"/>
            <a:ext cx="6320957" cy="37290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902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505" y="110340"/>
            <a:ext cx="11944990" cy="494055"/>
          </a:xfrm>
        </p:spPr>
        <p:txBody>
          <a:bodyPr>
            <a:noAutofit/>
          </a:bodyPr>
          <a:lstStyle/>
          <a:p>
            <a:r>
              <a:rPr lang="en-US" dirty="0">
                <a:latin typeface="Gloucester MT Extra Condensed" panose="02030808020601010101" pitchFamily="18" charset="0"/>
              </a:rPr>
              <a:t>KPI-4   Sub-Charts</a:t>
            </a:r>
          </a:p>
        </p:txBody>
      </p:sp>
      <p:sp>
        <p:nvSpPr>
          <p:cNvPr id="13" name="Content Placeholder 12"/>
          <p:cNvSpPr>
            <a:spLocks noGrp="1"/>
          </p:cNvSpPr>
          <p:nvPr>
            <p:ph idx="1"/>
          </p:nvPr>
        </p:nvSpPr>
        <p:spPr>
          <a:xfrm>
            <a:off x="267542" y="3096359"/>
            <a:ext cx="7418967" cy="3308063"/>
          </a:xfrm>
        </p:spPr>
        <p:txBody>
          <a:bodyPr>
            <a:noAutofit/>
          </a:bodyPr>
          <a:lstStyle/>
          <a:p>
            <a:r>
              <a:rPr lang="en-US" sz="2400" dirty="0">
                <a:latin typeface="Gloucester MT Extra Condensed" panose="02030808020601010101" pitchFamily="18" charset="0"/>
              </a:rPr>
              <a:t>So, here the above graph shows that Loan amount of customers who paid their Loan(Repayment Amount) versus Loan amount of customers who are left to pay their loan(Outstanding Amount). This clearly shows that customers with </a:t>
            </a:r>
            <a:r>
              <a:rPr lang="en-US" sz="2400" dirty="0">
                <a:solidFill>
                  <a:srgbClr val="00B050"/>
                </a:solidFill>
                <a:latin typeface="Gloucester MT Extra Condensed" panose="02030808020601010101" pitchFamily="18" charset="0"/>
              </a:rPr>
              <a:t>10+ yrs </a:t>
            </a:r>
            <a:r>
              <a:rPr lang="en-US" sz="2400" dirty="0">
                <a:latin typeface="Gloucester MT Extra Condensed" panose="02030808020601010101" pitchFamily="18" charset="0"/>
              </a:rPr>
              <a:t>of employment period has paid their loan, so </a:t>
            </a:r>
            <a:r>
              <a:rPr lang="en-US" sz="2400" dirty="0">
                <a:solidFill>
                  <a:srgbClr val="00B050"/>
                </a:solidFill>
                <a:latin typeface="Gloucester MT Extra Condensed" panose="02030808020601010101" pitchFamily="18" charset="0"/>
              </a:rPr>
              <a:t>has maximum fully paid status</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The right graph shows that for what purpose customers took loan in each state. As per observation, If we see for particular state, customers took </a:t>
            </a:r>
            <a:r>
              <a:rPr lang="en-US" sz="2400" dirty="0">
                <a:solidFill>
                  <a:srgbClr val="00B050"/>
                </a:solidFill>
                <a:latin typeface="Gloucester MT Extra Condensed" panose="02030808020601010101" pitchFamily="18" charset="0"/>
              </a:rPr>
              <a:t>highest loan </a:t>
            </a:r>
            <a:r>
              <a:rPr lang="en-US" sz="2400" dirty="0">
                <a:latin typeface="Gloucester MT Extra Condensed" panose="02030808020601010101" pitchFamily="18" charset="0"/>
              </a:rPr>
              <a:t>in </a:t>
            </a:r>
            <a:r>
              <a:rPr lang="en-US" sz="2400" dirty="0">
                <a:solidFill>
                  <a:srgbClr val="00B050"/>
                </a:solidFill>
                <a:latin typeface="Gloucester MT Extra Condensed" panose="02030808020601010101" pitchFamily="18" charset="0"/>
              </a:rPr>
              <a:t>debt_consolidation </a:t>
            </a:r>
            <a:r>
              <a:rPr lang="en-US" sz="2400" dirty="0">
                <a:latin typeface="Gloucester MT Extra Condensed" panose="02030808020601010101" pitchFamily="18" charset="0"/>
              </a:rPr>
              <a:t>and lowest for renewable_ energy. Therefore, customers with debt_consolidation purpose has to pay more outstanding amount, so that many of the states will get fully paid status.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509" y="943891"/>
            <a:ext cx="4381986" cy="53372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09" y="943891"/>
            <a:ext cx="6544319" cy="1959521"/>
          </a:xfrm>
          <a:prstGeom prst="rect">
            <a:avLst/>
          </a:prstGeom>
        </p:spPr>
      </p:pic>
    </p:spTree>
    <p:extLst>
      <p:ext uri="{BB962C8B-B14F-4D97-AF65-F5344CB8AC3E}">
        <p14:creationId xmlns:p14="http://schemas.microsoft.com/office/powerpoint/2010/main" val="223960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CC2-CA89-76FB-7FFC-8CDAA1B35E94}"/>
              </a:ext>
            </a:extLst>
          </p:cNvPr>
          <p:cNvSpPr>
            <a:spLocks noGrp="1"/>
          </p:cNvSpPr>
          <p:nvPr>
            <p:ph type="title"/>
          </p:nvPr>
        </p:nvSpPr>
        <p:spPr>
          <a:xfrm>
            <a:off x="909070" y="0"/>
            <a:ext cx="10353762" cy="970450"/>
          </a:xfrm>
        </p:spPr>
        <p:txBody>
          <a:bodyPr>
            <a:normAutofit/>
          </a:bodyPr>
          <a:lstStyle/>
          <a:p>
            <a:r>
              <a:rPr lang="en-IN" dirty="0">
                <a:latin typeface="Gloucester MT Extra Condensed" panose="02030808020601010101" pitchFamily="18" charset="0"/>
              </a:rPr>
              <a:t>KPI-4   </a:t>
            </a:r>
            <a:r>
              <a:rPr lang="en-US" dirty="0">
                <a:latin typeface="Gloucester MT Extra Condensed" panose="02030808020601010101" pitchFamily="18" charset="0"/>
              </a:rPr>
              <a:t>Sub-Charts</a:t>
            </a:r>
            <a:endParaRPr lang="en-IN" dirty="0">
              <a:latin typeface="Gloucester MT Extra Condensed" panose="02030808020601010101" pitchFamily="18" charset="0"/>
            </a:endParaRPr>
          </a:p>
        </p:txBody>
      </p:sp>
      <p:sp>
        <p:nvSpPr>
          <p:cNvPr id="9" name="Content Placeholder 8"/>
          <p:cNvSpPr>
            <a:spLocks noGrp="1"/>
          </p:cNvSpPr>
          <p:nvPr>
            <p:ph sz="half" idx="2"/>
          </p:nvPr>
        </p:nvSpPr>
        <p:spPr>
          <a:xfrm>
            <a:off x="2187729" y="4494726"/>
            <a:ext cx="7796444" cy="2262389"/>
          </a:xfrm>
        </p:spPr>
        <p:txBody>
          <a:bodyPr>
            <a:normAutofit/>
          </a:bodyPr>
          <a:lstStyle/>
          <a:p>
            <a:r>
              <a:rPr lang="en-US" sz="2400" dirty="0">
                <a:latin typeface="Gloucester MT Extra Condensed" panose="02030808020601010101" pitchFamily="18" charset="0"/>
              </a:rPr>
              <a:t>The graph above shows the Top 10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pic>
        <p:nvPicPr>
          <p:cNvPr id="11" name="Content Placeholder 10"/>
          <p:cNvPicPr>
            <a:picLocks noGrp="1" noChangeAspect="1"/>
          </p:cNvPicPr>
          <p:nvPr>
            <p:ph sz="half" idx="1"/>
          </p:nvPr>
        </p:nvPicPr>
        <p:blipFill rotWithShape="1">
          <a:blip r:embed="rId2" cstate="print">
            <a:extLst>
              <a:ext uri="{BEBA8EAE-BF5A-486C-A8C5-ECC9F3942E4B}">
                <a14:imgProps xmlns:a14="http://schemas.microsoft.com/office/drawing/2010/main">
                  <a14:imgLayer r:embed="rId3">
                    <a14:imgEffect>
                      <a14:sharpenSoften amount="-4000"/>
                    </a14:imgEffect>
                    <a14:imgEffect>
                      <a14:saturation sat="98000"/>
                    </a14:imgEffect>
                  </a14:imgLayer>
                </a14:imgProps>
              </a:ext>
              <a:ext uri="{28A0092B-C50C-407E-A947-70E740481C1C}">
                <a14:useLocalDpi xmlns:a14="http://schemas.microsoft.com/office/drawing/2010/main" val="0"/>
              </a:ext>
            </a:extLst>
          </a:blip>
          <a:srcRect l="27455" t="19553" r="12066" b="13091"/>
          <a:stretch/>
        </p:blipFill>
        <p:spPr>
          <a:xfrm>
            <a:off x="2187729" y="970450"/>
            <a:ext cx="7796444" cy="3524276"/>
          </a:xfrm>
        </p:spPr>
      </p:pic>
    </p:spTree>
    <p:extLst>
      <p:ext uri="{BB962C8B-B14F-4D97-AF65-F5344CB8AC3E}">
        <p14:creationId xmlns:p14="http://schemas.microsoft.com/office/powerpoint/2010/main" val="1051472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sp>
        <p:nvSpPr>
          <p:cNvPr id="5" name="Content Placeholder 4"/>
          <p:cNvSpPr>
            <a:spLocks noGrp="1"/>
          </p:cNvSpPr>
          <p:nvPr>
            <p:ph sz="half" idx="2"/>
          </p:nvPr>
        </p:nvSpPr>
        <p:spPr>
          <a:xfrm>
            <a:off x="381641" y="1171575"/>
            <a:ext cx="5519097" cy="5272088"/>
          </a:xfrm>
        </p:spPr>
        <p:txBody>
          <a:bodyPr>
            <a:normAutofit/>
          </a:bodyPr>
          <a:lstStyle/>
          <a:p>
            <a:r>
              <a:rPr lang="en-US" sz="2800" dirty="0">
                <a:latin typeface="Gloucester MT Extra Condensed" panose="02030808020601010101" pitchFamily="18" charset="0"/>
              </a:rPr>
              <a:t>Home_ownership versus last payment date stats insights:</a:t>
            </a:r>
          </a:p>
          <a:p>
            <a:pPr marL="36900" indent="0">
              <a:buNone/>
            </a:pPr>
            <a:endParaRPr lang="en-US" sz="2400" dirty="0">
              <a:latin typeface="Gloucester MT Extra Condensed" panose="02030808020601010101" pitchFamily="18" charset="0"/>
            </a:endParaRPr>
          </a:p>
          <a:p>
            <a:pPr>
              <a:buFont typeface="Arial" panose="020B0604020202020204" pitchFamily="34" charset="0"/>
              <a:buChar char="•"/>
            </a:pPr>
            <a:r>
              <a:rPr lang="en-US" sz="2400" dirty="0">
                <a:latin typeface="Gloucester MT Extra Condensed" panose="02030808020601010101" pitchFamily="18" charset="0"/>
              </a:rPr>
              <a:t>The right graph shows the Home ownership and the amount paid for each on last payment date.</a:t>
            </a:r>
          </a:p>
          <a:p>
            <a:pPr>
              <a:buFont typeface="Arial" panose="020B0604020202020204" pitchFamily="34" charset="0"/>
              <a:buChar char="•"/>
            </a:pPr>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pPr>
              <a:buFont typeface="Arial" panose="020B0604020202020204" pitchFamily="34" charset="0"/>
              <a:buChar char="•"/>
            </a:pPr>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676" y="1889611"/>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0599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2" cy="970450"/>
          </a:xfrm>
        </p:spPr>
        <p:txBody>
          <a:bodyPr/>
          <a:lstStyle/>
          <a:p>
            <a:r>
              <a:rPr lang="en-US" dirty="0">
                <a:latin typeface="Gloucester MT Extra Condensed" panose="02030808020601010101" pitchFamily="18" charset="0"/>
              </a:rPr>
              <a:t>KPI-5   Sub-Charts</a:t>
            </a:r>
          </a:p>
        </p:txBody>
      </p:sp>
      <p:sp>
        <p:nvSpPr>
          <p:cNvPr id="5" name="Content Placeholder 4"/>
          <p:cNvSpPr>
            <a:spLocks noGrp="1"/>
          </p:cNvSpPr>
          <p:nvPr>
            <p:ph sz="half" idx="1"/>
          </p:nvPr>
        </p:nvSpPr>
        <p:spPr>
          <a:xfrm>
            <a:off x="213708" y="1100139"/>
            <a:ext cx="4415442" cy="5257797"/>
          </a:xfrm>
        </p:spPr>
        <p:txBody>
          <a:bodyPr>
            <a:normAutofit fontScale="92500"/>
          </a:bodyPr>
          <a:lstStyle/>
          <a:p>
            <a:r>
              <a:rPr lang="en-US" sz="2400" dirty="0">
                <a:latin typeface="Gloucester MT Extra Condensed" panose="02030808020601010101"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Gloucester MT Extra Condensed" panose="02030808020601010101" pitchFamily="18" charset="0"/>
              </a:rPr>
              <a:t>We can conclude that in each home ownership, </a:t>
            </a:r>
            <a:r>
              <a:rPr lang="en-US" sz="2400" dirty="0">
                <a:solidFill>
                  <a:srgbClr val="00B050"/>
                </a:solidFill>
                <a:latin typeface="Gloucester MT Extra Condensed" panose="02030808020601010101" pitchFamily="18" charset="0"/>
              </a:rPr>
              <a:t>maximum</a:t>
            </a:r>
            <a:r>
              <a:rPr lang="en-US" sz="2400" dirty="0">
                <a:latin typeface="Gloucester MT Extra Condensed" panose="02030808020601010101" pitchFamily="18" charset="0"/>
              </a:rPr>
              <a:t> loan is taken for</a:t>
            </a:r>
            <a:r>
              <a:rPr lang="en-US" sz="2400" dirty="0">
                <a:solidFill>
                  <a:srgbClr val="FF0000"/>
                </a:solidFill>
                <a:latin typeface="Gloucester MT Extra Condensed" panose="02030808020601010101" pitchFamily="18" charset="0"/>
              </a:rPr>
              <a:t> </a:t>
            </a:r>
            <a:r>
              <a:rPr lang="en-US" sz="2400" dirty="0">
                <a:solidFill>
                  <a:srgbClr val="00B050"/>
                </a:solidFill>
                <a:latin typeface="Gloucester MT Extra Condensed" panose="02030808020601010101" pitchFamily="18" charset="0"/>
              </a:rPr>
              <a:t>debt_consolidation</a:t>
            </a:r>
            <a:r>
              <a:rPr lang="en-US" sz="2400" dirty="0">
                <a:solidFill>
                  <a:srgbClr val="FF0000"/>
                </a:solidFill>
                <a:latin typeface="Gloucester MT Extra Condensed" panose="02030808020601010101" pitchFamily="18" charset="0"/>
              </a:rPr>
              <a:t> </a:t>
            </a:r>
            <a:r>
              <a:rPr lang="en-US" sz="2400" dirty="0">
                <a:latin typeface="Gloucester MT Extra Condensed" panose="02030808020601010101" pitchFamily="18" charset="0"/>
              </a:rPr>
              <a:t>and also customers who took loan for this purpose has </a:t>
            </a:r>
            <a:r>
              <a:rPr lang="en-US" sz="2400" dirty="0">
                <a:solidFill>
                  <a:srgbClr val="00B050"/>
                </a:solidFill>
                <a:latin typeface="Gloucester MT Extra Condensed" panose="02030808020601010101" pitchFamily="18" charset="0"/>
              </a:rPr>
              <a:t>repaid in mass amount</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Except NONE and OTHERS, all other Home_ownership has maximum took loan for debt_consolidation. So, recently paid max amount is of MORTGAGE followed by RENT and OWN.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6313" y="1100140"/>
            <a:ext cx="7286625" cy="5257798"/>
          </a:xfrm>
        </p:spPr>
      </p:pic>
    </p:spTree>
    <p:extLst>
      <p:ext uri="{BB962C8B-B14F-4D97-AF65-F5344CB8AC3E}">
        <p14:creationId xmlns:p14="http://schemas.microsoft.com/office/powerpoint/2010/main" val="466828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a:t>
            </a:r>
            <a:r>
              <a:rPr lang="en-US" sz="9600" u="sng">
                <a:latin typeface="Gloucester MT Extra Condensed" panose="02030808020601010101" pitchFamily="18" charset="0"/>
              </a:rPr>
              <a:t>You </a:t>
            </a:r>
            <a:endParaRPr lang="en-US" sz="9600" u="sng" dirty="0">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lstStyle/>
          <a:p>
            <a:r>
              <a:rPr lang="en-US" dirty="0" smtClean="0"/>
              <a:t>This is Bank loan of Customers project where we were provided with 2 datasets with .csv extension files having 39k rows each and the objective was to analyze the growth that bank got within given years in loans.</a:t>
            </a:r>
          </a:p>
          <a:p>
            <a:r>
              <a:rPr lang="en-US" dirty="0" smtClean="0"/>
              <a:t>We used MS-Excel, MySQL for analyzing, cleaning and removing duplicates from dataset and prepared dashboard using Tableau and PowerBI tools where we did calculations, merging and prepared interactive dashboards.</a:t>
            </a:r>
          </a:p>
        </p:txBody>
      </p:sp>
    </p:spTree>
    <p:extLst>
      <p:ext uri="{BB962C8B-B14F-4D97-AF65-F5344CB8AC3E}">
        <p14:creationId xmlns:p14="http://schemas.microsoft.com/office/powerpoint/2010/main" val="204377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last_credit_pull_d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804468" y="108661"/>
            <a:ext cx="10353762" cy="970450"/>
          </a:xfrm>
        </p:spPr>
        <p:txBody>
          <a:bodyPr/>
          <a:lstStyle/>
          <a:p>
            <a:r>
              <a:rPr lang="en-US" dirty="0">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4" y="1079112"/>
            <a:ext cx="5281724" cy="5670228"/>
          </a:xfrm>
        </p:spPr>
        <p:txBody>
          <a:bodyPr>
            <a:normAutofit/>
          </a:bodyPr>
          <a:lstStyle/>
          <a:p>
            <a:r>
              <a:rPr lang="en-IN" sz="2400" dirty="0">
                <a:latin typeface="Gloucester MT Extra Condensed" panose="02030808020601010101" pitchFamily="18" charset="0"/>
              </a:rPr>
              <a:t>Year wise loan amount Stats :</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By observing the chart we can see how Loan Amount is increasing by year.</a:t>
            </a:r>
          </a:p>
          <a:p>
            <a:pPr marL="36900" indent="0">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buNone/>
            </a:pPr>
            <a:r>
              <a:rPr lang="en-IN" sz="2400" dirty="0">
                <a:solidFill>
                  <a:srgbClr val="00B050"/>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rgbClr val="00B050"/>
                </a:solidFill>
                <a:latin typeface="Gloucester MT Extra Condensed" panose="02030808020601010101" pitchFamily="18" charset="0"/>
              </a:rPr>
              <a:t>4 years</a:t>
            </a:r>
          </a:p>
          <a:p>
            <a:pPr marL="36900" indent="0">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rgbClr val="00B050"/>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7" name="Picture 6">
            <a:extLst>
              <a:ext uri="{FF2B5EF4-FFF2-40B4-BE49-F238E27FC236}">
                <a16:creationId xmlns:a16="http://schemas.microsoft.com/office/drawing/2014/main" id="{AB9F645D-D5E4-DD94-2334-BF08FD646F59}"/>
              </a:ext>
            </a:extLst>
          </p:cNvPr>
          <p:cNvPicPr>
            <a:picLocks noChangeAspect="1"/>
          </p:cNvPicPr>
          <p:nvPr/>
        </p:nvPicPr>
        <p:blipFill>
          <a:blip r:embed="rId2"/>
          <a:stretch>
            <a:fillRect/>
          </a:stretch>
        </p:blipFill>
        <p:spPr>
          <a:xfrm>
            <a:off x="6238779" y="1079111"/>
            <a:ext cx="5864600" cy="2939216"/>
          </a:xfrm>
          <a:prstGeom prst="rect">
            <a:avLst/>
          </a:prstGeom>
          <a:effectLst>
            <a:softEdge rad="25400"/>
          </a:effectLst>
        </p:spPr>
      </p:pic>
      <p:graphicFrame>
        <p:nvGraphicFramePr>
          <p:cNvPr id="12" name="Table 11">
            <a:extLst>
              <a:ext uri="{FF2B5EF4-FFF2-40B4-BE49-F238E27FC236}">
                <a16:creationId xmlns:a16="http://schemas.microsoft.com/office/drawing/2014/main" id="{B07A5A9C-5536-950C-47D4-716545A440B0}"/>
              </a:ext>
            </a:extLst>
          </p:cNvPr>
          <p:cNvGraphicFramePr>
            <a:graphicFrameLocks noGrp="1"/>
          </p:cNvGraphicFramePr>
          <p:nvPr>
            <p:extLst>
              <p:ext uri="{D42A27DB-BD31-4B8C-83A1-F6EECF244321}">
                <p14:modId xmlns:p14="http://schemas.microsoft.com/office/powerpoint/2010/main" val="801474377"/>
              </p:ext>
            </p:extLst>
          </p:nvPr>
        </p:nvGraphicFramePr>
        <p:xfrm>
          <a:off x="6238779" y="4208576"/>
          <a:ext cx="5864600" cy="2540763"/>
        </p:xfrm>
        <a:graphic>
          <a:graphicData uri="http://schemas.openxmlformats.org/drawingml/2006/table">
            <a:tbl>
              <a:tblPr/>
              <a:tblGrid>
                <a:gridCol w="3119467">
                  <a:extLst>
                    <a:ext uri="{9D8B030D-6E8A-4147-A177-3AD203B41FA5}">
                      <a16:colId xmlns:a16="http://schemas.microsoft.com/office/drawing/2014/main" val="2037905774"/>
                    </a:ext>
                  </a:extLst>
                </a:gridCol>
                <a:gridCol w="2745133">
                  <a:extLst>
                    <a:ext uri="{9D8B030D-6E8A-4147-A177-3AD203B41FA5}">
                      <a16:colId xmlns:a16="http://schemas.microsoft.com/office/drawing/2014/main" val="1419120206"/>
                    </a:ext>
                  </a:extLst>
                </a:gridCol>
              </a:tblGrid>
              <a:tr h="242459">
                <a:tc gridSpan="2">
                  <a:txBody>
                    <a:bodyPr/>
                    <a:lstStyle/>
                    <a:p>
                      <a:pPr algn="ctr" fontAlgn="b"/>
                      <a:r>
                        <a:rPr lang="en-US" sz="1100" b="1" i="0" u="none" strike="noStrike" dirty="0">
                          <a:solidFill>
                            <a:srgbClr val="FFFFFF"/>
                          </a:solidFill>
                          <a:effectLst/>
                          <a:latin typeface="Calibri" panose="020F0502020204030204" pitchFamily="34" charset="0"/>
                        </a:rPr>
                        <a:t>Year wise Loan amount Stats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22B35"/>
                    </a:solidFill>
                  </a:tcPr>
                </a:tc>
                <a:tc hMerge="1">
                  <a:txBody>
                    <a:bodyPr/>
                    <a:lstStyle/>
                    <a:p>
                      <a:endParaRPr lang="en-IN"/>
                    </a:p>
                  </a:txBody>
                  <a:tcPr/>
                </a:tc>
                <a:extLst>
                  <a:ext uri="{0D108BD9-81ED-4DB2-BD59-A6C34878D82A}">
                    <a16:rowId xmlns:a16="http://schemas.microsoft.com/office/drawing/2014/main" val="991462771"/>
                  </a:ext>
                </a:extLst>
              </a:tr>
              <a:tr h="287288">
                <a:tc>
                  <a:txBody>
                    <a:bodyPr/>
                    <a:lstStyle/>
                    <a:p>
                      <a:pPr algn="l" fontAlgn="b"/>
                      <a:r>
                        <a:rPr lang="en-IN" sz="1100" b="1" i="0" u="none" strike="noStrike" dirty="0">
                          <a:solidFill>
                            <a:schemeClr val="tx2"/>
                          </a:solidFill>
                          <a:effectLst/>
                          <a:latin typeface="Calibri" panose="020F0502020204030204" pitchFamily="34" charset="0"/>
                        </a:rPr>
                        <a:t>SUM OF 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3176127500"/>
                  </a:ext>
                </a:extLst>
              </a:tr>
              <a:tr h="287288">
                <a:tc>
                  <a:txBody>
                    <a:bodyPr/>
                    <a:lstStyle/>
                    <a:p>
                      <a:pPr algn="l" fontAlgn="b"/>
                      <a:r>
                        <a:rPr lang="en-IN" sz="1100" b="1" i="0" u="none" strike="noStrike" dirty="0">
                          <a:solidFill>
                            <a:schemeClr val="tx2"/>
                          </a:solidFill>
                          <a:effectLst/>
                          <a:latin typeface="Calibri" panose="020F0502020204030204" pitchFamily="34" charset="0"/>
                        </a:rPr>
                        <a:t>Issue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674608853"/>
                  </a:ext>
                </a:extLst>
              </a:tr>
              <a:tr h="287288">
                <a:tc>
                  <a:txBody>
                    <a:bodyPr/>
                    <a:lstStyle/>
                    <a:p>
                      <a:pPr algn="l" fontAlgn="b"/>
                      <a:r>
                        <a:rPr lang="en-IN" sz="1100" b="0" i="0" u="none" strike="noStrike" dirty="0">
                          <a:solidFill>
                            <a:schemeClr val="tx2"/>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22,19,275.00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84734"/>
                  </a:ext>
                </a:extLst>
              </a:tr>
              <a:tr h="287288">
                <a:tc>
                  <a:txBody>
                    <a:bodyPr/>
                    <a:lstStyle/>
                    <a:p>
                      <a:pPr algn="l" fontAlgn="b"/>
                      <a:r>
                        <a:rPr lang="en-IN" sz="1100" b="0" i="0" u="none" strike="noStrike" dirty="0">
                          <a:solidFill>
                            <a:schemeClr val="tx2"/>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1,43,90,275.00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435504"/>
                  </a:ext>
                </a:extLst>
              </a:tr>
              <a:tr h="287288">
                <a:tc>
                  <a:txBody>
                    <a:bodyPr/>
                    <a:lstStyle/>
                    <a:p>
                      <a:pPr algn="l" fontAlgn="b"/>
                      <a:r>
                        <a:rPr lang="en-IN" sz="1100" b="0" i="0" u="none" strike="noStrike" dirty="0">
                          <a:solidFill>
                            <a:schemeClr val="tx2"/>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4,64,36,325.00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84681"/>
                  </a:ext>
                </a:extLst>
              </a:tr>
              <a:tr h="287288">
                <a:tc>
                  <a:txBody>
                    <a:bodyPr/>
                    <a:lstStyle/>
                    <a:p>
                      <a:pPr algn="l" fontAlgn="b"/>
                      <a:r>
                        <a:rPr lang="en-IN" sz="1100" b="0" i="0" u="none" strike="noStrike" dirty="0">
                          <a:solidFill>
                            <a:schemeClr val="tx2"/>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12,20,50,200.00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064645"/>
                  </a:ext>
                </a:extLst>
              </a:tr>
              <a:tr h="287288">
                <a:tc>
                  <a:txBody>
                    <a:bodyPr/>
                    <a:lstStyle/>
                    <a:p>
                      <a:pPr algn="l" fontAlgn="b"/>
                      <a:r>
                        <a:rPr lang="en-IN" sz="1100" b="0" i="0" u="none" strike="noStrike" dirty="0">
                          <a:solidFill>
                            <a:schemeClr val="tx2"/>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26,05,06,575.00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39388"/>
                  </a:ext>
                </a:extLst>
              </a:tr>
              <a:tr h="287288">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44,56,02,650.00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05117338"/>
                  </a:ext>
                </a:extLst>
              </a:tr>
            </a:tbl>
          </a:graphicData>
        </a:graphic>
      </p:graphicFrame>
    </p:spTree>
    <p:extLst>
      <p:ext uri="{BB962C8B-B14F-4D97-AF65-F5344CB8AC3E}">
        <p14:creationId xmlns:p14="http://schemas.microsoft.com/office/powerpoint/2010/main" val="2371490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EC66-8793-56A3-E4DF-7FDC0F2D3242}"/>
              </a:ext>
            </a:extLst>
          </p:cNvPr>
          <p:cNvSpPr>
            <a:spLocks noGrp="1"/>
          </p:cNvSpPr>
          <p:nvPr>
            <p:ph type="title"/>
          </p:nvPr>
        </p:nvSpPr>
        <p:spPr>
          <a:xfrm>
            <a:off x="3226662" y="88407"/>
            <a:ext cx="5738675" cy="626736"/>
          </a:xfrm>
        </p:spPr>
        <p:txBody>
          <a:bodyPr>
            <a:normAutofit fontScale="90000"/>
          </a:bodyPr>
          <a:lstStyle/>
          <a:p>
            <a:r>
              <a:rPr lang="en-US" dirty="0">
                <a:latin typeface="Gloucester MT Extra Condensed" panose="02030808020601010101" pitchFamily="18" charset="0"/>
              </a:rPr>
              <a:t>KPI-1  Sub-Charts</a:t>
            </a:r>
            <a:endParaRPr lang="en-IN" dirty="0">
              <a:latin typeface="Gloucester MT Extra Condensed" panose="02030808020601010101" pitchFamily="18" charset="0"/>
            </a:endParaRPr>
          </a:p>
        </p:txBody>
      </p:sp>
      <p:sp>
        <p:nvSpPr>
          <p:cNvPr id="8" name="Content Placeholder 7">
            <a:extLst>
              <a:ext uri="{FF2B5EF4-FFF2-40B4-BE49-F238E27FC236}">
                <a16:creationId xmlns:a16="http://schemas.microsoft.com/office/drawing/2014/main" id="{2A2AD615-6666-EC95-9DB0-43DAC8B2AE12}"/>
              </a:ext>
            </a:extLst>
          </p:cNvPr>
          <p:cNvSpPr>
            <a:spLocks noGrp="1"/>
          </p:cNvSpPr>
          <p:nvPr>
            <p:ph idx="1"/>
          </p:nvPr>
        </p:nvSpPr>
        <p:spPr>
          <a:xfrm>
            <a:off x="636870" y="822459"/>
            <a:ext cx="6881364" cy="496348"/>
          </a:xfrm>
        </p:spPr>
        <p:txBody>
          <a:bodyPr>
            <a:noAutofit/>
          </a:bodyPr>
          <a:lstStyle/>
          <a:p>
            <a:pPr marL="36900" indent="0">
              <a:buNone/>
            </a:pPr>
            <a:r>
              <a:rPr lang="en-IN" sz="2400" dirty="0">
                <a:latin typeface="Gloucester MT Extra Condensed" panose="02030808020601010101" pitchFamily="18" charset="0"/>
              </a:rPr>
              <a:t>Avg Interest Rate &amp; Avg Installments </a:t>
            </a:r>
            <a:r>
              <a:rPr lang="en-US" sz="2400" dirty="0">
                <a:latin typeface="Gloucester MT Extra Condensed" panose="02030808020601010101" pitchFamily="18" charset="0"/>
              </a:rPr>
              <a:t>&amp; Purpose Of Taking Loan :</a:t>
            </a:r>
            <a:endParaRPr lang="en-IN" sz="2400" dirty="0">
              <a:latin typeface="Gloucester MT Extra Condensed" panose="02030808020601010101" pitchFamily="18" charset="0"/>
            </a:endParaRPr>
          </a:p>
        </p:txBody>
      </p:sp>
      <p:pic>
        <p:nvPicPr>
          <p:cNvPr id="9" name="Content Placeholder 4">
            <a:extLst>
              <a:ext uri="{FF2B5EF4-FFF2-40B4-BE49-F238E27FC236}">
                <a16:creationId xmlns:a16="http://schemas.microsoft.com/office/drawing/2014/main" id="{4C191079-F35E-BC8C-958B-D731120CF7CB}"/>
              </a:ext>
            </a:extLst>
          </p:cNvPr>
          <p:cNvPicPr>
            <a:picLocks noChangeAspect="1"/>
          </p:cNvPicPr>
          <p:nvPr/>
        </p:nvPicPr>
        <p:blipFill>
          <a:blip r:embed="rId2"/>
          <a:stretch>
            <a:fillRect/>
          </a:stretch>
        </p:blipFill>
        <p:spPr>
          <a:xfrm>
            <a:off x="636870" y="3712146"/>
            <a:ext cx="11207692" cy="3145853"/>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id="{6163EDF9-32C9-7180-40B6-575E9CA8BF66}"/>
              </a:ext>
            </a:extLst>
          </p:cNvPr>
          <p:cNvPicPr>
            <a:picLocks noChangeAspect="1"/>
          </p:cNvPicPr>
          <p:nvPr/>
        </p:nvPicPr>
        <p:blipFill>
          <a:blip r:embed="rId3"/>
          <a:stretch>
            <a:fillRect/>
          </a:stretch>
        </p:blipFill>
        <p:spPr>
          <a:xfrm>
            <a:off x="5726723" y="1371577"/>
            <a:ext cx="6117839" cy="2286020"/>
          </a:xfrm>
          <a:prstGeom prst="rect">
            <a:avLst/>
          </a:prstGeom>
          <a:effectLst>
            <a:glow rad="127000">
              <a:schemeClr val="bg1">
                <a:alpha val="21000"/>
              </a:schemeClr>
            </a:glow>
          </a:effectLst>
        </p:spPr>
      </p:pic>
      <p:pic>
        <p:nvPicPr>
          <p:cNvPr id="13" name="Picture 12">
            <a:extLst>
              <a:ext uri="{FF2B5EF4-FFF2-40B4-BE49-F238E27FC236}">
                <a16:creationId xmlns:a16="http://schemas.microsoft.com/office/drawing/2014/main" id="{75D7E61B-D321-92C0-69B7-7076FBC75AD6}"/>
              </a:ext>
            </a:extLst>
          </p:cNvPr>
          <p:cNvPicPr>
            <a:picLocks noChangeAspect="1"/>
          </p:cNvPicPr>
          <p:nvPr/>
        </p:nvPicPr>
        <p:blipFill>
          <a:blip r:embed="rId4"/>
          <a:stretch>
            <a:fillRect/>
          </a:stretch>
        </p:blipFill>
        <p:spPr>
          <a:xfrm>
            <a:off x="579626" y="1371577"/>
            <a:ext cx="2589792" cy="2286020"/>
          </a:xfrm>
          <a:prstGeom prst="rect">
            <a:avLst/>
          </a:prstGeom>
          <a:effectLst>
            <a:glow rad="127000">
              <a:schemeClr val="bg1">
                <a:alpha val="29000"/>
              </a:schemeClr>
            </a:glow>
            <a:reflection endPos="0" dir="5400000" sy="-100000" algn="bl" rotWithShape="0"/>
          </a:effectLst>
        </p:spPr>
      </p:pic>
      <p:pic>
        <p:nvPicPr>
          <p:cNvPr id="14" name="Picture 13">
            <a:extLst>
              <a:ext uri="{FF2B5EF4-FFF2-40B4-BE49-F238E27FC236}">
                <a16:creationId xmlns:a16="http://schemas.microsoft.com/office/drawing/2014/main" id="{4DCC8AF3-9E19-0125-2E87-4E214BFC1313}"/>
              </a:ext>
            </a:extLst>
          </p:cNvPr>
          <p:cNvPicPr>
            <a:picLocks noChangeAspect="1"/>
          </p:cNvPicPr>
          <p:nvPr/>
        </p:nvPicPr>
        <p:blipFill>
          <a:blip r:embed="rId5"/>
          <a:stretch>
            <a:fillRect/>
          </a:stretch>
        </p:blipFill>
        <p:spPr>
          <a:xfrm>
            <a:off x="3226662" y="1372467"/>
            <a:ext cx="2385572" cy="2286019"/>
          </a:xfrm>
          <a:prstGeom prst="rect">
            <a:avLst/>
          </a:prstGeom>
          <a:effectLst>
            <a:glow rad="127000">
              <a:schemeClr val="bg1">
                <a:alpha val="29000"/>
              </a:schemeClr>
            </a:glow>
            <a:reflection endPos="0" dir="5400000" sy="-100000" algn="bl" rotWithShape="0"/>
          </a:effectLst>
        </p:spPr>
      </p:pic>
    </p:spTree>
    <p:extLst>
      <p:ext uri="{BB962C8B-B14F-4D97-AF65-F5344CB8AC3E}">
        <p14:creationId xmlns:p14="http://schemas.microsoft.com/office/powerpoint/2010/main" val="292393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3076-E29D-9762-8D33-515D542CC7AE}"/>
              </a:ext>
            </a:extLst>
          </p:cNvPr>
          <p:cNvSpPr>
            <a:spLocks noGrp="1"/>
          </p:cNvSpPr>
          <p:nvPr>
            <p:ph type="title"/>
          </p:nvPr>
        </p:nvSpPr>
        <p:spPr>
          <a:xfrm>
            <a:off x="919119" y="427839"/>
            <a:ext cx="10353762" cy="599875"/>
          </a:xfrm>
        </p:spPr>
        <p:txBody>
          <a:bodyPr>
            <a:normAutofit fontScale="90000"/>
          </a:bodyPr>
          <a:lstStyle/>
          <a:p>
            <a:r>
              <a:rPr lang="en-US" sz="4400" dirty="0">
                <a:latin typeface="Gloucester MT Extra Condensed" panose="02030808020601010101" pitchFamily="18" charset="0"/>
              </a:rPr>
              <a:t>KPI-1   Sub-Charts</a:t>
            </a:r>
            <a:r>
              <a:rPr lang="en-US" dirty="0">
                <a:latin typeface="Gloucester MT Extra Condensed" panose="02030808020601010101" pitchFamily="18" charset="0"/>
              </a:rPr>
              <a:t/>
            </a:r>
            <a:br>
              <a:rPr lang="en-US" dirty="0">
                <a:latin typeface="Gloucester MT Extra Condensed" panose="02030808020601010101" pitchFamily="18" charset="0"/>
              </a:rPr>
            </a:br>
            <a:endParaRPr lang="en-IN" dirty="0">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id="{F3A41CAC-89D1-EDE6-24E1-0744E0F3D882}"/>
              </a:ext>
            </a:extLst>
          </p:cNvPr>
          <p:cNvPicPr>
            <a:picLocks noGrp="1" noChangeAspect="1"/>
          </p:cNvPicPr>
          <p:nvPr>
            <p:ph idx="1"/>
          </p:nvPr>
        </p:nvPicPr>
        <p:blipFill>
          <a:blip r:embed="rId2"/>
          <a:stretch>
            <a:fillRect/>
          </a:stretch>
        </p:blipFill>
        <p:spPr>
          <a:xfrm>
            <a:off x="652594" y="1961238"/>
            <a:ext cx="10353762" cy="4589165"/>
          </a:xfrm>
          <a:ln>
            <a:noFill/>
          </a:ln>
          <a:effectLst>
            <a:glow rad="63500">
              <a:schemeClr val="bg1">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59605A6-3AEC-D03D-AF34-E7AAC8B32B17}"/>
              </a:ext>
            </a:extLst>
          </p:cNvPr>
          <p:cNvSpPr txBox="1"/>
          <p:nvPr/>
        </p:nvSpPr>
        <p:spPr>
          <a:xfrm flipH="1">
            <a:off x="550547" y="666987"/>
            <a:ext cx="942545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In this chart interest rate and dept installments both are increasing year by year </a:t>
            </a:r>
          </a:p>
          <a:p>
            <a:r>
              <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As </a:t>
            </a:r>
            <a:r>
              <a:rPr lang="en-US" sz="2400" b="0" i="0" dirty="0">
                <a:solidFill>
                  <a:srgbClr val="00B050"/>
                </a:solidFill>
                <a:effectLst>
                  <a:outerShdw blurRad="38100" dist="38100" dir="2700000" algn="tl">
                    <a:srgbClr val="000000">
                      <a:alpha val="43137"/>
                    </a:srgbClr>
                  </a:outerShdw>
                </a:effectLst>
                <a:latin typeface="Gloucester MT Extra Condensed" panose="02030808020601010101" pitchFamily="18" charset="0"/>
              </a:rPr>
              <a:t>interest rates move up</a:t>
            </a:r>
            <a:r>
              <a:rPr lang="en-US" sz="2400" i="0" dirty="0">
                <a:solidFill>
                  <a:schemeClr val="tx2"/>
                </a:solidFill>
                <a:latin typeface="Gloucester MT Extra Condensed" panose="02030808020601010101" pitchFamily="18" charset="0"/>
              </a:rPr>
              <a:t>, the cost of borrowing becomes </a:t>
            </a:r>
            <a:r>
              <a:rPr lang="en-US" sz="2400" i="0" dirty="0">
                <a:solidFill>
                  <a:srgbClr val="00B050"/>
                </a:solidFill>
                <a:latin typeface="Gloucester MT Extra Condensed" panose="02030808020601010101" pitchFamily="18" charset="0"/>
              </a:rPr>
              <a:t>more expensive</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2539672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919119" y="54404"/>
            <a:ext cx="10353762" cy="599937"/>
          </a:xfrm>
        </p:spPr>
        <p:txBody>
          <a:bodyPr>
            <a:noAutofit/>
          </a:body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299606" y="857710"/>
            <a:ext cx="5044181" cy="6000290"/>
          </a:xfrm>
        </p:spPr>
        <p:txBody>
          <a:bodyPr>
            <a:noAutofit/>
          </a:bodyPr>
          <a:lstStyle/>
          <a:p>
            <a:r>
              <a:rPr lang="en-IN" sz="2400" dirty="0">
                <a:latin typeface="Gloucester MT Extra Condensed" panose="02030808020601010101" pitchFamily="18" charset="0"/>
              </a:rPr>
              <a:t>Grade and sub grade wise revol_bal :</a:t>
            </a:r>
          </a:p>
          <a:p>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In this Grade and subgrade wise revol balance we can notice Grade-B have more revol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None/>
            </a:pPr>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17" name="Picture 16">
            <a:extLst>
              <a:ext uri="{FF2B5EF4-FFF2-40B4-BE49-F238E27FC236}">
                <a16:creationId xmlns:a16="http://schemas.microsoft.com/office/drawing/2014/main" id="{85D01AA6-0415-561F-D610-59B6DEBF2379}"/>
              </a:ext>
            </a:extLst>
          </p:cNvPr>
          <p:cNvPicPr>
            <a:picLocks noChangeAspect="1"/>
          </p:cNvPicPr>
          <p:nvPr/>
        </p:nvPicPr>
        <p:blipFill rotWithShape="1">
          <a:blip r:embed="rId2"/>
          <a:srcRect l="68" r="-68" b="24076"/>
          <a:stretch/>
        </p:blipFill>
        <p:spPr>
          <a:xfrm>
            <a:off x="5467225" y="872454"/>
            <a:ext cx="6640485" cy="2887726"/>
          </a:xfrm>
          <a:prstGeom prst="rect">
            <a:avLst/>
          </a:prstGeom>
          <a:effectLst>
            <a:glow rad="127000">
              <a:schemeClr val="bg1">
                <a:alpha val="35000"/>
              </a:schemeClr>
            </a:glow>
            <a:outerShdw blurRad="50800" dist="38100" dir="10800000" algn="r" rotWithShape="0">
              <a:prstClr val="black">
                <a:alpha val="40000"/>
              </a:prstClr>
            </a:outerShdw>
          </a:effectLst>
        </p:spPr>
      </p:pic>
      <p:pic>
        <p:nvPicPr>
          <p:cNvPr id="18" name="Content Placeholder 4">
            <a:extLst>
              <a:ext uri="{FF2B5EF4-FFF2-40B4-BE49-F238E27FC236}">
                <a16:creationId xmlns:a16="http://schemas.microsoft.com/office/drawing/2014/main" id="{122C4185-4B0F-3985-DF3D-B20A47F0FAE8}"/>
              </a:ext>
            </a:extLst>
          </p:cNvPr>
          <p:cNvPicPr>
            <a:picLocks noChangeAspect="1"/>
          </p:cNvPicPr>
          <p:nvPr/>
        </p:nvPicPr>
        <p:blipFill rotWithShape="1">
          <a:blip r:embed="rId3"/>
          <a:srcRect r="10789"/>
          <a:stretch/>
        </p:blipFill>
        <p:spPr>
          <a:xfrm>
            <a:off x="5467225" y="3760180"/>
            <a:ext cx="6640484" cy="3001470"/>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0433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595-BF40-34A4-1941-8621C2C72283}"/>
              </a:ext>
            </a:extLst>
          </p:cNvPr>
          <p:cNvSpPr>
            <a:spLocks noGrp="1"/>
          </p:cNvSpPr>
          <p:nvPr>
            <p:ph type="title"/>
          </p:nvPr>
        </p:nvSpPr>
        <p:spPr>
          <a:xfrm>
            <a:off x="919119" y="0"/>
            <a:ext cx="10353762" cy="855677"/>
          </a:xfrm>
        </p:spPr>
        <p:txBody>
          <a:bodyPr>
            <a:normAutofit/>
          </a:bodyPr>
          <a:lstStyle/>
          <a:p>
            <a:r>
              <a:rPr lang="en-US" dirty="0">
                <a:latin typeface="Gloucester MT Extra Condensed" panose="02030808020601010101" pitchFamily="18" charset="0"/>
              </a:rPr>
              <a:t>KPI-2   Sub-Charts</a:t>
            </a:r>
            <a:endParaRPr lang="en-IN" dirty="0">
              <a:latin typeface="Gloucester MT Extra Condensed" panose="02030808020601010101" pitchFamily="18" charset="0"/>
            </a:endParaRPr>
          </a:p>
        </p:txBody>
      </p:sp>
      <p:pic>
        <p:nvPicPr>
          <p:cNvPr id="6" name="Picture 5">
            <a:extLst>
              <a:ext uri="{FF2B5EF4-FFF2-40B4-BE49-F238E27FC236}">
                <a16:creationId xmlns:a16="http://schemas.microsoft.com/office/drawing/2014/main" id="{9EA57D32-FCD6-F68E-DD2C-7F5BF4FE30B6}"/>
              </a:ext>
            </a:extLst>
          </p:cNvPr>
          <p:cNvPicPr>
            <a:picLocks noChangeAspect="1"/>
          </p:cNvPicPr>
          <p:nvPr/>
        </p:nvPicPr>
        <p:blipFill>
          <a:blip r:embed="rId2"/>
          <a:stretch>
            <a:fillRect/>
          </a:stretch>
        </p:blipFill>
        <p:spPr>
          <a:xfrm>
            <a:off x="704674" y="2931427"/>
            <a:ext cx="3393079"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7" name="Picture 6">
            <a:extLst>
              <a:ext uri="{FF2B5EF4-FFF2-40B4-BE49-F238E27FC236}">
                <a16:creationId xmlns:a16="http://schemas.microsoft.com/office/drawing/2014/main" id="{4AC1DD87-C78C-B6DB-110B-D9F5F7AE7580}"/>
              </a:ext>
            </a:extLst>
          </p:cNvPr>
          <p:cNvPicPr>
            <a:picLocks noChangeAspect="1"/>
          </p:cNvPicPr>
          <p:nvPr/>
        </p:nvPicPr>
        <p:blipFill>
          <a:blip r:embed="rId3"/>
          <a:stretch>
            <a:fillRect/>
          </a:stretch>
        </p:blipFill>
        <p:spPr>
          <a:xfrm>
            <a:off x="4512565" y="2931427"/>
            <a:ext cx="3393078"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4" name="Picture 3">
            <a:extLst>
              <a:ext uri="{FF2B5EF4-FFF2-40B4-BE49-F238E27FC236}">
                <a16:creationId xmlns:a16="http://schemas.microsoft.com/office/drawing/2014/main" id="{65BFC166-2C52-F4CB-3B6F-8CCFE94B9DC3}"/>
              </a:ext>
            </a:extLst>
          </p:cNvPr>
          <p:cNvPicPr>
            <a:picLocks noChangeAspect="1"/>
          </p:cNvPicPr>
          <p:nvPr/>
        </p:nvPicPr>
        <p:blipFill>
          <a:blip r:embed="rId4"/>
          <a:stretch>
            <a:fillRect/>
          </a:stretch>
        </p:blipFill>
        <p:spPr>
          <a:xfrm>
            <a:off x="8018746" y="1491301"/>
            <a:ext cx="3882539" cy="5043723"/>
          </a:xfrm>
          <a:prstGeom prst="rect">
            <a:avLst/>
          </a:prstGeom>
          <a:effectLst>
            <a:glow rad="127000">
              <a:schemeClr val="bg1">
                <a:lumMod val="95000"/>
                <a:lumOff val="5000"/>
                <a:alpha val="40000"/>
              </a:schemeClr>
            </a:glow>
          </a:effectLst>
        </p:spPr>
      </p:pic>
      <p:sp>
        <p:nvSpPr>
          <p:cNvPr id="5" name="TextBox 4">
            <a:extLst>
              <a:ext uri="{FF2B5EF4-FFF2-40B4-BE49-F238E27FC236}">
                <a16:creationId xmlns:a16="http://schemas.microsoft.com/office/drawing/2014/main" id="{BA07486A-351C-A948-9BA5-2383DBD50DCF}"/>
              </a:ext>
            </a:extLst>
          </p:cNvPr>
          <p:cNvSpPr txBox="1"/>
          <p:nvPr/>
        </p:nvSpPr>
        <p:spPr>
          <a:xfrm>
            <a:off x="780175" y="1348078"/>
            <a:ext cx="3393077" cy="830997"/>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Count of Open Accounts in All Grades are </a:t>
            </a:r>
            <a:r>
              <a:rPr lang="en-US" sz="2400" dirty="0">
                <a:solidFill>
                  <a:srgbClr val="00B050"/>
                </a:solidFill>
                <a:latin typeface="Gloucester MT Extra Condensed" panose="02030808020601010101" pitchFamily="18" charset="0"/>
              </a:rPr>
              <a:t>1834 total  </a:t>
            </a:r>
            <a:endParaRPr lang="en-IN" sz="2400" dirty="0">
              <a:solidFill>
                <a:srgbClr val="00B050"/>
              </a:solidFill>
              <a:latin typeface="Gloucester MT Extra Condensed" panose="02030808020601010101" pitchFamily="18" charset="0"/>
            </a:endParaRPr>
          </a:p>
        </p:txBody>
      </p:sp>
      <p:sp>
        <p:nvSpPr>
          <p:cNvPr id="8" name="TextBox 7">
            <a:extLst>
              <a:ext uri="{FF2B5EF4-FFF2-40B4-BE49-F238E27FC236}">
                <a16:creationId xmlns:a16="http://schemas.microsoft.com/office/drawing/2014/main" id="{DA1E9B05-DBDF-86F0-C46B-498A9FE97E53}"/>
              </a:ext>
            </a:extLst>
          </p:cNvPr>
          <p:cNvSpPr txBox="1"/>
          <p:nvPr/>
        </p:nvSpPr>
        <p:spPr>
          <a:xfrm>
            <a:off x="4399460" y="1348078"/>
            <a:ext cx="3393079" cy="830997"/>
          </a:xfrm>
          <a:prstGeom prst="rect">
            <a:avLst/>
          </a:prstGeom>
          <a:noFill/>
          <a:effectLst>
            <a:softEdge rad="25400"/>
          </a:effectLst>
        </p:spPr>
        <p:txBody>
          <a:bodyPr wrap="square" rtlCol="0">
            <a:spAutoFit/>
          </a:bodyPr>
          <a:lstStyle/>
          <a:p>
            <a:r>
              <a:rPr lang="en-US" sz="2400" dirty="0">
                <a:solidFill>
                  <a:schemeClr val="tx2"/>
                </a:solidFill>
                <a:latin typeface="Gloucester MT Extra Condensed" panose="02030808020601010101" pitchFamily="18" charset="0"/>
              </a:rPr>
              <a:t>Annual Amount in All Grades are </a:t>
            </a:r>
            <a:r>
              <a:rPr lang="en-US" sz="2400" dirty="0">
                <a:solidFill>
                  <a:srgbClr val="00B050"/>
                </a:solidFill>
                <a:latin typeface="Gloucester MT Extra Condensed" panose="02030808020601010101" pitchFamily="18" charset="0"/>
              </a:rPr>
              <a:t>8000 to 13,197,360 </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1544671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913795" y="0"/>
            <a:ext cx="10353762" cy="732639"/>
          </a:xfrm>
        </p:spPr>
        <p:txBody>
          <a:body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4" y="1119930"/>
            <a:ext cx="5507972" cy="5738070"/>
          </a:xfrm>
        </p:spPr>
        <p:txBody>
          <a:body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Looking at pie chart we can observe that verified status have </a:t>
            </a:r>
            <a:r>
              <a:rPr lang="en-IN" sz="2400" dirty="0">
                <a:solidFill>
                  <a:srgbClr val="00B050"/>
                </a:solidFill>
                <a:latin typeface="Gloucester MT Extra Condensed" panose="02030808020601010101" pitchFamily="18" charset="0"/>
              </a:rPr>
              <a:t>58.88% </a:t>
            </a:r>
            <a:r>
              <a:rPr lang="en-IN" sz="2400" dirty="0">
                <a:latin typeface="Gloucester MT Extra Condensed" panose="02030808020601010101" pitchFamily="18" charset="0"/>
              </a:rPr>
              <a:t>of total payment and </a:t>
            </a:r>
            <a:r>
              <a:rPr lang="en-IN" sz="2400" dirty="0">
                <a:solidFill>
                  <a:srgbClr val="00B050"/>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marL="36900" indent="0">
              <a:buNone/>
            </a:pPr>
            <a:endParaRPr lang="en-IN" sz="2400" dirty="0"/>
          </a:p>
          <a:p>
            <a:pPr marL="36900" indent="0">
              <a:buNone/>
            </a:pPr>
            <a:endParaRPr lang="en-IN" dirty="0"/>
          </a:p>
        </p:txBody>
      </p:sp>
      <p:pic>
        <p:nvPicPr>
          <p:cNvPr id="5" name="Picture 4">
            <a:extLst>
              <a:ext uri="{FF2B5EF4-FFF2-40B4-BE49-F238E27FC236}">
                <a16:creationId xmlns:a16="http://schemas.microsoft.com/office/drawing/2014/main" id="{7742FE21-5B70-55FB-9B0B-FF0073BCBBF6}"/>
              </a:ext>
            </a:extLst>
          </p:cNvPr>
          <p:cNvPicPr>
            <a:picLocks noChangeAspect="1"/>
          </p:cNvPicPr>
          <p:nvPr/>
        </p:nvPicPr>
        <p:blipFill>
          <a:blip r:embed="rId2"/>
          <a:stretch>
            <a:fillRect/>
          </a:stretch>
        </p:blipFill>
        <p:spPr>
          <a:xfrm>
            <a:off x="6902467" y="1420241"/>
            <a:ext cx="4706829" cy="3319529"/>
          </a:xfrm>
          <a:prstGeom prst="rect">
            <a:avLst/>
          </a:prstGeom>
          <a:effectLst>
            <a:glow rad="101600">
              <a:schemeClr val="bg1">
                <a:alpha val="40000"/>
              </a:schemeClr>
            </a:glow>
            <a:softEdge rad="25400"/>
          </a:effectLst>
        </p:spPr>
      </p:pic>
      <p:pic>
        <p:nvPicPr>
          <p:cNvPr id="7" name="Picture 6">
            <a:extLst>
              <a:ext uri="{FF2B5EF4-FFF2-40B4-BE49-F238E27FC236}">
                <a16:creationId xmlns:a16="http://schemas.microsoft.com/office/drawing/2014/main" id="{670592A0-3A6B-EDB6-98A4-627DB12E88EE}"/>
              </a:ext>
            </a:extLst>
          </p:cNvPr>
          <p:cNvPicPr>
            <a:picLocks noChangeAspect="1"/>
          </p:cNvPicPr>
          <p:nvPr/>
        </p:nvPicPr>
        <p:blipFill>
          <a:blip r:embed="rId3"/>
          <a:stretch>
            <a:fillRect/>
          </a:stretch>
        </p:blipFill>
        <p:spPr>
          <a:xfrm>
            <a:off x="6902467" y="4819072"/>
            <a:ext cx="1914092" cy="1753703"/>
          </a:xfrm>
          <a:prstGeom prst="rect">
            <a:avLst/>
          </a:prstGeom>
          <a:effectLst>
            <a:glow rad="101600">
              <a:schemeClr val="bg1">
                <a:alpha val="40000"/>
              </a:schemeClr>
            </a:glow>
            <a:softEdge rad="25400"/>
          </a:effectLst>
        </p:spPr>
      </p:pic>
    </p:spTree>
    <p:extLst>
      <p:ext uri="{BB962C8B-B14F-4D97-AF65-F5344CB8AC3E}">
        <p14:creationId xmlns:p14="http://schemas.microsoft.com/office/powerpoint/2010/main" val="3876841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976</TotalTime>
  <Words>963</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Calisto MT</vt:lpstr>
      <vt:lpstr>Gloucester MT Extra Condensed</vt:lpstr>
      <vt:lpstr>Trebuchet MS</vt:lpstr>
      <vt:lpstr>Wingdings</vt:lpstr>
      <vt:lpstr>Wingdings 2</vt:lpstr>
      <vt:lpstr>Slate</vt:lpstr>
      <vt:lpstr>Bank Loan of Customers | Finance Data Analyst  </vt:lpstr>
      <vt:lpstr>Project Objective</vt:lpstr>
      <vt:lpstr>Contents</vt:lpstr>
      <vt:lpstr>KPI-1</vt:lpstr>
      <vt:lpstr>KPI-1  Sub-Charts</vt:lpstr>
      <vt:lpstr>KPI-1   Sub-Charts </vt:lpstr>
      <vt:lpstr>KPI-2</vt:lpstr>
      <vt:lpstr>KPI-2   Sub-Charts</vt:lpstr>
      <vt:lpstr>KPI-3</vt:lpstr>
      <vt:lpstr>KPI-3  Sub-Charts</vt:lpstr>
      <vt:lpstr>KPI-4</vt:lpstr>
      <vt:lpstr>KPI-4   Sub-Charts</vt:lpstr>
      <vt:lpstr>KPI-4   Sub-Charts</vt:lpstr>
      <vt:lpstr>KPI-5</vt:lpstr>
      <vt:lpstr>KPI-5   Sub-Charts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Admin</cp:lastModifiedBy>
  <cp:revision>34</cp:revision>
  <dcterms:created xsi:type="dcterms:W3CDTF">2022-07-14T08:59:10Z</dcterms:created>
  <dcterms:modified xsi:type="dcterms:W3CDTF">2023-03-11T06:31:30Z</dcterms:modified>
</cp:coreProperties>
</file>