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Old Standard TT"/>
      <p:regular r:id="rId22"/>
      <p:bold r:id="rId23"/>
      <p: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OldStandardTT-regular.fntdata"/><Relationship Id="rId21" Type="http://schemas.openxmlformats.org/officeDocument/2006/relationships/font" Target="fonts/Roboto-boldItalic.fntdata"/><Relationship Id="rId24" Type="http://schemas.openxmlformats.org/officeDocument/2006/relationships/font" Target="fonts/OldStandardTT-italic.fntdata"/><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cd91862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cd91862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cd918621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cd918621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cd918621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cd918621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cc35785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cc35785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c35785f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c35785f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cd91862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cd91862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cc35785f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cc35785f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cd91862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cd9186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cd918621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cd91862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cd918621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cd918621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cd91862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cd91862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Mono"/>
              <a:buNone/>
              <a:defRPr sz="3000">
                <a:solidFill>
                  <a:schemeClr val="dk1"/>
                </a:solidFill>
                <a:latin typeface="Roboto Mono"/>
                <a:ea typeface="Roboto Mono"/>
                <a:cs typeface="Roboto Mono"/>
                <a:sym typeface="Roboto Mono"/>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searchgate.net/profile/Hamilton-Turner/publication/220133799_WreckWatch_Automatic_Traffic_Accident_Detection_and_Notification_with_Smartphones/links/02e7e51a7e3895c7de000000/WreckWatch-Automatic-Traffic-Accident-Detection-and-Notification-with-Smartphones.pdf" TargetMode="External"/><Relationship Id="rId4" Type="http://schemas.openxmlformats.org/officeDocument/2006/relationships/hyperlink" Target="https://www.researchgate.net/profile/Zainab-Alwan-5/publication/291356742_Car_Accident_Detection_and_Notification_System_Using_Smartphone/links/56a4dbac08aeef24c58ba6fc/Car-Accident-Detection-and-Notification-System-Using-Smartphone.pdf" TargetMode="External"/><Relationship Id="rId5" Type="http://schemas.openxmlformats.org/officeDocument/2006/relationships/hyperlink" Target="http://www.sosmartapp.com/" TargetMode="External"/><Relationship Id="rId6" Type="http://schemas.openxmlformats.org/officeDocument/2006/relationships/hyperlink" Target="https://www.noonlight.com/" TargetMode="External"/><Relationship Id="rId7" Type="http://schemas.openxmlformats.org/officeDocument/2006/relationships/hyperlink" Target="https://www.carlock.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ub.dev/packages/geolocator" TargetMode="External"/><Relationship Id="rId4" Type="http://schemas.openxmlformats.org/officeDocument/2006/relationships/hyperlink" Target="https://pub.dev/packages/sensors/versions/2.0.1" TargetMode="External"/><Relationship Id="rId5" Type="http://schemas.openxmlformats.org/officeDocument/2006/relationships/hyperlink" Target="https://pub.dev/packages/flutter_nearby_connections" TargetMode="External"/><Relationship Id="rId6" Type="http://schemas.openxmlformats.org/officeDocument/2006/relationships/hyperlink" Target="https://pub.dev/packages/flutter_sm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525"/>
        </a:solidFill>
      </p:bgPr>
    </p:bg>
    <p:spTree>
      <p:nvGrpSpPr>
        <p:cNvPr id="58" name="Shape 58"/>
        <p:cNvGrpSpPr/>
        <p:nvPr/>
      </p:nvGrpSpPr>
      <p:grpSpPr>
        <a:xfrm>
          <a:off x="0" y="0"/>
          <a:ext cx="0" cy="0"/>
          <a:chOff x="0" y="0"/>
          <a:chExt cx="0" cy="0"/>
        </a:xfrm>
      </p:grpSpPr>
      <p:sp>
        <p:nvSpPr>
          <p:cNvPr id="59" name="Google Shape;59;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Mono"/>
                <a:ea typeface="Roboto Mono"/>
                <a:cs typeface="Roboto Mono"/>
                <a:sym typeface="Roboto Mono"/>
              </a:rPr>
              <a:t>Oscar &amp; Akanksha</a:t>
            </a:r>
            <a:endParaRPr>
              <a:latin typeface="Roboto Mono"/>
              <a:ea typeface="Roboto Mono"/>
              <a:cs typeface="Roboto Mono"/>
              <a:sym typeface="Roboto Mono"/>
            </a:endParaRPr>
          </a:p>
        </p:txBody>
      </p:sp>
      <p:pic>
        <p:nvPicPr>
          <p:cNvPr id="60" name="Google Shape;60;p13"/>
          <p:cNvPicPr preferRelativeResize="0"/>
          <p:nvPr/>
        </p:nvPicPr>
        <p:blipFill>
          <a:blip r:embed="rId3">
            <a:alphaModFix/>
          </a:blip>
          <a:stretch>
            <a:fillRect/>
          </a:stretch>
        </p:blipFill>
        <p:spPr>
          <a:xfrm>
            <a:off x="3087900" y="2088900"/>
            <a:ext cx="2968200" cy="2968200"/>
          </a:xfrm>
          <a:prstGeom prst="rect">
            <a:avLst/>
          </a:prstGeom>
          <a:noFill/>
          <a:ln>
            <a:noFill/>
          </a:ln>
        </p:spPr>
      </p:pic>
      <p:sp>
        <p:nvSpPr>
          <p:cNvPr id="61" name="Google Shape;61;p13"/>
          <p:cNvSpPr txBox="1"/>
          <p:nvPr>
            <p:ph type="ctrTitle"/>
          </p:nvPr>
        </p:nvSpPr>
        <p:spPr>
          <a:xfrm>
            <a:off x="0" y="469650"/>
            <a:ext cx="9144000" cy="21021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10000">
                <a:latin typeface="Roboto Mono"/>
                <a:ea typeface="Roboto Mono"/>
                <a:cs typeface="Roboto Mono"/>
                <a:sym typeface="Roboto Mono"/>
              </a:rPr>
              <a:t>Speed Force</a:t>
            </a:r>
            <a:endParaRPr b="1" sz="1000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was not </a:t>
            </a:r>
            <a:r>
              <a:rPr b="1" lang="en"/>
              <a:t>accomplished</a:t>
            </a:r>
            <a:r>
              <a:rPr b="1" lang="en"/>
              <a:t> and why?</a:t>
            </a:r>
            <a:r>
              <a:rPr lang="en"/>
              <a:t> </a:t>
            </a:r>
            <a:endParaRPr/>
          </a:p>
        </p:txBody>
      </p:sp>
      <p:sp>
        <p:nvSpPr>
          <p:cNvPr id="117" name="Google Shape;117;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Not able to interface the mobile UI/UX with the backend server.</a:t>
            </a:r>
            <a:br>
              <a:rPr lang="en"/>
            </a:br>
            <a:r>
              <a:rPr lang="en" sz="1400"/>
              <a:t>- Neither of us has had this </a:t>
            </a:r>
            <a:r>
              <a:rPr lang="en" sz="1400"/>
              <a:t>experience</a:t>
            </a:r>
            <a:r>
              <a:rPr lang="en" sz="1400"/>
              <a:t> before.</a:t>
            </a:r>
            <a:endParaRPr sz="1400"/>
          </a:p>
          <a:p>
            <a:pPr indent="0" lvl="0" marL="0" rtl="0" algn="l">
              <a:spcBef>
                <a:spcPts val="1200"/>
              </a:spcBef>
              <a:spcAft>
                <a:spcPts val="0"/>
              </a:spcAft>
              <a:buNone/>
            </a:pPr>
            <a:r>
              <a:rPr lang="en"/>
              <a:t>Not able to incorporate New Relic dashboard.</a:t>
            </a:r>
            <a:br>
              <a:rPr lang="en"/>
            </a:br>
            <a:r>
              <a:rPr lang="en" sz="1400"/>
              <a:t>- First we did not have a completed project to test against</a:t>
            </a:r>
            <a:br>
              <a:rPr lang="en" sz="1400"/>
            </a:br>
            <a:r>
              <a:rPr lang="en" sz="1400"/>
              <a:t>- What metrics are important? Ie connection speed, t</a:t>
            </a:r>
            <a:r>
              <a:rPr lang="en" sz="1400"/>
              <a:t>ransmission</a:t>
            </a:r>
            <a:r>
              <a:rPr lang="en" sz="1400"/>
              <a:t> speed or dropped connections etc</a:t>
            </a:r>
            <a:endParaRPr sz="1400"/>
          </a:p>
          <a:p>
            <a:pPr indent="0" lvl="0" marL="0" rtl="0" algn="l">
              <a:spcBef>
                <a:spcPts val="1200"/>
              </a:spcBef>
              <a:spcAft>
                <a:spcPts val="0"/>
              </a:spcAft>
              <a:buNone/>
            </a:pPr>
            <a:r>
              <a:rPr lang="en"/>
              <a:t>Not sure of the best way to model nearby user for database purpose</a:t>
            </a:r>
            <a:br>
              <a:rPr lang="en"/>
            </a:br>
            <a:r>
              <a:rPr lang="en"/>
              <a:t>- </a:t>
            </a:r>
            <a:r>
              <a:rPr lang="en" sz="1400"/>
              <a:t>new NearbyUser model or use User model and add more parameters</a:t>
            </a:r>
            <a:endParaRPr sz="1400"/>
          </a:p>
          <a:p>
            <a:pPr indent="0" lvl="0" marL="0" rtl="0" algn="l">
              <a:spcBef>
                <a:spcPts val="1200"/>
              </a:spcBef>
              <a:spcAft>
                <a:spcPts val="1200"/>
              </a:spcAft>
              <a:buNone/>
            </a:pPr>
            <a:r>
              <a:rPr lang="en"/>
              <a:t>The idea and scope of this project is large. But we choose Hack for Good because we </a:t>
            </a:r>
            <a:r>
              <a:rPr lang="en"/>
              <a:t>believe</a:t>
            </a:r>
            <a:r>
              <a:rPr lang="en"/>
              <a:t> strongly in using </a:t>
            </a:r>
            <a:r>
              <a:rPr lang="en"/>
              <a:t>technology</a:t>
            </a:r>
            <a:r>
              <a:rPr lang="en"/>
              <a:t> to help instead of </a:t>
            </a:r>
            <a:r>
              <a:rPr lang="en"/>
              <a:t>hinder. We are a two person team created last minute who both have limited experience with this type of project. We learn a lot quickly but time still ran out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Improvements?</a:t>
            </a:r>
            <a:r>
              <a:rPr lang="en"/>
              <a:t> </a:t>
            </a:r>
            <a:endParaRPr/>
          </a:p>
        </p:txBody>
      </p:sp>
      <p:sp>
        <p:nvSpPr>
          <p:cNvPr id="123" name="Google Shape;123;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a:t>
            </a:r>
            <a:r>
              <a:rPr lang="en"/>
              <a:t> a robust </a:t>
            </a:r>
            <a:r>
              <a:rPr lang="en"/>
              <a:t>algorithm</a:t>
            </a:r>
            <a:r>
              <a:rPr lang="en"/>
              <a:t> so this can also be used for pedestrians.</a:t>
            </a:r>
            <a:endParaRPr/>
          </a:p>
          <a:p>
            <a:pPr indent="0" lvl="0" marL="0" rtl="0" algn="l">
              <a:spcBef>
                <a:spcPts val="1200"/>
              </a:spcBef>
              <a:spcAft>
                <a:spcPts val="0"/>
              </a:spcAft>
              <a:buNone/>
            </a:pPr>
            <a:r>
              <a:rPr lang="en"/>
              <a:t>Build better social tools, along the lines of Waze</a:t>
            </a:r>
            <a:endParaRPr/>
          </a:p>
          <a:p>
            <a:pPr indent="0" lvl="0" marL="0" rtl="0" algn="l">
              <a:spcBef>
                <a:spcPts val="1200"/>
              </a:spcBef>
              <a:spcAft>
                <a:spcPts val="0"/>
              </a:spcAft>
              <a:buNone/>
            </a:pPr>
            <a:r>
              <a:rPr lang="en"/>
              <a:t>Build a Web Application to </a:t>
            </a:r>
            <a:r>
              <a:rPr lang="en"/>
              <a:t>visualize</a:t>
            </a:r>
            <a:r>
              <a:rPr lang="en"/>
              <a:t> data. Did someone say New Relic Agent?</a:t>
            </a:r>
            <a:endParaRPr/>
          </a:p>
          <a:p>
            <a:pPr indent="0" lvl="0" marL="0" rtl="0" algn="l">
              <a:spcBef>
                <a:spcPts val="1200"/>
              </a:spcBef>
              <a:spcAft>
                <a:spcPts val="0"/>
              </a:spcAft>
              <a:buNone/>
            </a:pPr>
            <a:r>
              <a:rPr lang="en"/>
              <a:t>Incorporate Twitter somehow ie post accidents to Department of Transportation showing dangerous intersection hopefully build traction for </a:t>
            </a:r>
            <a:r>
              <a:rPr lang="en"/>
              <a:t>municipal</a:t>
            </a:r>
            <a:r>
              <a:rPr lang="en"/>
              <a:t> improvement.</a:t>
            </a:r>
            <a:endParaRPr/>
          </a:p>
          <a:p>
            <a:pPr indent="0" lvl="0" marL="0" rtl="0" algn="l">
              <a:spcBef>
                <a:spcPts val="1200"/>
              </a:spcBef>
              <a:spcAft>
                <a:spcPts val="1200"/>
              </a:spcAft>
              <a:buNone/>
            </a:pPr>
            <a:r>
              <a:rPr lang="en"/>
              <a:t>Biggest issue is how to entice users and pay for servers.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61000"/>
            <a:ext cx="8520600" cy="494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For Danny and Lovisa</a:t>
            </a:r>
            <a:endParaRPr b="1"/>
          </a:p>
          <a:p>
            <a:pPr indent="0" lvl="0" marL="0" rtl="0" algn="ctr">
              <a:spcBef>
                <a:spcPts val="1200"/>
              </a:spcBef>
              <a:spcAft>
                <a:spcPts val="0"/>
              </a:spcAft>
              <a:buNone/>
            </a:pPr>
            <a:r>
              <a:t/>
            </a:r>
            <a:endParaRPr b="1"/>
          </a:p>
          <a:p>
            <a:pPr indent="0" lvl="0" marL="0" rtl="0" algn="ctr">
              <a:spcBef>
                <a:spcPts val="1200"/>
              </a:spcBef>
              <a:spcAft>
                <a:spcPts val="0"/>
              </a:spcAft>
              <a:buNone/>
            </a:pPr>
            <a:r>
              <a:t/>
            </a:r>
            <a:endParaRPr b="1"/>
          </a:p>
          <a:p>
            <a:pPr indent="0" lvl="0" marL="0" rtl="0" algn="ctr">
              <a:spcBef>
                <a:spcPts val="1200"/>
              </a:spcBef>
              <a:spcAft>
                <a:spcPts val="0"/>
              </a:spcAft>
              <a:buNone/>
            </a:pPr>
            <a:r>
              <a:t/>
            </a:r>
            <a:endParaRPr b="1"/>
          </a:p>
          <a:p>
            <a:pPr indent="0" lvl="0" marL="0" rtl="0" algn="ctr">
              <a:spcBef>
                <a:spcPts val="1200"/>
              </a:spcBef>
              <a:spcAft>
                <a:spcPts val="1200"/>
              </a:spcAft>
              <a:buNone/>
            </a:pPr>
            <a:br>
              <a:rPr b="1" lang="en"/>
            </a:br>
            <a:r>
              <a:rPr b="1" lang="en"/>
              <a:t>And The Relicans</a:t>
            </a:r>
            <a:br>
              <a:rPr lang="en"/>
            </a:br>
            <a:endParaRPr/>
          </a:p>
        </p:txBody>
      </p:sp>
      <p:pic>
        <p:nvPicPr>
          <p:cNvPr id="129" name="Google Shape;129;p24"/>
          <p:cNvPicPr preferRelativeResize="0"/>
          <p:nvPr/>
        </p:nvPicPr>
        <p:blipFill>
          <a:blip r:embed="rId3">
            <a:alphaModFix/>
          </a:blip>
          <a:stretch>
            <a:fillRect/>
          </a:stretch>
        </p:blipFill>
        <p:spPr>
          <a:xfrm>
            <a:off x="2950912" y="518925"/>
            <a:ext cx="3242175" cy="1621075"/>
          </a:xfrm>
          <a:prstGeom prst="rect">
            <a:avLst/>
          </a:prstGeom>
          <a:noFill/>
          <a:ln>
            <a:noFill/>
          </a:ln>
        </p:spPr>
      </p:pic>
      <p:pic>
        <p:nvPicPr>
          <p:cNvPr id="130" name="Google Shape;130;p24"/>
          <p:cNvPicPr preferRelativeResize="0"/>
          <p:nvPr/>
        </p:nvPicPr>
        <p:blipFill rotWithShape="1">
          <a:blip r:embed="rId4">
            <a:alphaModFix/>
          </a:blip>
          <a:srcRect b="0" l="0" r="0" t="53471"/>
          <a:stretch/>
        </p:blipFill>
        <p:spPr>
          <a:xfrm>
            <a:off x="2895588" y="2772800"/>
            <a:ext cx="3352825" cy="223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Purpose</a:t>
            </a:r>
            <a:endParaRPr b="1"/>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Speed Force can detect a crash using your smartphone sensors and inform your designated emergency contact person that a possible crash has occurred. While similar tools exist, to our knowledge the nearby contacts feature is not included.</a:t>
            </a:r>
            <a:endParaRPr/>
          </a:p>
          <a:p>
            <a:pPr indent="0" lvl="0" marL="0" rtl="0" algn="l">
              <a:spcBef>
                <a:spcPts val="1200"/>
              </a:spcBef>
              <a:spcAft>
                <a:spcPts val="0"/>
              </a:spcAft>
              <a:buNone/>
            </a:pPr>
            <a:r>
              <a:rPr lang="en"/>
              <a:t>Speed Force will send a prompt to nearby users informing them of a possible accident nearby and ask them if they are willing to assist, in addition to the emergency contact.</a:t>
            </a:r>
            <a:endParaRPr/>
          </a:p>
          <a:p>
            <a:pPr indent="0" lvl="0" marL="0" rtl="0" algn="l">
              <a:spcBef>
                <a:spcPts val="1200"/>
              </a:spcBef>
              <a:spcAft>
                <a:spcPts val="1200"/>
              </a:spcAft>
              <a:buNone/>
            </a:pPr>
            <a:r>
              <a:rPr lang="en"/>
              <a:t>This tool is meant to be used in a community setting to support each other and  ensure </a:t>
            </a:r>
            <a:r>
              <a:rPr lang="en"/>
              <a:t>immediate emergency response</a:t>
            </a:r>
            <a:r>
              <a:rPr lang="en"/>
              <a:t>. Maybe Speed Force can save a life at a busy intersection with local businesses, or while driving to get groceries for loved 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700"/>
              <a:t>We are not the first to have this idea:</a:t>
            </a:r>
            <a:endParaRPr b="1" sz="2700"/>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a:ea typeface="Roboto"/>
                <a:cs typeface="Roboto"/>
                <a:sym typeface="Roboto"/>
              </a:rPr>
              <a:t>Papers</a:t>
            </a:r>
            <a:br>
              <a:rPr b="1" lang="en">
                <a:latin typeface="Roboto"/>
                <a:ea typeface="Roboto"/>
                <a:cs typeface="Roboto"/>
                <a:sym typeface="Roboto"/>
              </a:rPr>
            </a:br>
            <a:r>
              <a:rPr lang="en" sz="1750" u="sng">
                <a:solidFill>
                  <a:schemeClr val="hlink"/>
                </a:solidFill>
                <a:latin typeface="Roboto"/>
                <a:ea typeface="Roboto"/>
                <a:cs typeface="Roboto"/>
                <a:sym typeface="Roboto"/>
                <a:hlinkClick r:id="rId3"/>
              </a:rPr>
              <a:t>WreckWatch: Automatic Traffic Accident Detection &amp; Notification with Smartphones</a:t>
            </a:r>
            <a:br>
              <a:rPr lang="en">
                <a:latin typeface="Roboto"/>
                <a:ea typeface="Roboto"/>
                <a:cs typeface="Roboto"/>
                <a:sym typeface="Roboto"/>
              </a:rPr>
            </a:br>
            <a:r>
              <a:rPr lang="en" sz="1300">
                <a:latin typeface="Roboto"/>
                <a:ea typeface="Roboto"/>
                <a:cs typeface="Roboto"/>
                <a:sym typeface="Roboto"/>
              </a:rPr>
              <a:t>Jules White, Chris Thompson, Hamilton Turner, Brian Dougherty, and Douglas C. Schmidt</a:t>
            </a:r>
            <a:endParaRPr sz="1300">
              <a:latin typeface="Roboto"/>
              <a:ea typeface="Roboto"/>
              <a:cs typeface="Roboto"/>
              <a:sym typeface="Roboto"/>
            </a:endParaRPr>
          </a:p>
          <a:p>
            <a:pPr indent="0" lvl="0" marL="0" rtl="0" algn="l">
              <a:spcBef>
                <a:spcPts val="1200"/>
              </a:spcBef>
              <a:spcAft>
                <a:spcPts val="1200"/>
              </a:spcAft>
              <a:buNone/>
            </a:pPr>
            <a:r>
              <a:rPr lang="en" sz="1750" u="sng">
                <a:solidFill>
                  <a:schemeClr val="hlink"/>
                </a:solidFill>
                <a:latin typeface="Roboto"/>
                <a:ea typeface="Roboto"/>
                <a:cs typeface="Roboto"/>
                <a:sym typeface="Roboto"/>
                <a:hlinkClick r:id="rId4"/>
              </a:rPr>
              <a:t>Car Accident Detection and Notification System Using Smartphone</a:t>
            </a:r>
            <a:br>
              <a:rPr lang="en" sz="1750">
                <a:latin typeface="Roboto"/>
                <a:ea typeface="Roboto"/>
                <a:cs typeface="Roboto"/>
                <a:sym typeface="Roboto"/>
              </a:rPr>
            </a:br>
            <a:r>
              <a:rPr lang="en" sz="1300">
                <a:latin typeface="Roboto"/>
                <a:ea typeface="Roboto"/>
                <a:cs typeface="Roboto"/>
                <a:sym typeface="Roboto"/>
              </a:rPr>
              <a:t>Hamid M. Ali, Zainab S. Alwan</a:t>
            </a:r>
            <a:br>
              <a:rPr lang="en" sz="1300">
                <a:latin typeface="Roboto"/>
                <a:ea typeface="Roboto"/>
                <a:cs typeface="Roboto"/>
                <a:sym typeface="Roboto"/>
              </a:rPr>
            </a:br>
            <a:br>
              <a:rPr lang="en" sz="1300">
                <a:latin typeface="Roboto"/>
                <a:ea typeface="Roboto"/>
                <a:cs typeface="Roboto"/>
                <a:sym typeface="Roboto"/>
              </a:rPr>
            </a:br>
            <a:r>
              <a:rPr b="1" lang="en">
                <a:latin typeface="Roboto"/>
                <a:ea typeface="Roboto"/>
                <a:cs typeface="Roboto"/>
                <a:sym typeface="Roboto"/>
              </a:rPr>
              <a:t>Apps</a:t>
            </a:r>
            <a:br>
              <a:rPr b="1" lang="en" sz="1300">
                <a:latin typeface="Roboto"/>
                <a:ea typeface="Roboto"/>
                <a:cs typeface="Roboto"/>
                <a:sym typeface="Roboto"/>
              </a:rPr>
            </a:br>
            <a:r>
              <a:rPr lang="en" sz="1300" u="sng">
                <a:solidFill>
                  <a:schemeClr val="hlink"/>
                </a:solidFill>
                <a:latin typeface="Roboto"/>
                <a:ea typeface="Roboto"/>
                <a:cs typeface="Roboto"/>
                <a:sym typeface="Roboto"/>
                <a:hlinkClick r:id="rId5"/>
              </a:rPr>
              <a:t>http://www.sosmartapp.com/</a:t>
            </a:r>
            <a:br>
              <a:rPr lang="en" sz="1300">
                <a:latin typeface="Roboto"/>
                <a:ea typeface="Roboto"/>
                <a:cs typeface="Roboto"/>
                <a:sym typeface="Roboto"/>
              </a:rPr>
            </a:br>
            <a:r>
              <a:rPr lang="en" sz="1300" u="sng">
                <a:solidFill>
                  <a:schemeClr val="hlink"/>
                </a:solidFill>
                <a:latin typeface="Roboto"/>
                <a:ea typeface="Roboto"/>
                <a:cs typeface="Roboto"/>
                <a:sym typeface="Roboto"/>
                <a:hlinkClick r:id="rId6"/>
              </a:rPr>
              <a:t>https://www.noonlight.com/</a:t>
            </a:r>
            <a:br>
              <a:rPr lang="en" sz="1300">
                <a:latin typeface="Roboto"/>
                <a:ea typeface="Roboto"/>
                <a:cs typeface="Roboto"/>
                <a:sym typeface="Roboto"/>
              </a:rPr>
            </a:br>
            <a:r>
              <a:rPr lang="en" sz="1300" u="sng">
                <a:solidFill>
                  <a:schemeClr val="accent5"/>
                </a:solidFill>
                <a:latin typeface="Roboto"/>
                <a:ea typeface="Roboto"/>
                <a:cs typeface="Roboto"/>
                <a:sym typeface="Roboto"/>
                <a:hlinkClick r:id="rId7">
                  <a:extLst>
                    <a:ext uri="{A12FA001-AC4F-418D-AE19-62706E023703}">
                      <ahyp:hlinkClr val="tx"/>
                    </a:ext>
                  </a:extLst>
                </a:hlinkClick>
              </a:rPr>
              <a:t>https://www.carlock.co/</a:t>
            </a:r>
            <a:endParaRPr sz="1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700"/>
              <a:t>Why are we different?</a:t>
            </a:r>
            <a:endParaRPr b="1" sz="2700"/>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the nearby connection features both in </a:t>
            </a:r>
            <a:r>
              <a:rPr lang="en"/>
              <a:t>Android</a:t>
            </a:r>
            <a:r>
              <a:rPr lang="en"/>
              <a:t> and iOS as a key social aspect. We want the community to be engaged. When an accident occurs not only are the user and user’s emergency contact person (ECP) contacted but nearby users will be alerted of a possible accident or unsafe conditions.</a:t>
            </a:r>
            <a:endParaRPr/>
          </a:p>
          <a:p>
            <a:pPr indent="0" lvl="0" marL="0" rtl="0" algn="l">
              <a:spcBef>
                <a:spcPts val="1200"/>
              </a:spcBef>
              <a:spcAft>
                <a:spcPts val="1200"/>
              </a:spcAft>
              <a:buNone/>
            </a:pPr>
            <a:r>
              <a:rPr lang="en"/>
              <a:t>Sometimes as a bystander you feel helpless, but with this app you can contribute by allowing the ECP to contact your phone if the hurt user’s phone happens to be damaged. Noticed a car or someone fleeing the </a:t>
            </a:r>
            <a:r>
              <a:rPr lang="en"/>
              <a:t>scene? take a picture and possibly solve a hit and run!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Detection</a:t>
            </a:r>
            <a:r>
              <a:rPr b="1" lang="en"/>
              <a:t> Phase</a:t>
            </a:r>
            <a:endParaRPr b="1"/>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Roboto"/>
                <a:ea typeface="Roboto"/>
                <a:cs typeface="Roboto"/>
                <a:sym typeface="Roboto"/>
              </a:rPr>
              <a:t>Detection start at 24Kph =14.9 Mph</a:t>
            </a:r>
            <a:br>
              <a:rPr lang="en"/>
            </a:br>
            <a:r>
              <a:rPr lang="en"/>
              <a:t>- </a:t>
            </a:r>
            <a:r>
              <a:rPr lang="en" sz="1400"/>
              <a:t>This assumes you/phone are in motion and not Usain Bolt who’s </a:t>
            </a:r>
            <a:r>
              <a:rPr lang="en" sz="1400"/>
              <a:t>world</a:t>
            </a:r>
            <a:r>
              <a:rPr lang="en" sz="1400"/>
              <a:t> record is 23.35 mph</a:t>
            </a:r>
            <a:endParaRPr sz="1400"/>
          </a:p>
          <a:p>
            <a:pPr indent="0" lvl="0" marL="0" rtl="0" algn="l">
              <a:spcBef>
                <a:spcPts val="1200"/>
              </a:spcBef>
              <a:spcAft>
                <a:spcPts val="0"/>
              </a:spcAft>
              <a:buNone/>
            </a:pPr>
            <a:r>
              <a:rPr lang="en">
                <a:latin typeface="Roboto"/>
                <a:ea typeface="Roboto"/>
                <a:cs typeface="Roboto"/>
                <a:sym typeface="Roboto"/>
              </a:rPr>
              <a:t>Acceleration values greater than or equal to 4G</a:t>
            </a:r>
            <a:br>
              <a:rPr lang="en"/>
            </a:br>
            <a:r>
              <a:rPr lang="en"/>
              <a:t>-</a:t>
            </a:r>
            <a:r>
              <a:rPr lang="en" sz="1400"/>
              <a:t> </a:t>
            </a:r>
            <a:r>
              <a:rPr lang="en" sz="1400">
                <a:latin typeface="Roboto"/>
                <a:ea typeface="Roboto"/>
                <a:cs typeface="Roboto"/>
                <a:sym typeface="Roboto"/>
              </a:rPr>
              <a:t> minimizes false positives from dropped </a:t>
            </a:r>
            <a:r>
              <a:rPr lang="en" sz="1400"/>
              <a:t>phones</a:t>
            </a:r>
            <a:endParaRPr sz="1400"/>
          </a:p>
          <a:p>
            <a:pPr indent="0" lvl="0" marL="0" rtl="0" algn="l">
              <a:spcBef>
                <a:spcPts val="1200"/>
              </a:spcBef>
              <a:spcAft>
                <a:spcPts val="0"/>
              </a:spcAft>
              <a:buNone/>
            </a:pPr>
            <a:r>
              <a:rPr lang="en"/>
              <a:t>Both values must be met. </a:t>
            </a:r>
            <a:r>
              <a:rPr i="1" lang="en"/>
              <a:t>*other sensors used but limited for project*</a:t>
            </a:r>
            <a:endParaRPr i="1"/>
          </a:p>
          <a:p>
            <a:pPr indent="0" lvl="0" marL="0" rtl="0" algn="l">
              <a:spcBef>
                <a:spcPts val="1200"/>
              </a:spcBef>
              <a:spcAft>
                <a:spcPts val="1200"/>
              </a:spcAft>
              <a:buNone/>
            </a:pPr>
            <a:r>
              <a:rPr lang="en"/>
              <a:t>Values derived from research papers and</a:t>
            </a:r>
            <a:r>
              <a:rPr lang="en">
                <a:latin typeface="Roboto"/>
                <a:ea typeface="Roboto"/>
                <a:cs typeface="Roboto"/>
                <a:sym typeface="Roboto"/>
              </a:rPr>
              <a:t> are for a person in a car at constant velocity, but res</a:t>
            </a:r>
            <a:r>
              <a:rPr lang="en"/>
              <a:t>earch </a:t>
            </a:r>
            <a:r>
              <a:rPr lang="en">
                <a:latin typeface="Roboto"/>
                <a:ea typeface="Roboto"/>
                <a:cs typeface="Roboto"/>
                <a:sym typeface="Roboto"/>
              </a:rPr>
              <a:t>discusses potential application for people outside of car ie pedestrians or cars traveling at slower speeds ie city intersections with constant starting/stopping.</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Collection and Transmission Phase</a:t>
            </a:r>
            <a:endParaRPr b="1"/>
          </a:p>
        </p:txBody>
      </p:sp>
      <p:sp>
        <p:nvSpPr>
          <p:cNvPr id="91" name="Google Shape;91;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Send </a:t>
            </a:r>
            <a:r>
              <a:rPr lang="en"/>
              <a:t>relevant</a:t>
            </a:r>
            <a:r>
              <a:rPr lang="en"/>
              <a:t> data to server to be incorporated into </a:t>
            </a:r>
            <a:r>
              <a:rPr lang="en"/>
              <a:t>database</a:t>
            </a:r>
            <a:endParaRPr/>
          </a:p>
          <a:p>
            <a:pPr indent="-308610" lvl="0" marL="457200" rtl="0" algn="l">
              <a:spcBef>
                <a:spcPts val="1200"/>
              </a:spcBef>
              <a:spcAft>
                <a:spcPts val="0"/>
              </a:spcAft>
              <a:buSzPct val="100000"/>
              <a:buChar char="-"/>
            </a:pPr>
            <a:r>
              <a:rPr lang="en"/>
              <a:t>Name</a:t>
            </a:r>
            <a:endParaRPr/>
          </a:p>
          <a:p>
            <a:pPr indent="-308610" lvl="0" marL="457200" rtl="0" algn="l">
              <a:spcBef>
                <a:spcPts val="0"/>
              </a:spcBef>
              <a:spcAft>
                <a:spcPts val="0"/>
              </a:spcAft>
              <a:buSzPct val="100000"/>
              <a:buChar char="-"/>
            </a:pPr>
            <a:r>
              <a:rPr lang="en"/>
              <a:t>Phone</a:t>
            </a:r>
            <a:endParaRPr/>
          </a:p>
          <a:p>
            <a:pPr indent="-308610" lvl="0" marL="457200" rtl="0" algn="l">
              <a:spcBef>
                <a:spcPts val="0"/>
              </a:spcBef>
              <a:spcAft>
                <a:spcPts val="0"/>
              </a:spcAft>
              <a:buSzPct val="100000"/>
              <a:buChar char="-"/>
            </a:pPr>
            <a:r>
              <a:rPr lang="en"/>
              <a:t>Email</a:t>
            </a:r>
            <a:endParaRPr/>
          </a:p>
          <a:p>
            <a:pPr indent="-308610" lvl="0" marL="457200" rtl="0" algn="l">
              <a:spcBef>
                <a:spcPts val="0"/>
              </a:spcBef>
              <a:spcAft>
                <a:spcPts val="0"/>
              </a:spcAft>
              <a:buSzPct val="100000"/>
              <a:buChar char="-"/>
            </a:pPr>
            <a:r>
              <a:rPr lang="en"/>
              <a:t>ECP Name</a:t>
            </a:r>
            <a:endParaRPr/>
          </a:p>
          <a:p>
            <a:pPr indent="-308610" lvl="0" marL="457200" rtl="0" algn="l">
              <a:spcBef>
                <a:spcPts val="0"/>
              </a:spcBef>
              <a:spcAft>
                <a:spcPts val="0"/>
              </a:spcAft>
              <a:buSzPct val="100000"/>
              <a:buChar char="-"/>
            </a:pPr>
            <a:r>
              <a:rPr lang="en"/>
              <a:t>ECP phone</a:t>
            </a:r>
            <a:endParaRPr/>
          </a:p>
          <a:p>
            <a:pPr indent="-308610" lvl="0" marL="457200" rtl="0" algn="l">
              <a:spcBef>
                <a:spcPts val="0"/>
              </a:spcBef>
              <a:spcAft>
                <a:spcPts val="0"/>
              </a:spcAft>
              <a:buSzPct val="100000"/>
              <a:buChar char="-"/>
            </a:pPr>
            <a:r>
              <a:rPr lang="en"/>
              <a:t>ECP email</a:t>
            </a:r>
            <a:endParaRPr/>
          </a:p>
          <a:p>
            <a:pPr indent="-308610" lvl="0" marL="457200" rtl="0" algn="l">
              <a:spcBef>
                <a:spcPts val="0"/>
              </a:spcBef>
              <a:spcAft>
                <a:spcPts val="0"/>
              </a:spcAft>
              <a:buSzPct val="100000"/>
              <a:buChar char="-"/>
            </a:pPr>
            <a:r>
              <a:rPr lang="en"/>
              <a:t>Speed</a:t>
            </a:r>
            <a:endParaRPr/>
          </a:p>
          <a:p>
            <a:pPr indent="-308610" lvl="0" marL="457200" rtl="0" algn="l">
              <a:spcBef>
                <a:spcPts val="0"/>
              </a:spcBef>
              <a:spcAft>
                <a:spcPts val="0"/>
              </a:spcAft>
              <a:buSzPct val="100000"/>
              <a:buChar char="-"/>
            </a:pPr>
            <a:r>
              <a:rPr lang="en"/>
              <a:t>Force</a:t>
            </a:r>
            <a:endParaRPr/>
          </a:p>
          <a:p>
            <a:pPr indent="-308610" lvl="0" marL="457200" rtl="0" algn="l">
              <a:spcBef>
                <a:spcPts val="0"/>
              </a:spcBef>
              <a:spcAft>
                <a:spcPts val="0"/>
              </a:spcAft>
              <a:buSzPct val="100000"/>
              <a:buChar char="-"/>
            </a:pPr>
            <a:r>
              <a:rPr lang="en"/>
              <a:t>Latitude</a:t>
            </a:r>
            <a:endParaRPr/>
          </a:p>
          <a:p>
            <a:pPr indent="-308610" lvl="0" marL="457200" rtl="0" algn="l">
              <a:spcBef>
                <a:spcPts val="0"/>
              </a:spcBef>
              <a:spcAft>
                <a:spcPts val="0"/>
              </a:spcAft>
              <a:buSzPct val="100000"/>
              <a:buChar char="-"/>
            </a:pPr>
            <a:r>
              <a:rPr lang="en"/>
              <a:t>Longitude</a:t>
            </a:r>
            <a:endParaRPr/>
          </a:p>
          <a:p>
            <a:pPr indent="0" lvl="0" marL="0" rtl="0" algn="l">
              <a:spcBef>
                <a:spcPts val="1200"/>
              </a:spcBef>
              <a:spcAft>
                <a:spcPts val="0"/>
              </a:spcAft>
              <a:buNone/>
            </a:pPr>
            <a:r>
              <a:rPr lang="en"/>
              <a:t>Access relevant from database to alert </a:t>
            </a:r>
            <a:endParaRPr/>
          </a:p>
          <a:p>
            <a:pPr indent="-308610" lvl="0" marL="457200" rtl="0" algn="l">
              <a:spcBef>
                <a:spcPts val="1200"/>
              </a:spcBef>
              <a:spcAft>
                <a:spcPts val="0"/>
              </a:spcAft>
              <a:buSzPct val="100000"/>
              <a:buChar char="-"/>
            </a:pPr>
            <a:r>
              <a:rPr lang="en"/>
              <a:t>User</a:t>
            </a:r>
            <a:endParaRPr/>
          </a:p>
          <a:p>
            <a:pPr indent="-308610" lvl="0" marL="457200" rtl="0" algn="l">
              <a:spcBef>
                <a:spcPts val="0"/>
              </a:spcBef>
              <a:spcAft>
                <a:spcPts val="0"/>
              </a:spcAft>
              <a:buSzPct val="100000"/>
              <a:buChar char="-"/>
            </a:pPr>
            <a:r>
              <a:rPr lang="en"/>
              <a:t>Emergency Contact</a:t>
            </a:r>
            <a:endParaRPr/>
          </a:p>
          <a:p>
            <a:pPr indent="-308610" lvl="0" marL="457200" rtl="0" algn="l">
              <a:spcBef>
                <a:spcPts val="0"/>
              </a:spcBef>
              <a:spcAft>
                <a:spcPts val="0"/>
              </a:spcAft>
              <a:buSzPct val="100000"/>
              <a:buChar char="-"/>
            </a:pPr>
            <a:r>
              <a:rPr lang="en"/>
              <a:t>Nearby Users</a:t>
            </a:r>
            <a:endParaRPr/>
          </a:p>
        </p:txBody>
      </p:sp>
      <p:pic>
        <p:nvPicPr>
          <p:cNvPr id="92" name="Google Shape;92;p18"/>
          <p:cNvPicPr preferRelativeResize="0"/>
          <p:nvPr/>
        </p:nvPicPr>
        <p:blipFill>
          <a:blip r:embed="rId3">
            <a:alphaModFix/>
          </a:blip>
          <a:stretch>
            <a:fillRect/>
          </a:stretch>
        </p:blipFill>
        <p:spPr>
          <a:xfrm>
            <a:off x="3492925" y="1496300"/>
            <a:ext cx="5189075" cy="1990775"/>
          </a:xfrm>
          <a:prstGeom prst="rect">
            <a:avLst/>
          </a:prstGeom>
          <a:noFill/>
          <a:ln>
            <a:noFill/>
          </a:ln>
        </p:spPr>
      </p:pic>
      <p:pic>
        <p:nvPicPr>
          <p:cNvPr id="93" name="Google Shape;93;p18"/>
          <p:cNvPicPr preferRelativeResize="0"/>
          <p:nvPr/>
        </p:nvPicPr>
        <p:blipFill rotWithShape="1">
          <a:blip r:embed="rId4">
            <a:alphaModFix/>
          </a:blip>
          <a:srcRect b="58111" l="0" r="0" t="0"/>
          <a:stretch/>
        </p:blipFill>
        <p:spPr>
          <a:xfrm>
            <a:off x="5234350" y="3127675"/>
            <a:ext cx="1809800" cy="1642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Termination</a:t>
            </a:r>
            <a:r>
              <a:rPr b="1" lang="en"/>
              <a:t> Phase</a:t>
            </a:r>
            <a:endParaRPr b="1"/>
          </a:p>
        </p:txBody>
      </p:sp>
      <p:sp>
        <p:nvSpPr>
          <p:cNvPr id="99" name="Google Shape;99;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Everything OK</a:t>
            </a:r>
            <a:endParaRPr/>
          </a:p>
          <a:p>
            <a:pPr indent="-325755" lvl="0" marL="457200" rtl="0" algn="l">
              <a:spcBef>
                <a:spcPts val="1200"/>
              </a:spcBef>
              <a:spcAft>
                <a:spcPts val="0"/>
              </a:spcAft>
              <a:buSzPct val="100000"/>
              <a:buChar char="-"/>
            </a:pPr>
            <a:r>
              <a:rPr lang="en"/>
              <a:t>User or </a:t>
            </a:r>
            <a:r>
              <a:rPr lang="en"/>
              <a:t>Emergency</a:t>
            </a:r>
            <a:r>
              <a:rPr lang="en"/>
              <a:t> Contact confirm everything ok and app returns to listening mode.</a:t>
            </a:r>
            <a:endParaRPr/>
          </a:p>
          <a:p>
            <a:pPr indent="0" lvl="0" marL="0" rtl="0" algn="l">
              <a:spcBef>
                <a:spcPts val="1200"/>
              </a:spcBef>
              <a:spcAft>
                <a:spcPts val="0"/>
              </a:spcAft>
              <a:buNone/>
            </a:pPr>
            <a:r>
              <a:rPr lang="en"/>
              <a:t>Everything NOT OK</a:t>
            </a:r>
            <a:endParaRPr/>
          </a:p>
          <a:p>
            <a:pPr indent="-325755" lvl="0" marL="457200" rtl="0" algn="l">
              <a:spcBef>
                <a:spcPts val="1200"/>
              </a:spcBef>
              <a:spcAft>
                <a:spcPts val="0"/>
              </a:spcAft>
              <a:buSzPct val="100000"/>
              <a:buChar char="-"/>
            </a:pPr>
            <a:r>
              <a:rPr lang="en"/>
              <a:t>User or </a:t>
            </a:r>
            <a:r>
              <a:rPr lang="en"/>
              <a:t>Emergency Contact reach Emergency Personnel for Help.</a:t>
            </a:r>
            <a:endParaRPr/>
          </a:p>
          <a:p>
            <a:pPr indent="-325755" lvl="0" marL="457200" rtl="0" algn="l">
              <a:spcBef>
                <a:spcPts val="0"/>
              </a:spcBef>
              <a:spcAft>
                <a:spcPts val="0"/>
              </a:spcAft>
              <a:buSzPct val="100000"/>
              <a:buChar char="-"/>
            </a:pPr>
            <a:r>
              <a:rPr lang="en"/>
              <a:t>If no solution is made after X time. We are sorry no further data to assist.</a:t>
            </a:r>
            <a:endParaRPr/>
          </a:p>
          <a:p>
            <a:pPr indent="0" lvl="0" marL="0" rtl="0" algn="l">
              <a:spcBef>
                <a:spcPts val="1200"/>
              </a:spcBef>
              <a:spcAft>
                <a:spcPts val="0"/>
              </a:spcAft>
              <a:buNone/>
            </a:pPr>
            <a:r>
              <a:rPr lang="en"/>
              <a:t>For Nearby User</a:t>
            </a:r>
            <a:endParaRPr/>
          </a:p>
          <a:p>
            <a:pPr indent="-325755" lvl="0" marL="457200" rtl="0" algn="l">
              <a:spcBef>
                <a:spcPts val="1200"/>
              </a:spcBef>
              <a:spcAft>
                <a:spcPts val="0"/>
              </a:spcAft>
              <a:buSzPct val="100000"/>
              <a:buChar char="-"/>
            </a:pPr>
            <a:r>
              <a:rPr lang="en"/>
              <a:t>If no accident noticed, returns to listening mode</a:t>
            </a:r>
            <a:endParaRPr/>
          </a:p>
          <a:p>
            <a:pPr indent="-325755" lvl="0" marL="457200" rtl="0" algn="l">
              <a:spcBef>
                <a:spcPts val="0"/>
              </a:spcBef>
              <a:spcAft>
                <a:spcPts val="0"/>
              </a:spcAft>
              <a:buSzPct val="100000"/>
              <a:buChar char="-"/>
            </a:pPr>
            <a:r>
              <a:rPr lang="en"/>
              <a:t>If accident noticed</a:t>
            </a:r>
            <a:endParaRPr/>
          </a:p>
          <a:p>
            <a:pPr indent="-304165" lvl="1" marL="914400" rtl="0" algn="l">
              <a:spcBef>
                <a:spcPts val="0"/>
              </a:spcBef>
              <a:spcAft>
                <a:spcPts val="0"/>
              </a:spcAft>
              <a:buSzPct val="100000"/>
              <a:buChar char="-"/>
            </a:pPr>
            <a:r>
              <a:rPr lang="en"/>
              <a:t>Willing to be point of contact for Emergency Contact</a:t>
            </a:r>
            <a:endParaRPr/>
          </a:p>
          <a:p>
            <a:pPr indent="-304165" lvl="1" marL="914400" rtl="0" algn="l">
              <a:spcBef>
                <a:spcPts val="0"/>
              </a:spcBef>
              <a:spcAft>
                <a:spcPts val="0"/>
              </a:spcAft>
              <a:buSzPct val="100000"/>
              <a:buChar char="-"/>
            </a:pPr>
            <a:r>
              <a:rPr lang="en"/>
              <a:t>Notice suspicious behavior? Take photo!</a:t>
            </a:r>
            <a:endParaRPr/>
          </a:p>
          <a:p>
            <a:pPr indent="-304165" lvl="1" marL="914400" rtl="0" algn="l">
              <a:spcBef>
                <a:spcPts val="0"/>
              </a:spcBef>
              <a:spcAft>
                <a:spcPts val="0"/>
              </a:spcAft>
              <a:buSzPct val="100000"/>
              <a:buChar char="-"/>
            </a:pPr>
            <a:r>
              <a:rPr lang="en"/>
              <a:t>Return to listening mode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52400" y="152400"/>
            <a:ext cx="8839204" cy="4691511"/>
          </a:xfrm>
          <a:prstGeom prst="rect">
            <a:avLst/>
          </a:prstGeom>
          <a:noFill/>
          <a:ln>
            <a:noFill/>
          </a:ln>
        </p:spPr>
      </p:pic>
      <p:sp>
        <p:nvSpPr>
          <p:cNvPr id="105" name="Google Shape;105;p20"/>
          <p:cNvSpPr txBox="1"/>
          <p:nvPr>
            <p:ph type="title"/>
          </p:nvPr>
        </p:nvSpPr>
        <p:spPr>
          <a:xfrm>
            <a:off x="311700" y="4251025"/>
            <a:ext cx="8022900" cy="6132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t>Design Diagram</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a:t>
            </a:r>
            <a:r>
              <a:rPr b="1" lang="en"/>
              <a:t>was</a:t>
            </a:r>
            <a:r>
              <a:rPr b="1" lang="en"/>
              <a:t> accomplished?</a:t>
            </a:r>
            <a:endParaRPr b="1"/>
          </a:p>
        </p:txBody>
      </p:sp>
      <p:sp>
        <p:nvSpPr>
          <p:cNvPr id="111" name="Google Shape;111;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Design Diagram to focus design choices</a:t>
            </a:r>
            <a:endParaRPr/>
          </a:p>
          <a:p>
            <a:pPr indent="0" lvl="0" marL="0" rtl="0" algn="l">
              <a:spcBef>
                <a:spcPts val="1200"/>
              </a:spcBef>
              <a:spcAft>
                <a:spcPts val="0"/>
              </a:spcAft>
              <a:buNone/>
            </a:pPr>
            <a:r>
              <a:rPr lang="en"/>
              <a:t>Designed a user interface demo using Flutter and Android</a:t>
            </a:r>
            <a:endParaRPr/>
          </a:p>
          <a:p>
            <a:pPr indent="-342900" lvl="0" marL="457200" rtl="0" algn="l">
              <a:spcBef>
                <a:spcPts val="1200"/>
              </a:spcBef>
              <a:spcAft>
                <a:spcPts val="0"/>
              </a:spcAft>
              <a:buSzPts val="1800"/>
              <a:buChar char="-"/>
            </a:pPr>
            <a:r>
              <a:rPr lang="en"/>
              <a:t>Incorporated </a:t>
            </a:r>
            <a:r>
              <a:rPr lang="en"/>
              <a:t>multiple</a:t>
            </a:r>
            <a:r>
              <a:rPr lang="en"/>
              <a:t> plugin for the </a:t>
            </a:r>
            <a:r>
              <a:rPr lang="en"/>
              <a:t>relevant</a:t>
            </a:r>
            <a:r>
              <a:rPr lang="en"/>
              <a:t> sensors</a:t>
            </a:r>
            <a:endParaRPr/>
          </a:p>
          <a:p>
            <a:pPr indent="-304800" lvl="0" marL="685800" rtl="0" algn="l">
              <a:spcBef>
                <a:spcPts val="0"/>
              </a:spcBef>
              <a:spcAft>
                <a:spcPts val="0"/>
              </a:spcAft>
              <a:buSzPts val="1200"/>
              <a:buChar char="-"/>
            </a:pPr>
            <a:r>
              <a:rPr lang="en" sz="1200">
                <a:solidFill>
                  <a:srgbClr val="0366D6"/>
                </a:solidFill>
                <a:uFill>
                  <a:noFill/>
                </a:uFill>
                <a:hlinkClick r:id="rId3">
                  <a:extLst>
                    <a:ext uri="{A12FA001-AC4F-418D-AE19-62706E023703}">
                      <ahyp:hlinkClr val="tx"/>
                    </a:ext>
                  </a:extLst>
                </a:hlinkClick>
              </a:rPr>
              <a:t>geolocator 7.0.3</a:t>
            </a:r>
            <a:r>
              <a:rPr lang="en" sz="1200">
                <a:solidFill>
                  <a:srgbClr val="24292E"/>
                </a:solidFill>
              </a:rPr>
              <a:t> - GPS</a:t>
            </a:r>
            <a:endParaRPr sz="1200">
              <a:solidFill>
                <a:srgbClr val="24292E"/>
              </a:solidFill>
            </a:endParaRPr>
          </a:p>
          <a:p>
            <a:pPr indent="-304800" lvl="0" marL="685800" rtl="0" algn="l">
              <a:spcBef>
                <a:spcPts val="0"/>
              </a:spcBef>
              <a:spcAft>
                <a:spcPts val="0"/>
              </a:spcAft>
              <a:buSzPts val="1200"/>
              <a:buChar char="-"/>
            </a:pPr>
            <a:r>
              <a:rPr lang="en" sz="1200">
                <a:solidFill>
                  <a:srgbClr val="0366D6"/>
                </a:solidFill>
                <a:uFill>
                  <a:noFill/>
                </a:uFill>
                <a:hlinkClick r:id="rId4">
                  <a:extLst>
                    <a:ext uri="{A12FA001-AC4F-418D-AE19-62706E023703}">
                      <ahyp:hlinkClr val="tx"/>
                    </a:ext>
                  </a:extLst>
                </a:hlinkClick>
              </a:rPr>
              <a:t>sensors 2.0.1</a:t>
            </a:r>
            <a:r>
              <a:rPr lang="en" sz="1200">
                <a:solidFill>
                  <a:srgbClr val="0366D6"/>
                </a:solidFill>
              </a:rPr>
              <a:t> - </a:t>
            </a:r>
            <a:r>
              <a:rPr lang="en" sz="1200">
                <a:solidFill>
                  <a:srgbClr val="24292E"/>
                </a:solidFill>
              </a:rPr>
              <a:t>Accelerometer &amp; Gyroscope</a:t>
            </a:r>
            <a:endParaRPr sz="1200">
              <a:solidFill>
                <a:srgbClr val="24292E"/>
              </a:solidFill>
            </a:endParaRPr>
          </a:p>
          <a:p>
            <a:pPr indent="-304800" lvl="0" marL="685800" rtl="0" algn="l">
              <a:spcBef>
                <a:spcPts val="0"/>
              </a:spcBef>
              <a:spcAft>
                <a:spcPts val="0"/>
              </a:spcAft>
              <a:buSzPts val="1200"/>
              <a:buChar char="-"/>
            </a:pPr>
            <a:r>
              <a:rPr lang="en" sz="1200">
                <a:solidFill>
                  <a:srgbClr val="0366D6"/>
                </a:solidFill>
                <a:uFill>
                  <a:noFill/>
                </a:uFill>
                <a:hlinkClick r:id="rId5">
                  <a:extLst>
                    <a:ext uri="{A12FA001-AC4F-418D-AE19-62706E023703}">
                      <ahyp:hlinkClr val="tx"/>
                    </a:ext>
                  </a:extLst>
                </a:hlinkClick>
              </a:rPr>
              <a:t>flutter nearby connections 1.0.11</a:t>
            </a:r>
            <a:endParaRPr/>
          </a:p>
          <a:p>
            <a:pPr indent="-304800" lvl="0" marL="685800" rtl="0" algn="l">
              <a:spcBef>
                <a:spcPts val="0"/>
              </a:spcBef>
              <a:spcAft>
                <a:spcPts val="0"/>
              </a:spcAft>
              <a:buSzPts val="1200"/>
              <a:buChar char="-"/>
            </a:pPr>
            <a:r>
              <a:rPr lang="en" sz="1200">
                <a:solidFill>
                  <a:srgbClr val="0366D6"/>
                </a:solidFill>
                <a:uFill>
                  <a:noFill/>
                </a:uFill>
                <a:hlinkClick r:id="rId6">
                  <a:extLst>
                    <a:ext uri="{A12FA001-AC4F-418D-AE19-62706E023703}">
                      <ahyp:hlinkClr val="tx"/>
                    </a:ext>
                  </a:extLst>
                </a:hlinkClick>
              </a:rPr>
              <a:t>flutter sms 2.3.1</a:t>
            </a:r>
            <a:endParaRPr sz="1200">
              <a:solidFill>
                <a:srgbClr val="0366D6"/>
              </a:solidFill>
            </a:endParaRPr>
          </a:p>
          <a:p>
            <a:pPr indent="0" lvl="0" marL="0" rtl="0" algn="l">
              <a:spcBef>
                <a:spcPts val="1200"/>
              </a:spcBef>
              <a:spcAft>
                <a:spcPts val="0"/>
              </a:spcAft>
              <a:buNone/>
            </a:pPr>
            <a:r>
              <a:rPr lang="en"/>
              <a:t>Constructed a Ruby on Rails Server with a database to capture user data</a:t>
            </a:r>
            <a:endParaRPr/>
          </a:p>
          <a:p>
            <a:pPr indent="-342900" lvl="0" marL="457200" rtl="0" algn="l">
              <a:spcBef>
                <a:spcPts val="1200"/>
              </a:spcBef>
              <a:spcAft>
                <a:spcPts val="0"/>
              </a:spcAft>
              <a:buSzPts val="1800"/>
              <a:buChar char="-"/>
            </a:pPr>
            <a:r>
              <a:rPr lang="en"/>
              <a:t>Had to learn Rails :)</a:t>
            </a:r>
            <a:endParaRPr/>
          </a:p>
          <a:p>
            <a:pPr indent="0" lvl="0" marL="0" rtl="0" algn="l">
              <a:spcBef>
                <a:spcPts val="1200"/>
              </a:spcBef>
              <a:spcAft>
                <a:spcPts val="1200"/>
              </a:spcAft>
              <a:buNone/>
            </a:pPr>
            <a:r>
              <a:rPr lang="en"/>
              <a:t>Presentation Material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