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80" r:id="rId21"/>
    <p:sldId id="281" r:id="rId22"/>
    <p:sldId id="277" r:id="rId23"/>
    <p:sldId id="279" r:id="rId24"/>
    <p:sldId id="271" r:id="rId25"/>
    <p:sldId id="278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509D9-E4E8-41D1-BA04-66AC3C5929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0042F3-7A3F-46A4-97C3-E3770C09A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extract the month details from the date column df['Month'] = df['Date'].dt.month</a:t>
          </a:r>
        </a:p>
      </dgm:t>
    </dgm:pt>
    <dgm:pt modelId="{FA97093C-65DA-4487-8143-3896EBE662A9}" type="parTrans" cxnId="{6362955E-C600-4A5A-85E6-3A3AB9B6B34A}">
      <dgm:prSet/>
      <dgm:spPr/>
      <dgm:t>
        <a:bodyPr/>
        <a:lstStyle/>
        <a:p>
          <a:endParaRPr lang="en-US"/>
        </a:p>
      </dgm:t>
    </dgm:pt>
    <dgm:pt modelId="{FBD753D3-CC90-458D-A2BA-3A1A15CDB004}" type="sibTrans" cxnId="{6362955E-C600-4A5A-85E6-3A3AB9B6B34A}">
      <dgm:prSet/>
      <dgm:spPr/>
      <dgm:t>
        <a:bodyPr/>
        <a:lstStyle/>
        <a:p>
          <a:endParaRPr lang="en-US"/>
        </a:p>
      </dgm:t>
    </dgm:pt>
    <dgm:pt modelId="{5B4B922F-7E70-4C95-BAB3-CE4051E391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extract the day details from the date column df['Day'] = df['Date'].dt.day</a:t>
          </a:r>
        </a:p>
      </dgm:t>
    </dgm:pt>
    <dgm:pt modelId="{6D2038E6-1154-4FCE-A721-7D8175A5FE1C}" type="parTrans" cxnId="{AA081B39-45EF-49DC-BACC-194ABBCD1A92}">
      <dgm:prSet/>
      <dgm:spPr/>
      <dgm:t>
        <a:bodyPr/>
        <a:lstStyle/>
        <a:p>
          <a:endParaRPr lang="en-US"/>
        </a:p>
      </dgm:t>
    </dgm:pt>
    <dgm:pt modelId="{915CAA24-3E44-4CD9-A4FE-9CDA961791AA}" type="sibTrans" cxnId="{AA081B39-45EF-49DC-BACC-194ABBCD1A92}">
      <dgm:prSet/>
      <dgm:spPr/>
      <dgm:t>
        <a:bodyPr/>
        <a:lstStyle/>
        <a:p>
          <a:endParaRPr lang="en-US"/>
        </a:p>
      </dgm:t>
    </dgm:pt>
    <dgm:pt modelId="{7BA10D8C-4B92-448C-B7CC-C7C2C190A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hot encoding of categorical variables using </a:t>
          </a:r>
          <a:r>
            <a:rPr lang="en-IN"/>
            <a:t>## one hot encoding of catg</a:t>
          </a:r>
          <a:endParaRPr lang="en-US"/>
        </a:p>
      </dgm:t>
    </dgm:pt>
    <dgm:pt modelId="{ECB5E283-47BE-4F97-A364-5D3586644647}" type="parTrans" cxnId="{757728CA-CC01-4EB1-A0BC-9E01062CC91D}">
      <dgm:prSet/>
      <dgm:spPr/>
      <dgm:t>
        <a:bodyPr/>
        <a:lstStyle/>
        <a:p>
          <a:endParaRPr lang="en-US"/>
        </a:p>
      </dgm:t>
    </dgm:pt>
    <dgm:pt modelId="{CA3AC499-DE26-4743-BB35-EF540C8E624B}" type="sibTrans" cxnId="{757728CA-CC01-4EB1-A0BC-9E01062CC91D}">
      <dgm:prSet/>
      <dgm:spPr/>
      <dgm:t>
        <a:bodyPr/>
        <a:lstStyle/>
        <a:p>
          <a:endParaRPr lang="en-US"/>
        </a:p>
      </dgm:t>
    </dgm:pt>
    <dgm:pt modelId="{39A8CB8A-6433-4456-B26E-F3B6C0E19E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cat_column =['State','Vehicle_Type','Vehicle_Category','Vehicle_Class']</a:t>
          </a:r>
          <a:endParaRPr lang="en-US"/>
        </a:p>
      </dgm:t>
    </dgm:pt>
    <dgm:pt modelId="{0CB92696-0375-44D5-BF8E-0BC87CD58E07}" type="parTrans" cxnId="{9D1337B8-A2C5-412E-8BE3-8888AA6F4A80}">
      <dgm:prSet/>
      <dgm:spPr/>
      <dgm:t>
        <a:bodyPr/>
        <a:lstStyle/>
        <a:p>
          <a:endParaRPr lang="en-US"/>
        </a:p>
      </dgm:t>
    </dgm:pt>
    <dgm:pt modelId="{64536B5A-15C0-4568-8EF7-5C7B3EAF1B52}" type="sibTrans" cxnId="{9D1337B8-A2C5-412E-8BE3-8888AA6F4A80}">
      <dgm:prSet/>
      <dgm:spPr/>
      <dgm:t>
        <a:bodyPr/>
        <a:lstStyle/>
        <a:p>
          <a:endParaRPr lang="en-US"/>
        </a:p>
      </dgm:t>
    </dgm:pt>
    <dgm:pt modelId="{1A04405D-54D9-4163-B7B9-499798AC85F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df_encoded = pd.get_dummies(df, columns=cat_column, drop_first=True)</a:t>
          </a:r>
          <a:endParaRPr lang="en-US"/>
        </a:p>
      </dgm:t>
    </dgm:pt>
    <dgm:pt modelId="{4D7959E5-C65C-4C58-8F8D-47AB1187553F}" type="parTrans" cxnId="{DD3A4EA2-34B1-463F-8B38-048973835118}">
      <dgm:prSet/>
      <dgm:spPr/>
      <dgm:t>
        <a:bodyPr/>
        <a:lstStyle/>
        <a:p>
          <a:endParaRPr lang="en-US"/>
        </a:p>
      </dgm:t>
    </dgm:pt>
    <dgm:pt modelId="{7CDC20F4-403C-42A3-97A6-41F420746994}" type="sibTrans" cxnId="{DD3A4EA2-34B1-463F-8B38-048973835118}">
      <dgm:prSet/>
      <dgm:spPr/>
      <dgm:t>
        <a:bodyPr/>
        <a:lstStyle/>
        <a:p>
          <a:endParaRPr lang="en-US"/>
        </a:p>
      </dgm:t>
    </dgm:pt>
    <dgm:pt modelId="{C4270C07-4F0A-45C3-8E48-914CE461B1F7}" type="pres">
      <dgm:prSet presAssocID="{885509D9-E4E8-41D1-BA04-66AC3C5929E7}" presName="root" presStyleCnt="0">
        <dgm:presLayoutVars>
          <dgm:dir/>
          <dgm:resizeHandles val="exact"/>
        </dgm:presLayoutVars>
      </dgm:prSet>
      <dgm:spPr/>
    </dgm:pt>
    <dgm:pt modelId="{7C486B1F-C510-4A6D-8508-28BA2EE89652}" type="pres">
      <dgm:prSet presAssocID="{7A0042F3-7A3F-46A4-97C3-E3770C09ABB9}" presName="compNode" presStyleCnt="0"/>
      <dgm:spPr/>
    </dgm:pt>
    <dgm:pt modelId="{93618B35-45DA-495E-8456-F69DBA51301F}" type="pres">
      <dgm:prSet presAssocID="{7A0042F3-7A3F-46A4-97C3-E3770C09ABB9}" presName="bgRect" presStyleLbl="bgShp" presStyleIdx="0" presStyleCnt="5"/>
      <dgm:spPr/>
    </dgm:pt>
    <dgm:pt modelId="{2EF09DB0-1848-44BE-A268-532D6F23C97C}" type="pres">
      <dgm:prSet presAssocID="{7A0042F3-7A3F-46A4-97C3-E3770C09AB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CD76CD4A-78A8-4BF4-874A-2E887C67C4CA}" type="pres">
      <dgm:prSet presAssocID="{7A0042F3-7A3F-46A4-97C3-E3770C09ABB9}" presName="spaceRect" presStyleCnt="0"/>
      <dgm:spPr/>
    </dgm:pt>
    <dgm:pt modelId="{284BBB27-470A-49C6-BF47-552CAE4DC3B1}" type="pres">
      <dgm:prSet presAssocID="{7A0042F3-7A3F-46A4-97C3-E3770C09ABB9}" presName="parTx" presStyleLbl="revTx" presStyleIdx="0" presStyleCnt="5">
        <dgm:presLayoutVars>
          <dgm:chMax val="0"/>
          <dgm:chPref val="0"/>
        </dgm:presLayoutVars>
      </dgm:prSet>
      <dgm:spPr/>
    </dgm:pt>
    <dgm:pt modelId="{EA534980-2BD6-4B65-89A4-4B68750197A5}" type="pres">
      <dgm:prSet presAssocID="{FBD753D3-CC90-458D-A2BA-3A1A15CDB004}" presName="sibTrans" presStyleCnt="0"/>
      <dgm:spPr/>
    </dgm:pt>
    <dgm:pt modelId="{C2C989B0-A8CF-48BD-A3AE-1A5623580B98}" type="pres">
      <dgm:prSet presAssocID="{5B4B922F-7E70-4C95-BAB3-CE4051E39193}" presName="compNode" presStyleCnt="0"/>
      <dgm:spPr/>
    </dgm:pt>
    <dgm:pt modelId="{09212D93-1436-4329-81FC-9E4103A430AE}" type="pres">
      <dgm:prSet presAssocID="{5B4B922F-7E70-4C95-BAB3-CE4051E39193}" presName="bgRect" presStyleLbl="bgShp" presStyleIdx="1" presStyleCnt="5"/>
      <dgm:spPr/>
    </dgm:pt>
    <dgm:pt modelId="{6393DB4F-5098-437C-B314-32B9E69BED58}" type="pres">
      <dgm:prSet presAssocID="{5B4B922F-7E70-4C95-BAB3-CE4051E391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82A881B-1623-427D-B789-AD3AE596E55F}" type="pres">
      <dgm:prSet presAssocID="{5B4B922F-7E70-4C95-BAB3-CE4051E39193}" presName="spaceRect" presStyleCnt="0"/>
      <dgm:spPr/>
    </dgm:pt>
    <dgm:pt modelId="{CD23D7FA-9E7C-46CE-AA72-654F3D39C409}" type="pres">
      <dgm:prSet presAssocID="{5B4B922F-7E70-4C95-BAB3-CE4051E39193}" presName="parTx" presStyleLbl="revTx" presStyleIdx="1" presStyleCnt="5">
        <dgm:presLayoutVars>
          <dgm:chMax val="0"/>
          <dgm:chPref val="0"/>
        </dgm:presLayoutVars>
      </dgm:prSet>
      <dgm:spPr/>
    </dgm:pt>
    <dgm:pt modelId="{741557CC-58F0-4105-B96E-8ECA9A74F140}" type="pres">
      <dgm:prSet presAssocID="{915CAA24-3E44-4CD9-A4FE-9CDA961791AA}" presName="sibTrans" presStyleCnt="0"/>
      <dgm:spPr/>
    </dgm:pt>
    <dgm:pt modelId="{97F8578E-A2B0-4819-BD20-21E179B162A5}" type="pres">
      <dgm:prSet presAssocID="{7BA10D8C-4B92-448C-B7CC-C7C2C190ACE1}" presName="compNode" presStyleCnt="0"/>
      <dgm:spPr/>
    </dgm:pt>
    <dgm:pt modelId="{C3491B68-1CBB-4F20-95D9-009B6BF612D9}" type="pres">
      <dgm:prSet presAssocID="{7BA10D8C-4B92-448C-B7CC-C7C2C190ACE1}" presName="bgRect" presStyleLbl="bgShp" presStyleIdx="2" presStyleCnt="5"/>
      <dgm:spPr/>
    </dgm:pt>
    <dgm:pt modelId="{43086262-01E7-4B30-B0B7-A5049DAEAB58}" type="pres">
      <dgm:prSet presAssocID="{7BA10D8C-4B92-448C-B7CC-C7C2C190AC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88F9606-AC2D-4639-82FF-99461E45C08B}" type="pres">
      <dgm:prSet presAssocID="{7BA10D8C-4B92-448C-B7CC-C7C2C190ACE1}" presName="spaceRect" presStyleCnt="0"/>
      <dgm:spPr/>
    </dgm:pt>
    <dgm:pt modelId="{6F5F83F3-04CC-403E-A32D-E104B83DB2C6}" type="pres">
      <dgm:prSet presAssocID="{7BA10D8C-4B92-448C-B7CC-C7C2C190ACE1}" presName="parTx" presStyleLbl="revTx" presStyleIdx="2" presStyleCnt="5">
        <dgm:presLayoutVars>
          <dgm:chMax val="0"/>
          <dgm:chPref val="0"/>
        </dgm:presLayoutVars>
      </dgm:prSet>
      <dgm:spPr/>
    </dgm:pt>
    <dgm:pt modelId="{B2B4C8A5-22FB-47C7-A91F-E01F892323AB}" type="pres">
      <dgm:prSet presAssocID="{CA3AC499-DE26-4743-BB35-EF540C8E624B}" presName="sibTrans" presStyleCnt="0"/>
      <dgm:spPr/>
    </dgm:pt>
    <dgm:pt modelId="{2CAD7BBA-F481-4AC6-8C05-AA095CC65B6D}" type="pres">
      <dgm:prSet presAssocID="{39A8CB8A-6433-4456-B26E-F3B6C0E19EE1}" presName="compNode" presStyleCnt="0"/>
      <dgm:spPr/>
    </dgm:pt>
    <dgm:pt modelId="{4322DDF7-1746-4E86-ABFC-75F0612E1903}" type="pres">
      <dgm:prSet presAssocID="{39A8CB8A-6433-4456-B26E-F3B6C0E19EE1}" presName="bgRect" presStyleLbl="bgShp" presStyleIdx="3" presStyleCnt="5"/>
      <dgm:spPr/>
    </dgm:pt>
    <dgm:pt modelId="{04F3BA7E-86C9-4177-8F77-59DB2E1423CF}" type="pres">
      <dgm:prSet presAssocID="{39A8CB8A-6433-4456-B26E-F3B6C0E19E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4A48116C-7A07-417A-92C0-587226D0E21B}" type="pres">
      <dgm:prSet presAssocID="{39A8CB8A-6433-4456-B26E-F3B6C0E19EE1}" presName="spaceRect" presStyleCnt="0"/>
      <dgm:spPr/>
    </dgm:pt>
    <dgm:pt modelId="{A0FC20D1-6E62-4ECA-823E-6660FDE918E1}" type="pres">
      <dgm:prSet presAssocID="{39A8CB8A-6433-4456-B26E-F3B6C0E19EE1}" presName="parTx" presStyleLbl="revTx" presStyleIdx="3" presStyleCnt="5">
        <dgm:presLayoutVars>
          <dgm:chMax val="0"/>
          <dgm:chPref val="0"/>
        </dgm:presLayoutVars>
      </dgm:prSet>
      <dgm:spPr/>
    </dgm:pt>
    <dgm:pt modelId="{DAA33473-9007-4E02-8C50-6026F4797401}" type="pres">
      <dgm:prSet presAssocID="{64536B5A-15C0-4568-8EF7-5C7B3EAF1B52}" presName="sibTrans" presStyleCnt="0"/>
      <dgm:spPr/>
    </dgm:pt>
    <dgm:pt modelId="{F504E809-7958-4A27-BFC1-E7F6FAC9ABF6}" type="pres">
      <dgm:prSet presAssocID="{1A04405D-54D9-4163-B7B9-499798AC85F0}" presName="compNode" presStyleCnt="0"/>
      <dgm:spPr/>
    </dgm:pt>
    <dgm:pt modelId="{EC459904-82E1-44FB-AC7A-1AF3EF1527F3}" type="pres">
      <dgm:prSet presAssocID="{1A04405D-54D9-4163-B7B9-499798AC85F0}" presName="bgRect" presStyleLbl="bgShp" presStyleIdx="4" presStyleCnt="5"/>
      <dgm:spPr/>
    </dgm:pt>
    <dgm:pt modelId="{5E70A62E-F070-467E-8192-8EB1EF50A22D}" type="pres">
      <dgm:prSet presAssocID="{1A04405D-54D9-4163-B7B9-499798AC85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576D9575-7B26-4493-9B08-5E30E0066609}" type="pres">
      <dgm:prSet presAssocID="{1A04405D-54D9-4163-B7B9-499798AC85F0}" presName="spaceRect" presStyleCnt="0"/>
      <dgm:spPr/>
    </dgm:pt>
    <dgm:pt modelId="{0C6E1E24-E2E7-402C-929D-A5F805D29AF2}" type="pres">
      <dgm:prSet presAssocID="{1A04405D-54D9-4163-B7B9-499798AC85F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D280F13-56C5-41B4-BCDD-9BD52361DAEC}" type="presOf" srcId="{7BA10D8C-4B92-448C-B7CC-C7C2C190ACE1}" destId="{6F5F83F3-04CC-403E-A32D-E104B83DB2C6}" srcOrd="0" destOrd="0" presId="urn:microsoft.com/office/officeart/2018/2/layout/IconVerticalSolidList"/>
    <dgm:cxn modelId="{CC0AB419-867F-42FE-AC59-6B117E84C8A0}" type="presOf" srcId="{1A04405D-54D9-4163-B7B9-499798AC85F0}" destId="{0C6E1E24-E2E7-402C-929D-A5F805D29AF2}" srcOrd="0" destOrd="0" presId="urn:microsoft.com/office/officeart/2018/2/layout/IconVerticalSolidList"/>
    <dgm:cxn modelId="{F434561A-59F5-4A6D-A4DF-B26EB65962A6}" type="presOf" srcId="{39A8CB8A-6433-4456-B26E-F3B6C0E19EE1}" destId="{A0FC20D1-6E62-4ECA-823E-6660FDE918E1}" srcOrd="0" destOrd="0" presId="urn:microsoft.com/office/officeart/2018/2/layout/IconVerticalSolidList"/>
    <dgm:cxn modelId="{AA081B39-45EF-49DC-BACC-194ABBCD1A92}" srcId="{885509D9-E4E8-41D1-BA04-66AC3C5929E7}" destId="{5B4B922F-7E70-4C95-BAB3-CE4051E39193}" srcOrd="1" destOrd="0" parTransId="{6D2038E6-1154-4FCE-A721-7D8175A5FE1C}" sibTransId="{915CAA24-3E44-4CD9-A4FE-9CDA961791AA}"/>
    <dgm:cxn modelId="{6362955E-C600-4A5A-85E6-3A3AB9B6B34A}" srcId="{885509D9-E4E8-41D1-BA04-66AC3C5929E7}" destId="{7A0042F3-7A3F-46A4-97C3-E3770C09ABB9}" srcOrd="0" destOrd="0" parTransId="{FA97093C-65DA-4487-8143-3896EBE662A9}" sibTransId="{FBD753D3-CC90-458D-A2BA-3A1A15CDB004}"/>
    <dgm:cxn modelId="{04A36445-C5F1-44CF-B76A-F45DC01AFD81}" type="presOf" srcId="{885509D9-E4E8-41D1-BA04-66AC3C5929E7}" destId="{C4270C07-4F0A-45C3-8E48-914CE461B1F7}" srcOrd="0" destOrd="0" presId="urn:microsoft.com/office/officeart/2018/2/layout/IconVerticalSolidList"/>
    <dgm:cxn modelId="{DD3A4EA2-34B1-463F-8B38-048973835118}" srcId="{885509D9-E4E8-41D1-BA04-66AC3C5929E7}" destId="{1A04405D-54D9-4163-B7B9-499798AC85F0}" srcOrd="4" destOrd="0" parTransId="{4D7959E5-C65C-4C58-8F8D-47AB1187553F}" sibTransId="{7CDC20F4-403C-42A3-97A6-41F420746994}"/>
    <dgm:cxn modelId="{9D1337B8-A2C5-412E-8BE3-8888AA6F4A80}" srcId="{885509D9-E4E8-41D1-BA04-66AC3C5929E7}" destId="{39A8CB8A-6433-4456-B26E-F3B6C0E19EE1}" srcOrd="3" destOrd="0" parTransId="{0CB92696-0375-44D5-BF8E-0BC87CD58E07}" sibTransId="{64536B5A-15C0-4568-8EF7-5C7B3EAF1B52}"/>
    <dgm:cxn modelId="{D25102C0-4CF1-4152-9F25-195FAF65CC2E}" type="presOf" srcId="{5B4B922F-7E70-4C95-BAB3-CE4051E39193}" destId="{CD23D7FA-9E7C-46CE-AA72-654F3D39C409}" srcOrd="0" destOrd="0" presId="urn:microsoft.com/office/officeart/2018/2/layout/IconVerticalSolidList"/>
    <dgm:cxn modelId="{757728CA-CC01-4EB1-A0BC-9E01062CC91D}" srcId="{885509D9-E4E8-41D1-BA04-66AC3C5929E7}" destId="{7BA10D8C-4B92-448C-B7CC-C7C2C190ACE1}" srcOrd="2" destOrd="0" parTransId="{ECB5E283-47BE-4F97-A364-5D3586644647}" sibTransId="{CA3AC499-DE26-4743-BB35-EF540C8E624B}"/>
    <dgm:cxn modelId="{BDE536F6-5DC0-4A2C-B095-8C12EF151BD7}" type="presOf" srcId="{7A0042F3-7A3F-46A4-97C3-E3770C09ABB9}" destId="{284BBB27-470A-49C6-BF47-552CAE4DC3B1}" srcOrd="0" destOrd="0" presId="urn:microsoft.com/office/officeart/2018/2/layout/IconVerticalSolidList"/>
    <dgm:cxn modelId="{DEEA652E-D144-44F7-8025-D396E9AA5D3E}" type="presParOf" srcId="{C4270C07-4F0A-45C3-8E48-914CE461B1F7}" destId="{7C486B1F-C510-4A6D-8508-28BA2EE89652}" srcOrd="0" destOrd="0" presId="urn:microsoft.com/office/officeart/2018/2/layout/IconVerticalSolidList"/>
    <dgm:cxn modelId="{9218BD9C-5171-41F8-9B85-C5CFC15E8557}" type="presParOf" srcId="{7C486B1F-C510-4A6D-8508-28BA2EE89652}" destId="{93618B35-45DA-495E-8456-F69DBA51301F}" srcOrd="0" destOrd="0" presId="urn:microsoft.com/office/officeart/2018/2/layout/IconVerticalSolidList"/>
    <dgm:cxn modelId="{79C83856-8D5F-4118-8753-0A70C6BFA81F}" type="presParOf" srcId="{7C486B1F-C510-4A6D-8508-28BA2EE89652}" destId="{2EF09DB0-1848-44BE-A268-532D6F23C97C}" srcOrd="1" destOrd="0" presId="urn:microsoft.com/office/officeart/2018/2/layout/IconVerticalSolidList"/>
    <dgm:cxn modelId="{9DD95392-310E-4422-9F48-DD1E7AA87DE4}" type="presParOf" srcId="{7C486B1F-C510-4A6D-8508-28BA2EE89652}" destId="{CD76CD4A-78A8-4BF4-874A-2E887C67C4CA}" srcOrd="2" destOrd="0" presId="urn:microsoft.com/office/officeart/2018/2/layout/IconVerticalSolidList"/>
    <dgm:cxn modelId="{0E517E50-765A-4D5E-9A59-515EFAA84709}" type="presParOf" srcId="{7C486B1F-C510-4A6D-8508-28BA2EE89652}" destId="{284BBB27-470A-49C6-BF47-552CAE4DC3B1}" srcOrd="3" destOrd="0" presId="urn:microsoft.com/office/officeart/2018/2/layout/IconVerticalSolidList"/>
    <dgm:cxn modelId="{2F5287D4-66CC-4C50-9B40-3AF2075ED1C9}" type="presParOf" srcId="{C4270C07-4F0A-45C3-8E48-914CE461B1F7}" destId="{EA534980-2BD6-4B65-89A4-4B68750197A5}" srcOrd="1" destOrd="0" presId="urn:microsoft.com/office/officeart/2018/2/layout/IconVerticalSolidList"/>
    <dgm:cxn modelId="{5C2FEF34-30E9-416C-B225-2AD78068F6D8}" type="presParOf" srcId="{C4270C07-4F0A-45C3-8E48-914CE461B1F7}" destId="{C2C989B0-A8CF-48BD-A3AE-1A5623580B98}" srcOrd="2" destOrd="0" presId="urn:microsoft.com/office/officeart/2018/2/layout/IconVerticalSolidList"/>
    <dgm:cxn modelId="{06397EED-060D-4D00-82F7-FAB36F733FE1}" type="presParOf" srcId="{C2C989B0-A8CF-48BD-A3AE-1A5623580B98}" destId="{09212D93-1436-4329-81FC-9E4103A430AE}" srcOrd="0" destOrd="0" presId="urn:microsoft.com/office/officeart/2018/2/layout/IconVerticalSolidList"/>
    <dgm:cxn modelId="{D3DD8F32-F74C-4710-BBD2-03E04D4CAD10}" type="presParOf" srcId="{C2C989B0-A8CF-48BD-A3AE-1A5623580B98}" destId="{6393DB4F-5098-437C-B314-32B9E69BED58}" srcOrd="1" destOrd="0" presId="urn:microsoft.com/office/officeart/2018/2/layout/IconVerticalSolidList"/>
    <dgm:cxn modelId="{CF33919C-1E08-4B60-97AE-7C34F0848E41}" type="presParOf" srcId="{C2C989B0-A8CF-48BD-A3AE-1A5623580B98}" destId="{282A881B-1623-427D-B789-AD3AE596E55F}" srcOrd="2" destOrd="0" presId="urn:microsoft.com/office/officeart/2018/2/layout/IconVerticalSolidList"/>
    <dgm:cxn modelId="{6A3673CD-991E-48B6-9E3B-B37556996B68}" type="presParOf" srcId="{C2C989B0-A8CF-48BD-A3AE-1A5623580B98}" destId="{CD23D7FA-9E7C-46CE-AA72-654F3D39C409}" srcOrd="3" destOrd="0" presId="urn:microsoft.com/office/officeart/2018/2/layout/IconVerticalSolidList"/>
    <dgm:cxn modelId="{4A6A7E30-4857-4F3C-A065-C53565610575}" type="presParOf" srcId="{C4270C07-4F0A-45C3-8E48-914CE461B1F7}" destId="{741557CC-58F0-4105-B96E-8ECA9A74F140}" srcOrd="3" destOrd="0" presId="urn:microsoft.com/office/officeart/2018/2/layout/IconVerticalSolidList"/>
    <dgm:cxn modelId="{99C4E864-A6B7-425B-8153-B3BCFD432558}" type="presParOf" srcId="{C4270C07-4F0A-45C3-8E48-914CE461B1F7}" destId="{97F8578E-A2B0-4819-BD20-21E179B162A5}" srcOrd="4" destOrd="0" presId="urn:microsoft.com/office/officeart/2018/2/layout/IconVerticalSolidList"/>
    <dgm:cxn modelId="{9839BBA4-C157-425C-850F-9839BF58A4AB}" type="presParOf" srcId="{97F8578E-A2B0-4819-BD20-21E179B162A5}" destId="{C3491B68-1CBB-4F20-95D9-009B6BF612D9}" srcOrd="0" destOrd="0" presId="urn:microsoft.com/office/officeart/2018/2/layout/IconVerticalSolidList"/>
    <dgm:cxn modelId="{75382981-6A94-4B0F-8225-942EE3A964E5}" type="presParOf" srcId="{97F8578E-A2B0-4819-BD20-21E179B162A5}" destId="{43086262-01E7-4B30-B0B7-A5049DAEAB58}" srcOrd="1" destOrd="0" presId="urn:microsoft.com/office/officeart/2018/2/layout/IconVerticalSolidList"/>
    <dgm:cxn modelId="{50609381-469E-4B86-87C2-315EC56D92A9}" type="presParOf" srcId="{97F8578E-A2B0-4819-BD20-21E179B162A5}" destId="{D88F9606-AC2D-4639-82FF-99461E45C08B}" srcOrd="2" destOrd="0" presId="urn:microsoft.com/office/officeart/2018/2/layout/IconVerticalSolidList"/>
    <dgm:cxn modelId="{ED8A2EEA-5664-4741-BA22-8A05478DA7EC}" type="presParOf" srcId="{97F8578E-A2B0-4819-BD20-21E179B162A5}" destId="{6F5F83F3-04CC-403E-A32D-E104B83DB2C6}" srcOrd="3" destOrd="0" presId="urn:microsoft.com/office/officeart/2018/2/layout/IconVerticalSolidList"/>
    <dgm:cxn modelId="{80B4DC0F-D912-4193-BD75-203AF46100AF}" type="presParOf" srcId="{C4270C07-4F0A-45C3-8E48-914CE461B1F7}" destId="{B2B4C8A5-22FB-47C7-A91F-E01F892323AB}" srcOrd="5" destOrd="0" presId="urn:microsoft.com/office/officeart/2018/2/layout/IconVerticalSolidList"/>
    <dgm:cxn modelId="{1E41BFE3-753B-42C3-A891-53EF90EAA036}" type="presParOf" srcId="{C4270C07-4F0A-45C3-8E48-914CE461B1F7}" destId="{2CAD7BBA-F481-4AC6-8C05-AA095CC65B6D}" srcOrd="6" destOrd="0" presId="urn:microsoft.com/office/officeart/2018/2/layout/IconVerticalSolidList"/>
    <dgm:cxn modelId="{B9A6EBF4-0E6D-4DDD-BA1E-14722E7D674F}" type="presParOf" srcId="{2CAD7BBA-F481-4AC6-8C05-AA095CC65B6D}" destId="{4322DDF7-1746-4E86-ABFC-75F0612E1903}" srcOrd="0" destOrd="0" presId="urn:microsoft.com/office/officeart/2018/2/layout/IconVerticalSolidList"/>
    <dgm:cxn modelId="{998ADFAA-2EE5-4407-BD6D-46C802D52353}" type="presParOf" srcId="{2CAD7BBA-F481-4AC6-8C05-AA095CC65B6D}" destId="{04F3BA7E-86C9-4177-8F77-59DB2E1423CF}" srcOrd="1" destOrd="0" presId="urn:microsoft.com/office/officeart/2018/2/layout/IconVerticalSolidList"/>
    <dgm:cxn modelId="{71FC421E-FD7F-4C5E-A633-C3A05EC11EDC}" type="presParOf" srcId="{2CAD7BBA-F481-4AC6-8C05-AA095CC65B6D}" destId="{4A48116C-7A07-417A-92C0-587226D0E21B}" srcOrd="2" destOrd="0" presId="urn:microsoft.com/office/officeart/2018/2/layout/IconVerticalSolidList"/>
    <dgm:cxn modelId="{6E795747-0F37-43A7-A7CC-3921500E0CA1}" type="presParOf" srcId="{2CAD7BBA-F481-4AC6-8C05-AA095CC65B6D}" destId="{A0FC20D1-6E62-4ECA-823E-6660FDE918E1}" srcOrd="3" destOrd="0" presId="urn:microsoft.com/office/officeart/2018/2/layout/IconVerticalSolidList"/>
    <dgm:cxn modelId="{1AAA2790-4759-4539-B14E-38119C822673}" type="presParOf" srcId="{C4270C07-4F0A-45C3-8E48-914CE461B1F7}" destId="{DAA33473-9007-4E02-8C50-6026F4797401}" srcOrd="7" destOrd="0" presId="urn:microsoft.com/office/officeart/2018/2/layout/IconVerticalSolidList"/>
    <dgm:cxn modelId="{9240F559-52CE-43F8-9791-80862C1A4439}" type="presParOf" srcId="{C4270C07-4F0A-45C3-8E48-914CE461B1F7}" destId="{F504E809-7958-4A27-BFC1-E7F6FAC9ABF6}" srcOrd="8" destOrd="0" presId="urn:microsoft.com/office/officeart/2018/2/layout/IconVerticalSolidList"/>
    <dgm:cxn modelId="{5075F7E8-E51E-483A-B3AC-B1ED89354C63}" type="presParOf" srcId="{F504E809-7958-4A27-BFC1-E7F6FAC9ABF6}" destId="{EC459904-82E1-44FB-AC7A-1AF3EF1527F3}" srcOrd="0" destOrd="0" presId="urn:microsoft.com/office/officeart/2018/2/layout/IconVerticalSolidList"/>
    <dgm:cxn modelId="{FD8DA96C-A307-4CFA-9E32-C7238593008D}" type="presParOf" srcId="{F504E809-7958-4A27-BFC1-E7F6FAC9ABF6}" destId="{5E70A62E-F070-467E-8192-8EB1EF50A22D}" srcOrd="1" destOrd="0" presId="urn:microsoft.com/office/officeart/2018/2/layout/IconVerticalSolidList"/>
    <dgm:cxn modelId="{1ED02326-3695-4DA4-B264-801CFB7D4C13}" type="presParOf" srcId="{F504E809-7958-4A27-BFC1-E7F6FAC9ABF6}" destId="{576D9575-7B26-4493-9B08-5E30E0066609}" srcOrd="2" destOrd="0" presId="urn:microsoft.com/office/officeart/2018/2/layout/IconVerticalSolidList"/>
    <dgm:cxn modelId="{B156121C-EAC2-4B2B-B4A0-8FA40BBEC73C}" type="presParOf" srcId="{F504E809-7958-4A27-BFC1-E7F6FAC9ABF6}" destId="{0C6E1E24-E2E7-402C-929D-A5F805D29A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18B35-45DA-495E-8456-F69DBA51301F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09DB0-1848-44BE-A268-532D6F23C97C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BBB27-470A-49C6-BF47-552CAE4DC3B1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extract the month details from the date column df['Month'] = df['Date'].dt.month</a:t>
          </a:r>
        </a:p>
      </dsp:txBody>
      <dsp:txXfrm>
        <a:off x="1112187" y="4520"/>
        <a:ext cx="5837252" cy="962932"/>
      </dsp:txXfrm>
    </dsp:sp>
    <dsp:sp modelId="{09212D93-1436-4329-81FC-9E4103A430AE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3DB4F-5098-437C-B314-32B9E69BED58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3D7FA-9E7C-46CE-AA72-654F3D39C409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extract the day details from the date column df['Day'] = df['Date'].dt.day</a:t>
          </a:r>
        </a:p>
      </dsp:txBody>
      <dsp:txXfrm>
        <a:off x="1112187" y="1208186"/>
        <a:ext cx="5837252" cy="962932"/>
      </dsp:txXfrm>
    </dsp:sp>
    <dsp:sp modelId="{C3491B68-1CBB-4F20-95D9-009B6BF612D9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86262-01E7-4B30-B0B7-A5049DAEAB58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F83F3-04CC-403E-A32D-E104B83DB2C6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one hot encoding of categorical variables using </a:t>
          </a:r>
          <a:r>
            <a:rPr lang="en-IN" sz="1500" kern="1200"/>
            <a:t>## one hot encoding of catg</a:t>
          </a:r>
          <a:endParaRPr lang="en-US" sz="1500" kern="1200"/>
        </a:p>
      </dsp:txBody>
      <dsp:txXfrm>
        <a:off x="1112187" y="2411852"/>
        <a:ext cx="5837252" cy="962932"/>
      </dsp:txXfrm>
    </dsp:sp>
    <dsp:sp modelId="{4322DDF7-1746-4E86-ABFC-75F0612E1903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3BA7E-86C9-4177-8F77-59DB2E1423CF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C20D1-6E62-4ECA-823E-6660FDE918E1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cat_column =['State','Vehicle_Type','Vehicle_Category','Vehicle_Class']</a:t>
          </a:r>
          <a:endParaRPr lang="en-US" sz="1500" kern="1200"/>
        </a:p>
      </dsp:txBody>
      <dsp:txXfrm>
        <a:off x="1112187" y="3615518"/>
        <a:ext cx="5837252" cy="962932"/>
      </dsp:txXfrm>
    </dsp:sp>
    <dsp:sp modelId="{EC459904-82E1-44FB-AC7A-1AF3EF1527F3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0A62E-F070-467E-8192-8EB1EF50A22D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1E24-E2E7-402C-929D-A5F805D29AF2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df_encoded = pd.get_dummies(df, columns=cat_column, drop_first=True)</a:t>
          </a:r>
          <a:endParaRPr lang="en-US" sz="1500" kern="1200"/>
        </a:p>
      </dsp:txBody>
      <dsp:txXfrm>
        <a:off x="1112187" y="4819184"/>
        <a:ext cx="5837252" cy="962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AD1E-102C-400C-97D8-F103BC4B7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AEC19-4726-409A-9FE4-C7709E2C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540B6-E78B-4FD9-BA61-CDFDBFBE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EC19-A819-410C-B3B3-31312CE6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53BC-1CA6-4A85-B844-CB04C9D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9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E82C-6A7E-4375-80D4-07BE47FE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A6236-9B49-4205-A1BA-6FFBCC37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9E02-401C-4368-8FB0-2424E410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D9FE-3759-47B7-9DE6-0460E2B0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0F69-F02E-4411-91DF-89F6927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0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AB67F-0988-4671-B2FE-A9E8C7ECB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D7A2-0C76-48EE-A0E4-384F8F061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5CE1-FA2E-4AE1-9D89-55ED7B3E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5945-C49F-48DC-800E-FCCE36CC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3BC3E-8C07-43BF-AC55-78F6519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2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52D4-AFCF-4737-BFDC-DC46DD62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4BA1-B5B8-42FA-BC92-ADBB0E65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E0E6-3ED1-4832-BBB7-11E1DF8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C4AA-F622-4E13-9398-F4E3AD4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C7A9-D543-4FE6-87BA-7C6B5C5A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D877-FA64-4F88-86F0-EE464D29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FF55D-5FCE-4E71-970D-BA8DA80F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C64F-1B37-498C-AE7E-088565CD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2E86-37B4-4CCA-ACA4-C6DC209B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50D3-EE0B-4AD9-BA6D-6D687497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64CE-A455-4BD2-85EE-199D4CA0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50EF-30C6-476F-BC18-89CEF1E33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457CC-9145-4A20-BF83-48F9217E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648B-F093-4873-9B3D-D8246EA9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70EEE-FF8B-4B48-BA20-743D5DB8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5489-B796-4F0C-8555-490E44F7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4F65-0D32-4A71-952E-6900C1F4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981D-E8CF-4EB3-9406-6F18DB59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0903C-52C6-4433-BCA2-9570C4FA6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B8EF8-22F6-4ADF-85A4-693026B0E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62ED6-210F-4F74-82B4-17C889A14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00AD3-E39A-41C4-B3A2-F5C3208E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FCEDF-8C05-4025-B44A-847EC8AF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4E1EE-FC34-4E09-8083-1C5503AF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02BB-6F45-4E09-A68B-6804B176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5A918-18AA-40CE-8075-F1431690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59D3B-D35D-439B-AC95-D8849CDD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61EC4-C3B7-4621-855B-99C9884F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027D3-70D4-4B7E-88F6-46C7BB2A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2FCE1-5A35-4E4A-9345-63192AAE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745D6-1D3D-4E95-9C1B-58A4757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F5A9-F6F4-4190-86F0-59647AB9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C2AD-11E5-4323-A967-5DBEAF9E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A39D6-32E5-4AD1-B654-87B5B0E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E03C0-4EF4-4E87-9C8C-131FADB3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71B77-7DCB-4F29-851B-F746A81F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0C5B3-E3FC-49C1-AC89-A993CB99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2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D69A-0C97-4338-BAB8-158DD17C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17687-3D0D-474C-84EA-BEA72A115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4897-C7D2-40FC-9142-7F7313E33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5F360-E0AA-497C-9667-1C267276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7ADAA-3109-4752-AB12-8BC81851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83799-A2C4-45DA-BA3E-473477C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66CAA-0CDE-4FBA-B7B9-4307E7EB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1EBF-F3E4-4138-85B4-76707982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A0CD-5993-4E6C-92BA-B0D22B1B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F9BC-E5DE-4BDB-B7BA-138C8650174D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015A-43CD-48A7-9F61-D23500D4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43E0-1A80-45E1-8BC4-98BA2E4FE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BFE4-457C-4887-913B-BB0D01074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5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hrowing empty plastic bottle into the trash">
            <a:extLst>
              <a:ext uri="{FF2B5EF4-FFF2-40B4-BE49-F238E27FC236}">
                <a16:creationId xmlns:a16="http://schemas.microsoft.com/office/drawing/2014/main" id="{00BD4A68-68E1-2443-F016-73F6F444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0EEEB3-FF00-4D7C-9DF5-826508D62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Electric Vehicle Sales by State in India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08CFC-68B9-4D19-B407-7A96532F6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25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89D21-213D-458C-BAE9-DDA546A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Data Visualization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B2C2-A4D6-4E4C-BB53-A5DCC0B778D5}"/>
              </a:ext>
            </a:extLst>
          </p:cNvPr>
          <p:cNvSpPr txBox="1"/>
          <p:nvPr/>
        </p:nvSpPr>
        <p:spPr>
          <a:xfrm>
            <a:off x="510074" y="4003563"/>
            <a:ext cx="3348297" cy="118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700"/>
              <a:t>Others vehicle category has the  maximum number of sales and then the 2 wheelers has maximum sales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56AE-BD97-49E1-B527-01E6BEC6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99" y="958789"/>
            <a:ext cx="7390808" cy="49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9D21-213D-458C-BAE9-DDA546A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10275"/>
            <a:ext cx="9144000" cy="757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B2C2-A4D6-4E4C-BB53-A5DCC0B778D5}"/>
              </a:ext>
            </a:extLst>
          </p:cNvPr>
          <p:cNvSpPr txBox="1"/>
          <p:nvPr/>
        </p:nvSpPr>
        <p:spPr>
          <a:xfrm>
            <a:off x="1524000" y="5754144"/>
            <a:ext cx="9144000" cy="46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wheelers and 3 wheelers has the maximum sales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1ACAE-3E3B-443B-8391-7ED4B8E3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6" r="3" b="3"/>
          <a:stretch>
            <a:fillRect/>
          </a:stretch>
        </p:blipFill>
        <p:spPr>
          <a:xfrm>
            <a:off x="877414" y="877413"/>
            <a:ext cx="5218586" cy="375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01A77-0640-4EA1-ACFB-BBEB510FE9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055" b="-2"/>
          <a:stretch>
            <a:fillRect/>
          </a:stretch>
        </p:blipFill>
        <p:spPr>
          <a:xfrm>
            <a:off x="6096001" y="877413"/>
            <a:ext cx="5218586" cy="37568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4C03CF-76AD-2B9F-7EAC-BD21772B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3402" y="-604469"/>
            <a:ext cx="123362" cy="1043900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59D69-81E2-5DEC-98A2-EF3BBA4EA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18160" y="2080291"/>
            <a:ext cx="123362" cy="5069490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89D21-213D-458C-BAE9-DDA546A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Data Visualization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C7D1-F34B-4645-9CD8-98B95D7C4BC4}"/>
              </a:ext>
            </a:extLst>
          </p:cNvPr>
          <p:cNvSpPr txBox="1"/>
          <p:nvPr/>
        </p:nvSpPr>
        <p:spPr>
          <a:xfrm>
            <a:off x="510074" y="4003563"/>
            <a:ext cx="3348297" cy="118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3W  low speed has the maximum sales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2D548-54DD-4059-8672-8EE3A1E39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99" y="1337568"/>
            <a:ext cx="7390808" cy="41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3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42772-2521-3FAB-B405-4D946823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89D21-213D-458C-BAE9-DDA546A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747" y="1548606"/>
            <a:ext cx="3473179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Data Visualization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5F52B-1FDF-4393-8EDC-6D04C55D7E06}"/>
              </a:ext>
            </a:extLst>
          </p:cNvPr>
          <p:cNvSpPr txBox="1"/>
          <p:nvPr/>
        </p:nvSpPr>
        <p:spPr>
          <a:xfrm>
            <a:off x="8208746" y="3916909"/>
            <a:ext cx="3473180" cy="118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UP and Delhi has the maximum sales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1ED01-B2A9-4825-B7AC-CA688C27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" y="1320528"/>
            <a:ext cx="7365843" cy="42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3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89D21-213D-458C-BAE9-DDA546A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Feature Engg and One hot encoding </a:t>
            </a:r>
            <a:endParaRPr lang="en-IN" sz="400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24711F9-7BD4-E405-EC07-BAA0DC861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52508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81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32F2E-BC29-48E7-873B-70A9812F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/>
              <a:t>ML Models for Sales Prediction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C99A-AE4A-4B6B-A163-6CBC7DEF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 dirty="0"/>
              <a:t>Linear Regression</a:t>
            </a:r>
          </a:p>
          <a:p>
            <a:r>
              <a:rPr lang="en-US" sz="1800" dirty="0"/>
              <a:t>Logistic Regression </a:t>
            </a:r>
          </a:p>
          <a:p>
            <a:r>
              <a:rPr lang="en-US" sz="1800" dirty="0"/>
              <a:t>Random Forest Regressor</a:t>
            </a:r>
          </a:p>
          <a:p>
            <a:r>
              <a:rPr lang="en-US" sz="1800" dirty="0" err="1"/>
              <a:t>Xgboost</a:t>
            </a:r>
            <a:r>
              <a:rPr lang="en-US" sz="1800" dirty="0"/>
              <a:t> </a:t>
            </a:r>
          </a:p>
          <a:p>
            <a:r>
              <a:rPr lang="en-US" sz="1800" dirty="0"/>
              <a:t>KNN 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3383F3C-7B2C-62EF-833B-21945364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84" r="33550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9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Linear Regression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A0B4F-9F7A-4B60-B4C8-944821B1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3" y="2003742"/>
            <a:ext cx="6331407" cy="448913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B47606-0C34-42DE-A466-32432144B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36963"/>
              </p:ext>
            </p:extLst>
          </p:nvPr>
        </p:nvGraphicFramePr>
        <p:xfrm>
          <a:off x="7330440" y="2907792"/>
          <a:ext cx="425500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04">
                  <a:extLst>
                    <a:ext uri="{9D8B030D-6E8A-4147-A177-3AD203B41FA5}">
                      <a16:colId xmlns:a16="http://schemas.microsoft.com/office/drawing/2014/main" val="2769058357"/>
                    </a:ext>
                  </a:extLst>
                </a:gridCol>
                <a:gridCol w="2127504">
                  <a:extLst>
                    <a:ext uri="{9D8B030D-6E8A-4147-A177-3AD203B41FA5}">
                      <a16:colId xmlns:a16="http://schemas.microsoft.com/office/drawing/2014/main" val="136155108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r>
                        <a:rPr lang="en-US" dirty="0"/>
                        <a:t>Error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3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395427.58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2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620092.13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0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94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 using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E01A3-339F-4C44-815B-BACCE5AB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83346"/>
            <a:ext cx="7347537" cy="549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4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</a:t>
            </a:r>
            <a:r>
              <a:rPr lang="en-US" dirty="0" err="1"/>
              <a:t>Logisitc</a:t>
            </a:r>
            <a:r>
              <a:rPr lang="en-US" dirty="0"/>
              <a:t>  Regression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B47606-0C34-42DE-A466-32432144B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2053"/>
              </p:ext>
            </p:extLst>
          </p:nvPr>
        </p:nvGraphicFramePr>
        <p:xfrm>
          <a:off x="6096000" y="2926080"/>
          <a:ext cx="425500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04">
                  <a:extLst>
                    <a:ext uri="{9D8B030D-6E8A-4147-A177-3AD203B41FA5}">
                      <a16:colId xmlns:a16="http://schemas.microsoft.com/office/drawing/2014/main" val="2769058357"/>
                    </a:ext>
                  </a:extLst>
                </a:gridCol>
                <a:gridCol w="2127504">
                  <a:extLst>
                    <a:ext uri="{9D8B030D-6E8A-4147-A177-3AD203B41FA5}">
                      <a16:colId xmlns:a16="http://schemas.microsoft.com/office/drawing/2014/main" val="136155108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r>
                        <a:rPr lang="en-US" dirty="0"/>
                        <a:t>Error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3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42.737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2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512.084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017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BFEF335-0C42-4174-B497-D442FFD0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3" y="1690688"/>
            <a:ext cx="5881487" cy="39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0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 using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EF135-AFE4-4D73-AF87-5DBB8FC4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93549"/>
            <a:ext cx="6780700" cy="50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86CE8-B366-421B-98B7-DF319CEA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en-US" b="1" dirty="0"/>
              <a:t>Dataset Information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9F89-042A-4902-A477-AA430E06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>
            <a:normAutofit/>
          </a:bodyPr>
          <a:lstStyle/>
          <a:p>
            <a:r>
              <a:rPr lang="en-US" sz="1800" b="1"/>
              <a:t>Size of data : </a:t>
            </a:r>
            <a:r>
              <a:rPr lang="en-US" sz="1800"/>
              <a:t>(96845, 8)</a:t>
            </a:r>
          </a:p>
          <a:p>
            <a:r>
              <a:rPr lang="en-US" sz="1800" b="1"/>
              <a:t>Columns Name: </a:t>
            </a:r>
            <a:r>
              <a:rPr lang="en-US" sz="1800"/>
              <a:t>['Year', 'Month_Name', 'Date', 'State', 'Vehicle_Class', 'Vehicle_Category', 'Vehicle_Type', 'EV_Sales_Quantity’]</a:t>
            </a:r>
          </a:p>
          <a:p>
            <a:r>
              <a:rPr lang="en-US" sz="1800" b="1"/>
              <a:t>Unique Columns: </a:t>
            </a:r>
            <a:r>
              <a:rPr lang="en-US" sz="1800"/>
              <a:t>8</a:t>
            </a:r>
          </a:p>
          <a:p>
            <a:r>
              <a:rPr lang="en-US" sz="1800"/>
              <a:t>Data Type of Columns:</a:t>
            </a:r>
          </a:p>
          <a:p>
            <a:pPr marL="0" indent="0">
              <a:buNone/>
            </a:pPr>
            <a:endParaRPr lang="en-US" sz="1800"/>
          </a:p>
          <a:p>
            <a:endParaRPr lang="en-IN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436C-714A-4E54-A4C0-F80011C3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612" b="2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8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KNN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9A4ED-707D-4E35-852F-6CAC3B63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90156"/>
              </p:ext>
            </p:extLst>
          </p:nvPr>
        </p:nvGraphicFramePr>
        <p:xfrm>
          <a:off x="7330440" y="2907792"/>
          <a:ext cx="425500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04">
                  <a:extLst>
                    <a:ext uri="{9D8B030D-6E8A-4147-A177-3AD203B41FA5}">
                      <a16:colId xmlns:a16="http://schemas.microsoft.com/office/drawing/2014/main" val="2769058357"/>
                    </a:ext>
                  </a:extLst>
                </a:gridCol>
                <a:gridCol w="2127504">
                  <a:extLst>
                    <a:ext uri="{9D8B030D-6E8A-4147-A177-3AD203B41FA5}">
                      <a16:colId xmlns:a16="http://schemas.microsoft.com/office/drawing/2014/main" val="136155108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r>
                        <a:rPr lang="en-US" dirty="0"/>
                        <a:t>Error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3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294.12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2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0172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52C1835-AE10-4539-90D0-5E2DADF1F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85827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7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 using  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A6E15-4A1C-4303-9E08-CBA83D03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93549"/>
            <a:ext cx="6780700" cy="50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9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Regreesor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1FDF7-A68B-41F9-95D6-CC050D6A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401"/>
            <a:ext cx="6899747" cy="512841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9A4ED-707D-4E35-852F-6CAC3B63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44866"/>
              </p:ext>
            </p:extLst>
          </p:nvPr>
        </p:nvGraphicFramePr>
        <p:xfrm>
          <a:off x="7330440" y="2907792"/>
          <a:ext cx="425500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04">
                  <a:extLst>
                    <a:ext uri="{9D8B030D-6E8A-4147-A177-3AD203B41FA5}">
                      <a16:colId xmlns:a16="http://schemas.microsoft.com/office/drawing/2014/main" val="2769058357"/>
                    </a:ext>
                  </a:extLst>
                </a:gridCol>
                <a:gridCol w="2127504">
                  <a:extLst>
                    <a:ext uri="{9D8B030D-6E8A-4147-A177-3AD203B41FA5}">
                      <a16:colId xmlns:a16="http://schemas.microsoft.com/office/drawing/2014/main" val="136155108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r>
                        <a:rPr lang="en-US" dirty="0"/>
                        <a:t>Error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3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2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0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0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 using Xgeboost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D58C4-E1F5-49A2-A5E7-D248C2D1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80" y="961812"/>
            <a:ext cx="65966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8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Random Forest </a:t>
            </a:r>
            <a:r>
              <a:rPr lang="en-US" dirty="0" err="1"/>
              <a:t>Regreesor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330E7-907C-40DE-932F-BC27AD463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904996"/>
            <a:ext cx="5385827" cy="416052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B47606-0C34-42DE-A466-32432144B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2752"/>
              </p:ext>
            </p:extLst>
          </p:nvPr>
        </p:nvGraphicFramePr>
        <p:xfrm>
          <a:off x="6096000" y="2926080"/>
          <a:ext cx="425500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04">
                  <a:extLst>
                    <a:ext uri="{9D8B030D-6E8A-4147-A177-3AD203B41FA5}">
                      <a16:colId xmlns:a16="http://schemas.microsoft.com/office/drawing/2014/main" val="2769058357"/>
                    </a:ext>
                  </a:extLst>
                </a:gridCol>
                <a:gridCol w="2127504">
                  <a:extLst>
                    <a:ext uri="{9D8B030D-6E8A-4147-A177-3AD203B41FA5}">
                      <a16:colId xmlns:a16="http://schemas.microsoft.com/office/drawing/2014/main" val="136155108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r>
                        <a:rPr lang="en-US" dirty="0"/>
                        <a:t>Error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3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2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0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2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45C0B-3035-41B2-9941-076F0314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 using Random Forest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6919A-FDA0-4D1A-BEFC-0EF1A4D77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80" y="961812"/>
            <a:ext cx="65966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2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40C4C-D703-2E9F-9DDE-1094AA08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Conclusion of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E8AA-668C-9952-3975-420A300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/>
              <a:t>In sales prediction linear regression and logistic does not perform well. </a:t>
            </a:r>
          </a:p>
          <a:p>
            <a:r>
              <a:rPr lang="en-US" sz="1800"/>
              <a:t>The KNN perform better than traditional regression techniques and result in less error. </a:t>
            </a:r>
          </a:p>
          <a:p>
            <a:r>
              <a:rPr lang="en-US" sz="1800"/>
              <a:t>The Xgboost and Random process Regressor perform well but random process regressor  reduce the error in sales forecasting. </a:t>
            </a:r>
          </a:p>
          <a:p>
            <a:r>
              <a:rPr lang="en-US" sz="1800"/>
              <a:t>The Xgboost models tooks very less time in training  and prediction.</a:t>
            </a:r>
          </a:p>
          <a:p>
            <a:r>
              <a:rPr lang="en-US" sz="1800"/>
              <a:t>So, Xgboost and Random Forest Regressor can helps in sales forecasting. 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67A0923-3D8E-2A23-8F0F-84E2CDF1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33" r="41696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E9F1-C6AF-45CD-BBEB-8F1EAD2F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2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 the data type of features to required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F8B2-D985-448C-A128-8D2F0509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‘Date’ column was Object it is converted to date using : </a:t>
            </a:r>
            <a:r>
              <a:rPr lang="en-IN" dirty="0"/>
              <a:t>df['Date']=</a:t>
            </a:r>
            <a:r>
              <a:rPr lang="en-IN" dirty="0" err="1"/>
              <a:t>pd.to_datetime</a:t>
            </a:r>
            <a:r>
              <a:rPr lang="en-IN" dirty="0"/>
              <a:t>(df['Date’])</a:t>
            </a:r>
          </a:p>
          <a:p>
            <a:r>
              <a:rPr lang="en-US" dirty="0"/>
              <a:t>‘Year’ column was Float it is converted to int using : df['Year'] =df['Year'].</a:t>
            </a:r>
            <a:r>
              <a:rPr lang="en-US" dirty="0" err="1"/>
              <a:t>astype</a:t>
            </a:r>
            <a:r>
              <a:rPr lang="en-US" dirty="0"/>
              <a:t>(int)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D5BA6-594F-49B0-BF88-1417C53D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641" y="3384057"/>
            <a:ext cx="4045511" cy="34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4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57C8-2B92-44EA-8791-2C92A6D9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Check for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6A9B-EBB3-404C-AE1F-47655063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missing value in any features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A597C-5C4C-442F-B3C6-E1323AA6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35" y="2671763"/>
            <a:ext cx="5734050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8AC2C-7824-494B-A31F-45F9432C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51" y="2035175"/>
            <a:ext cx="3048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357C8-2B92-44EA-8791-2C92A6D9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20" y="1293963"/>
            <a:ext cx="4998300" cy="24590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Check for Outliers in Numerical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6A9B-EBB3-404C-AE1F-47655063D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718" y="3874545"/>
            <a:ext cx="4998301" cy="14925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/>
              <a:t>Checking for Column:'EV_Sales_Quantity’ --</a:t>
            </a:r>
            <a:r>
              <a:rPr lang="en-US" sz="2000">
                <a:sym typeface="Wingdings" panose="05000000000000000000" pitchFamily="2" charset="2"/>
              </a:rPr>
              <a:t> There is no outliers</a:t>
            </a: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F841E-9F83-49C5-B13F-B28855BE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38" y="1661984"/>
            <a:ext cx="5310996" cy="34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3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976F-53AC-4238-9C4E-1F9AF0A5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'EV_Sales_Quantity’ Features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A8AF-1A27-450E-B015-E3C6A146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DEA41-F828-449F-A7BB-329E10F4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458979" cy="3959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F2E46-6393-478A-A5D1-998A1F59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899" y="1313895"/>
            <a:ext cx="3274532" cy="46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89D21-213D-458C-BAE9-DDA546A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20" y="1293963"/>
            <a:ext cx="4998300" cy="24590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Data Visualization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B2C2-A4D6-4E4C-BB53-A5DCC0B778D5}"/>
              </a:ext>
            </a:extLst>
          </p:cNvPr>
          <p:cNvSpPr txBox="1"/>
          <p:nvPr/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/>
              <a:t>In Jan month the no. of sales are large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CA97DA-A0AF-467F-9E08-55BD223DF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638" y="1655345"/>
            <a:ext cx="5310996" cy="34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89D21-213D-458C-BAE9-DDA546A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/>
              <a:t>Data Visualization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B2C2-A4D6-4E4C-BB53-A5DCC0B778D5}"/>
              </a:ext>
            </a:extLst>
          </p:cNvPr>
          <p:cNvSpPr txBox="1"/>
          <p:nvPr/>
        </p:nvSpPr>
        <p:spPr>
          <a:xfrm>
            <a:off x="2809809" y="5853241"/>
            <a:ext cx="6572382" cy="55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1900"/>
              <a:t>Sales Quantity over month : It is highest in dec and drop in feb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34748-5B10-48C7-BE30-1C85E3CC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74" y="1429352"/>
            <a:ext cx="629885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7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5C7EE-A919-646B-4F86-BACCBC52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89D21-213D-458C-BAE9-DDA546A2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642" y="1104181"/>
            <a:ext cx="3406543" cy="2779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/>
              <a:t>Data Visualization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B2C2-A4D6-4E4C-BB53-A5DCC0B778D5}"/>
              </a:ext>
            </a:extLst>
          </p:cNvPr>
          <p:cNvSpPr txBox="1"/>
          <p:nvPr/>
        </p:nvSpPr>
        <p:spPr>
          <a:xfrm>
            <a:off x="8388643" y="3901164"/>
            <a:ext cx="3406542" cy="154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Sales Quantity over year: It shows the good trend rises from 2104 to 2024 significantly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35307-E3E6-4752-87E6-624FB8AF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4" y="652675"/>
            <a:ext cx="7712015" cy="55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3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533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Electric Vehicle Sales by State in India</vt:lpstr>
      <vt:lpstr>Dataset Information </vt:lpstr>
      <vt:lpstr>Transform the data type of features to required </vt:lpstr>
      <vt:lpstr>Check for missing values</vt:lpstr>
      <vt:lpstr>Check for Outliers in Numerical Value </vt:lpstr>
      <vt:lpstr>Analyzing 'EV_Sales_Quantity’ Features 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Feature Engg and One hot encoding </vt:lpstr>
      <vt:lpstr>ML Models for Sales Prediction </vt:lpstr>
      <vt:lpstr>Prediction using Linear Regression</vt:lpstr>
      <vt:lpstr>Forecasting using Linear Regression</vt:lpstr>
      <vt:lpstr>Prediction using Logisitc  Regression</vt:lpstr>
      <vt:lpstr>Forecasting using Logistic Regression</vt:lpstr>
      <vt:lpstr>Prediction using KNN</vt:lpstr>
      <vt:lpstr>Forecasting using  KNN</vt:lpstr>
      <vt:lpstr>Prediction using Xgboost Regreesor </vt:lpstr>
      <vt:lpstr>Forecasting using Xgeboost Regression</vt:lpstr>
      <vt:lpstr>Prediction using Random Forest Regreesor </vt:lpstr>
      <vt:lpstr>Forecasting using Random Forest Regression </vt:lpstr>
      <vt:lpstr>Conclusion of Project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 Sales by State in India</dc:title>
  <dc:creator>Akanksha</dc:creator>
  <cp:lastModifiedBy>Msoffice</cp:lastModifiedBy>
  <cp:revision>22</cp:revision>
  <dcterms:created xsi:type="dcterms:W3CDTF">2025-06-15T12:10:12Z</dcterms:created>
  <dcterms:modified xsi:type="dcterms:W3CDTF">2025-06-25T08:47:29Z</dcterms:modified>
</cp:coreProperties>
</file>