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B612" charset="0"/>
      <p:regular r:id="rId18"/>
    </p:embeddedFont>
    <p:embeddedFont>
      <p:font typeface="Poppins Medium" charset="0"/>
      <p:regular r:id="rId19"/>
    </p:embeddedFont>
    <p:embeddedFont>
      <p:font typeface="Canva Sans" charset="0"/>
      <p:regular r:id="rId20"/>
    </p:embeddedFont>
    <p:embeddedFont>
      <p:font typeface="Poppins Medium Bold" charset="0"/>
      <p:regular r:id="rId21"/>
    </p:embeddedFont>
    <p:embeddedFont>
      <p:font typeface="Calibri" pitchFamily="34" charset="0"/>
      <p:regular r:id="rId22"/>
      <p:bold r:id="rId23"/>
      <p:italic r:id="rId24"/>
      <p:boldItalic r:id="rId25"/>
    </p:embeddedFont>
    <p:embeddedFont>
      <p:font typeface="Canva Sans Bold"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9" d="100"/>
          <a:sy n="59" d="100"/>
        </p:scale>
        <p:origin x="-4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1.jpeg"/><Relationship Id="rId3" Type="http://schemas.openxmlformats.org/officeDocument/2006/relationships/image" Target="../media/image36.svg"/><Relationship Id="rId7" Type="http://schemas.openxmlformats.org/officeDocument/2006/relationships/image" Target="../media/image41.svg"/><Relationship Id="rId12" Type="http://schemas.openxmlformats.org/officeDocument/2006/relationships/image" Target="../media/image46.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0.png"/><Relationship Id="rId5" Type="http://schemas.openxmlformats.org/officeDocument/2006/relationships/image" Target="../media/image38.svg"/><Relationship Id="rId10" Type="http://schemas.openxmlformats.org/officeDocument/2006/relationships/image" Target="../media/image29.jpeg"/><Relationship Id="rId4" Type="http://schemas.openxmlformats.org/officeDocument/2006/relationships/image" Target="../media/image24.png"/><Relationship Id="rId9" Type="http://schemas.openxmlformats.org/officeDocument/2006/relationships/image" Target="../media/image28.jpeg"/></Relationships>
</file>

<file path=ppt/slides/_rels/slide11.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36.svg"/><Relationship Id="rId7" Type="http://schemas.openxmlformats.org/officeDocument/2006/relationships/image" Target="../media/image49.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8.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36.svg"/><Relationship Id="rId7" Type="http://schemas.openxmlformats.org/officeDocument/2006/relationships/image" Target="../media/image35.jpe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image" Target="../media/image38.sv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svg"/><Relationship Id="rId7" Type="http://schemas.openxmlformats.org/officeDocument/2006/relationships/image" Target="../media/image37.jpe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8.svg"/><Relationship Id="rId10" Type="http://schemas.openxmlformats.org/officeDocument/2006/relationships/image" Target="../media/image40.jpeg"/><Relationship Id="rId4" Type="http://schemas.openxmlformats.org/officeDocument/2006/relationships/image" Target="../media/image24.png"/><Relationship Id="rId9" Type="http://schemas.openxmlformats.org/officeDocument/2006/relationships/image" Target="../media/image39.jpeg"/></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image" Target="../media/image36.svg"/><Relationship Id="rId7" Type="http://schemas.openxmlformats.org/officeDocument/2006/relationships/image" Target="../media/image42.jpe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41.jpeg"/><Relationship Id="rId5" Type="http://schemas.openxmlformats.org/officeDocument/2006/relationships/image" Target="../media/image38.sv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44.gif"/><Relationship Id="rId3" Type="http://schemas.openxmlformats.org/officeDocument/2006/relationships/image" Target="../media/image36.svg"/><Relationship Id="rId7" Type="http://schemas.openxmlformats.org/officeDocument/2006/relationships/image" Target="../media/image61.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38.svg"/><Relationship Id="rId4" Type="http://schemas.openxmlformats.org/officeDocument/2006/relationships/image" Target="../media/image24.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2.jpeg"/><Relationship Id="rId7"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24.svg"/><Relationship Id="rId4" Type="http://schemas.openxmlformats.org/officeDocument/2006/relationships/image" Target="../media/image13.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1.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hyperlink" Target="https://whimsical.com/vaahan-wallah-NHcnVTUqyVJPYEUgYa7vCz" TargetMode="Externa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38.sv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0" y="2522312"/>
            <a:ext cx="18288000" cy="3511377"/>
            <a:chOff x="0" y="0"/>
            <a:chExt cx="4816593" cy="924807"/>
          </a:xfrm>
        </p:grpSpPr>
        <p:sp>
          <p:nvSpPr>
            <p:cNvPr id="3" name="Freeform 3"/>
            <p:cNvSpPr/>
            <p:nvPr/>
          </p:nvSpPr>
          <p:spPr>
            <a:xfrm>
              <a:off x="0" y="0"/>
              <a:ext cx="4816592" cy="924807"/>
            </a:xfrm>
            <a:custGeom>
              <a:avLst/>
              <a:gdLst/>
              <a:ahLst/>
              <a:cxnLst/>
              <a:rect l="l" t="t" r="r" b="b"/>
              <a:pathLst>
                <a:path w="4816592" h="924807">
                  <a:moveTo>
                    <a:pt x="0" y="0"/>
                  </a:moveTo>
                  <a:lnTo>
                    <a:pt x="4816592" y="0"/>
                  </a:lnTo>
                  <a:lnTo>
                    <a:pt x="4816592" y="924807"/>
                  </a:lnTo>
                  <a:lnTo>
                    <a:pt x="0" y="924807"/>
                  </a:lnTo>
                  <a:close/>
                </a:path>
              </a:pathLst>
            </a:custGeom>
            <a:solidFill>
              <a:srgbClr val="000000"/>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sp>
        <p:nvSpPr>
          <p:cNvPr id="5" name="Freeform 5"/>
          <p:cNvSpPr/>
          <p:nvPr/>
        </p:nvSpPr>
        <p:spPr>
          <a:xfrm>
            <a:off x="14113198" y="1446582"/>
            <a:ext cx="3393388" cy="3411999"/>
          </a:xfrm>
          <a:custGeom>
            <a:avLst/>
            <a:gdLst/>
            <a:ahLst/>
            <a:cxnLst/>
            <a:rect l="l" t="t" r="r" b="b"/>
            <a:pathLst>
              <a:path w="3393388" h="3411999">
                <a:moveTo>
                  <a:pt x="0" y="0"/>
                </a:moveTo>
                <a:lnTo>
                  <a:pt x="3393388" y="0"/>
                </a:lnTo>
                <a:lnTo>
                  <a:pt x="3393388" y="3411998"/>
                </a:lnTo>
                <a:lnTo>
                  <a:pt x="0" y="341199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475951" y="220569"/>
            <a:ext cx="10627162" cy="651509"/>
          </a:xfrm>
          <a:prstGeom prst="rect">
            <a:avLst/>
          </a:prstGeom>
        </p:spPr>
        <p:txBody>
          <a:bodyPr lIns="0" tIns="0" rIns="0" bIns="0" rtlCol="0" anchor="t">
            <a:spAutoFit/>
          </a:bodyPr>
          <a:lstStyle/>
          <a:p>
            <a:pPr algn="just">
              <a:lnSpc>
                <a:spcPts val="5040"/>
              </a:lnSpc>
            </a:pPr>
            <a:r>
              <a:rPr lang="en-US" sz="3600">
                <a:solidFill>
                  <a:srgbClr val="000000"/>
                </a:solidFill>
                <a:latin typeface="Canva Sans Bold"/>
              </a:rPr>
              <a:t>CS 201</a:t>
            </a:r>
            <a:r>
              <a:rPr lang="en-US" sz="3600">
                <a:solidFill>
                  <a:srgbClr val="000000"/>
                </a:solidFill>
                <a:latin typeface="Canva Sans"/>
              </a:rPr>
              <a:t> :  </a:t>
            </a:r>
            <a:r>
              <a:rPr lang="en-US" sz="3600">
                <a:solidFill>
                  <a:srgbClr val="000000"/>
                </a:solidFill>
                <a:latin typeface="Canva Sans Bold"/>
              </a:rPr>
              <a:t>O</a:t>
            </a:r>
            <a:r>
              <a:rPr lang="en-US" sz="3600">
                <a:solidFill>
                  <a:srgbClr val="000000"/>
                </a:solidFill>
                <a:latin typeface="Canva Sans"/>
              </a:rPr>
              <a:t>bject </a:t>
            </a:r>
            <a:r>
              <a:rPr lang="en-US" sz="3600">
                <a:solidFill>
                  <a:srgbClr val="000000"/>
                </a:solidFill>
                <a:latin typeface="Canva Sans Bold"/>
              </a:rPr>
              <a:t>O</a:t>
            </a:r>
            <a:r>
              <a:rPr lang="en-US" sz="3600">
                <a:solidFill>
                  <a:srgbClr val="000000"/>
                </a:solidFill>
                <a:latin typeface="Canva Sans"/>
              </a:rPr>
              <a:t>riented </a:t>
            </a:r>
            <a:r>
              <a:rPr lang="en-US" sz="3600">
                <a:solidFill>
                  <a:srgbClr val="000000"/>
                </a:solidFill>
                <a:latin typeface="Canva Sans Bold"/>
              </a:rPr>
              <a:t>D</a:t>
            </a:r>
            <a:r>
              <a:rPr lang="en-US" sz="3600">
                <a:solidFill>
                  <a:srgbClr val="000000"/>
                </a:solidFill>
                <a:latin typeface="Canva Sans"/>
              </a:rPr>
              <a:t>esign &amp; </a:t>
            </a:r>
            <a:r>
              <a:rPr lang="en-US" sz="3600">
                <a:solidFill>
                  <a:srgbClr val="000000"/>
                </a:solidFill>
                <a:latin typeface="Canva Sans Bold"/>
              </a:rPr>
              <a:t>P</a:t>
            </a:r>
            <a:r>
              <a:rPr lang="en-US" sz="3600">
                <a:solidFill>
                  <a:srgbClr val="000000"/>
                </a:solidFill>
                <a:latin typeface="Canva Sans"/>
              </a:rPr>
              <a:t>rogramming</a:t>
            </a:r>
          </a:p>
        </p:txBody>
      </p:sp>
      <p:sp>
        <p:nvSpPr>
          <p:cNvPr id="7" name="TextBox 7"/>
          <p:cNvSpPr txBox="1"/>
          <p:nvPr/>
        </p:nvSpPr>
        <p:spPr>
          <a:xfrm>
            <a:off x="-346200" y="2668276"/>
            <a:ext cx="6393567" cy="1609725"/>
          </a:xfrm>
          <a:prstGeom prst="rect">
            <a:avLst/>
          </a:prstGeom>
        </p:spPr>
        <p:txBody>
          <a:bodyPr lIns="0" tIns="0" rIns="0" bIns="0" rtlCol="0" anchor="t">
            <a:spAutoFit/>
          </a:bodyPr>
          <a:lstStyle/>
          <a:p>
            <a:pPr algn="ctr">
              <a:lnSpc>
                <a:spcPts val="12599"/>
              </a:lnSpc>
            </a:pPr>
            <a:r>
              <a:rPr lang="en-US" sz="9000">
                <a:solidFill>
                  <a:srgbClr val="FFFFFF"/>
                </a:solidFill>
                <a:latin typeface="Canva Sans"/>
              </a:rPr>
              <a:t>GROUP-7</a:t>
            </a:r>
          </a:p>
        </p:txBody>
      </p:sp>
      <p:sp>
        <p:nvSpPr>
          <p:cNvPr id="8" name="TextBox 8"/>
          <p:cNvSpPr txBox="1"/>
          <p:nvPr/>
        </p:nvSpPr>
        <p:spPr>
          <a:xfrm>
            <a:off x="475951" y="5178886"/>
            <a:ext cx="18288000" cy="599440"/>
          </a:xfrm>
          <a:prstGeom prst="rect">
            <a:avLst/>
          </a:prstGeom>
        </p:spPr>
        <p:txBody>
          <a:bodyPr lIns="0" tIns="0" rIns="0" bIns="0" rtlCol="0" anchor="t">
            <a:spAutoFit/>
          </a:bodyPr>
          <a:lstStyle/>
          <a:p>
            <a:pPr algn="just">
              <a:lnSpc>
                <a:spcPts val="4759"/>
              </a:lnSpc>
            </a:pPr>
            <a:r>
              <a:rPr lang="en-US" sz="3399">
                <a:solidFill>
                  <a:srgbClr val="FFFFFF"/>
                </a:solidFill>
                <a:latin typeface="Canva Sans"/>
              </a:rPr>
              <a:t>Presenting ...</a:t>
            </a:r>
          </a:p>
        </p:txBody>
      </p:sp>
      <p:sp>
        <p:nvSpPr>
          <p:cNvPr id="9" name="TextBox 9"/>
          <p:cNvSpPr txBox="1"/>
          <p:nvPr/>
        </p:nvSpPr>
        <p:spPr>
          <a:xfrm>
            <a:off x="2618025" y="7025200"/>
            <a:ext cx="14003852" cy="800101"/>
          </a:xfrm>
          <a:prstGeom prst="rect">
            <a:avLst/>
          </a:prstGeom>
        </p:spPr>
        <p:txBody>
          <a:bodyPr lIns="0" tIns="0" rIns="0" bIns="0" rtlCol="0" anchor="t">
            <a:spAutoFit/>
          </a:bodyPr>
          <a:lstStyle/>
          <a:p>
            <a:pPr algn="just">
              <a:lnSpc>
                <a:spcPts val="6299"/>
              </a:lnSpc>
            </a:pPr>
            <a:r>
              <a:rPr lang="en-US" sz="4499">
                <a:solidFill>
                  <a:srgbClr val="000000"/>
                </a:solidFill>
                <a:latin typeface="Canva Sans"/>
              </a:rPr>
              <a:t> </a:t>
            </a:r>
            <a:r>
              <a:rPr lang="en-US" sz="4499">
                <a:solidFill>
                  <a:srgbClr val="000000"/>
                </a:solidFill>
                <a:latin typeface="Canva Sans Bold"/>
              </a:rPr>
              <a:t>OOPs</a:t>
            </a:r>
            <a:r>
              <a:rPr lang="en-US" sz="4499">
                <a:solidFill>
                  <a:srgbClr val="000000"/>
                </a:solidFill>
                <a:latin typeface="Canva Sans"/>
              </a:rPr>
              <a:t> Based Project On </a:t>
            </a:r>
            <a:r>
              <a:rPr lang="en-US" sz="4499">
                <a:solidFill>
                  <a:srgbClr val="000000"/>
                </a:solidFill>
                <a:latin typeface="Canva Sans Bold"/>
              </a:rPr>
              <a:t>Vehicle Rental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2347559" y="257175"/>
            <a:ext cx="24212302" cy="10429875"/>
            <a:chOff x="0" y="0"/>
            <a:chExt cx="32283069" cy="13906500"/>
          </a:xfrm>
        </p:grpSpPr>
        <p:sp>
          <p:nvSpPr>
            <p:cNvPr id="3" name="Freeform 3"/>
            <p:cNvSpPr/>
            <p:nvPr/>
          </p:nvSpPr>
          <p:spPr>
            <a:xfrm>
              <a:off x="0" y="2718882"/>
              <a:ext cx="13989897" cy="11187618"/>
            </a:xfrm>
            <a:custGeom>
              <a:avLst/>
              <a:gdLst/>
              <a:ahLst/>
              <a:cxnLst/>
              <a:rect l="l" t="t" r="r" b="b"/>
              <a:pathLst>
                <a:path w="13989897" h="11187618">
                  <a:moveTo>
                    <a:pt x="0" y="0"/>
                  </a:moveTo>
                  <a:lnTo>
                    <a:pt x="13989897" y="0"/>
                  </a:lnTo>
                  <a:lnTo>
                    <a:pt x="13989897" y="11187618"/>
                  </a:lnTo>
                  <a:lnTo>
                    <a:pt x="0" y="11187618"/>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12434637" y="0"/>
              <a:ext cx="7033863" cy="1363300"/>
              <a:chOff x="0" y="0"/>
              <a:chExt cx="1389405" cy="269294"/>
            </a:xfrm>
          </p:grpSpPr>
          <p:sp>
            <p:nvSpPr>
              <p:cNvPr id="5" name="Freeform 5"/>
              <p:cNvSpPr/>
              <p:nvPr/>
            </p:nvSpPr>
            <p:spPr>
              <a:xfrm>
                <a:off x="0" y="0"/>
                <a:ext cx="1389405" cy="269294"/>
              </a:xfrm>
              <a:custGeom>
                <a:avLst/>
                <a:gdLst/>
                <a:ahLst/>
                <a:cxnLst/>
                <a:rect l="l" t="t" r="r" b="b"/>
                <a:pathLst>
                  <a:path w="1389405" h="269294">
                    <a:moveTo>
                      <a:pt x="74845" y="0"/>
                    </a:moveTo>
                    <a:lnTo>
                      <a:pt x="1314560" y="0"/>
                    </a:lnTo>
                    <a:cubicBezTo>
                      <a:pt x="1355896" y="0"/>
                      <a:pt x="1389405" y="33509"/>
                      <a:pt x="1389405" y="74845"/>
                    </a:cubicBezTo>
                    <a:lnTo>
                      <a:pt x="1389405" y="194449"/>
                    </a:lnTo>
                    <a:cubicBezTo>
                      <a:pt x="1389405" y="214299"/>
                      <a:pt x="1381519" y="233336"/>
                      <a:pt x="1367483" y="247372"/>
                    </a:cubicBezTo>
                    <a:cubicBezTo>
                      <a:pt x="1353447" y="261408"/>
                      <a:pt x="1334410" y="269294"/>
                      <a:pt x="1314560" y="269294"/>
                    </a:cubicBezTo>
                    <a:lnTo>
                      <a:pt x="74845" y="269294"/>
                    </a:lnTo>
                    <a:cubicBezTo>
                      <a:pt x="33509" y="269294"/>
                      <a:pt x="0" y="235784"/>
                      <a:pt x="0" y="194449"/>
                    </a:cubicBezTo>
                    <a:lnTo>
                      <a:pt x="0" y="74845"/>
                    </a:lnTo>
                    <a:cubicBezTo>
                      <a:pt x="0" y="33509"/>
                      <a:pt x="33509" y="0"/>
                      <a:pt x="74845" y="0"/>
                    </a:cubicBezTo>
                    <a:close/>
                  </a:path>
                </a:pathLst>
              </a:custGeom>
              <a:solidFill>
                <a:srgbClr val="121212"/>
              </a:solidFill>
            </p:spPr>
          </p:sp>
          <p:sp>
            <p:nvSpPr>
              <p:cNvPr id="6" name="TextBox 6"/>
              <p:cNvSpPr txBox="1"/>
              <p:nvPr/>
            </p:nvSpPr>
            <p:spPr>
              <a:xfrm>
                <a:off x="0" y="-76200"/>
                <a:ext cx="812800" cy="889000"/>
              </a:xfrm>
              <a:prstGeom prst="rect">
                <a:avLst/>
              </a:prstGeom>
            </p:spPr>
            <p:txBody>
              <a:bodyPr lIns="50800" tIns="50800" rIns="50800" bIns="50800" rtlCol="0" anchor="ctr"/>
              <a:lstStyle/>
              <a:p>
                <a:pPr algn="ctr">
                  <a:lnSpc>
                    <a:spcPts val="4032"/>
                  </a:lnSpc>
                </a:pPr>
                <a:r>
                  <a:rPr lang="en-US" sz="2880">
                    <a:solidFill>
                      <a:srgbClr val="FFFFFF"/>
                    </a:solidFill>
                    <a:latin typeface="Poppins Medium Bold"/>
                  </a:rPr>
                  <a:t>BLUEPRINT OF OUR SYSTEM</a:t>
                </a:r>
              </a:p>
            </p:txBody>
          </p:sp>
        </p:grpSp>
        <p:sp>
          <p:nvSpPr>
            <p:cNvPr id="7" name="Freeform 7"/>
            <p:cNvSpPr/>
            <p:nvPr/>
          </p:nvSpPr>
          <p:spPr>
            <a:xfrm>
              <a:off x="15741179" y="6425506"/>
              <a:ext cx="16541890" cy="6947594"/>
            </a:xfrm>
            <a:custGeom>
              <a:avLst/>
              <a:gdLst/>
              <a:ahLst/>
              <a:cxnLst/>
              <a:rect l="l" t="t" r="r" b="b"/>
              <a:pathLst>
                <a:path w="16541890" h="6947594">
                  <a:moveTo>
                    <a:pt x="0" y="0"/>
                  </a:moveTo>
                  <a:lnTo>
                    <a:pt x="16541890" y="0"/>
                  </a:lnTo>
                  <a:lnTo>
                    <a:pt x="16541890" y="6947594"/>
                  </a:lnTo>
                  <a:lnTo>
                    <a:pt x="0" y="6947594"/>
                  </a:lnTo>
                  <a:lnTo>
                    <a:pt x="0" y="0"/>
                  </a:lnTo>
                  <a:close/>
                </a:path>
              </a:pathLst>
            </a:custGeom>
            <a:blipFill>
              <a:blip r:embed="rId4">
                <a:alphaModFix amt="18000"/>
                <a:extLst>
                  <a:ext uri="{96DAC541-7B7A-43D3-8B79-37D633B846F1}">
                    <asvg:svgBlip xmlns:asvg="http://schemas.microsoft.com/office/drawing/2016/SVG/main" xmlns="" r:embed="rId5"/>
                  </a:ext>
                </a:extLst>
              </a:blip>
              <a:stretch>
                <a:fillRect/>
              </a:stretch>
            </a:blipFill>
          </p:spPr>
        </p:sp>
        <p:sp>
          <p:nvSpPr>
            <p:cNvPr id="8" name="Freeform 8"/>
            <p:cNvSpPr/>
            <p:nvPr/>
          </p:nvSpPr>
          <p:spPr>
            <a:xfrm rot="790728">
              <a:off x="11133092" y="9318661"/>
              <a:ext cx="4110738" cy="1161284"/>
            </a:xfrm>
            <a:custGeom>
              <a:avLst/>
              <a:gdLst/>
              <a:ahLst/>
              <a:cxnLst/>
              <a:rect l="l" t="t" r="r" b="b"/>
              <a:pathLst>
                <a:path w="4110738" h="1161284">
                  <a:moveTo>
                    <a:pt x="0" y="0"/>
                  </a:moveTo>
                  <a:lnTo>
                    <a:pt x="4110738" y="0"/>
                  </a:lnTo>
                  <a:lnTo>
                    <a:pt x="4110738" y="1161284"/>
                  </a:lnTo>
                  <a:lnTo>
                    <a:pt x="0" y="116128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3809280" y="0"/>
              <a:ext cx="4424491" cy="4054443"/>
            </a:xfrm>
            <a:custGeom>
              <a:avLst/>
              <a:gdLst/>
              <a:ahLst/>
              <a:cxnLst/>
              <a:rect l="l" t="t" r="r" b="b"/>
              <a:pathLst>
                <a:path w="4424491" h="4054443">
                  <a:moveTo>
                    <a:pt x="0" y="0"/>
                  </a:moveTo>
                  <a:lnTo>
                    <a:pt x="4424491" y="0"/>
                  </a:lnTo>
                  <a:lnTo>
                    <a:pt x="4424491" y="4054443"/>
                  </a:lnTo>
                  <a:lnTo>
                    <a:pt x="0" y="4054443"/>
                  </a:lnTo>
                  <a:lnTo>
                    <a:pt x="0" y="0"/>
                  </a:lnTo>
                  <a:close/>
                </a:path>
              </a:pathLst>
            </a:custGeom>
            <a:blipFill>
              <a:blip r:embed="rId8"/>
              <a:stretch>
                <a:fillRect/>
              </a:stretch>
            </a:blipFill>
          </p:spPr>
        </p:sp>
        <p:sp>
          <p:nvSpPr>
            <p:cNvPr id="10" name="Freeform 10"/>
            <p:cNvSpPr/>
            <p:nvPr/>
          </p:nvSpPr>
          <p:spPr>
            <a:xfrm>
              <a:off x="15951568" y="4054443"/>
              <a:ext cx="4844892" cy="8717204"/>
            </a:xfrm>
            <a:custGeom>
              <a:avLst/>
              <a:gdLst/>
              <a:ahLst/>
              <a:cxnLst/>
              <a:rect l="l" t="t" r="r" b="b"/>
              <a:pathLst>
                <a:path w="4844892" h="8717204">
                  <a:moveTo>
                    <a:pt x="0" y="0"/>
                  </a:moveTo>
                  <a:lnTo>
                    <a:pt x="4844893" y="0"/>
                  </a:lnTo>
                  <a:lnTo>
                    <a:pt x="4844893" y="8717204"/>
                  </a:lnTo>
                  <a:lnTo>
                    <a:pt x="0" y="8717204"/>
                  </a:lnTo>
                  <a:lnTo>
                    <a:pt x="0" y="0"/>
                  </a:lnTo>
                  <a:close/>
                </a:path>
              </a:pathLst>
            </a:custGeom>
            <a:blipFill>
              <a:blip r:embed="rId9"/>
              <a:stretch>
                <a:fillRect/>
              </a:stretch>
            </a:blipFill>
          </p:spPr>
        </p:sp>
        <p:sp>
          <p:nvSpPr>
            <p:cNvPr id="11" name="Freeform 11"/>
            <p:cNvSpPr/>
            <p:nvPr/>
          </p:nvSpPr>
          <p:spPr>
            <a:xfrm>
              <a:off x="8776589" y="2593650"/>
              <a:ext cx="4907190" cy="5719041"/>
            </a:xfrm>
            <a:custGeom>
              <a:avLst/>
              <a:gdLst/>
              <a:ahLst/>
              <a:cxnLst/>
              <a:rect l="l" t="t" r="r" b="b"/>
              <a:pathLst>
                <a:path w="4907190" h="5719041">
                  <a:moveTo>
                    <a:pt x="0" y="0"/>
                  </a:moveTo>
                  <a:lnTo>
                    <a:pt x="4907190" y="0"/>
                  </a:lnTo>
                  <a:lnTo>
                    <a:pt x="4907190" y="5719041"/>
                  </a:lnTo>
                  <a:lnTo>
                    <a:pt x="0" y="5719041"/>
                  </a:lnTo>
                  <a:lnTo>
                    <a:pt x="0" y="0"/>
                  </a:lnTo>
                  <a:close/>
                </a:path>
              </a:pathLst>
            </a:custGeom>
            <a:blipFill>
              <a:blip r:embed="rId10"/>
              <a:stretch>
                <a:fillRect/>
              </a:stretch>
            </a:blipFill>
          </p:spPr>
        </p:sp>
        <p:sp>
          <p:nvSpPr>
            <p:cNvPr id="12" name="Freeform 12"/>
            <p:cNvSpPr/>
            <p:nvPr/>
          </p:nvSpPr>
          <p:spPr>
            <a:xfrm rot="4872524">
              <a:off x="6996552" y="2395111"/>
              <a:ext cx="2474438" cy="2474438"/>
            </a:xfrm>
            <a:custGeom>
              <a:avLst/>
              <a:gdLst/>
              <a:ahLst/>
              <a:cxnLst/>
              <a:rect l="l" t="t" r="r" b="b"/>
              <a:pathLst>
                <a:path w="2474438" h="2474438">
                  <a:moveTo>
                    <a:pt x="0" y="0"/>
                  </a:moveTo>
                  <a:lnTo>
                    <a:pt x="2474438" y="0"/>
                  </a:lnTo>
                  <a:lnTo>
                    <a:pt x="2474438" y="2474438"/>
                  </a:lnTo>
                  <a:lnTo>
                    <a:pt x="0" y="2474438"/>
                  </a:lnTo>
                  <a:lnTo>
                    <a:pt x="0" y="0"/>
                  </a:lnTo>
                  <a:close/>
                </a:path>
              </a:pathLst>
            </a:custGeom>
            <a:blipFill>
              <a:blip r:embed="rId11">
                <a:alphaModFix amt="43999"/>
                <a:extLst>
                  <a:ext uri="{96DAC541-7B7A-43D3-8B79-37D633B846F1}">
                    <asvg:svgBlip xmlns:asvg="http://schemas.microsoft.com/office/drawing/2016/SVG/main" xmlns="" r:embed="rId12"/>
                  </a:ext>
                </a:extLst>
              </a:blip>
              <a:stretch>
                <a:fillRect/>
              </a:stretch>
            </a:blipFill>
          </p:spPr>
        </p:sp>
        <p:sp>
          <p:nvSpPr>
            <p:cNvPr id="13" name="Freeform 13"/>
            <p:cNvSpPr/>
            <p:nvPr/>
          </p:nvSpPr>
          <p:spPr>
            <a:xfrm>
              <a:off x="21890311" y="2593650"/>
              <a:ext cx="5392968" cy="4900909"/>
            </a:xfrm>
            <a:custGeom>
              <a:avLst/>
              <a:gdLst/>
              <a:ahLst/>
              <a:cxnLst/>
              <a:rect l="l" t="t" r="r" b="b"/>
              <a:pathLst>
                <a:path w="5392968" h="4900909">
                  <a:moveTo>
                    <a:pt x="0" y="0"/>
                  </a:moveTo>
                  <a:lnTo>
                    <a:pt x="5392968" y="0"/>
                  </a:lnTo>
                  <a:lnTo>
                    <a:pt x="5392968" y="4900909"/>
                  </a:lnTo>
                  <a:lnTo>
                    <a:pt x="0" y="4900909"/>
                  </a:lnTo>
                  <a:lnTo>
                    <a:pt x="0" y="0"/>
                  </a:lnTo>
                  <a:close/>
                </a:path>
              </a:pathLst>
            </a:custGeom>
            <a:blipFill>
              <a:blip r:embed="rId13"/>
              <a:stretch>
                <a:fillRect/>
              </a:stretch>
            </a:blipFill>
          </p:spPr>
        </p:sp>
        <p:sp>
          <p:nvSpPr>
            <p:cNvPr id="14" name="TextBox 14"/>
            <p:cNvSpPr txBox="1"/>
            <p:nvPr/>
          </p:nvSpPr>
          <p:spPr>
            <a:xfrm rot="-805220">
              <a:off x="16260254" y="7847435"/>
              <a:ext cx="4199667" cy="1020570"/>
            </a:xfrm>
            <a:prstGeom prst="rect">
              <a:avLst/>
            </a:prstGeom>
          </p:spPr>
          <p:txBody>
            <a:bodyPr lIns="0" tIns="0" rIns="0" bIns="0" rtlCol="0" anchor="t">
              <a:spAutoFit/>
            </a:bodyPr>
            <a:lstStyle/>
            <a:p>
              <a:pPr algn="ctr">
                <a:lnSpc>
                  <a:spcPts val="6199"/>
                </a:lnSpc>
              </a:pPr>
              <a:r>
                <a:rPr lang="en-US" sz="4428">
                  <a:solidFill>
                    <a:srgbClr val="FF1616">
                      <a:alpha val="53725"/>
                    </a:srgbClr>
                  </a:solidFill>
                  <a:latin typeface="Canva Sans Bold"/>
                </a:rPr>
                <a:t>INHERITED</a:t>
              </a:r>
            </a:p>
          </p:txBody>
        </p:sp>
        <p:sp>
          <p:nvSpPr>
            <p:cNvPr id="15" name="Freeform 15"/>
            <p:cNvSpPr/>
            <p:nvPr/>
          </p:nvSpPr>
          <p:spPr>
            <a:xfrm rot="1257673">
              <a:off x="19992656" y="4845566"/>
              <a:ext cx="2474438" cy="2474438"/>
            </a:xfrm>
            <a:custGeom>
              <a:avLst/>
              <a:gdLst/>
              <a:ahLst/>
              <a:cxnLst/>
              <a:rect l="l" t="t" r="r" b="b"/>
              <a:pathLst>
                <a:path w="2474438" h="2474438">
                  <a:moveTo>
                    <a:pt x="0" y="0"/>
                  </a:moveTo>
                  <a:lnTo>
                    <a:pt x="2474438" y="0"/>
                  </a:lnTo>
                  <a:lnTo>
                    <a:pt x="2474438" y="2474438"/>
                  </a:lnTo>
                  <a:lnTo>
                    <a:pt x="0" y="2474438"/>
                  </a:lnTo>
                  <a:lnTo>
                    <a:pt x="0" y="0"/>
                  </a:lnTo>
                  <a:close/>
                </a:path>
              </a:pathLst>
            </a:custGeom>
            <a:blipFill>
              <a:blip r:embed="rId11">
                <a:alphaModFix amt="43999"/>
                <a:extLst>
                  <a:ext uri="{96DAC541-7B7A-43D3-8B79-37D633B846F1}">
                    <asvg:svgBlip xmlns:asvg="http://schemas.microsoft.com/office/drawing/2016/SVG/main" xmlns="" r:embed="rId12"/>
                  </a:ext>
                </a:extLst>
              </a:blip>
              <a:stretch>
                <a:fillRect/>
              </a:stretch>
            </a:blip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2347559" y="0"/>
            <a:ext cx="24212302" cy="10687050"/>
            <a:chOff x="0" y="0"/>
            <a:chExt cx="32283069" cy="14249400"/>
          </a:xfrm>
        </p:grpSpPr>
        <p:sp>
          <p:nvSpPr>
            <p:cNvPr id="3" name="Freeform 3"/>
            <p:cNvSpPr/>
            <p:nvPr/>
          </p:nvSpPr>
          <p:spPr>
            <a:xfrm>
              <a:off x="0" y="3061782"/>
              <a:ext cx="13989897" cy="11187618"/>
            </a:xfrm>
            <a:custGeom>
              <a:avLst/>
              <a:gdLst/>
              <a:ahLst/>
              <a:cxnLst/>
              <a:rect l="l" t="t" r="r" b="b"/>
              <a:pathLst>
                <a:path w="13989897" h="11187618">
                  <a:moveTo>
                    <a:pt x="0" y="0"/>
                  </a:moveTo>
                  <a:lnTo>
                    <a:pt x="13989897" y="0"/>
                  </a:lnTo>
                  <a:lnTo>
                    <a:pt x="13989897" y="11187618"/>
                  </a:lnTo>
                  <a:lnTo>
                    <a:pt x="0" y="11187618"/>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5741179" y="6768406"/>
              <a:ext cx="16541890" cy="6947594"/>
            </a:xfrm>
            <a:custGeom>
              <a:avLst/>
              <a:gdLst/>
              <a:ahLst/>
              <a:cxnLst/>
              <a:rect l="l" t="t" r="r" b="b"/>
              <a:pathLst>
                <a:path w="16541890" h="6947594">
                  <a:moveTo>
                    <a:pt x="0" y="0"/>
                  </a:moveTo>
                  <a:lnTo>
                    <a:pt x="16541890" y="0"/>
                  </a:lnTo>
                  <a:lnTo>
                    <a:pt x="16541890" y="6947594"/>
                  </a:lnTo>
                  <a:lnTo>
                    <a:pt x="0" y="6947594"/>
                  </a:lnTo>
                  <a:lnTo>
                    <a:pt x="0" y="0"/>
                  </a:lnTo>
                  <a:close/>
                </a:path>
              </a:pathLst>
            </a:custGeom>
            <a:blipFill>
              <a:blip r:embed="rId4">
                <a:alphaModFix amt="18000"/>
                <a:extLst>
                  <a:ext uri="{96DAC541-7B7A-43D3-8B79-37D633B846F1}">
                    <asvg:svgBlip xmlns:asvg="http://schemas.microsoft.com/office/drawing/2016/SVG/main" xmlns="" r:embed="rId5"/>
                  </a:ext>
                </a:extLst>
              </a:blip>
              <a:stretch>
                <a:fillRect/>
              </a:stretch>
            </a:blipFill>
          </p:spPr>
        </p:sp>
        <p:grpSp>
          <p:nvGrpSpPr>
            <p:cNvPr id="5" name="Group 5"/>
            <p:cNvGrpSpPr/>
            <p:nvPr/>
          </p:nvGrpSpPr>
          <p:grpSpPr>
            <a:xfrm>
              <a:off x="4501679" y="0"/>
              <a:ext cx="7520103" cy="13716000"/>
              <a:chOff x="0" y="0"/>
              <a:chExt cx="1485452" cy="2709333"/>
            </a:xfrm>
          </p:grpSpPr>
          <p:sp>
            <p:nvSpPr>
              <p:cNvPr id="6" name="Freeform 6"/>
              <p:cNvSpPr/>
              <p:nvPr/>
            </p:nvSpPr>
            <p:spPr>
              <a:xfrm>
                <a:off x="0" y="0"/>
                <a:ext cx="1485452" cy="2709333"/>
              </a:xfrm>
              <a:custGeom>
                <a:avLst/>
                <a:gdLst/>
                <a:ahLst/>
                <a:cxnLst/>
                <a:rect l="l" t="t" r="r" b="b"/>
                <a:pathLst>
                  <a:path w="1485452" h="2709333">
                    <a:moveTo>
                      <a:pt x="0" y="0"/>
                    </a:moveTo>
                    <a:lnTo>
                      <a:pt x="1485452" y="0"/>
                    </a:lnTo>
                    <a:lnTo>
                      <a:pt x="1485452" y="2709333"/>
                    </a:lnTo>
                    <a:lnTo>
                      <a:pt x="0" y="2709333"/>
                    </a:lnTo>
                    <a:close/>
                  </a:path>
                </a:pathLst>
              </a:custGeom>
              <a:solidFill>
                <a:srgbClr val="09090A"/>
              </a:solidFill>
            </p:spPr>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sp>
          <p:nvSpPr>
            <p:cNvPr id="8" name="Freeform 8"/>
            <p:cNvSpPr/>
            <p:nvPr/>
          </p:nvSpPr>
          <p:spPr>
            <a:xfrm flipV="1">
              <a:off x="9457399" y="4055077"/>
              <a:ext cx="2564383" cy="2014206"/>
            </a:xfrm>
            <a:custGeom>
              <a:avLst/>
              <a:gdLst/>
              <a:ahLst/>
              <a:cxnLst/>
              <a:rect l="l" t="t" r="r" b="b"/>
              <a:pathLst>
                <a:path w="2564383" h="2014206">
                  <a:moveTo>
                    <a:pt x="0" y="2014206"/>
                  </a:moveTo>
                  <a:lnTo>
                    <a:pt x="2564383" y="2014206"/>
                  </a:lnTo>
                  <a:lnTo>
                    <a:pt x="2564383" y="0"/>
                  </a:lnTo>
                  <a:lnTo>
                    <a:pt x="0" y="0"/>
                  </a:lnTo>
                  <a:lnTo>
                    <a:pt x="0" y="2014206"/>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flipV="1">
              <a:off x="9457399" y="6504517"/>
              <a:ext cx="2564383" cy="2014206"/>
            </a:xfrm>
            <a:custGeom>
              <a:avLst/>
              <a:gdLst/>
              <a:ahLst/>
              <a:cxnLst/>
              <a:rect l="l" t="t" r="r" b="b"/>
              <a:pathLst>
                <a:path w="2564383" h="2014206">
                  <a:moveTo>
                    <a:pt x="0" y="2014207"/>
                  </a:moveTo>
                  <a:lnTo>
                    <a:pt x="2564383" y="2014207"/>
                  </a:lnTo>
                  <a:lnTo>
                    <a:pt x="2564383" y="0"/>
                  </a:lnTo>
                  <a:lnTo>
                    <a:pt x="0" y="0"/>
                  </a:lnTo>
                  <a:lnTo>
                    <a:pt x="0" y="2014207"/>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a:off x="12021782" y="0"/>
              <a:ext cx="15492297" cy="13716000"/>
            </a:xfrm>
            <a:custGeom>
              <a:avLst/>
              <a:gdLst/>
              <a:ahLst/>
              <a:cxnLst/>
              <a:rect l="l" t="t" r="r" b="b"/>
              <a:pathLst>
                <a:path w="15492297" h="13716000">
                  <a:moveTo>
                    <a:pt x="0" y="0"/>
                  </a:moveTo>
                  <a:lnTo>
                    <a:pt x="15492297" y="0"/>
                  </a:lnTo>
                  <a:lnTo>
                    <a:pt x="15492297" y="13716000"/>
                  </a:lnTo>
                  <a:lnTo>
                    <a:pt x="0" y="13716000"/>
                  </a:lnTo>
                  <a:lnTo>
                    <a:pt x="0" y="0"/>
                  </a:lnTo>
                  <a:close/>
                </a:path>
              </a:pathLst>
            </a:custGeom>
            <a:blipFill>
              <a:blip r:embed="rId8">
                <a:alphaModFix amt="44999"/>
              </a:blip>
              <a:stretch>
                <a:fillRect l="-15631" r="-15631"/>
              </a:stretch>
            </a:blipFill>
          </p:spPr>
        </p:sp>
        <p:sp>
          <p:nvSpPr>
            <p:cNvPr id="11" name="TextBox 11"/>
            <p:cNvSpPr txBox="1"/>
            <p:nvPr/>
          </p:nvSpPr>
          <p:spPr>
            <a:xfrm>
              <a:off x="4362726" y="623116"/>
              <a:ext cx="7798009" cy="1938714"/>
            </a:xfrm>
            <a:prstGeom prst="rect">
              <a:avLst/>
            </a:prstGeom>
          </p:spPr>
          <p:txBody>
            <a:bodyPr lIns="0" tIns="0" rIns="0" bIns="0" rtlCol="0" anchor="t">
              <a:spAutoFit/>
            </a:bodyPr>
            <a:lstStyle/>
            <a:p>
              <a:pPr algn="ctr">
                <a:lnSpc>
                  <a:spcPts val="5825"/>
                </a:lnSpc>
              </a:pPr>
              <a:r>
                <a:rPr lang="en-US" sz="4160">
                  <a:solidFill>
                    <a:srgbClr val="F8F8FF"/>
                  </a:solidFill>
                  <a:latin typeface="Canva Sans"/>
                </a:rPr>
                <a:t>PROGRAM PROFILE &amp; CONCEPTS USED :</a:t>
              </a:r>
            </a:p>
          </p:txBody>
        </p:sp>
        <p:sp>
          <p:nvSpPr>
            <p:cNvPr id="12" name="TextBox 12"/>
            <p:cNvSpPr txBox="1"/>
            <p:nvPr/>
          </p:nvSpPr>
          <p:spPr>
            <a:xfrm>
              <a:off x="4532498" y="3596819"/>
              <a:ext cx="4924901" cy="811740"/>
            </a:xfrm>
            <a:prstGeom prst="rect">
              <a:avLst/>
            </a:prstGeom>
          </p:spPr>
          <p:txBody>
            <a:bodyPr lIns="0" tIns="0" rIns="0" bIns="0" rtlCol="0" anchor="t">
              <a:spAutoFit/>
            </a:bodyPr>
            <a:lstStyle/>
            <a:p>
              <a:pPr marL="755659" lvl="1" indent="-377829" algn="ctr">
                <a:lnSpc>
                  <a:spcPts val="4900"/>
                </a:lnSpc>
                <a:buFont typeface="Arial"/>
                <a:buChar char="•"/>
              </a:pPr>
              <a:r>
                <a:rPr lang="en-US" sz="3500">
                  <a:solidFill>
                    <a:srgbClr val="FFFFFF"/>
                  </a:solidFill>
                  <a:latin typeface="Canva Sans"/>
                </a:rPr>
                <a:t>FRONT-END : </a:t>
              </a:r>
            </a:p>
          </p:txBody>
        </p:sp>
        <p:sp>
          <p:nvSpPr>
            <p:cNvPr id="13" name="TextBox 13"/>
            <p:cNvSpPr txBox="1"/>
            <p:nvPr/>
          </p:nvSpPr>
          <p:spPr>
            <a:xfrm>
              <a:off x="12021783" y="5182188"/>
              <a:ext cx="12795885" cy="940428"/>
            </a:xfrm>
            <a:prstGeom prst="rect">
              <a:avLst/>
            </a:prstGeom>
          </p:spPr>
          <p:txBody>
            <a:bodyPr lIns="0" tIns="0" rIns="0" bIns="0" rtlCol="0" anchor="t">
              <a:spAutoFit/>
            </a:bodyPr>
            <a:lstStyle/>
            <a:p>
              <a:pPr marL="842010" lvl="1" indent="-421005" algn="ctr">
                <a:lnSpc>
                  <a:spcPts val="5459"/>
                </a:lnSpc>
                <a:buFont typeface="Arial"/>
                <a:buChar char="•"/>
              </a:pPr>
              <a:r>
                <a:rPr lang="en-US" sz="3900" dirty="0">
                  <a:solidFill>
                    <a:srgbClr val="000000"/>
                  </a:solidFill>
                  <a:latin typeface="Canva Sans"/>
                </a:rPr>
                <a:t>Designing / Animating CLI Using </a:t>
              </a:r>
              <a:r>
                <a:rPr lang="en-US" sz="3900" dirty="0" smtClean="0">
                  <a:solidFill>
                    <a:srgbClr val="000000"/>
                  </a:solidFill>
                  <a:latin typeface="Canva Sans"/>
                </a:rPr>
                <a:t>java</a:t>
              </a:r>
              <a:r>
                <a:rPr lang="en-US" sz="3900" dirty="0" smtClean="0">
                  <a:solidFill>
                    <a:srgbClr val="000000"/>
                  </a:solidFill>
                  <a:latin typeface="Canva Sans"/>
                </a:rPr>
                <a:t>  </a:t>
              </a:r>
              <a:endParaRPr lang="en-US" sz="3900" dirty="0">
                <a:solidFill>
                  <a:srgbClr val="000000"/>
                </a:solidFill>
                <a:latin typeface="Canva Sans"/>
              </a:endParaRPr>
            </a:p>
          </p:txBody>
        </p:sp>
        <p:sp>
          <p:nvSpPr>
            <p:cNvPr id="14" name="TextBox 14"/>
            <p:cNvSpPr txBox="1"/>
            <p:nvPr/>
          </p:nvSpPr>
          <p:spPr>
            <a:xfrm>
              <a:off x="4729983" y="5956666"/>
              <a:ext cx="4529931" cy="811740"/>
            </a:xfrm>
            <a:prstGeom prst="rect">
              <a:avLst/>
            </a:prstGeom>
          </p:spPr>
          <p:txBody>
            <a:bodyPr lIns="0" tIns="0" rIns="0" bIns="0" rtlCol="0" anchor="t">
              <a:spAutoFit/>
            </a:bodyPr>
            <a:lstStyle/>
            <a:p>
              <a:pPr marL="755659" lvl="1" indent="-377829" algn="ctr">
                <a:lnSpc>
                  <a:spcPts val="4900"/>
                </a:lnSpc>
                <a:buFont typeface="Arial"/>
                <a:buChar char="•"/>
              </a:pPr>
              <a:r>
                <a:rPr lang="en-US" sz="3500">
                  <a:solidFill>
                    <a:srgbClr val="FFFFFF"/>
                  </a:solidFill>
                  <a:latin typeface="Canva Sans"/>
                </a:rPr>
                <a:t>BACK-END : </a:t>
              </a:r>
            </a:p>
          </p:txBody>
        </p:sp>
        <p:sp>
          <p:nvSpPr>
            <p:cNvPr id="15" name="TextBox 15"/>
            <p:cNvSpPr txBox="1"/>
            <p:nvPr/>
          </p:nvSpPr>
          <p:spPr>
            <a:xfrm>
              <a:off x="12021782" y="7760328"/>
              <a:ext cx="11534968" cy="4544695"/>
            </a:xfrm>
            <a:prstGeom prst="rect">
              <a:avLst/>
            </a:prstGeom>
          </p:spPr>
          <p:txBody>
            <a:bodyPr lIns="0" tIns="0" rIns="0" bIns="0" rtlCol="0" anchor="t">
              <a:spAutoFit/>
            </a:bodyPr>
            <a:lstStyle/>
            <a:p>
              <a:pPr marL="842010" lvl="1" indent="-421005" algn="just">
                <a:lnSpc>
                  <a:spcPts val="5459"/>
                </a:lnSpc>
                <a:buFont typeface="Arial"/>
                <a:buChar char="•"/>
              </a:pPr>
              <a:r>
                <a:rPr lang="en-US" sz="3900">
                  <a:solidFill>
                    <a:srgbClr val="000000"/>
                  </a:solidFill>
                  <a:latin typeface="Canva Sans"/>
                </a:rPr>
                <a:t>ENCAPSULATION </a:t>
              </a:r>
            </a:p>
            <a:p>
              <a:pPr marL="842010" lvl="1" indent="-421005" algn="just">
                <a:lnSpc>
                  <a:spcPts val="5459"/>
                </a:lnSpc>
                <a:buFont typeface="Arial"/>
                <a:buChar char="•"/>
              </a:pPr>
              <a:r>
                <a:rPr lang="en-US" sz="3900">
                  <a:solidFill>
                    <a:srgbClr val="000000"/>
                  </a:solidFill>
                  <a:latin typeface="Canva Sans"/>
                </a:rPr>
                <a:t>ABSTACTION</a:t>
              </a:r>
            </a:p>
            <a:p>
              <a:pPr marL="842010" lvl="1" indent="-421005" algn="just">
                <a:lnSpc>
                  <a:spcPts val="5459"/>
                </a:lnSpc>
                <a:buFont typeface="Arial"/>
                <a:buChar char="•"/>
              </a:pPr>
              <a:r>
                <a:rPr lang="en-US" sz="3900">
                  <a:solidFill>
                    <a:srgbClr val="000000"/>
                  </a:solidFill>
                  <a:latin typeface="Canva Sans"/>
                </a:rPr>
                <a:t>INHERITANCE (SINGLE LEVEL)</a:t>
              </a:r>
            </a:p>
            <a:p>
              <a:pPr marL="842010" lvl="1" indent="-421005" algn="just">
                <a:lnSpc>
                  <a:spcPts val="5459"/>
                </a:lnSpc>
                <a:buFont typeface="Arial"/>
                <a:buChar char="•"/>
              </a:pPr>
              <a:r>
                <a:rPr lang="en-US" sz="3900">
                  <a:solidFill>
                    <a:srgbClr val="000000"/>
                  </a:solidFill>
                  <a:latin typeface="Canva Sans"/>
                </a:rPr>
                <a:t>FILE HANDLING USING .TXT FILE</a:t>
              </a:r>
            </a:p>
            <a:p>
              <a:pPr algn="just">
                <a:lnSpc>
                  <a:spcPts val="5459"/>
                </a:lnSpc>
              </a:pPr>
              <a:endParaRPr lang="en-US" sz="3900">
                <a:solidFill>
                  <a:srgbClr val="000000"/>
                </a:solidFill>
                <a:latin typeface="Canva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sp>
        <p:nvSpPr>
          <p:cNvPr id="2" name="Freeform 2"/>
          <p:cNvSpPr/>
          <p:nvPr/>
        </p:nvSpPr>
        <p:spPr>
          <a:xfrm>
            <a:off x="-2347559" y="2296337"/>
            <a:ext cx="10492423" cy="8390713"/>
          </a:xfrm>
          <a:custGeom>
            <a:avLst/>
            <a:gdLst/>
            <a:ahLst/>
            <a:cxnLst/>
            <a:rect l="l" t="t" r="r" b="b"/>
            <a:pathLst>
              <a:path w="10492423" h="8390713">
                <a:moveTo>
                  <a:pt x="0" y="0"/>
                </a:moveTo>
                <a:lnTo>
                  <a:pt x="10492423" y="0"/>
                </a:lnTo>
                <a:lnTo>
                  <a:pt x="10492423" y="8390713"/>
                </a:lnTo>
                <a:lnTo>
                  <a:pt x="0" y="8390713"/>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9458325" y="5076305"/>
            <a:ext cx="12406418" cy="5210695"/>
          </a:xfrm>
          <a:custGeom>
            <a:avLst/>
            <a:gdLst/>
            <a:ahLst/>
            <a:cxnLst/>
            <a:rect l="l" t="t" r="r" b="b"/>
            <a:pathLst>
              <a:path w="12406418" h="5210695">
                <a:moveTo>
                  <a:pt x="0" y="0"/>
                </a:moveTo>
                <a:lnTo>
                  <a:pt x="12406418" y="0"/>
                </a:lnTo>
                <a:lnTo>
                  <a:pt x="12406418" y="5210695"/>
                </a:lnTo>
                <a:lnTo>
                  <a:pt x="0" y="5210695"/>
                </a:lnTo>
                <a:lnTo>
                  <a:pt x="0" y="0"/>
                </a:lnTo>
                <a:close/>
              </a:path>
            </a:pathLst>
          </a:custGeom>
          <a:blipFill>
            <a:blip r:embed="rId4">
              <a:alphaModFix amt="18000"/>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028700" y="0"/>
            <a:ext cx="5640077" cy="10287000"/>
            <a:chOff x="0" y="0"/>
            <a:chExt cx="1485452" cy="2709333"/>
          </a:xfrm>
        </p:grpSpPr>
        <p:sp>
          <p:nvSpPr>
            <p:cNvPr id="5" name="Freeform 5"/>
            <p:cNvSpPr/>
            <p:nvPr/>
          </p:nvSpPr>
          <p:spPr>
            <a:xfrm>
              <a:off x="0" y="0"/>
              <a:ext cx="1485452" cy="2709333"/>
            </a:xfrm>
            <a:custGeom>
              <a:avLst/>
              <a:gdLst/>
              <a:ahLst/>
              <a:cxnLst/>
              <a:rect l="l" t="t" r="r" b="b"/>
              <a:pathLst>
                <a:path w="1485452" h="2709333">
                  <a:moveTo>
                    <a:pt x="0" y="0"/>
                  </a:moveTo>
                  <a:lnTo>
                    <a:pt x="1485452" y="0"/>
                  </a:lnTo>
                  <a:lnTo>
                    <a:pt x="1485452" y="2709333"/>
                  </a:lnTo>
                  <a:lnTo>
                    <a:pt x="0" y="2709333"/>
                  </a:lnTo>
                  <a:close/>
                </a:path>
              </a:pathLst>
            </a:custGeom>
            <a:solidFill>
              <a:srgbClr val="09090A"/>
            </a:solidFill>
          </p:spPr>
        </p:sp>
        <p:sp>
          <p:nvSpPr>
            <p:cNvPr id="6" name="TextBox 6"/>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grpSp>
        <p:nvGrpSpPr>
          <p:cNvPr id="7" name="Group 7"/>
          <p:cNvGrpSpPr/>
          <p:nvPr/>
        </p:nvGrpSpPr>
        <p:grpSpPr>
          <a:xfrm>
            <a:off x="6668777" y="0"/>
            <a:ext cx="11619223" cy="10260965"/>
            <a:chOff x="0" y="0"/>
            <a:chExt cx="15492297" cy="13681287"/>
          </a:xfrm>
        </p:grpSpPr>
        <p:sp>
          <p:nvSpPr>
            <p:cNvPr id="8" name="Freeform 8"/>
            <p:cNvSpPr/>
            <p:nvPr/>
          </p:nvSpPr>
          <p:spPr>
            <a:xfrm>
              <a:off x="0" y="6443493"/>
              <a:ext cx="15492297" cy="7237794"/>
            </a:xfrm>
            <a:custGeom>
              <a:avLst/>
              <a:gdLst/>
              <a:ahLst/>
              <a:cxnLst/>
              <a:rect l="l" t="t" r="r" b="b"/>
              <a:pathLst>
                <a:path w="15492297" h="7237794">
                  <a:moveTo>
                    <a:pt x="0" y="0"/>
                  </a:moveTo>
                  <a:lnTo>
                    <a:pt x="15492297" y="0"/>
                  </a:lnTo>
                  <a:lnTo>
                    <a:pt x="15492297" y="7237794"/>
                  </a:lnTo>
                  <a:lnTo>
                    <a:pt x="0" y="7237794"/>
                  </a:lnTo>
                  <a:lnTo>
                    <a:pt x="0" y="0"/>
                  </a:lnTo>
                  <a:close/>
                </a:path>
              </a:pathLst>
            </a:custGeom>
            <a:blipFill>
              <a:blip r:embed="rId6"/>
              <a:stretch>
                <a:fillRect t="-28468" b="-798"/>
              </a:stretch>
            </a:blipFill>
          </p:spPr>
        </p:sp>
        <p:sp>
          <p:nvSpPr>
            <p:cNvPr id="9" name="Freeform 9"/>
            <p:cNvSpPr/>
            <p:nvPr/>
          </p:nvSpPr>
          <p:spPr>
            <a:xfrm>
              <a:off x="0" y="0"/>
              <a:ext cx="15492297" cy="6563179"/>
            </a:xfrm>
            <a:custGeom>
              <a:avLst/>
              <a:gdLst/>
              <a:ahLst/>
              <a:cxnLst/>
              <a:rect l="l" t="t" r="r" b="b"/>
              <a:pathLst>
                <a:path w="15492297" h="6563179">
                  <a:moveTo>
                    <a:pt x="0" y="0"/>
                  </a:moveTo>
                  <a:lnTo>
                    <a:pt x="15492297" y="0"/>
                  </a:lnTo>
                  <a:lnTo>
                    <a:pt x="15492297" y="6563179"/>
                  </a:lnTo>
                  <a:lnTo>
                    <a:pt x="0" y="6563179"/>
                  </a:lnTo>
                  <a:lnTo>
                    <a:pt x="0" y="0"/>
                  </a:lnTo>
                  <a:close/>
                </a:path>
              </a:pathLst>
            </a:custGeom>
            <a:blipFill>
              <a:blip r:embed="rId7"/>
              <a:stretch>
                <a:fillRect t="-3510" b="-15712"/>
              </a:stretch>
            </a:blipFill>
          </p:spPr>
        </p:sp>
      </p:grpSp>
      <p:sp>
        <p:nvSpPr>
          <p:cNvPr id="10" name="Freeform 10"/>
          <p:cNvSpPr/>
          <p:nvPr/>
        </p:nvSpPr>
        <p:spPr>
          <a:xfrm>
            <a:off x="2008542" y="5822891"/>
            <a:ext cx="3680392" cy="4289281"/>
          </a:xfrm>
          <a:custGeom>
            <a:avLst/>
            <a:gdLst/>
            <a:ahLst/>
            <a:cxnLst/>
            <a:rect l="l" t="t" r="r" b="b"/>
            <a:pathLst>
              <a:path w="3680392" h="4289281">
                <a:moveTo>
                  <a:pt x="0" y="0"/>
                </a:moveTo>
                <a:lnTo>
                  <a:pt x="3680393" y="0"/>
                </a:lnTo>
                <a:lnTo>
                  <a:pt x="3680393" y="4289281"/>
                </a:lnTo>
                <a:lnTo>
                  <a:pt x="0" y="4289281"/>
                </a:lnTo>
                <a:lnTo>
                  <a:pt x="0" y="0"/>
                </a:lnTo>
                <a:close/>
              </a:path>
            </a:pathLst>
          </a:custGeom>
          <a:blipFill>
            <a:blip r:embed="rId8"/>
            <a:stretch>
              <a:fillRect/>
            </a:stretch>
          </a:blipFill>
        </p:spPr>
      </p:sp>
      <p:sp>
        <p:nvSpPr>
          <p:cNvPr id="11" name="TextBox 11"/>
          <p:cNvSpPr txBox="1"/>
          <p:nvPr/>
        </p:nvSpPr>
        <p:spPr>
          <a:xfrm>
            <a:off x="1162666" y="429260"/>
            <a:ext cx="4756785" cy="59944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FFFFFF"/>
                </a:solidFill>
                <a:latin typeface="Canva Sans Bold"/>
              </a:rPr>
              <a:t>ENCAPSULATION : </a:t>
            </a:r>
          </a:p>
        </p:txBody>
      </p:sp>
      <p:sp>
        <p:nvSpPr>
          <p:cNvPr id="12" name="TextBox 12"/>
          <p:cNvSpPr txBox="1"/>
          <p:nvPr/>
        </p:nvSpPr>
        <p:spPr>
          <a:xfrm>
            <a:off x="1310434" y="1861864"/>
            <a:ext cx="5076609" cy="3555436"/>
          </a:xfrm>
          <a:prstGeom prst="rect">
            <a:avLst/>
          </a:prstGeom>
        </p:spPr>
        <p:txBody>
          <a:bodyPr lIns="0" tIns="0" rIns="0" bIns="0" rtlCol="0" anchor="t">
            <a:spAutoFit/>
          </a:bodyPr>
          <a:lstStyle/>
          <a:p>
            <a:pPr algn="ctr">
              <a:lnSpc>
                <a:spcPts val="3117"/>
              </a:lnSpc>
              <a:spcBef>
                <a:spcPct val="0"/>
              </a:spcBef>
            </a:pPr>
            <a:r>
              <a:rPr lang="en-US" sz="2226">
                <a:solidFill>
                  <a:srgbClr val="F8F8FF"/>
                </a:solidFill>
                <a:latin typeface="Canva Sans"/>
              </a:rPr>
              <a:t>Encapsulation is defined as the wrapping up of data under a single unit. It is the mechanism that binds together code and the data it manipulates. Another way to think about encapsulation is, that it is a protective shield that prevents the data from being accessed by the code outside this shield.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2264733" y="0"/>
            <a:ext cx="24212302" cy="10687050"/>
            <a:chOff x="0" y="0"/>
            <a:chExt cx="32283069" cy="14249400"/>
          </a:xfrm>
        </p:grpSpPr>
        <p:grpSp>
          <p:nvGrpSpPr>
            <p:cNvPr id="3" name="Group 3"/>
            <p:cNvGrpSpPr/>
            <p:nvPr/>
          </p:nvGrpSpPr>
          <p:grpSpPr>
            <a:xfrm>
              <a:off x="12021782" y="0"/>
              <a:ext cx="15492297" cy="6563179"/>
              <a:chOff x="0" y="0"/>
              <a:chExt cx="3060207" cy="1296430"/>
            </a:xfrm>
          </p:grpSpPr>
          <p:sp>
            <p:nvSpPr>
              <p:cNvPr id="4" name="Freeform 4"/>
              <p:cNvSpPr/>
              <p:nvPr/>
            </p:nvSpPr>
            <p:spPr>
              <a:xfrm>
                <a:off x="0" y="0"/>
                <a:ext cx="3060207" cy="1296430"/>
              </a:xfrm>
              <a:custGeom>
                <a:avLst/>
                <a:gdLst/>
                <a:ahLst/>
                <a:cxnLst/>
                <a:rect l="l" t="t" r="r" b="b"/>
                <a:pathLst>
                  <a:path w="3060207" h="1296430">
                    <a:moveTo>
                      <a:pt x="0" y="0"/>
                    </a:moveTo>
                    <a:lnTo>
                      <a:pt x="3060207" y="0"/>
                    </a:lnTo>
                    <a:lnTo>
                      <a:pt x="3060207" y="1296430"/>
                    </a:lnTo>
                    <a:lnTo>
                      <a:pt x="0" y="1296430"/>
                    </a:lnTo>
                    <a:close/>
                  </a:path>
                </a:pathLst>
              </a:custGeom>
              <a:solidFill>
                <a:srgbClr val="FFFFFF"/>
              </a:solidFill>
            </p:spPr>
          </p:sp>
          <p:sp>
            <p:nvSpPr>
              <p:cNvPr id="5" name="TextBox 5"/>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sp>
          <p:nvSpPr>
            <p:cNvPr id="6" name="Freeform 6"/>
            <p:cNvSpPr/>
            <p:nvPr/>
          </p:nvSpPr>
          <p:spPr>
            <a:xfrm>
              <a:off x="0" y="3061782"/>
              <a:ext cx="13989897" cy="11187618"/>
            </a:xfrm>
            <a:custGeom>
              <a:avLst/>
              <a:gdLst/>
              <a:ahLst/>
              <a:cxnLst/>
              <a:rect l="l" t="t" r="r" b="b"/>
              <a:pathLst>
                <a:path w="13989897" h="11187618">
                  <a:moveTo>
                    <a:pt x="0" y="0"/>
                  </a:moveTo>
                  <a:lnTo>
                    <a:pt x="13989897" y="0"/>
                  </a:lnTo>
                  <a:lnTo>
                    <a:pt x="13989897" y="11187618"/>
                  </a:lnTo>
                  <a:lnTo>
                    <a:pt x="0" y="11187618"/>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5741179" y="6768406"/>
              <a:ext cx="16541890" cy="6947594"/>
            </a:xfrm>
            <a:custGeom>
              <a:avLst/>
              <a:gdLst/>
              <a:ahLst/>
              <a:cxnLst/>
              <a:rect l="l" t="t" r="r" b="b"/>
              <a:pathLst>
                <a:path w="16541890" h="6947594">
                  <a:moveTo>
                    <a:pt x="0" y="0"/>
                  </a:moveTo>
                  <a:lnTo>
                    <a:pt x="16541890" y="0"/>
                  </a:lnTo>
                  <a:lnTo>
                    <a:pt x="16541890" y="6947594"/>
                  </a:lnTo>
                  <a:lnTo>
                    <a:pt x="0" y="6947594"/>
                  </a:lnTo>
                  <a:lnTo>
                    <a:pt x="0" y="0"/>
                  </a:lnTo>
                  <a:close/>
                </a:path>
              </a:pathLst>
            </a:custGeom>
            <a:blipFill>
              <a:blip r:embed="rId4">
                <a:alphaModFix amt="18000"/>
                <a:extLst>
                  <a:ext uri="{96DAC541-7B7A-43D3-8B79-37D633B846F1}">
                    <asvg:svgBlip xmlns:asvg="http://schemas.microsoft.com/office/drawing/2016/SVG/main" xmlns="" r:embed="rId5"/>
                  </a:ext>
                </a:extLst>
              </a:blip>
              <a:stretch>
                <a:fillRect/>
              </a:stretch>
            </a:blipFill>
          </p:spPr>
        </p:sp>
        <p:grpSp>
          <p:nvGrpSpPr>
            <p:cNvPr id="8" name="Group 8"/>
            <p:cNvGrpSpPr/>
            <p:nvPr/>
          </p:nvGrpSpPr>
          <p:grpSpPr>
            <a:xfrm>
              <a:off x="4501679" y="0"/>
              <a:ext cx="7520103" cy="13716000"/>
              <a:chOff x="0" y="0"/>
              <a:chExt cx="1485452" cy="2709333"/>
            </a:xfrm>
          </p:grpSpPr>
          <p:sp>
            <p:nvSpPr>
              <p:cNvPr id="9" name="Freeform 9"/>
              <p:cNvSpPr/>
              <p:nvPr/>
            </p:nvSpPr>
            <p:spPr>
              <a:xfrm>
                <a:off x="0" y="0"/>
                <a:ext cx="1485452" cy="2709333"/>
              </a:xfrm>
              <a:custGeom>
                <a:avLst/>
                <a:gdLst/>
                <a:ahLst/>
                <a:cxnLst/>
                <a:rect l="l" t="t" r="r" b="b"/>
                <a:pathLst>
                  <a:path w="1485452" h="2709333">
                    <a:moveTo>
                      <a:pt x="0" y="0"/>
                    </a:moveTo>
                    <a:lnTo>
                      <a:pt x="1485452" y="0"/>
                    </a:lnTo>
                    <a:lnTo>
                      <a:pt x="1485452" y="2709333"/>
                    </a:lnTo>
                    <a:lnTo>
                      <a:pt x="0" y="2709333"/>
                    </a:lnTo>
                    <a:close/>
                  </a:path>
                </a:pathLst>
              </a:custGeom>
              <a:solidFill>
                <a:srgbClr val="09090A"/>
              </a:solidFill>
            </p:spPr>
          </p:sp>
          <p:sp>
            <p:nvSpPr>
              <p:cNvPr id="10" name="TextBox 10"/>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sp>
          <p:nvSpPr>
            <p:cNvPr id="11" name="Freeform 11"/>
            <p:cNvSpPr/>
            <p:nvPr/>
          </p:nvSpPr>
          <p:spPr>
            <a:xfrm>
              <a:off x="12021782" y="6563179"/>
              <a:ext cx="15492297" cy="7237794"/>
            </a:xfrm>
            <a:custGeom>
              <a:avLst/>
              <a:gdLst/>
              <a:ahLst/>
              <a:cxnLst/>
              <a:rect l="l" t="t" r="r" b="b"/>
              <a:pathLst>
                <a:path w="15492297" h="7237794">
                  <a:moveTo>
                    <a:pt x="0" y="0"/>
                  </a:moveTo>
                  <a:lnTo>
                    <a:pt x="15492297" y="0"/>
                  </a:lnTo>
                  <a:lnTo>
                    <a:pt x="15492297" y="7237793"/>
                  </a:lnTo>
                  <a:lnTo>
                    <a:pt x="0" y="7237793"/>
                  </a:lnTo>
                  <a:lnTo>
                    <a:pt x="0" y="0"/>
                  </a:lnTo>
                  <a:close/>
                </a:path>
              </a:pathLst>
            </a:custGeom>
            <a:blipFill>
              <a:blip r:embed="rId6"/>
              <a:stretch>
                <a:fillRect l="-2238" r="-2238"/>
              </a:stretch>
            </a:blipFill>
          </p:spPr>
        </p:sp>
        <p:sp>
          <p:nvSpPr>
            <p:cNvPr id="12" name="Freeform 12"/>
            <p:cNvSpPr/>
            <p:nvPr/>
          </p:nvSpPr>
          <p:spPr>
            <a:xfrm>
              <a:off x="19961881" y="9234489"/>
              <a:ext cx="6691127" cy="3345564"/>
            </a:xfrm>
            <a:custGeom>
              <a:avLst/>
              <a:gdLst/>
              <a:ahLst/>
              <a:cxnLst/>
              <a:rect l="l" t="t" r="r" b="b"/>
              <a:pathLst>
                <a:path w="6691127" h="3345564">
                  <a:moveTo>
                    <a:pt x="0" y="0"/>
                  </a:moveTo>
                  <a:lnTo>
                    <a:pt x="6691127" y="0"/>
                  </a:lnTo>
                  <a:lnTo>
                    <a:pt x="6691127" y="3345563"/>
                  </a:lnTo>
                  <a:lnTo>
                    <a:pt x="0" y="3345563"/>
                  </a:lnTo>
                  <a:lnTo>
                    <a:pt x="0" y="0"/>
                  </a:lnTo>
                  <a:close/>
                </a:path>
              </a:pathLst>
            </a:custGeom>
            <a:blipFill>
              <a:blip r:embed="rId7"/>
              <a:stretch>
                <a:fillRect/>
              </a:stretch>
            </a:blipFill>
          </p:spPr>
        </p:sp>
        <p:sp>
          <p:nvSpPr>
            <p:cNvPr id="13" name="Freeform 13"/>
            <p:cNvSpPr/>
            <p:nvPr/>
          </p:nvSpPr>
          <p:spPr>
            <a:xfrm flipH="1">
              <a:off x="26142479" y="8838713"/>
              <a:ext cx="1371600" cy="3505687"/>
            </a:xfrm>
            <a:custGeom>
              <a:avLst/>
              <a:gdLst/>
              <a:ahLst/>
              <a:cxnLst/>
              <a:rect l="l" t="t" r="r" b="b"/>
              <a:pathLst>
                <a:path w="1371600" h="3505687">
                  <a:moveTo>
                    <a:pt x="1371600" y="0"/>
                  </a:moveTo>
                  <a:lnTo>
                    <a:pt x="0" y="0"/>
                  </a:lnTo>
                  <a:lnTo>
                    <a:pt x="0" y="3505687"/>
                  </a:lnTo>
                  <a:lnTo>
                    <a:pt x="1371600" y="3505687"/>
                  </a:lnTo>
                  <a:lnTo>
                    <a:pt x="1371600" y="0"/>
                  </a:lnTo>
                  <a:close/>
                </a:path>
              </a:pathLst>
            </a:custGeom>
            <a:blipFill>
              <a:blip r:embed="rId8"/>
              <a:stretch>
                <a:fillRect/>
              </a:stretch>
            </a:blipFill>
          </p:spPr>
        </p:sp>
        <p:sp>
          <p:nvSpPr>
            <p:cNvPr id="14" name="Freeform 14"/>
            <p:cNvSpPr/>
            <p:nvPr/>
          </p:nvSpPr>
          <p:spPr>
            <a:xfrm>
              <a:off x="15322079" y="0"/>
              <a:ext cx="9865537" cy="6563179"/>
            </a:xfrm>
            <a:custGeom>
              <a:avLst/>
              <a:gdLst/>
              <a:ahLst/>
              <a:cxnLst/>
              <a:rect l="l" t="t" r="r" b="b"/>
              <a:pathLst>
                <a:path w="9865537" h="6563179">
                  <a:moveTo>
                    <a:pt x="0" y="0"/>
                  </a:moveTo>
                  <a:lnTo>
                    <a:pt x="9865538" y="0"/>
                  </a:lnTo>
                  <a:lnTo>
                    <a:pt x="9865538" y="6563179"/>
                  </a:lnTo>
                  <a:lnTo>
                    <a:pt x="0" y="6563179"/>
                  </a:lnTo>
                  <a:lnTo>
                    <a:pt x="0" y="0"/>
                  </a:lnTo>
                  <a:close/>
                </a:path>
              </a:pathLst>
            </a:custGeom>
            <a:blipFill>
              <a:blip r:embed="rId9"/>
              <a:stretch>
                <a:fillRect/>
              </a:stretch>
            </a:blipFill>
          </p:spPr>
        </p:sp>
        <p:sp>
          <p:nvSpPr>
            <p:cNvPr id="15" name="Freeform 15"/>
            <p:cNvSpPr/>
            <p:nvPr/>
          </p:nvSpPr>
          <p:spPr>
            <a:xfrm>
              <a:off x="5044594" y="9234489"/>
              <a:ext cx="6444134" cy="3802039"/>
            </a:xfrm>
            <a:custGeom>
              <a:avLst/>
              <a:gdLst/>
              <a:ahLst/>
              <a:cxnLst/>
              <a:rect l="l" t="t" r="r" b="b"/>
              <a:pathLst>
                <a:path w="6444134" h="3802039">
                  <a:moveTo>
                    <a:pt x="0" y="0"/>
                  </a:moveTo>
                  <a:lnTo>
                    <a:pt x="6444134" y="0"/>
                  </a:lnTo>
                  <a:lnTo>
                    <a:pt x="6444134" y="3802039"/>
                  </a:lnTo>
                  <a:lnTo>
                    <a:pt x="0" y="3802039"/>
                  </a:lnTo>
                  <a:lnTo>
                    <a:pt x="0" y="0"/>
                  </a:lnTo>
                  <a:close/>
                </a:path>
              </a:pathLst>
            </a:custGeom>
            <a:blipFill>
              <a:blip r:embed="rId10"/>
              <a:stretch>
                <a:fillRect/>
              </a:stretch>
            </a:blipFill>
          </p:spPr>
        </p:sp>
        <p:sp>
          <p:nvSpPr>
            <p:cNvPr id="16" name="TextBox 16"/>
            <p:cNvSpPr txBox="1"/>
            <p:nvPr/>
          </p:nvSpPr>
          <p:spPr>
            <a:xfrm>
              <a:off x="5158853" y="600922"/>
              <a:ext cx="5385276" cy="770678"/>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FFFFFF"/>
                  </a:solidFill>
                  <a:latin typeface="Canva Sans Bold"/>
                </a:rPr>
                <a:t>ABSTRACTION: </a:t>
              </a:r>
            </a:p>
          </p:txBody>
        </p:sp>
        <p:sp>
          <p:nvSpPr>
            <p:cNvPr id="17" name="TextBox 17"/>
            <p:cNvSpPr txBox="1"/>
            <p:nvPr/>
          </p:nvSpPr>
          <p:spPr>
            <a:xfrm>
              <a:off x="4823365" y="2504710"/>
              <a:ext cx="6886591" cy="5814279"/>
            </a:xfrm>
            <a:prstGeom prst="rect">
              <a:avLst/>
            </a:prstGeom>
          </p:spPr>
          <p:txBody>
            <a:bodyPr lIns="0" tIns="0" rIns="0" bIns="0" rtlCol="0" anchor="t">
              <a:spAutoFit/>
            </a:bodyPr>
            <a:lstStyle/>
            <a:p>
              <a:pPr algn="ctr">
                <a:lnSpc>
                  <a:spcPts val="3142"/>
                </a:lnSpc>
                <a:spcBef>
                  <a:spcPct val="0"/>
                </a:spcBef>
              </a:pPr>
              <a:r>
                <a:rPr lang="en-US" sz="2244">
                  <a:solidFill>
                    <a:srgbClr val="F8F8FF"/>
                  </a:solidFill>
                  <a:latin typeface="Canva Sans"/>
                </a:rPr>
                <a:t>Abstraction is one of the key concepts of object-oriented programming (OOP) languages. Its main goal is to handle complexity by hiding unnecessary details from the user. That enables the user to implement more complex logic on top of the provided abstraction without understanding or even thinking about all the hidden complexity.</a:t>
              </a:r>
            </a:p>
          </p:txBody>
        </p:sp>
        <p:sp>
          <p:nvSpPr>
            <p:cNvPr id="18" name="TextBox 18"/>
            <p:cNvSpPr txBox="1"/>
            <p:nvPr/>
          </p:nvSpPr>
          <p:spPr>
            <a:xfrm>
              <a:off x="13755998" y="5896674"/>
              <a:ext cx="2406015" cy="468841"/>
            </a:xfrm>
            <a:prstGeom prst="rect">
              <a:avLst/>
            </a:prstGeom>
          </p:spPr>
          <p:txBody>
            <a:bodyPr lIns="0" tIns="0" rIns="0" bIns="0" rtlCol="0" anchor="t">
              <a:spAutoFit/>
            </a:bodyPr>
            <a:lstStyle/>
            <a:p>
              <a:pPr algn="ctr">
                <a:lnSpc>
                  <a:spcPts val="2800"/>
                </a:lnSpc>
              </a:pPr>
              <a:r>
                <a:rPr lang="en-US" sz="2000">
                  <a:solidFill>
                    <a:srgbClr val="000000"/>
                  </a:solidFill>
                  <a:latin typeface="Canva Sans Bold"/>
                </a:rPr>
                <a:t>SMARTPHONE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2264733" y="0"/>
            <a:ext cx="24212302" cy="10687050"/>
            <a:chOff x="0" y="0"/>
            <a:chExt cx="32283069" cy="14249400"/>
          </a:xfrm>
        </p:grpSpPr>
        <p:grpSp>
          <p:nvGrpSpPr>
            <p:cNvPr id="3" name="Group 3"/>
            <p:cNvGrpSpPr/>
            <p:nvPr/>
          </p:nvGrpSpPr>
          <p:grpSpPr>
            <a:xfrm>
              <a:off x="12021782" y="0"/>
              <a:ext cx="15492297" cy="13716000"/>
              <a:chOff x="0" y="0"/>
              <a:chExt cx="3060207" cy="2709333"/>
            </a:xfrm>
          </p:grpSpPr>
          <p:sp>
            <p:nvSpPr>
              <p:cNvPr id="4" name="Freeform 4"/>
              <p:cNvSpPr/>
              <p:nvPr/>
            </p:nvSpPr>
            <p:spPr>
              <a:xfrm>
                <a:off x="0" y="0"/>
                <a:ext cx="3060207" cy="2709333"/>
              </a:xfrm>
              <a:custGeom>
                <a:avLst/>
                <a:gdLst/>
                <a:ahLst/>
                <a:cxnLst/>
                <a:rect l="l" t="t" r="r" b="b"/>
                <a:pathLst>
                  <a:path w="3060207" h="2709333">
                    <a:moveTo>
                      <a:pt x="0" y="0"/>
                    </a:moveTo>
                    <a:lnTo>
                      <a:pt x="3060207" y="0"/>
                    </a:lnTo>
                    <a:lnTo>
                      <a:pt x="3060207" y="2709333"/>
                    </a:lnTo>
                    <a:lnTo>
                      <a:pt x="0" y="2709333"/>
                    </a:lnTo>
                    <a:close/>
                  </a:path>
                </a:pathLst>
              </a:custGeom>
              <a:solidFill>
                <a:srgbClr val="FFFFFF"/>
              </a:solidFill>
            </p:spPr>
          </p:sp>
          <p:sp>
            <p:nvSpPr>
              <p:cNvPr id="5" name="TextBox 5"/>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sp>
          <p:nvSpPr>
            <p:cNvPr id="6" name="Freeform 6"/>
            <p:cNvSpPr/>
            <p:nvPr/>
          </p:nvSpPr>
          <p:spPr>
            <a:xfrm>
              <a:off x="0" y="3061782"/>
              <a:ext cx="13989897" cy="11187618"/>
            </a:xfrm>
            <a:custGeom>
              <a:avLst/>
              <a:gdLst/>
              <a:ahLst/>
              <a:cxnLst/>
              <a:rect l="l" t="t" r="r" b="b"/>
              <a:pathLst>
                <a:path w="13989897" h="11187618">
                  <a:moveTo>
                    <a:pt x="0" y="0"/>
                  </a:moveTo>
                  <a:lnTo>
                    <a:pt x="13989897" y="0"/>
                  </a:lnTo>
                  <a:lnTo>
                    <a:pt x="13989897" y="11187618"/>
                  </a:lnTo>
                  <a:lnTo>
                    <a:pt x="0" y="11187618"/>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5741179" y="6768406"/>
              <a:ext cx="16541890" cy="6947594"/>
            </a:xfrm>
            <a:custGeom>
              <a:avLst/>
              <a:gdLst/>
              <a:ahLst/>
              <a:cxnLst/>
              <a:rect l="l" t="t" r="r" b="b"/>
              <a:pathLst>
                <a:path w="16541890" h="6947594">
                  <a:moveTo>
                    <a:pt x="0" y="0"/>
                  </a:moveTo>
                  <a:lnTo>
                    <a:pt x="16541890" y="0"/>
                  </a:lnTo>
                  <a:lnTo>
                    <a:pt x="16541890" y="6947594"/>
                  </a:lnTo>
                  <a:lnTo>
                    <a:pt x="0" y="6947594"/>
                  </a:lnTo>
                  <a:lnTo>
                    <a:pt x="0" y="0"/>
                  </a:lnTo>
                  <a:close/>
                </a:path>
              </a:pathLst>
            </a:custGeom>
            <a:blipFill>
              <a:blip r:embed="rId4">
                <a:alphaModFix amt="18000"/>
                <a:extLst>
                  <a:ext uri="{96DAC541-7B7A-43D3-8B79-37D633B846F1}">
                    <asvg:svgBlip xmlns:asvg="http://schemas.microsoft.com/office/drawing/2016/SVG/main" xmlns="" r:embed="rId5"/>
                  </a:ext>
                </a:extLst>
              </a:blip>
              <a:stretch>
                <a:fillRect/>
              </a:stretch>
            </a:blipFill>
          </p:spPr>
        </p:sp>
        <p:grpSp>
          <p:nvGrpSpPr>
            <p:cNvPr id="8" name="Group 8"/>
            <p:cNvGrpSpPr/>
            <p:nvPr/>
          </p:nvGrpSpPr>
          <p:grpSpPr>
            <a:xfrm>
              <a:off x="4501679" y="0"/>
              <a:ext cx="7520103" cy="13716000"/>
              <a:chOff x="0" y="0"/>
              <a:chExt cx="1485452" cy="2709333"/>
            </a:xfrm>
          </p:grpSpPr>
          <p:sp>
            <p:nvSpPr>
              <p:cNvPr id="9" name="Freeform 9"/>
              <p:cNvSpPr/>
              <p:nvPr/>
            </p:nvSpPr>
            <p:spPr>
              <a:xfrm>
                <a:off x="0" y="0"/>
                <a:ext cx="1485452" cy="2709333"/>
              </a:xfrm>
              <a:custGeom>
                <a:avLst/>
                <a:gdLst/>
                <a:ahLst/>
                <a:cxnLst/>
                <a:rect l="l" t="t" r="r" b="b"/>
                <a:pathLst>
                  <a:path w="1485452" h="2709333">
                    <a:moveTo>
                      <a:pt x="0" y="0"/>
                    </a:moveTo>
                    <a:lnTo>
                      <a:pt x="1485452" y="0"/>
                    </a:lnTo>
                    <a:lnTo>
                      <a:pt x="1485452" y="2709333"/>
                    </a:lnTo>
                    <a:lnTo>
                      <a:pt x="0" y="2709333"/>
                    </a:lnTo>
                    <a:close/>
                  </a:path>
                </a:pathLst>
              </a:custGeom>
              <a:solidFill>
                <a:srgbClr val="09090A"/>
              </a:solidFill>
            </p:spPr>
          </p:sp>
          <p:sp>
            <p:nvSpPr>
              <p:cNvPr id="10" name="TextBox 10"/>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sp>
          <p:nvSpPr>
            <p:cNvPr id="11" name="Freeform 11"/>
            <p:cNvSpPr/>
            <p:nvPr/>
          </p:nvSpPr>
          <p:spPr>
            <a:xfrm>
              <a:off x="18019274" y="686647"/>
              <a:ext cx="7814943" cy="4220069"/>
            </a:xfrm>
            <a:custGeom>
              <a:avLst/>
              <a:gdLst/>
              <a:ahLst/>
              <a:cxnLst/>
              <a:rect l="l" t="t" r="r" b="b"/>
              <a:pathLst>
                <a:path w="7814943" h="4220069">
                  <a:moveTo>
                    <a:pt x="0" y="0"/>
                  </a:moveTo>
                  <a:lnTo>
                    <a:pt x="7814943" y="0"/>
                  </a:lnTo>
                  <a:lnTo>
                    <a:pt x="7814943" y="4220069"/>
                  </a:lnTo>
                  <a:lnTo>
                    <a:pt x="0" y="4220069"/>
                  </a:lnTo>
                  <a:lnTo>
                    <a:pt x="0" y="0"/>
                  </a:lnTo>
                  <a:close/>
                </a:path>
              </a:pathLst>
            </a:custGeom>
            <a:blipFill>
              <a:blip r:embed="rId6"/>
              <a:stretch>
                <a:fillRect/>
              </a:stretch>
            </a:blipFill>
          </p:spPr>
        </p:sp>
        <p:sp>
          <p:nvSpPr>
            <p:cNvPr id="12" name="Freeform 12"/>
            <p:cNvSpPr/>
            <p:nvPr/>
          </p:nvSpPr>
          <p:spPr>
            <a:xfrm>
              <a:off x="12021782" y="5406841"/>
              <a:ext cx="15381862" cy="8309159"/>
            </a:xfrm>
            <a:custGeom>
              <a:avLst/>
              <a:gdLst/>
              <a:ahLst/>
              <a:cxnLst/>
              <a:rect l="l" t="t" r="r" b="b"/>
              <a:pathLst>
                <a:path w="15381862" h="8309159">
                  <a:moveTo>
                    <a:pt x="0" y="0"/>
                  </a:moveTo>
                  <a:lnTo>
                    <a:pt x="15381862" y="0"/>
                  </a:lnTo>
                  <a:lnTo>
                    <a:pt x="15381862" y="8309159"/>
                  </a:lnTo>
                  <a:lnTo>
                    <a:pt x="0" y="8309159"/>
                  </a:lnTo>
                  <a:lnTo>
                    <a:pt x="0" y="0"/>
                  </a:lnTo>
                  <a:close/>
                </a:path>
              </a:pathLst>
            </a:custGeom>
            <a:blipFill>
              <a:blip r:embed="rId7"/>
              <a:stretch>
                <a:fillRect t="-1111" b="-1111"/>
              </a:stretch>
            </a:blipFill>
          </p:spPr>
        </p:sp>
        <p:sp>
          <p:nvSpPr>
            <p:cNvPr id="13" name="TextBox 13"/>
            <p:cNvSpPr txBox="1"/>
            <p:nvPr/>
          </p:nvSpPr>
          <p:spPr>
            <a:xfrm>
              <a:off x="5158853" y="600922"/>
              <a:ext cx="5385276" cy="770678"/>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FFFFFF"/>
                  </a:solidFill>
                  <a:latin typeface="Canva Sans Bold"/>
                </a:rPr>
                <a:t>INHERITANCE : </a:t>
              </a:r>
            </a:p>
          </p:txBody>
        </p:sp>
        <p:sp>
          <p:nvSpPr>
            <p:cNvPr id="14" name="TextBox 14"/>
            <p:cNvSpPr txBox="1"/>
            <p:nvPr/>
          </p:nvSpPr>
          <p:spPr>
            <a:xfrm>
              <a:off x="4818435" y="1780822"/>
              <a:ext cx="6886591" cy="8461381"/>
            </a:xfrm>
            <a:prstGeom prst="rect">
              <a:avLst/>
            </a:prstGeom>
          </p:spPr>
          <p:txBody>
            <a:bodyPr lIns="0" tIns="0" rIns="0" bIns="0" rtlCol="0" anchor="t">
              <a:spAutoFit/>
            </a:bodyPr>
            <a:lstStyle/>
            <a:p>
              <a:pPr algn="ctr">
                <a:lnSpc>
                  <a:spcPts val="3142"/>
                </a:lnSpc>
              </a:pPr>
              <a:r>
                <a:rPr lang="en-US" sz="2244">
                  <a:solidFill>
                    <a:srgbClr val="F8F8FF"/>
                  </a:solidFill>
                  <a:latin typeface="Canva Sans"/>
                </a:rPr>
                <a:t>The capability of a </a:t>
              </a:r>
              <a:r>
                <a:rPr lang="en-US" sz="2244">
                  <a:solidFill>
                    <a:srgbClr val="F8F8FF"/>
                  </a:solidFill>
                  <a:latin typeface="Canva Sans"/>
                  <a:hlinkClick r:id="rId8" tooltip="https://www.geeksforgeeks.org/c-classes-and-objects/"/>
                </a:rPr>
                <a:t>class </a:t>
              </a:r>
              <a:r>
                <a:rPr lang="en-US" sz="2244">
                  <a:solidFill>
                    <a:srgbClr val="F8F8FF"/>
                  </a:solidFill>
                  <a:latin typeface="Canva Sans"/>
                </a:rPr>
                <a:t>to derive properties and characteristics from another class is called Inheritance. Inheritance is one of the most important features of Object-Oriented Programming. </a:t>
              </a:r>
            </a:p>
            <a:p>
              <a:pPr algn="ctr">
                <a:lnSpc>
                  <a:spcPts val="3142"/>
                </a:lnSpc>
              </a:pPr>
              <a:r>
                <a:rPr lang="en-US" sz="2244">
                  <a:solidFill>
                    <a:srgbClr val="F8F8FF"/>
                  </a:solidFill>
                  <a:latin typeface="Canva Sans"/>
                </a:rPr>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p>
            <a:p>
              <a:pPr algn="ctr">
                <a:lnSpc>
                  <a:spcPts val="3142"/>
                </a:lnSpc>
                <a:spcBef>
                  <a:spcPct val="0"/>
                </a:spcBef>
              </a:pPr>
              <a:endParaRPr lang="en-US" sz="2244">
                <a:solidFill>
                  <a:srgbClr val="F8F8FF"/>
                </a:solidFill>
                <a:latin typeface="Canva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sp>
        <p:nvSpPr>
          <p:cNvPr id="2" name="Freeform 2"/>
          <p:cNvSpPr/>
          <p:nvPr/>
        </p:nvSpPr>
        <p:spPr>
          <a:xfrm>
            <a:off x="-2347559" y="2296337"/>
            <a:ext cx="10492423" cy="8390713"/>
          </a:xfrm>
          <a:custGeom>
            <a:avLst/>
            <a:gdLst/>
            <a:ahLst/>
            <a:cxnLst/>
            <a:rect l="l" t="t" r="r" b="b"/>
            <a:pathLst>
              <a:path w="10492423" h="8390713">
                <a:moveTo>
                  <a:pt x="0" y="0"/>
                </a:moveTo>
                <a:lnTo>
                  <a:pt x="10492423" y="0"/>
                </a:lnTo>
                <a:lnTo>
                  <a:pt x="10492423" y="8390713"/>
                </a:lnTo>
                <a:lnTo>
                  <a:pt x="0" y="8390713"/>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22191" y="369952"/>
            <a:ext cx="8225174" cy="1317495"/>
            <a:chOff x="0" y="0"/>
            <a:chExt cx="2166301" cy="346995"/>
          </a:xfrm>
        </p:grpSpPr>
        <p:sp>
          <p:nvSpPr>
            <p:cNvPr id="4" name="Freeform 4"/>
            <p:cNvSpPr/>
            <p:nvPr/>
          </p:nvSpPr>
          <p:spPr>
            <a:xfrm>
              <a:off x="0" y="0"/>
              <a:ext cx="2166301" cy="346995"/>
            </a:xfrm>
            <a:custGeom>
              <a:avLst/>
              <a:gdLst/>
              <a:ahLst/>
              <a:cxnLst/>
              <a:rect l="l" t="t" r="r" b="b"/>
              <a:pathLst>
                <a:path w="2166301" h="346995">
                  <a:moveTo>
                    <a:pt x="48004" y="0"/>
                  </a:moveTo>
                  <a:lnTo>
                    <a:pt x="2118297" y="0"/>
                  </a:lnTo>
                  <a:cubicBezTo>
                    <a:pt x="2131029" y="0"/>
                    <a:pt x="2143239" y="5058"/>
                    <a:pt x="2152241" y="14060"/>
                  </a:cubicBezTo>
                  <a:cubicBezTo>
                    <a:pt x="2161244" y="23062"/>
                    <a:pt x="2166301" y="35272"/>
                    <a:pt x="2166301" y="48004"/>
                  </a:cubicBezTo>
                  <a:lnTo>
                    <a:pt x="2166301" y="298991"/>
                  </a:lnTo>
                  <a:cubicBezTo>
                    <a:pt x="2166301" y="311722"/>
                    <a:pt x="2161244" y="323932"/>
                    <a:pt x="2152241" y="332935"/>
                  </a:cubicBezTo>
                  <a:cubicBezTo>
                    <a:pt x="2143239" y="341937"/>
                    <a:pt x="2131029" y="346995"/>
                    <a:pt x="2118297" y="346995"/>
                  </a:cubicBezTo>
                  <a:lnTo>
                    <a:pt x="48004" y="346995"/>
                  </a:lnTo>
                  <a:cubicBezTo>
                    <a:pt x="35272" y="346995"/>
                    <a:pt x="23062" y="341937"/>
                    <a:pt x="14060" y="332935"/>
                  </a:cubicBezTo>
                  <a:cubicBezTo>
                    <a:pt x="5058" y="323932"/>
                    <a:pt x="0" y="311722"/>
                    <a:pt x="0" y="298991"/>
                  </a:cubicBezTo>
                  <a:lnTo>
                    <a:pt x="0" y="48004"/>
                  </a:lnTo>
                  <a:cubicBezTo>
                    <a:pt x="0" y="35272"/>
                    <a:pt x="5058" y="23062"/>
                    <a:pt x="14060" y="14060"/>
                  </a:cubicBezTo>
                  <a:cubicBezTo>
                    <a:pt x="23062" y="5058"/>
                    <a:pt x="35272" y="0"/>
                    <a:pt x="48004" y="0"/>
                  </a:cubicBezTo>
                  <a:close/>
                </a:path>
              </a:pathLst>
            </a:custGeom>
            <a:solidFill>
              <a:srgbClr val="121212"/>
            </a:solidFill>
          </p:spPr>
        </p:sp>
        <p:sp>
          <p:nvSpPr>
            <p:cNvPr id="5" name="TextBox 5"/>
            <p:cNvSpPr txBox="1"/>
            <p:nvPr/>
          </p:nvSpPr>
          <p:spPr>
            <a:xfrm>
              <a:off x="0" y="-133350"/>
              <a:ext cx="812800" cy="946150"/>
            </a:xfrm>
            <a:prstGeom prst="rect">
              <a:avLst/>
            </a:prstGeom>
          </p:spPr>
          <p:txBody>
            <a:bodyPr lIns="50800" tIns="50800" rIns="50800" bIns="50800" rtlCol="0" anchor="ctr"/>
            <a:lstStyle/>
            <a:p>
              <a:pPr algn="ctr">
                <a:lnSpc>
                  <a:spcPts val="6859"/>
                </a:lnSpc>
              </a:pPr>
              <a:r>
                <a:rPr lang="en-US" sz="4899">
                  <a:solidFill>
                    <a:srgbClr val="FFFFFF"/>
                  </a:solidFill>
                  <a:latin typeface="Poppins Medium"/>
                </a:rPr>
                <a:t>SCOPE OF IMPROVEMENT</a:t>
              </a:r>
            </a:p>
          </p:txBody>
        </p:sp>
      </p:grpSp>
      <p:sp>
        <p:nvSpPr>
          <p:cNvPr id="6" name="Freeform 6"/>
          <p:cNvSpPr/>
          <p:nvPr/>
        </p:nvSpPr>
        <p:spPr>
          <a:xfrm>
            <a:off x="9458325" y="5076305"/>
            <a:ext cx="12406418" cy="5210695"/>
          </a:xfrm>
          <a:custGeom>
            <a:avLst/>
            <a:gdLst/>
            <a:ahLst/>
            <a:cxnLst/>
            <a:rect l="l" t="t" r="r" b="b"/>
            <a:pathLst>
              <a:path w="12406418" h="5210695">
                <a:moveTo>
                  <a:pt x="0" y="0"/>
                </a:moveTo>
                <a:lnTo>
                  <a:pt x="12406418" y="0"/>
                </a:lnTo>
                <a:lnTo>
                  <a:pt x="12406418" y="5210695"/>
                </a:lnTo>
                <a:lnTo>
                  <a:pt x="0" y="5210695"/>
                </a:lnTo>
                <a:lnTo>
                  <a:pt x="0" y="0"/>
                </a:lnTo>
                <a:close/>
              </a:path>
            </a:pathLst>
          </a:custGeom>
          <a:blipFill>
            <a:blip r:embed="rId4">
              <a:alphaModFix amt="14000"/>
              <a:extLst>
                <a:ext uri="{96DAC541-7B7A-43D3-8B79-37D633B846F1}">
                  <asvg:svgBlip xmlns:asvg="http://schemas.microsoft.com/office/drawing/2016/SVG/main" xmlns="" r:embed="rId5"/>
                </a:ext>
              </a:extLst>
            </a:blip>
            <a:stretch>
              <a:fillRect/>
            </a:stretch>
          </a:blipFill>
        </p:spPr>
      </p:sp>
      <p:grpSp>
        <p:nvGrpSpPr>
          <p:cNvPr id="7" name="Group 7"/>
          <p:cNvGrpSpPr/>
          <p:nvPr/>
        </p:nvGrpSpPr>
        <p:grpSpPr>
          <a:xfrm>
            <a:off x="1431500" y="1990205"/>
            <a:ext cx="10074786" cy="8056258"/>
            <a:chOff x="0" y="0"/>
            <a:chExt cx="13433048" cy="10741678"/>
          </a:xfrm>
        </p:grpSpPr>
        <p:sp>
          <p:nvSpPr>
            <p:cNvPr id="8" name="Freeform 8"/>
            <p:cNvSpPr/>
            <p:nvPr/>
          </p:nvSpPr>
          <p:spPr>
            <a:xfrm>
              <a:off x="297457" y="0"/>
              <a:ext cx="10740188" cy="5531197"/>
            </a:xfrm>
            <a:custGeom>
              <a:avLst/>
              <a:gdLst/>
              <a:ahLst/>
              <a:cxnLst/>
              <a:rect l="l" t="t" r="r" b="b"/>
              <a:pathLst>
                <a:path w="10740188" h="5531197">
                  <a:moveTo>
                    <a:pt x="0" y="0"/>
                  </a:moveTo>
                  <a:lnTo>
                    <a:pt x="10740188" y="0"/>
                  </a:lnTo>
                  <a:lnTo>
                    <a:pt x="10740188" y="5531197"/>
                  </a:lnTo>
                  <a:lnTo>
                    <a:pt x="0" y="55311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TextBox 9"/>
            <p:cNvSpPr txBox="1"/>
            <p:nvPr/>
          </p:nvSpPr>
          <p:spPr>
            <a:xfrm>
              <a:off x="1688433" y="2359035"/>
              <a:ext cx="7799388" cy="727402"/>
            </a:xfrm>
            <a:prstGeom prst="rect">
              <a:avLst/>
            </a:prstGeom>
          </p:spPr>
          <p:txBody>
            <a:bodyPr lIns="0" tIns="0" rIns="0" bIns="0" rtlCol="0" anchor="t">
              <a:spAutoFit/>
            </a:bodyPr>
            <a:lstStyle/>
            <a:p>
              <a:pPr algn="ctr">
                <a:lnSpc>
                  <a:spcPts val="4448"/>
                </a:lnSpc>
                <a:spcBef>
                  <a:spcPct val="0"/>
                </a:spcBef>
              </a:pPr>
              <a:r>
                <a:rPr lang="en-US" sz="3177">
                  <a:solidFill>
                    <a:srgbClr val="000000"/>
                  </a:solidFill>
                  <a:latin typeface="Poppins Medium Bold"/>
                </a:rPr>
                <a:t>FOR BETTER USER EXPERIENCE</a:t>
              </a:r>
            </a:p>
          </p:txBody>
        </p:sp>
        <p:sp>
          <p:nvSpPr>
            <p:cNvPr id="10" name="Freeform 10"/>
            <p:cNvSpPr/>
            <p:nvPr/>
          </p:nvSpPr>
          <p:spPr>
            <a:xfrm>
              <a:off x="2692859" y="5210481"/>
              <a:ext cx="10740188" cy="5531197"/>
            </a:xfrm>
            <a:custGeom>
              <a:avLst/>
              <a:gdLst/>
              <a:ahLst/>
              <a:cxnLst/>
              <a:rect l="l" t="t" r="r" b="b"/>
              <a:pathLst>
                <a:path w="10740188" h="5531197">
                  <a:moveTo>
                    <a:pt x="0" y="0"/>
                  </a:moveTo>
                  <a:lnTo>
                    <a:pt x="10740189" y="0"/>
                  </a:lnTo>
                  <a:lnTo>
                    <a:pt x="10740189" y="5531197"/>
                  </a:lnTo>
                  <a:lnTo>
                    <a:pt x="0" y="553119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1" name="Group 11"/>
            <p:cNvGrpSpPr/>
            <p:nvPr/>
          </p:nvGrpSpPr>
          <p:grpSpPr>
            <a:xfrm>
              <a:off x="0" y="6402035"/>
              <a:ext cx="2692859" cy="3142827"/>
              <a:chOff x="0" y="0"/>
              <a:chExt cx="531923" cy="620805"/>
            </a:xfrm>
          </p:grpSpPr>
          <p:sp>
            <p:nvSpPr>
              <p:cNvPr id="12" name="Freeform 12"/>
              <p:cNvSpPr/>
              <p:nvPr/>
            </p:nvSpPr>
            <p:spPr>
              <a:xfrm>
                <a:off x="0" y="0"/>
                <a:ext cx="531923" cy="620805"/>
              </a:xfrm>
              <a:custGeom>
                <a:avLst/>
                <a:gdLst/>
                <a:ahLst/>
                <a:cxnLst/>
                <a:rect l="l" t="t" r="r" b="b"/>
                <a:pathLst>
                  <a:path w="531923" h="620805">
                    <a:moveTo>
                      <a:pt x="0" y="0"/>
                    </a:moveTo>
                    <a:lnTo>
                      <a:pt x="531923" y="0"/>
                    </a:lnTo>
                    <a:lnTo>
                      <a:pt x="531923" y="620805"/>
                    </a:lnTo>
                    <a:lnTo>
                      <a:pt x="0" y="620805"/>
                    </a:lnTo>
                    <a:close/>
                  </a:path>
                </a:pathLst>
              </a:custGeom>
              <a:solidFill>
                <a:srgbClr val="EFF0F2"/>
              </a:solidFill>
            </p:spPr>
          </p:sp>
          <p:sp>
            <p:nvSpPr>
              <p:cNvPr id="13" name="TextBox 13"/>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sp>
          <p:nvSpPr>
            <p:cNvPr id="14" name="TextBox 14"/>
            <p:cNvSpPr txBox="1"/>
            <p:nvPr/>
          </p:nvSpPr>
          <p:spPr>
            <a:xfrm>
              <a:off x="1688433" y="7566922"/>
              <a:ext cx="6787039" cy="727329"/>
            </a:xfrm>
            <a:prstGeom prst="rect">
              <a:avLst/>
            </a:prstGeom>
          </p:spPr>
          <p:txBody>
            <a:bodyPr lIns="0" tIns="0" rIns="0" bIns="0" rtlCol="0" anchor="t">
              <a:spAutoFit/>
            </a:bodyPr>
            <a:lstStyle/>
            <a:p>
              <a:pPr algn="ctr">
                <a:lnSpc>
                  <a:spcPts val="4452"/>
                </a:lnSpc>
                <a:spcBef>
                  <a:spcPct val="0"/>
                </a:spcBef>
              </a:pPr>
              <a:r>
                <a:rPr lang="en-US" sz="3179">
                  <a:solidFill>
                    <a:srgbClr val="000000"/>
                  </a:solidFill>
                  <a:latin typeface="Canva Sans Bold"/>
                </a:rPr>
                <a:t>EXPANSION IN PROGRAM</a:t>
              </a:r>
            </a:p>
          </p:txBody>
        </p:sp>
      </p:grpSp>
      <p:grpSp>
        <p:nvGrpSpPr>
          <p:cNvPr id="15" name="Group 15"/>
          <p:cNvGrpSpPr/>
          <p:nvPr/>
        </p:nvGrpSpPr>
        <p:grpSpPr>
          <a:xfrm>
            <a:off x="1028700" y="1990205"/>
            <a:ext cx="1251785" cy="8296795"/>
            <a:chOff x="0" y="0"/>
            <a:chExt cx="329688" cy="2185164"/>
          </a:xfrm>
        </p:grpSpPr>
        <p:sp>
          <p:nvSpPr>
            <p:cNvPr id="16" name="Freeform 16"/>
            <p:cNvSpPr/>
            <p:nvPr/>
          </p:nvSpPr>
          <p:spPr>
            <a:xfrm>
              <a:off x="0" y="0"/>
              <a:ext cx="329688" cy="2185164"/>
            </a:xfrm>
            <a:custGeom>
              <a:avLst/>
              <a:gdLst/>
              <a:ahLst/>
              <a:cxnLst/>
              <a:rect l="l" t="t" r="r" b="b"/>
              <a:pathLst>
                <a:path w="329688" h="2185164">
                  <a:moveTo>
                    <a:pt x="0" y="0"/>
                  </a:moveTo>
                  <a:lnTo>
                    <a:pt x="329688" y="0"/>
                  </a:lnTo>
                  <a:lnTo>
                    <a:pt x="329688" y="2185164"/>
                  </a:lnTo>
                  <a:lnTo>
                    <a:pt x="0" y="2185164"/>
                  </a:lnTo>
                  <a:close/>
                </a:path>
              </a:pathLst>
            </a:custGeom>
            <a:solidFill>
              <a:srgbClr val="000000"/>
            </a:solidFill>
          </p:spPr>
        </p:sp>
        <p:sp>
          <p:nvSpPr>
            <p:cNvPr id="17" name="TextBox 17"/>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pic>
        <p:nvPicPr>
          <p:cNvPr id="18" name="Picture 18"/>
          <p:cNvPicPr>
            <a:picLocks noChangeAspect="1"/>
          </p:cNvPicPr>
          <p:nvPr/>
        </p:nvPicPr>
        <p:blipFill>
          <a:blip r:embed="rId8">
            <a:alphaModFix amt="64000"/>
          </a:blip>
          <a:srcRect/>
          <a:stretch>
            <a:fillRect/>
          </a:stretch>
        </p:blipFill>
        <p:spPr>
          <a:xfrm>
            <a:off x="11342980" y="-259037"/>
            <a:ext cx="5023187" cy="3892970"/>
          </a:xfrm>
          <a:prstGeom prst="rect">
            <a:avLst/>
          </a:prstGeom>
        </p:spPr>
      </p:pic>
      <p:sp>
        <p:nvSpPr>
          <p:cNvPr id="19" name="Freeform 19"/>
          <p:cNvSpPr/>
          <p:nvPr/>
        </p:nvSpPr>
        <p:spPr>
          <a:xfrm>
            <a:off x="10763643" y="5359677"/>
            <a:ext cx="7248455" cy="5327373"/>
          </a:xfrm>
          <a:custGeom>
            <a:avLst/>
            <a:gdLst/>
            <a:ahLst/>
            <a:cxnLst/>
            <a:rect l="l" t="t" r="r" b="b"/>
            <a:pathLst>
              <a:path w="7248455" h="5327373">
                <a:moveTo>
                  <a:pt x="0" y="0"/>
                </a:moveTo>
                <a:lnTo>
                  <a:pt x="7248455" y="0"/>
                </a:lnTo>
                <a:lnTo>
                  <a:pt x="7248455" y="5327373"/>
                </a:lnTo>
                <a:lnTo>
                  <a:pt x="0" y="5327373"/>
                </a:lnTo>
                <a:lnTo>
                  <a:pt x="0" y="0"/>
                </a:lnTo>
                <a:close/>
              </a:path>
            </a:pathLst>
          </a:custGeom>
          <a:blipFill>
            <a:blip r:embed="rId9">
              <a:alphaModFix amt="26000"/>
            </a:blip>
            <a:stretch>
              <a:fillRect/>
            </a:stretch>
          </a:blipFill>
        </p:spPr>
      </p:sp>
      <p:sp>
        <p:nvSpPr>
          <p:cNvPr id="20" name="TextBox 20"/>
          <p:cNvSpPr txBox="1"/>
          <p:nvPr/>
        </p:nvSpPr>
        <p:spPr>
          <a:xfrm>
            <a:off x="11706345" y="6396443"/>
            <a:ext cx="5759783" cy="3497580"/>
          </a:xfrm>
          <a:prstGeom prst="rect">
            <a:avLst/>
          </a:prstGeom>
        </p:spPr>
        <p:txBody>
          <a:bodyPr lIns="0" tIns="0" rIns="0" bIns="0" rtlCol="0" anchor="t">
            <a:spAutoFit/>
          </a:bodyPr>
          <a:lstStyle/>
          <a:p>
            <a:pPr marL="712470" lvl="1" indent="-356235" algn="just">
              <a:lnSpc>
                <a:spcPts val="4620"/>
              </a:lnSpc>
              <a:buFont typeface="Arial"/>
              <a:buChar char="•"/>
            </a:pPr>
            <a:r>
              <a:rPr lang="en-US" sz="3300">
                <a:solidFill>
                  <a:srgbClr val="000000"/>
                </a:solidFill>
                <a:latin typeface="Canva Sans Bold"/>
              </a:rPr>
              <a:t>More Types of Vaahans can be added.</a:t>
            </a:r>
          </a:p>
          <a:p>
            <a:pPr marL="712470" lvl="1" indent="-356235" algn="just">
              <a:lnSpc>
                <a:spcPts val="4620"/>
              </a:lnSpc>
              <a:buFont typeface="Arial"/>
              <a:buChar char="•"/>
            </a:pPr>
            <a:r>
              <a:rPr lang="en-US" sz="3300">
                <a:solidFill>
                  <a:srgbClr val="000000"/>
                </a:solidFill>
                <a:latin typeface="Canva Sans Bold"/>
              </a:rPr>
              <a:t>GPS Monitoring System Can Be Added For  Public And Asset Safety.</a:t>
            </a:r>
          </a:p>
          <a:p>
            <a:pPr algn="just">
              <a:lnSpc>
                <a:spcPts val="4620"/>
              </a:lnSpc>
            </a:pPr>
            <a:endParaRPr lang="en-US" sz="3300">
              <a:solidFill>
                <a:srgbClr val="000000"/>
              </a:solidFill>
              <a:latin typeface="Canva Sans Bold"/>
            </a:endParaRPr>
          </a:p>
        </p:txBody>
      </p:sp>
      <p:sp>
        <p:nvSpPr>
          <p:cNvPr id="21" name="TextBox 21"/>
          <p:cNvSpPr txBox="1"/>
          <p:nvPr/>
        </p:nvSpPr>
        <p:spPr>
          <a:xfrm>
            <a:off x="10211123" y="3440544"/>
            <a:ext cx="7800975" cy="1635760"/>
          </a:xfrm>
          <a:prstGeom prst="rect">
            <a:avLst/>
          </a:prstGeom>
        </p:spPr>
        <p:txBody>
          <a:bodyPr lIns="0" tIns="0" rIns="0" bIns="0" rtlCol="0" anchor="t">
            <a:spAutoFit/>
          </a:bodyPr>
          <a:lstStyle/>
          <a:p>
            <a:pPr marL="669289" lvl="1" indent="-334645">
              <a:lnSpc>
                <a:spcPts val="4339"/>
              </a:lnSpc>
              <a:buFont typeface="Arial"/>
              <a:buChar char="•"/>
            </a:pPr>
            <a:r>
              <a:rPr lang="en-US" sz="3099">
                <a:solidFill>
                  <a:srgbClr val="000000"/>
                </a:solidFill>
                <a:latin typeface="Canva Sans Bold"/>
              </a:rPr>
              <a:t>Shifting From CLI TO GUI - Personalised Websites , Mobile And Desktop Apps.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4305621" y="305121"/>
            <a:ext cx="9676757" cy="9676757"/>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4" name="TextBox 4"/>
            <p:cNvSpPr txBox="1"/>
            <p:nvPr/>
          </p:nvSpPr>
          <p:spPr>
            <a:xfrm>
              <a:off x="76200" y="9525"/>
              <a:ext cx="660400" cy="727075"/>
            </a:xfrm>
            <a:prstGeom prst="rect">
              <a:avLst/>
            </a:prstGeom>
          </p:spPr>
          <p:txBody>
            <a:bodyPr lIns="50800" tIns="50800" rIns="50800" bIns="50800" rtlCol="0" anchor="ctr"/>
            <a:lstStyle/>
            <a:p>
              <a:pPr algn="ctr">
                <a:lnSpc>
                  <a:spcPts val="3612"/>
                </a:lnSpc>
              </a:pPr>
              <a:endParaRPr/>
            </a:p>
          </p:txBody>
        </p:sp>
      </p:grpSp>
      <p:sp>
        <p:nvSpPr>
          <p:cNvPr id="5" name="TextBox 5"/>
          <p:cNvSpPr txBox="1"/>
          <p:nvPr/>
        </p:nvSpPr>
        <p:spPr>
          <a:xfrm>
            <a:off x="5841920" y="5193846"/>
            <a:ext cx="6604159" cy="1609725"/>
          </a:xfrm>
          <a:prstGeom prst="rect">
            <a:avLst/>
          </a:prstGeom>
        </p:spPr>
        <p:txBody>
          <a:bodyPr lIns="0" tIns="0" rIns="0" bIns="0" rtlCol="0" anchor="t">
            <a:spAutoFit/>
          </a:bodyPr>
          <a:lstStyle/>
          <a:p>
            <a:pPr algn="ctr">
              <a:lnSpc>
                <a:spcPts val="12599"/>
              </a:lnSpc>
            </a:pPr>
            <a:r>
              <a:rPr lang="en-US" sz="9000">
                <a:solidFill>
                  <a:srgbClr val="FFFFFF"/>
                </a:solidFill>
                <a:latin typeface="Canva Sans"/>
              </a:rPr>
              <a:t>THANK YOU</a:t>
            </a:r>
          </a:p>
        </p:txBody>
      </p:sp>
      <p:grpSp>
        <p:nvGrpSpPr>
          <p:cNvPr id="6" name="Group 6"/>
          <p:cNvGrpSpPr/>
          <p:nvPr/>
        </p:nvGrpSpPr>
        <p:grpSpPr>
          <a:xfrm>
            <a:off x="7514985" y="1616038"/>
            <a:ext cx="4619061" cy="3300142"/>
            <a:chOff x="0" y="0"/>
            <a:chExt cx="6158748" cy="4400190"/>
          </a:xfrm>
        </p:grpSpPr>
        <p:grpSp>
          <p:nvGrpSpPr>
            <p:cNvPr id="7" name="Group 7"/>
            <p:cNvGrpSpPr/>
            <p:nvPr/>
          </p:nvGrpSpPr>
          <p:grpSpPr>
            <a:xfrm>
              <a:off x="0" y="0"/>
              <a:ext cx="4400190" cy="4400190"/>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14D"/>
              </a:solidFill>
            </p:spPr>
          </p:sp>
          <p:sp>
            <p:nvSpPr>
              <p:cNvPr id="9" name="TextBox 9"/>
              <p:cNvSpPr txBox="1"/>
              <p:nvPr/>
            </p:nvSpPr>
            <p:spPr>
              <a:xfrm>
                <a:off x="76200" y="0"/>
                <a:ext cx="660400" cy="736600"/>
              </a:xfrm>
              <a:prstGeom prst="rect">
                <a:avLst/>
              </a:prstGeom>
            </p:spPr>
            <p:txBody>
              <a:bodyPr lIns="52320" tIns="52320" rIns="52320" bIns="52320" rtlCol="0" anchor="ctr"/>
              <a:lstStyle/>
              <a:p>
                <a:pPr algn="ctr">
                  <a:lnSpc>
                    <a:spcPts val="3720"/>
                  </a:lnSpc>
                </a:pPr>
                <a:endParaRPr/>
              </a:p>
            </p:txBody>
          </p:sp>
        </p:grpSp>
        <p:sp>
          <p:nvSpPr>
            <p:cNvPr id="10" name="Freeform 10"/>
            <p:cNvSpPr/>
            <p:nvPr/>
          </p:nvSpPr>
          <p:spPr>
            <a:xfrm>
              <a:off x="1464888" y="1331072"/>
              <a:ext cx="4693859" cy="2376024"/>
            </a:xfrm>
            <a:custGeom>
              <a:avLst/>
              <a:gdLst/>
              <a:ahLst/>
              <a:cxnLst/>
              <a:rect l="l" t="t" r="r" b="b"/>
              <a:pathLst>
                <a:path w="4693859" h="2376024">
                  <a:moveTo>
                    <a:pt x="0" y="0"/>
                  </a:moveTo>
                  <a:lnTo>
                    <a:pt x="4693860" y="0"/>
                  </a:lnTo>
                  <a:lnTo>
                    <a:pt x="4693860" y="2376024"/>
                  </a:lnTo>
                  <a:lnTo>
                    <a:pt x="0" y="23760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0" y="1944698"/>
            <a:ext cx="18288000" cy="6397603"/>
            <a:chOff x="0" y="0"/>
            <a:chExt cx="24384000" cy="8530138"/>
          </a:xfrm>
        </p:grpSpPr>
        <p:sp>
          <p:nvSpPr>
            <p:cNvPr id="3" name="Freeform 3"/>
            <p:cNvSpPr/>
            <p:nvPr/>
          </p:nvSpPr>
          <p:spPr>
            <a:xfrm>
              <a:off x="5680804" y="0"/>
              <a:ext cx="13589439" cy="8530138"/>
            </a:xfrm>
            <a:custGeom>
              <a:avLst/>
              <a:gdLst/>
              <a:ahLst/>
              <a:cxnLst/>
              <a:rect l="l" t="t" r="r" b="b"/>
              <a:pathLst>
                <a:path w="13589439" h="8530138">
                  <a:moveTo>
                    <a:pt x="0" y="0"/>
                  </a:moveTo>
                  <a:lnTo>
                    <a:pt x="13589439" y="0"/>
                  </a:lnTo>
                  <a:lnTo>
                    <a:pt x="13589439" y="8530138"/>
                  </a:lnTo>
                  <a:lnTo>
                    <a:pt x="0" y="8530138"/>
                  </a:lnTo>
                  <a:lnTo>
                    <a:pt x="0" y="0"/>
                  </a:lnTo>
                  <a:close/>
                </a:path>
              </a:pathLst>
            </a:custGeom>
            <a:blipFill>
              <a:blip r:embed="rId2"/>
              <a:stretch>
                <a:fillRect l="-2154" r="-2154"/>
              </a:stretch>
            </a:blipFill>
          </p:spPr>
        </p:sp>
        <p:grpSp>
          <p:nvGrpSpPr>
            <p:cNvPr id="4" name="Group 4"/>
            <p:cNvGrpSpPr/>
            <p:nvPr/>
          </p:nvGrpSpPr>
          <p:grpSpPr>
            <a:xfrm>
              <a:off x="19039444" y="0"/>
              <a:ext cx="5344556" cy="8530138"/>
              <a:chOff x="0" y="0"/>
              <a:chExt cx="1055715" cy="1684965"/>
            </a:xfrm>
          </p:grpSpPr>
          <p:sp>
            <p:nvSpPr>
              <p:cNvPr id="5" name="Freeform 5"/>
              <p:cNvSpPr/>
              <p:nvPr/>
            </p:nvSpPr>
            <p:spPr>
              <a:xfrm>
                <a:off x="0" y="0"/>
                <a:ext cx="1055715" cy="1684966"/>
              </a:xfrm>
              <a:custGeom>
                <a:avLst/>
                <a:gdLst/>
                <a:ahLst/>
                <a:cxnLst/>
                <a:rect l="l" t="t" r="r" b="b"/>
                <a:pathLst>
                  <a:path w="1055715" h="1684966">
                    <a:moveTo>
                      <a:pt x="0" y="0"/>
                    </a:moveTo>
                    <a:lnTo>
                      <a:pt x="1055715" y="0"/>
                    </a:lnTo>
                    <a:lnTo>
                      <a:pt x="1055715" y="1684966"/>
                    </a:lnTo>
                    <a:lnTo>
                      <a:pt x="0" y="1684966"/>
                    </a:lnTo>
                    <a:close/>
                  </a:path>
                </a:pathLst>
              </a:custGeom>
              <a:solidFill>
                <a:srgbClr val="121212"/>
              </a:solidFill>
            </p:spPr>
          </p:sp>
          <p:sp>
            <p:nvSpPr>
              <p:cNvPr id="6" name="TextBox 6"/>
              <p:cNvSpPr txBox="1"/>
              <p:nvPr/>
            </p:nvSpPr>
            <p:spPr>
              <a:xfrm>
                <a:off x="0" y="-76200"/>
                <a:ext cx="812800" cy="889000"/>
              </a:xfrm>
              <a:prstGeom prst="rect">
                <a:avLst/>
              </a:prstGeom>
            </p:spPr>
            <p:txBody>
              <a:bodyPr lIns="50800" tIns="50800" rIns="50800" bIns="50800" rtlCol="0" anchor="ctr"/>
              <a:lstStyle/>
              <a:p>
                <a:pPr algn="ctr">
                  <a:lnSpc>
                    <a:spcPts val="3720"/>
                  </a:lnSpc>
                </a:pPr>
                <a:endParaRPr/>
              </a:p>
            </p:txBody>
          </p:sp>
        </p:grpSp>
        <p:grpSp>
          <p:nvGrpSpPr>
            <p:cNvPr id="7" name="Group 7"/>
            <p:cNvGrpSpPr/>
            <p:nvPr/>
          </p:nvGrpSpPr>
          <p:grpSpPr>
            <a:xfrm>
              <a:off x="0" y="0"/>
              <a:ext cx="5901486" cy="8530138"/>
              <a:chOff x="0" y="0"/>
              <a:chExt cx="1165726" cy="1684965"/>
            </a:xfrm>
          </p:grpSpPr>
          <p:sp>
            <p:nvSpPr>
              <p:cNvPr id="8" name="Freeform 8"/>
              <p:cNvSpPr/>
              <p:nvPr/>
            </p:nvSpPr>
            <p:spPr>
              <a:xfrm>
                <a:off x="0" y="0"/>
                <a:ext cx="1165726" cy="1684966"/>
              </a:xfrm>
              <a:custGeom>
                <a:avLst/>
                <a:gdLst/>
                <a:ahLst/>
                <a:cxnLst/>
                <a:rect l="l" t="t" r="r" b="b"/>
                <a:pathLst>
                  <a:path w="1165726" h="1684966">
                    <a:moveTo>
                      <a:pt x="0" y="0"/>
                    </a:moveTo>
                    <a:lnTo>
                      <a:pt x="1165726" y="0"/>
                    </a:lnTo>
                    <a:lnTo>
                      <a:pt x="1165726" y="1684966"/>
                    </a:lnTo>
                    <a:lnTo>
                      <a:pt x="0" y="1684966"/>
                    </a:lnTo>
                    <a:close/>
                  </a:path>
                </a:pathLst>
              </a:custGeom>
              <a:solidFill>
                <a:srgbClr val="121212"/>
              </a:solidFill>
            </p:spPr>
          </p:sp>
          <p:sp>
            <p:nvSpPr>
              <p:cNvPr id="9" name="TextBox 9"/>
              <p:cNvSpPr txBox="1"/>
              <p:nvPr/>
            </p:nvSpPr>
            <p:spPr>
              <a:xfrm>
                <a:off x="0" y="-76200"/>
                <a:ext cx="812800" cy="889000"/>
              </a:xfrm>
              <a:prstGeom prst="rect">
                <a:avLst/>
              </a:prstGeom>
            </p:spPr>
            <p:txBody>
              <a:bodyPr lIns="50800" tIns="50800" rIns="50800" bIns="50800" rtlCol="0" anchor="ctr"/>
              <a:lstStyle/>
              <a:p>
                <a:pPr algn="ctr">
                  <a:lnSpc>
                    <a:spcPts val="3720"/>
                  </a:lnSpc>
                </a:pPr>
                <a:endParaRPr/>
              </a:p>
            </p:txBody>
          </p:sp>
        </p:grpSp>
        <p:grpSp>
          <p:nvGrpSpPr>
            <p:cNvPr id="10" name="Group 10"/>
            <p:cNvGrpSpPr/>
            <p:nvPr/>
          </p:nvGrpSpPr>
          <p:grpSpPr>
            <a:xfrm>
              <a:off x="9635122" y="1185420"/>
              <a:ext cx="5670686" cy="4412141"/>
              <a:chOff x="0" y="0"/>
              <a:chExt cx="1120135" cy="871534"/>
            </a:xfrm>
          </p:grpSpPr>
          <p:sp>
            <p:nvSpPr>
              <p:cNvPr id="11" name="Freeform 11"/>
              <p:cNvSpPr/>
              <p:nvPr/>
            </p:nvSpPr>
            <p:spPr>
              <a:xfrm>
                <a:off x="0" y="0"/>
                <a:ext cx="1120136" cy="871534"/>
              </a:xfrm>
              <a:custGeom>
                <a:avLst/>
                <a:gdLst/>
                <a:ahLst/>
                <a:cxnLst/>
                <a:rect l="l" t="t" r="r" b="b"/>
                <a:pathLst>
                  <a:path w="1120136" h="871534">
                    <a:moveTo>
                      <a:pt x="0" y="0"/>
                    </a:moveTo>
                    <a:lnTo>
                      <a:pt x="1120136" y="0"/>
                    </a:lnTo>
                    <a:lnTo>
                      <a:pt x="1120136" y="871534"/>
                    </a:lnTo>
                    <a:lnTo>
                      <a:pt x="0" y="871534"/>
                    </a:lnTo>
                    <a:close/>
                  </a:path>
                </a:pathLst>
              </a:custGeom>
              <a:solidFill>
                <a:srgbClr val="121212"/>
              </a:solidFill>
            </p:spPr>
          </p:sp>
          <p:sp>
            <p:nvSpPr>
              <p:cNvPr id="12" name="TextBox 12"/>
              <p:cNvSpPr txBox="1"/>
              <p:nvPr/>
            </p:nvSpPr>
            <p:spPr>
              <a:xfrm>
                <a:off x="0" y="-76200"/>
                <a:ext cx="812800" cy="889000"/>
              </a:xfrm>
              <a:prstGeom prst="rect">
                <a:avLst/>
              </a:prstGeom>
            </p:spPr>
            <p:txBody>
              <a:bodyPr lIns="50800" tIns="50800" rIns="50800" bIns="50800" rtlCol="0" anchor="ctr"/>
              <a:lstStyle/>
              <a:p>
                <a:pPr algn="ctr">
                  <a:lnSpc>
                    <a:spcPts val="3720"/>
                  </a:lnSpc>
                </a:pPr>
                <a:endParaRPr/>
              </a:p>
            </p:txBody>
          </p:sp>
        </p:grpSp>
        <p:grpSp>
          <p:nvGrpSpPr>
            <p:cNvPr id="13" name="Group 13"/>
            <p:cNvGrpSpPr/>
            <p:nvPr/>
          </p:nvGrpSpPr>
          <p:grpSpPr>
            <a:xfrm>
              <a:off x="10179774" y="1197371"/>
              <a:ext cx="4400190" cy="4400190"/>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14D"/>
              </a:solidFill>
            </p:spPr>
          </p:sp>
          <p:sp>
            <p:nvSpPr>
              <p:cNvPr id="15" name="TextBox 15"/>
              <p:cNvSpPr txBox="1"/>
              <p:nvPr/>
            </p:nvSpPr>
            <p:spPr>
              <a:xfrm>
                <a:off x="76200" y="0"/>
                <a:ext cx="660400" cy="736600"/>
              </a:xfrm>
              <a:prstGeom prst="rect">
                <a:avLst/>
              </a:prstGeom>
            </p:spPr>
            <p:txBody>
              <a:bodyPr lIns="52320" tIns="52320" rIns="52320" bIns="52320" rtlCol="0" anchor="ctr"/>
              <a:lstStyle/>
              <a:p>
                <a:pPr algn="ctr">
                  <a:lnSpc>
                    <a:spcPts val="3720"/>
                  </a:lnSpc>
                </a:pPr>
                <a:endParaRPr/>
              </a:p>
            </p:txBody>
          </p:sp>
        </p:grpSp>
        <p:sp>
          <p:nvSpPr>
            <p:cNvPr id="16" name="Freeform 16"/>
            <p:cNvSpPr/>
            <p:nvPr/>
          </p:nvSpPr>
          <p:spPr>
            <a:xfrm>
              <a:off x="11644662" y="2528443"/>
              <a:ext cx="4693859" cy="2376024"/>
            </a:xfrm>
            <a:custGeom>
              <a:avLst/>
              <a:gdLst/>
              <a:ahLst/>
              <a:cxnLst/>
              <a:rect l="l" t="t" r="r" b="b"/>
              <a:pathLst>
                <a:path w="4693859" h="2376024">
                  <a:moveTo>
                    <a:pt x="0" y="0"/>
                  </a:moveTo>
                  <a:lnTo>
                    <a:pt x="4693859" y="0"/>
                  </a:lnTo>
                  <a:lnTo>
                    <a:pt x="4693859" y="2376024"/>
                  </a:lnTo>
                  <a:lnTo>
                    <a:pt x="0" y="237602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830872" y="0"/>
            <a:ext cx="8634600" cy="10287000"/>
            <a:chOff x="0" y="0"/>
            <a:chExt cx="2274133" cy="2709333"/>
          </a:xfrm>
        </p:grpSpPr>
        <p:sp>
          <p:nvSpPr>
            <p:cNvPr id="3" name="Freeform 3"/>
            <p:cNvSpPr/>
            <p:nvPr/>
          </p:nvSpPr>
          <p:spPr>
            <a:xfrm>
              <a:off x="0" y="0"/>
              <a:ext cx="2274133" cy="2709333"/>
            </a:xfrm>
            <a:custGeom>
              <a:avLst/>
              <a:gdLst/>
              <a:ahLst/>
              <a:cxnLst/>
              <a:rect l="l" t="t" r="r" b="b"/>
              <a:pathLst>
                <a:path w="2274133" h="2709333">
                  <a:moveTo>
                    <a:pt x="0" y="0"/>
                  </a:moveTo>
                  <a:lnTo>
                    <a:pt x="2274133" y="0"/>
                  </a:lnTo>
                  <a:lnTo>
                    <a:pt x="2274133" y="2709333"/>
                  </a:lnTo>
                  <a:lnTo>
                    <a:pt x="0" y="2709333"/>
                  </a:lnTo>
                  <a:close/>
                </a:path>
              </a:pathLst>
            </a:custGeom>
            <a:solidFill>
              <a:srgbClr val="000000"/>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612"/>
                </a:lnSpc>
              </a:pPr>
              <a:endParaRPr/>
            </a:p>
          </p:txBody>
        </p:sp>
      </p:grpSp>
      <p:sp>
        <p:nvSpPr>
          <p:cNvPr id="5" name="Freeform 5"/>
          <p:cNvSpPr/>
          <p:nvPr/>
        </p:nvSpPr>
        <p:spPr>
          <a:xfrm>
            <a:off x="1236422" y="2344243"/>
            <a:ext cx="578617" cy="578617"/>
          </a:xfrm>
          <a:custGeom>
            <a:avLst/>
            <a:gdLst/>
            <a:ahLst/>
            <a:cxnLst/>
            <a:rect l="l" t="t" r="r" b="b"/>
            <a:pathLst>
              <a:path w="578617" h="578617">
                <a:moveTo>
                  <a:pt x="0" y="0"/>
                </a:moveTo>
                <a:lnTo>
                  <a:pt x="578617" y="0"/>
                </a:lnTo>
                <a:lnTo>
                  <a:pt x="578617" y="578618"/>
                </a:lnTo>
                <a:lnTo>
                  <a:pt x="0" y="57861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236422" y="386832"/>
            <a:ext cx="4686047" cy="1019175"/>
          </a:xfrm>
          <a:prstGeom prst="rect">
            <a:avLst/>
          </a:prstGeom>
        </p:spPr>
        <p:txBody>
          <a:bodyPr lIns="0" tIns="0" rIns="0" bIns="0" rtlCol="0" anchor="t">
            <a:spAutoFit/>
          </a:bodyPr>
          <a:lstStyle/>
          <a:p>
            <a:pPr algn="ctr">
              <a:lnSpc>
                <a:spcPts val="8399"/>
              </a:lnSpc>
            </a:pPr>
            <a:r>
              <a:rPr lang="en-US" sz="5999">
                <a:solidFill>
                  <a:srgbClr val="FFFFFF"/>
                </a:solidFill>
                <a:latin typeface="B612"/>
              </a:rPr>
              <a:t>ABOUT US :</a:t>
            </a:r>
          </a:p>
        </p:txBody>
      </p:sp>
      <p:sp>
        <p:nvSpPr>
          <p:cNvPr id="7" name="TextBox 7"/>
          <p:cNvSpPr txBox="1"/>
          <p:nvPr/>
        </p:nvSpPr>
        <p:spPr>
          <a:xfrm>
            <a:off x="2094487" y="2239468"/>
            <a:ext cx="6732812" cy="5118618"/>
          </a:xfrm>
          <a:prstGeom prst="rect">
            <a:avLst/>
          </a:prstGeom>
        </p:spPr>
        <p:txBody>
          <a:bodyPr lIns="0" tIns="0" rIns="0" bIns="0" rtlCol="0" anchor="t">
            <a:spAutoFit/>
          </a:bodyPr>
          <a:lstStyle/>
          <a:p>
            <a:pPr>
              <a:lnSpc>
                <a:spcPts val="5046"/>
              </a:lnSpc>
            </a:pPr>
            <a:r>
              <a:rPr lang="en-US" sz="3604">
                <a:solidFill>
                  <a:srgbClr val="FFFFFF"/>
                </a:solidFill>
                <a:latin typeface="Canva Sans"/>
              </a:rPr>
              <a:t>Vaahan Wallah is a system time based simulator  for customers seeking flexible vehicle rentals on variety of classic  cars , bikes and buses. for ease of transportation and availability around the streets, anywhere and anytime.</a:t>
            </a:r>
          </a:p>
        </p:txBody>
      </p:sp>
      <p:grpSp>
        <p:nvGrpSpPr>
          <p:cNvPr id="8" name="Group 8"/>
          <p:cNvGrpSpPr/>
          <p:nvPr/>
        </p:nvGrpSpPr>
        <p:grpSpPr>
          <a:xfrm>
            <a:off x="9680389" y="0"/>
            <a:ext cx="8361987" cy="10083165"/>
            <a:chOff x="0" y="0"/>
            <a:chExt cx="11149316" cy="13444220"/>
          </a:xfrm>
        </p:grpSpPr>
        <p:sp>
          <p:nvSpPr>
            <p:cNvPr id="9" name="Freeform 9"/>
            <p:cNvSpPr/>
            <p:nvPr/>
          </p:nvSpPr>
          <p:spPr>
            <a:xfrm>
              <a:off x="0" y="0"/>
              <a:ext cx="11149316" cy="7994352"/>
            </a:xfrm>
            <a:custGeom>
              <a:avLst/>
              <a:gdLst/>
              <a:ahLst/>
              <a:cxnLst/>
              <a:rect l="l" t="t" r="r" b="b"/>
              <a:pathLst>
                <a:path w="11149316" h="7994352">
                  <a:moveTo>
                    <a:pt x="0" y="0"/>
                  </a:moveTo>
                  <a:lnTo>
                    <a:pt x="11149316" y="0"/>
                  </a:lnTo>
                  <a:lnTo>
                    <a:pt x="11149316" y="7994352"/>
                  </a:lnTo>
                  <a:lnTo>
                    <a:pt x="0" y="7994352"/>
                  </a:lnTo>
                  <a:lnTo>
                    <a:pt x="0" y="0"/>
                  </a:lnTo>
                  <a:close/>
                </a:path>
              </a:pathLst>
            </a:custGeom>
            <a:blipFill>
              <a:blip r:embed="rId4"/>
              <a:stretch>
                <a:fillRect t="-20091" b="-19151"/>
              </a:stretch>
            </a:blipFill>
          </p:spPr>
        </p:sp>
        <p:sp>
          <p:nvSpPr>
            <p:cNvPr id="10" name="Freeform 10"/>
            <p:cNvSpPr/>
            <p:nvPr/>
          </p:nvSpPr>
          <p:spPr>
            <a:xfrm>
              <a:off x="0" y="7994352"/>
              <a:ext cx="11149316" cy="5449868"/>
            </a:xfrm>
            <a:custGeom>
              <a:avLst/>
              <a:gdLst/>
              <a:ahLst/>
              <a:cxnLst/>
              <a:rect l="l" t="t" r="r" b="b"/>
              <a:pathLst>
                <a:path w="11149316" h="5449868">
                  <a:moveTo>
                    <a:pt x="0" y="0"/>
                  </a:moveTo>
                  <a:lnTo>
                    <a:pt x="11149316" y="0"/>
                  </a:lnTo>
                  <a:lnTo>
                    <a:pt x="11149316" y="5449868"/>
                  </a:lnTo>
                  <a:lnTo>
                    <a:pt x="0" y="5449868"/>
                  </a:lnTo>
                  <a:lnTo>
                    <a:pt x="0" y="0"/>
                  </a:lnTo>
                  <a:close/>
                </a:path>
              </a:pathLst>
            </a:custGeom>
            <a:blipFill>
              <a:blip r:embed="rId4"/>
              <a:stretch>
                <a:fillRect t="-76982" b="-27269"/>
              </a:stretch>
            </a:blipFill>
          </p:spPr>
        </p:sp>
      </p:grpSp>
      <p:sp>
        <p:nvSpPr>
          <p:cNvPr id="11" name="TextBox 11"/>
          <p:cNvSpPr txBox="1"/>
          <p:nvPr/>
        </p:nvSpPr>
        <p:spPr>
          <a:xfrm>
            <a:off x="12892684" y="686117"/>
            <a:ext cx="3729395" cy="59944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rPr>
              <a:t>Aniruddha Kajave</a:t>
            </a:r>
          </a:p>
        </p:txBody>
      </p:sp>
      <p:sp>
        <p:nvSpPr>
          <p:cNvPr id="12" name="TextBox 12"/>
          <p:cNvSpPr txBox="1"/>
          <p:nvPr/>
        </p:nvSpPr>
        <p:spPr>
          <a:xfrm>
            <a:off x="12080610" y="2580278"/>
            <a:ext cx="3730585" cy="59944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rPr>
              <a:t>Akanksha Pandey</a:t>
            </a:r>
          </a:p>
        </p:txBody>
      </p:sp>
      <p:sp>
        <p:nvSpPr>
          <p:cNvPr id="13" name="TextBox 13"/>
          <p:cNvSpPr txBox="1"/>
          <p:nvPr/>
        </p:nvSpPr>
        <p:spPr>
          <a:xfrm>
            <a:off x="13441562" y="4475118"/>
            <a:ext cx="2631638" cy="59944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rPr>
              <a:t>Harsh Taunk</a:t>
            </a:r>
          </a:p>
        </p:txBody>
      </p:sp>
      <p:sp>
        <p:nvSpPr>
          <p:cNvPr id="14" name="TextBox 14"/>
          <p:cNvSpPr txBox="1"/>
          <p:nvPr/>
        </p:nvSpPr>
        <p:spPr>
          <a:xfrm>
            <a:off x="12300772" y="6626586"/>
            <a:ext cx="2638187" cy="59944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rPr>
              <a:t>Jayesh Chak</a:t>
            </a:r>
          </a:p>
        </p:txBody>
      </p:sp>
      <p:sp>
        <p:nvSpPr>
          <p:cNvPr id="15" name="TextBox 15"/>
          <p:cNvSpPr txBox="1"/>
          <p:nvPr/>
        </p:nvSpPr>
        <p:spPr>
          <a:xfrm>
            <a:off x="13874652" y="8635727"/>
            <a:ext cx="1765459" cy="59944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rPr>
              <a:t>Vinayak </a:t>
            </a:r>
          </a:p>
        </p:txBody>
      </p:sp>
      <p:sp>
        <p:nvSpPr>
          <p:cNvPr id="16" name="Freeform 16"/>
          <p:cNvSpPr/>
          <p:nvPr/>
        </p:nvSpPr>
        <p:spPr>
          <a:xfrm>
            <a:off x="1236422" y="8978309"/>
            <a:ext cx="578617" cy="578617"/>
          </a:xfrm>
          <a:custGeom>
            <a:avLst/>
            <a:gdLst/>
            <a:ahLst/>
            <a:cxnLst/>
            <a:rect l="l" t="t" r="r" b="b"/>
            <a:pathLst>
              <a:path w="578617" h="578617">
                <a:moveTo>
                  <a:pt x="0" y="0"/>
                </a:moveTo>
                <a:lnTo>
                  <a:pt x="578617" y="0"/>
                </a:lnTo>
                <a:lnTo>
                  <a:pt x="578617" y="578617"/>
                </a:lnTo>
                <a:lnTo>
                  <a:pt x="0" y="5786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TextBox 17"/>
          <p:cNvSpPr txBox="1"/>
          <p:nvPr/>
        </p:nvSpPr>
        <p:spPr>
          <a:xfrm>
            <a:off x="2094487" y="8857024"/>
            <a:ext cx="3827982" cy="651510"/>
          </a:xfrm>
          <a:prstGeom prst="rect">
            <a:avLst/>
          </a:prstGeom>
        </p:spPr>
        <p:txBody>
          <a:bodyPr lIns="0" tIns="0" rIns="0" bIns="0" rtlCol="0" anchor="t">
            <a:spAutoFit/>
          </a:bodyPr>
          <a:lstStyle/>
          <a:p>
            <a:pPr algn="ctr">
              <a:lnSpc>
                <a:spcPts val="5039"/>
              </a:lnSpc>
            </a:pPr>
            <a:r>
              <a:rPr lang="en-US" sz="3599">
                <a:solidFill>
                  <a:srgbClr val="FFFFFF"/>
                </a:solidFill>
                <a:latin typeface="Canva Sans"/>
              </a:rPr>
              <a:t>Team Members → </a:t>
            </a:r>
          </a:p>
        </p:txBody>
      </p:sp>
      <p:sp>
        <p:nvSpPr>
          <p:cNvPr id="18" name="TextBox 18"/>
          <p:cNvSpPr txBox="1"/>
          <p:nvPr/>
        </p:nvSpPr>
        <p:spPr>
          <a:xfrm>
            <a:off x="15139810" y="1695745"/>
            <a:ext cx="1866781" cy="483870"/>
          </a:xfrm>
          <a:prstGeom prst="rect">
            <a:avLst/>
          </a:prstGeom>
        </p:spPr>
        <p:txBody>
          <a:bodyPr lIns="0" tIns="0" rIns="0" bIns="0" rtlCol="0" anchor="t">
            <a:spAutoFit/>
          </a:bodyPr>
          <a:lstStyle/>
          <a:p>
            <a:pPr algn="ctr">
              <a:lnSpc>
                <a:spcPts val="3780"/>
              </a:lnSpc>
            </a:pPr>
            <a:r>
              <a:rPr lang="en-US" sz="2700">
                <a:solidFill>
                  <a:srgbClr val="020202"/>
                </a:solidFill>
                <a:latin typeface="Canva Sans"/>
              </a:rPr>
              <a:t>202111006</a:t>
            </a:r>
          </a:p>
        </p:txBody>
      </p:sp>
      <p:sp>
        <p:nvSpPr>
          <p:cNvPr id="19" name="TextBox 19"/>
          <p:cNvSpPr txBox="1"/>
          <p:nvPr/>
        </p:nvSpPr>
        <p:spPr>
          <a:xfrm>
            <a:off x="11032451" y="3529687"/>
            <a:ext cx="1853684" cy="483870"/>
          </a:xfrm>
          <a:prstGeom prst="rect">
            <a:avLst/>
          </a:prstGeom>
        </p:spPr>
        <p:txBody>
          <a:bodyPr lIns="0" tIns="0" rIns="0" bIns="0" rtlCol="0" anchor="t">
            <a:spAutoFit/>
          </a:bodyPr>
          <a:lstStyle/>
          <a:p>
            <a:pPr algn="ctr">
              <a:lnSpc>
                <a:spcPts val="3780"/>
              </a:lnSpc>
            </a:pPr>
            <a:r>
              <a:rPr lang="en-US" sz="2700">
                <a:solidFill>
                  <a:srgbClr val="020202"/>
                </a:solidFill>
                <a:latin typeface="Canva Sans"/>
              </a:rPr>
              <a:t>202111004</a:t>
            </a:r>
          </a:p>
        </p:txBody>
      </p:sp>
      <p:sp>
        <p:nvSpPr>
          <p:cNvPr id="20" name="TextBox 20"/>
          <p:cNvSpPr txBox="1"/>
          <p:nvPr/>
        </p:nvSpPr>
        <p:spPr>
          <a:xfrm>
            <a:off x="15176243" y="5882928"/>
            <a:ext cx="1807012" cy="483870"/>
          </a:xfrm>
          <a:prstGeom prst="rect">
            <a:avLst/>
          </a:prstGeom>
        </p:spPr>
        <p:txBody>
          <a:bodyPr lIns="0" tIns="0" rIns="0" bIns="0" rtlCol="0" anchor="t">
            <a:spAutoFit/>
          </a:bodyPr>
          <a:lstStyle/>
          <a:p>
            <a:pPr algn="ctr">
              <a:lnSpc>
                <a:spcPts val="3780"/>
              </a:lnSpc>
            </a:pPr>
            <a:r>
              <a:rPr lang="en-US" sz="2700">
                <a:solidFill>
                  <a:srgbClr val="020202"/>
                </a:solidFill>
                <a:latin typeface="Canva Sans"/>
              </a:rPr>
              <a:t>202111035</a:t>
            </a:r>
          </a:p>
        </p:txBody>
      </p:sp>
      <p:sp>
        <p:nvSpPr>
          <p:cNvPr id="21" name="TextBox 21"/>
          <p:cNvSpPr txBox="1"/>
          <p:nvPr/>
        </p:nvSpPr>
        <p:spPr>
          <a:xfrm>
            <a:off x="10829439" y="7692752"/>
            <a:ext cx="1853684" cy="483870"/>
          </a:xfrm>
          <a:prstGeom prst="rect">
            <a:avLst/>
          </a:prstGeom>
        </p:spPr>
        <p:txBody>
          <a:bodyPr lIns="0" tIns="0" rIns="0" bIns="0" rtlCol="0" anchor="t">
            <a:spAutoFit/>
          </a:bodyPr>
          <a:lstStyle/>
          <a:p>
            <a:pPr algn="ctr">
              <a:lnSpc>
                <a:spcPts val="3780"/>
              </a:lnSpc>
            </a:pPr>
            <a:r>
              <a:rPr lang="en-US" sz="2700">
                <a:solidFill>
                  <a:srgbClr val="020202"/>
                </a:solidFill>
                <a:latin typeface="Canva Sans"/>
              </a:rPr>
              <a:t>202111040</a:t>
            </a:r>
          </a:p>
        </p:txBody>
      </p:sp>
      <p:sp>
        <p:nvSpPr>
          <p:cNvPr id="22" name="TextBox 22"/>
          <p:cNvSpPr txBox="1"/>
          <p:nvPr/>
        </p:nvSpPr>
        <p:spPr>
          <a:xfrm>
            <a:off x="14938959" y="9803130"/>
            <a:ext cx="1795105" cy="483870"/>
          </a:xfrm>
          <a:prstGeom prst="rect">
            <a:avLst/>
          </a:prstGeom>
        </p:spPr>
        <p:txBody>
          <a:bodyPr lIns="0" tIns="0" rIns="0" bIns="0" rtlCol="0" anchor="t">
            <a:spAutoFit/>
          </a:bodyPr>
          <a:lstStyle/>
          <a:p>
            <a:pPr algn="ctr">
              <a:lnSpc>
                <a:spcPts val="3780"/>
              </a:lnSpc>
            </a:pPr>
            <a:r>
              <a:rPr lang="en-US" sz="2700">
                <a:solidFill>
                  <a:srgbClr val="020202"/>
                </a:solidFill>
                <a:latin typeface="Canva Sans"/>
              </a:rPr>
              <a:t>202111018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830872" y="0"/>
            <a:ext cx="16879090" cy="10287000"/>
            <a:chOff x="0" y="0"/>
            <a:chExt cx="22505454" cy="13716000"/>
          </a:xfrm>
        </p:grpSpPr>
        <p:grpSp>
          <p:nvGrpSpPr>
            <p:cNvPr id="3" name="Group 3"/>
            <p:cNvGrpSpPr/>
            <p:nvPr/>
          </p:nvGrpSpPr>
          <p:grpSpPr>
            <a:xfrm>
              <a:off x="0" y="0"/>
              <a:ext cx="11512799" cy="13716000"/>
              <a:chOff x="0" y="0"/>
              <a:chExt cx="2274133" cy="2709333"/>
            </a:xfrm>
          </p:grpSpPr>
          <p:sp>
            <p:nvSpPr>
              <p:cNvPr id="4" name="Freeform 4"/>
              <p:cNvSpPr/>
              <p:nvPr/>
            </p:nvSpPr>
            <p:spPr>
              <a:xfrm>
                <a:off x="0" y="0"/>
                <a:ext cx="2274133" cy="2709333"/>
              </a:xfrm>
              <a:custGeom>
                <a:avLst/>
                <a:gdLst/>
                <a:ahLst/>
                <a:cxnLst/>
                <a:rect l="l" t="t" r="r" b="b"/>
                <a:pathLst>
                  <a:path w="2274133" h="2709333">
                    <a:moveTo>
                      <a:pt x="0" y="0"/>
                    </a:moveTo>
                    <a:lnTo>
                      <a:pt x="2274133" y="0"/>
                    </a:lnTo>
                    <a:lnTo>
                      <a:pt x="2274133" y="2709333"/>
                    </a:lnTo>
                    <a:lnTo>
                      <a:pt x="0" y="2709333"/>
                    </a:lnTo>
                    <a:close/>
                  </a:path>
                </a:pathLst>
              </a:custGeom>
              <a:solidFill>
                <a:srgbClr val="000000"/>
              </a:solidFill>
            </p:spPr>
          </p:sp>
          <p:sp>
            <p:nvSpPr>
              <p:cNvPr id="5" name="TextBox 5"/>
              <p:cNvSpPr txBox="1"/>
              <p:nvPr/>
            </p:nvSpPr>
            <p:spPr>
              <a:xfrm>
                <a:off x="0" y="-66675"/>
                <a:ext cx="812800" cy="879475"/>
              </a:xfrm>
              <a:prstGeom prst="rect">
                <a:avLst/>
              </a:prstGeom>
            </p:spPr>
            <p:txBody>
              <a:bodyPr lIns="50800" tIns="50800" rIns="50800" bIns="50800" rtlCol="0" anchor="ctr"/>
              <a:lstStyle/>
              <a:p>
                <a:pPr marL="557035" lvl="1" indent="-278517" algn="ctr">
                  <a:lnSpc>
                    <a:spcPts val="3612"/>
                  </a:lnSpc>
                  <a:buFont typeface="Arial"/>
                  <a:buChar char="•"/>
                </a:pPr>
                <a:endParaRPr/>
              </a:p>
            </p:txBody>
          </p:sp>
        </p:grpSp>
        <p:sp>
          <p:nvSpPr>
            <p:cNvPr id="6" name="Freeform 6"/>
            <p:cNvSpPr/>
            <p:nvPr/>
          </p:nvSpPr>
          <p:spPr>
            <a:xfrm>
              <a:off x="12206427" y="266704"/>
              <a:ext cx="10299027" cy="6947162"/>
            </a:xfrm>
            <a:custGeom>
              <a:avLst/>
              <a:gdLst/>
              <a:ahLst/>
              <a:cxnLst/>
              <a:rect l="l" t="t" r="r" b="b"/>
              <a:pathLst>
                <a:path w="10299027" h="6947162">
                  <a:moveTo>
                    <a:pt x="0" y="0"/>
                  </a:moveTo>
                  <a:lnTo>
                    <a:pt x="10299027" y="0"/>
                  </a:lnTo>
                  <a:lnTo>
                    <a:pt x="10299027" y="6947162"/>
                  </a:lnTo>
                  <a:lnTo>
                    <a:pt x="0" y="69471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540733" y="553876"/>
              <a:ext cx="9017661" cy="1320801"/>
            </a:xfrm>
            <a:prstGeom prst="rect">
              <a:avLst/>
            </a:prstGeom>
          </p:spPr>
          <p:txBody>
            <a:bodyPr lIns="0" tIns="0" rIns="0" bIns="0" rtlCol="0" anchor="t">
              <a:spAutoFit/>
            </a:bodyPr>
            <a:lstStyle/>
            <a:p>
              <a:pPr algn="ctr">
                <a:lnSpc>
                  <a:spcPts val="8399"/>
                </a:lnSpc>
              </a:pPr>
              <a:r>
                <a:rPr lang="en-US" sz="5999">
                  <a:solidFill>
                    <a:srgbClr val="FFFFFF"/>
                  </a:solidFill>
                  <a:latin typeface="B612"/>
                </a:rPr>
                <a:t>OVERVIEW :</a:t>
              </a:r>
            </a:p>
          </p:txBody>
        </p:sp>
        <p:sp>
          <p:nvSpPr>
            <p:cNvPr id="8" name="TextBox 8"/>
            <p:cNvSpPr txBox="1"/>
            <p:nvPr/>
          </p:nvSpPr>
          <p:spPr>
            <a:xfrm>
              <a:off x="540733" y="3206721"/>
              <a:ext cx="9017661" cy="4771178"/>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FFFFFF"/>
                  </a:solidFill>
                  <a:latin typeface="Canva Sans"/>
                </a:rPr>
                <a:t>Prototype</a:t>
              </a:r>
            </a:p>
            <a:p>
              <a:pPr marL="734059" lvl="1" indent="-367030">
                <a:lnSpc>
                  <a:spcPts val="4759"/>
                </a:lnSpc>
                <a:buFont typeface="Arial"/>
                <a:buChar char="•"/>
              </a:pPr>
              <a:r>
                <a:rPr lang="en-US" sz="3399">
                  <a:solidFill>
                    <a:srgbClr val="FFFFFF"/>
                  </a:solidFill>
                  <a:latin typeface="Canva Sans"/>
                </a:rPr>
                <a:t>Features</a:t>
              </a:r>
            </a:p>
            <a:p>
              <a:pPr marL="734059" lvl="1" indent="-367030">
                <a:lnSpc>
                  <a:spcPts val="4759"/>
                </a:lnSpc>
                <a:buFont typeface="Arial"/>
                <a:buChar char="•"/>
              </a:pPr>
              <a:r>
                <a:rPr lang="en-US" sz="3399">
                  <a:solidFill>
                    <a:srgbClr val="FFFFFF"/>
                  </a:solidFill>
                  <a:latin typeface="Canva Sans"/>
                </a:rPr>
                <a:t>Requirements</a:t>
              </a:r>
            </a:p>
            <a:p>
              <a:pPr marL="734059" lvl="1" indent="-367030">
                <a:lnSpc>
                  <a:spcPts val="4759"/>
                </a:lnSpc>
                <a:buFont typeface="Arial"/>
                <a:buChar char="•"/>
              </a:pPr>
              <a:r>
                <a:rPr lang="en-US" sz="3399">
                  <a:solidFill>
                    <a:srgbClr val="FFFFFF"/>
                  </a:solidFill>
                  <a:latin typeface="Canva Sans"/>
                </a:rPr>
                <a:t>Working Methodology</a:t>
              </a:r>
            </a:p>
            <a:p>
              <a:pPr marL="734059" lvl="1" indent="-367030">
                <a:lnSpc>
                  <a:spcPts val="4759"/>
                </a:lnSpc>
                <a:buFont typeface="Arial"/>
                <a:buChar char="•"/>
              </a:pPr>
              <a:r>
                <a:rPr lang="en-US" sz="3399">
                  <a:solidFill>
                    <a:srgbClr val="FFFFFF"/>
                  </a:solidFill>
                  <a:latin typeface="Canva Sans"/>
                </a:rPr>
                <a:t>Concepts Used</a:t>
              </a:r>
            </a:p>
            <a:p>
              <a:pPr marL="734059" lvl="1" indent="-367030">
                <a:lnSpc>
                  <a:spcPts val="4759"/>
                </a:lnSpc>
                <a:buFont typeface="Arial"/>
                <a:buChar char="•"/>
              </a:pPr>
              <a:r>
                <a:rPr lang="en-US" sz="3399">
                  <a:solidFill>
                    <a:srgbClr val="FFFFFF"/>
                  </a:solidFill>
                  <a:latin typeface="Canva Sans"/>
                </a:rPr>
                <a:t>Scope Of Improvement  </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830872" y="0"/>
            <a:ext cx="17113702" cy="10287000"/>
            <a:chOff x="0" y="0"/>
            <a:chExt cx="22818269" cy="13716000"/>
          </a:xfrm>
        </p:grpSpPr>
        <p:grpSp>
          <p:nvGrpSpPr>
            <p:cNvPr id="3" name="Group 3"/>
            <p:cNvGrpSpPr/>
            <p:nvPr/>
          </p:nvGrpSpPr>
          <p:grpSpPr>
            <a:xfrm>
              <a:off x="0" y="0"/>
              <a:ext cx="11512799" cy="13716000"/>
              <a:chOff x="0" y="0"/>
              <a:chExt cx="2274133" cy="2709333"/>
            </a:xfrm>
          </p:grpSpPr>
          <p:sp>
            <p:nvSpPr>
              <p:cNvPr id="4" name="Freeform 4"/>
              <p:cNvSpPr/>
              <p:nvPr/>
            </p:nvSpPr>
            <p:spPr>
              <a:xfrm>
                <a:off x="0" y="0"/>
                <a:ext cx="2274133" cy="2709333"/>
              </a:xfrm>
              <a:custGeom>
                <a:avLst/>
                <a:gdLst/>
                <a:ahLst/>
                <a:cxnLst/>
                <a:rect l="l" t="t" r="r" b="b"/>
                <a:pathLst>
                  <a:path w="2274133" h="2709333">
                    <a:moveTo>
                      <a:pt x="0" y="0"/>
                    </a:moveTo>
                    <a:lnTo>
                      <a:pt x="2274133" y="0"/>
                    </a:lnTo>
                    <a:lnTo>
                      <a:pt x="2274133" y="2709333"/>
                    </a:lnTo>
                    <a:lnTo>
                      <a:pt x="0" y="2709333"/>
                    </a:lnTo>
                    <a:close/>
                  </a:path>
                </a:pathLst>
              </a:custGeom>
              <a:solidFill>
                <a:srgbClr val="000000"/>
              </a:solidFill>
            </p:spPr>
          </p:sp>
          <p:sp>
            <p:nvSpPr>
              <p:cNvPr id="5" name="TextBox 5"/>
              <p:cNvSpPr txBox="1"/>
              <p:nvPr/>
            </p:nvSpPr>
            <p:spPr>
              <a:xfrm>
                <a:off x="0" y="-66675"/>
                <a:ext cx="812800" cy="879475"/>
              </a:xfrm>
              <a:prstGeom prst="rect">
                <a:avLst/>
              </a:prstGeom>
            </p:spPr>
            <p:txBody>
              <a:bodyPr lIns="50800" tIns="50800" rIns="50800" bIns="50800" rtlCol="0" anchor="ctr"/>
              <a:lstStyle/>
              <a:p>
                <a:pPr marL="557035" lvl="1" indent="-278517" algn="ctr">
                  <a:lnSpc>
                    <a:spcPts val="3612"/>
                  </a:lnSpc>
                  <a:buFont typeface="Arial"/>
                  <a:buChar char="•"/>
                </a:pPr>
                <a:endParaRPr/>
              </a:p>
            </p:txBody>
          </p:sp>
        </p:grpSp>
        <p:sp>
          <p:nvSpPr>
            <p:cNvPr id="6" name="Freeform 6"/>
            <p:cNvSpPr/>
            <p:nvPr/>
          </p:nvSpPr>
          <p:spPr>
            <a:xfrm>
              <a:off x="1029314" y="5230904"/>
              <a:ext cx="9454171" cy="7113496"/>
            </a:xfrm>
            <a:custGeom>
              <a:avLst/>
              <a:gdLst/>
              <a:ahLst/>
              <a:cxnLst/>
              <a:rect l="l" t="t" r="r" b="b"/>
              <a:pathLst>
                <a:path w="9454171" h="7113496">
                  <a:moveTo>
                    <a:pt x="0" y="0"/>
                  </a:moveTo>
                  <a:lnTo>
                    <a:pt x="9454171" y="0"/>
                  </a:lnTo>
                  <a:lnTo>
                    <a:pt x="9454171" y="7113496"/>
                  </a:lnTo>
                  <a:lnTo>
                    <a:pt x="0" y="7113496"/>
                  </a:lnTo>
                  <a:lnTo>
                    <a:pt x="0" y="0"/>
                  </a:lnTo>
                  <a:close/>
                </a:path>
              </a:pathLst>
            </a:custGeom>
            <a:blipFill>
              <a:blip r:embed="rId2"/>
              <a:stretch>
                <a:fillRect l="-72191" r="-73586"/>
              </a:stretch>
            </a:blipFill>
          </p:spPr>
        </p:sp>
        <p:sp>
          <p:nvSpPr>
            <p:cNvPr id="7" name="Freeform 7"/>
            <p:cNvSpPr/>
            <p:nvPr/>
          </p:nvSpPr>
          <p:spPr>
            <a:xfrm>
              <a:off x="12217981" y="2649814"/>
              <a:ext cx="7011994" cy="6286749"/>
            </a:xfrm>
            <a:custGeom>
              <a:avLst/>
              <a:gdLst/>
              <a:ahLst/>
              <a:cxnLst/>
              <a:rect l="l" t="t" r="r" b="b"/>
              <a:pathLst>
                <a:path w="7011994" h="6286749">
                  <a:moveTo>
                    <a:pt x="0" y="0"/>
                  </a:moveTo>
                  <a:lnTo>
                    <a:pt x="7011994" y="0"/>
                  </a:lnTo>
                  <a:lnTo>
                    <a:pt x="7011994" y="6286748"/>
                  </a:lnTo>
                  <a:lnTo>
                    <a:pt x="0" y="6286748"/>
                  </a:lnTo>
                  <a:lnTo>
                    <a:pt x="0" y="0"/>
                  </a:lnTo>
                  <a:close/>
                </a:path>
              </a:pathLst>
            </a:custGeom>
            <a:blipFill>
              <a:blip r:embed="rId3"/>
              <a:stretch>
                <a:fillRect b="-4647"/>
              </a:stretch>
            </a:blipFill>
          </p:spPr>
        </p:sp>
        <p:sp>
          <p:nvSpPr>
            <p:cNvPr id="8" name="Freeform 8"/>
            <p:cNvSpPr/>
            <p:nvPr/>
          </p:nvSpPr>
          <p:spPr>
            <a:xfrm>
              <a:off x="12217981" y="9215221"/>
              <a:ext cx="10270574" cy="3986435"/>
            </a:xfrm>
            <a:custGeom>
              <a:avLst/>
              <a:gdLst/>
              <a:ahLst/>
              <a:cxnLst/>
              <a:rect l="l" t="t" r="r" b="b"/>
              <a:pathLst>
                <a:path w="10270574" h="3986435">
                  <a:moveTo>
                    <a:pt x="0" y="0"/>
                  </a:moveTo>
                  <a:lnTo>
                    <a:pt x="10270574" y="0"/>
                  </a:lnTo>
                  <a:lnTo>
                    <a:pt x="10270574" y="3986435"/>
                  </a:lnTo>
                  <a:lnTo>
                    <a:pt x="0" y="3986435"/>
                  </a:lnTo>
                  <a:lnTo>
                    <a:pt x="0" y="0"/>
                  </a:lnTo>
                  <a:close/>
                </a:path>
              </a:pathLst>
            </a:custGeom>
            <a:blipFill>
              <a:blip r:embed="rId4"/>
              <a:stretch>
                <a:fillRect r="-4151"/>
              </a:stretch>
            </a:blipFill>
          </p:spPr>
        </p:sp>
        <p:sp>
          <p:nvSpPr>
            <p:cNvPr id="9" name="Freeform 9"/>
            <p:cNvSpPr/>
            <p:nvPr/>
          </p:nvSpPr>
          <p:spPr>
            <a:xfrm>
              <a:off x="14724236" y="3612910"/>
              <a:ext cx="5587779" cy="7424857"/>
            </a:xfrm>
            <a:custGeom>
              <a:avLst/>
              <a:gdLst/>
              <a:ahLst/>
              <a:cxnLst/>
              <a:rect l="l" t="t" r="r" b="b"/>
              <a:pathLst>
                <a:path w="5587779" h="7424857">
                  <a:moveTo>
                    <a:pt x="0" y="0"/>
                  </a:moveTo>
                  <a:lnTo>
                    <a:pt x="5587779" y="0"/>
                  </a:lnTo>
                  <a:lnTo>
                    <a:pt x="5587779" y="7424857"/>
                  </a:lnTo>
                  <a:lnTo>
                    <a:pt x="0" y="7424857"/>
                  </a:lnTo>
                  <a:lnTo>
                    <a:pt x="0" y="0"/>
                  </a:lnTo>
                  <a:close/>
                </a:path>
              </a:pathLst>
            </a:custGeom>
            <a:blipFill>
              <a:blip r:embed="rId5">
                <a:alphaModFix amt="56000"/>
                <a:extLst>
                  <a:ext uri="{96DAC541-7B7A-43D3-8B79-37D633B846F1}">
                    <asvg:svgBlip xmlns:asvg="http://schemas.microsoft.com/office/drawing/2016/SVG/main" xmlns="" r:embed="rId6"/>
                  </a:ext>
                </a:extLst>
              </a:blip>
              <a:stretch>
                <a:fillRect/>
              </a:stretch>
            </a:blipFill>
          </p:spPr>
        </p:sp>
        <p:sp>
          <p:nvSpPr>
            <p:cNvPr id="10" name="TextBox 10"/>
            <p:cNvSpPr txBox="1"/>
            <p:nvPr/>
          </p:nvSpPr>
          <p:spPr>
            <a:xfrm>
              <a:off x="540733" y="553876"/>
              <a:ext cx="9017661" cy="1320801"/>
            </a:xfrm>
            <a:prstGeom prst="rect">
              <a:avLst/>
            </a:prstGeom>
          </p:spPr>
          <p:txBody>
            <a:bodyPr lIns="0" tIns="0" rIns="0" bIns="0" rtlCol="0" anchor="t">
              <a:spAutoFit/>
            </a:bodyPr>
            <a:lstStyle/>
            <a:p>
              <a:pPr algn="ctr">
                <a:lnSpc>
                  <a:spcPts val="8399"/>
                </a:lnSpc>
              </a:pPr>
              <a:r>
                <a:rPr lang="en-US" sz="5999">
                  <a:solidFill>
                    <a:srgbClr val="FFFFFF"/>
                  </a:solidFill>
                  <a:latin typeface="B612"/>
                </a:rPr>
                <a:t>PROTOTYPE :</a:t>
              </a:r>
            </a:p>
          </p:txBody>
        </p:sp>
        <p:sp>
          <p:nvSpPr>
            <p:cNvPr id="11" name="TextBox 11"/>
            <p:cNvSpPr txBox="1"/>
            <p:nvPr/>
          </p:nvSpPr>
          <p:spPr>
            <a:xfrm>
              <a:off x="540733" y="3206721"/>
              <a:ext cx="10237603" cy="726652"/>
            </a:xfrm>
            <a:prstGeom prst="rect">
              <a:avLst/>
            </a:prstGeom>
          </p:spPr>
          <p:txBody>
            <a:bodyPr lIns="0" tIns="0" rIns="0" bIns="0" rtlCol="0" anchor="t">
              <a:spAutoFit/>
            </a:bodyPr>
            <a:lstStyle/>
            <a:p>
              <a:pPr>
                <a:lnSpc>
                  <a:spcPts val="4480"/>
                </a:lnSpc>
              </a:pPr>
              <a:r>
                <a:rPr lang="en-US" sz="3200">
                  <a:solidFill>
                    <a:srgbClr val="FFFFFF"/>
                  </a:solidFill>
                  <a:latin typeface="Canva Sans"/>
                </a:rPr>
                <a:t>1 ) Classic Menu Driven Style Program.</a:t>
              </a:r>
            </a:p>
          </p:txBody>
        </p:sp>
        <p:sp>
          <p:nvSpPr>
            <p:cNvPr id="12" name="TextBox 12"/>
            <p:cNvSpPr txBox="1"/>
            <p:nvPr/>
          </p:nvSpPr>
          <p:spPr>
            <a:xfrm>
              <a:off x="12217981" y="544774"/>
              <a:ext cx="10600288" cy="1475952"/>
            </a:xfrm>
            <a:prstGeom prst="rect">
              <a:avLst/>
            </a:prstGeom>
          </p:spPr>
          <p:txBody>
            <a:bodyPr lIns="0" tIns="0" rIns="0" bIns="0" rtlCol="0" anchor="t">
              <a:spAutoFit/>
            </a:bodyPr>
            <a:lstStyle/>
            <a:p>
              <a:pPr>
                <a:lnSpc>
                  <a:spcPts val="4480"/>
                </a:lnSpc>
              </a:pPr>
              <a:r>
                <a:rPr lang="en-US" sz="3200">
                  <a:solidFill>
                    <a:srgbClr val="FFFFFF"/>
                  </a:solidFill>
                  <a:latin typeface="Canva Sans"/>
                </a:rPr>
                <a:t>2 ) Easy Sign-Up And Login For Preserving And Securing Users Data.</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830872" y="0"/>
            <a:ext cx="17113702" cy="10287000"/>
            <a:chOff x="0" y="0"/>
            <a:chExt cx="22818269" cy="13716000"/>
          </a:xfrm>
        </p:grpSpPr>
        <p:grpSp>
          <p:nvGrpSpPr>
            <p:cNvPr id="3" name="Group 3"/>
            <p:cNvGrpSpPr/>
            <p:nvPr/>
          </p:nvGrpSpPr>
          <p:grpSpPr>
            <a:xfrm>
              <a:off x="0" y="0"/>
              <a:ext cx="11512799" cy="13716000"/>
              <a:chOff x="0" y="0"/>
              <a:chExt cx="2274133" cy="2709333"/>
            </a:xfrm>
          </p:grpSpPr>
          <p:sp>
            <p:nvSpPr>
              <p:cNvPr id="4" name="Freeform 4"/>
              <p:cNvSpPr/>
              <p:nvPr/>
            </p:nvSpPr>
            <p:spPr>
              <a:xfrm>
                <a:off x="0" y="0"/>
                <a:ext cx="2274133" cy="2709333"/>
              </a:xfrm>
              <a:custGeom>
                <a:avLst/>
                <a:gdLst/>
                <a:ahLst/>
                <a:cxnLst/>
                <a:rect l="l" t="t" r="r" b="b"/>
                <a:pathLst>
                  <a:path w="2274133" h="2709333">
                    <a:moveTo>
                      <a:pt x="0" y="0"/>
                    </a:moveTo>
                    <a:lnTo>
                      <a:pt x="2274133" y="0"/>
                    </a:lnTo>
                    <a:lnTo>
                      <a:pt x="2274133" y="2709333"/>
                    </a:lnTo>
                    <a:lnTo>
                      <a:pt x="0" y="2709333"/>
                    </a:lnTo>
                    <a:close/>
                  </a:path>
                </a:pathLst>
              </a:custGeom>
              <a:solidFill>
                <a:srgbClr val="000000"/>
              </a:solidFill>
            </p:spPr>
          </p:sp>
          <p:sp>
            <p:nvSpPr>
              <p:cNvPr id="5" name="TextBox 5"/>
              <p:cNvSpPr txBox="1"/>
              <p:nvPr/>
            </p:nvSpPr>
            <p:spPr>
              <a:xfrm>
                <a:off x="0" y="-66675"/>
                <a:ext cx="812800" cy="879475"/>
              </a:xfrm>
              <a:prstGeom prst="rect">
                <a:avLst/>
              </a:prstGeom>
            </p:spPr>
            <p:txBody>
              <a:bodyPr lIns="50800" tIns="50800" rIns="50800" bIns="50800" rtlCol="0" anchor="ctr"/>
              <a:lstStyle/>
              <a:p>
                <a:pPr marL="557035" lvl="1" indent="-278517" algn="ctr">
                  <a:lnSpc>
                    <a:spcPts val="3612"/>
                  </a:lnSpc>
                  <a:buFont typeface="Arial"/>
                  <a:buChar char="•"/>
                </a:pPr>
                <a:endParaRPr/>
              </a:p>
            </p:txBody>
          </p:sp>
        </p:grpSp>
        <p:sp>
          <p:nvSpPr>
            <p:cNvPr id="6" name="Freeform 6"/>
            <p:cNvSpPr/>
            <p:nvPr/>
          </p:nvSpPr>
          <p:spPr>
            <a:xfrm>
              <a:off x="637598" y="2936647"/>
              <a:ext cx="6601108" cy="4768624"/>
            </a:xfrm>
            <a:custGeom>
              <a:avLst/>
              <a:gdLst/>
              <a:ahLst/>
              <a:cxnLst/>
              <a:rect l="l" t="t" r="r" b="b"/>
              <a:pathLst>
                <a:path w="6601108" h="4768624">
                  <a:moveTo>
                    <a:pt x="0" y="0"/>
                  </a:moveTo>
                  <a:lnTo>
                    <a:pt x="6601108" y="0"/>
                  </a:lnTo>
                  <a:lnTo>
                    <a:pt x="6601108" y="4768623"/>
                  </a:lnTo>
                  <a:lnTo>
                    <a:pt x="0" y="4768623"/>
                  </a:lnTo>
                  <a:lnTo>
                    <a:pt x="0" y="0"/>
                  </a:lnTo>
                  <a:close/>
                </a:path>
              </a:pathLst>
            </a:custGeom>
            <a:blipFill>
              <a:blip r:embed="rId2"/>
              <a:stretch>
                <a:fillRect/>
              </a:stretch>
            </a:blipFill>
          </p:spPr>
        </p:sp>
        <p:sp>
          <p:nvSpPr>
            <p:cNvPr id="7" name="Freeform 7"/>
            <p:cNvSpPr/>
            <p:nvPr/>
          </p:nvSpPr>
          <p:spPr>
            <a:xfrm>
              <a:off x="3938152" y="6409873"/>
              <a:ext cx="7253173" cy="4517142"/>
            </a:xfrm>
            <a:custGeom>
              <a:avLst/>
              <a:gdLst/>
              <a:ahLst/>
              <a:cxnLst/>
              <a:rect l="l" t="t" r="r" b="b"/>
              <a:pathLst>
                <a:path w="7253173" h="4517142">
                  <a:moveTo>
                    <a:pt x="0" y="0"/>
                  </a:moveTo>
                  <a:lnTo>
                    <a:pt x="7253173" y="0"/>
                  </a:lnTo>
                  <a:lnTo>
                    <a:pt x="7253173" y="4517143"/>
                  </a:lnTo>
                  <a:lnTo>
                    <a:pt x="0" y="4517143"/>
                  </a:lnTo>
                  <a:lnTo>
                    <a:pt x="0" y="0"/>
                  </a:lnTo>
                  <a:close/>
                </a:path>
              </a:pathLst>
            </a:custGeom>
            <a:blipFill>
              <a:blip r:embed="rId3"/>
              <a:stretch>
                <a:fillRect r="-5000"/>
              </a:stretch>
            </a:blipFill>
          </p:spPr>
        </p:sp>
        <p:sp>
          <p:nvSpPr>
            <p:cNvPr id="8" name="Freeform 8"/>
            <p:cNvSpPr/>
            <p:nvPr/>
          </p:nvSpPr>
          <p:spPr>
            <a:xfrm>
              <a:off x="12481752" y="3204861"/>
              <a:ext cx="8655891" cy="5025226"/>
            </a:xfrm>
            <a:custGeom>
              <a:avLst/>
              <a:gdLst/>
              <a:ahLst/>
              <a:cxnLst/>
              <a:rect l="l" t="t" r="r" b="b"/>
              <a:pathLst>
                <a:path w="8655891" h="5025226">
                  <a:moveTo>
                    <a:pt x="0" y="0"/>
                  </a:moveTo>
                  <a:lnTo>
                    <a:pt x="8655891" y="0"/>
                  </a:lnTo>
                  <a:lnTo>
                    <a:pt x="8655891" y="5025226"/>
                  </a:lnTo>
                  <a:lnTo>
                    <a:pt x="0" y="5025226"/>
                  </a:lnTo>
                  <a:lnTo>
                    <a:pt x="0" y="0"/>
                  </a:lnTo>
                  <a:close/>
                </a:path>
              </a:pathLst>
            </a:custGeom>
            <a:blipFill>
              <a:blip r:embed="rId4"/>
              <a:stretch>
                <a:fillRect/>
              </a:stretch>
            </a:blipFill>
          </p:spPr>
        </p:sp>
        <p:sp>
          <p:nvSpPr>
            <p:cNvPr id="9" name="Freeform 9"/>
            <p:cNvSpPr/>
            <p:nvPr/>
          </p:nvSpPr>
          <p:spPr>
            <a:xfrm>
              <a:off x="15380039" y="8309345"/>
              <a:ext cx="4276172" cy="5406655"/>
            </a:xfrm>
            <a:custGeom>
              <a:avLst/>
              <a:gdLst/>
              <a:ahLst/>
              <a:cxnLst/>
              <a:rect l="l" t="t" r="r" b="b"/>
              <a:pathLst>
                <a:path w="4276172" h="5406655">
                  <a:moveTo>
                    <a:pt x="0" y="0"/>
                  </a:moveTo>
                  <a:lnTo>
                    <a:pt x="4276172" y="0"/>
                  </a:lnTo>
                  <a:lnTo>
                    <a:pt x="4276172" y="5406655"/>
                  </a:lnTo>
                  <a:lnTo>
                    <a:pt x="0" y="540665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Freeform 10"/>
            <p:cNvSpPr/>
            <p:nvPr/>
          </p:nvSpPr>
          <p:spPr>
            <a:xfrm>
              <a:off x="16833712" y="12344400"/>
              <a:ext cx="1368826" cy="1264297"/>
            </a:xfrm>
            <a:custGeom>
              <a:avLst/>
              <a:gdLst/>
              <a:ahLst/>
              <a:cxnLst/>
              <a:rect l="l" t="t" r="r" b="b"/>
              <a:pathLst>
                <a:path w="1368826" h="1264297">
                  <a:moveTo>
                    <a:pt x="0" y="0"/>
                  </a:moveTo>
                  <a:lnTo>
                    <a:pt x="1368826" y="0"/>
                  </a:lnTo>
                  <a:lnTo>
                    <a:pt x="1368826" y="1264297"/>
                  </a:lnTo>
                  <a:lnTo>
                    <a:pt x="0" y="1264297"/>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1" name="Freeform 11"/>
            <p:cNvSpPr/>
            <p:nvPr/>
          </p:nvSpPr>
          <p:spPr>
            <a:xfrm>
              <a:off x="263771" y="11311925"/>
              <a:ext cx="2361169" cy="2064950"/>
            </a:xfrm>
            <a:custGeom>
              <a:avLst/>
              <a:gdLst/>
              <a:ahLst/>
              <a:cxnLst/>
              <a:rect l="l" t="t" r="r" b="b"/>
              <a:pathLst>
                <a:path w="2361169" h="2064950">
                  <a:moveTo>
                    <a:pt x="0" y="0"/>
                  </a:moveTo>
                  <a:lnTo>
                    <a:pt x="2361169" y="0"/>
                  </a:lnTo>
                  <a:lnTo>
                    <a:pt x="2361169" y="2064950"/>
                  </a:lnTo>
                  <a:lnTo>
                    <a:pt x="0" y="206495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2" name="TextBox 12"/>
            <p:cNvSpPr txBox="1"/>
            <p:nvPr/>
          </p:nvSpPr>
          <p:spPr>
            <a:xfrm>
              <a:off x="263771" y="643579"/>
              <a:ext cx="11490516" cy="1428538"/>
            </a:xfrm>
            <a:prstGeom prst="rect">
              <a:avLst/>
            </a:prstGeom>
          </p:spPr>
          <p:txBody>
            <a:bodyPr lIns="0" tIns="0" rIns="0" bIns="0" rtlCol="0" anchor="t">
              <a:spAutoFit/>
            </a:bodyPr>
            <a:lstStyle/>
            <a:p>
              <a:pPr>
                <a:lnSpc>
                  <a:spcPts val="4340"/>
                </a:lnSpc>
              </a:pPr>
              <a:r>
                <a:rPr lang="en-US" sz="3100">
                  <a:solidFill>
                    <a:srgbClr val="FFFFFF"/>
                  </a:solidFill>
                  <a:latin typeface="Canva Sans"/>
                </a:rPr>
                <a:t>3 ) Equiped With Services Of Your Concern.</a:t>
              </a:r>
            </a:p>
            <a:p>
              <a:pPr>
                <a:lnSpc>
                  <a:spcPts val="4340"/>
                </a:lnSpc>
              </a:pPr>
              <a:r>
                <a:rPr lang="en-US" sz="3100">
                  <a:solidFill>
                    <a:srgbClr val="FFFFFF"/>
                  </a:solidFill>
                  <a:latin typeface="Canva Sans"/>
                </a:rPr>
                <a:t>Handy For Both Customer And Provider. </a:t>
              </a:r>
            </a:p>
          </p:txBody>
        </p:sp>
        <p:sp>
          <p:nvSpPr>
            <p:cNvPr id="13" name="TextBox 13"/>
            <p:cNvSpPr txBox="1"/>
            <p:nvPr/>
          </p:nvSpPr>
          <p:spPr>
            <a:xfrm>
              <a:off x="12217981" y="666962"/>
              <a:ext cx="10600288" cy="1428538"/>
            </a:xfrm>
            <a:prstGeom prst="rect">
              <a:avLst/>
            </a:prstGeom>
          </p:spPr>
          <p:txBody>
            <a:bodyPr lIns="0" tIns="0" rIns="0" bIns="0" rtlCol="0" anchor="t">
              <a:spAutoFit/>
            </a:bodyPr>
            <a:lstStyle/>
            <a:p>
              <a:pPr>
                <a:lnSpc>
                  <a:spcPts val="4340"/>
                </a:lnSpc>
              </a:pPr>
              <a:r>
                <a:rPr lang="en-US" sz="3100">
                  <a:solidFill>
                    <a:srgbClr val="FFFFFF"/>
                  </a:solidFill>
                  <a:latin typeface="Canva Sans"/>
                </a:rPr>
                <a:t>4 ) Minimalistic Interface Design For Easy Deployment Over Other Platforms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830872" y="0"/>
            <a:ext cx="17457128" cy="10287000"/>
            <a:chOff x="0" y="0"/>
            <a:chExt cx="23276171" cy="13716000"/>
          </a:xfrm>
        </p:grpSpPr>
        <p:grpSp>
          <p:nvGrpSpPr>
            <p:cNvPr id="3" name="Group 3"/>
            <p:cNvGrpSpPr/>
            <p:nvPr/>
          </p:nvGrpSpPr>
          <p:grpSpPr>
            <a:xfrm>
              <a:off x="0" y="0"/>
              <a:ext cx="11512799" cy="13716000"/>
              <a:chOff x="0" y="0"/>
              <a:chExt cx="2274133" cy="2709333"/>
            </a:xfrm>
          </p:grpSpPr>
          <p:sp>
            <p:nvSpPr>
              <p:cNvPr id="4" name="Freeform 4"/>
              <p:cNvSpPr/>
              <p:nvPr/>
            </p:nvSpPr>
            <p:spPr>
              <a:xfrm>
                <a:off x="0" y="0"/>
                <a:ext cx="2274133" cy="2709333"/>
              </a:xfrm>
              <a:custGeom>
                <a:avLst/>
                <a:gdLst/>
                <a:ahLst/>
                <a:cxnLst/>
                <a:rect l="l" t="t" r="r" b="b"/>
                <a:pathLst>
                  <a:path w="2274133" h="2709333">
                    <a:moveTo>
                      <a:pt x="0" y="0"/>
                    </a:moveTo>
                    <a:lnTo>
                      <a:pt x="2274133" y="0"/>
                    </a:lnTo>
                    <a:lnTo>
                      <a:pt x="2274133" y="2709333"/>
                    </a:lnTo>
                    <a:lnTo>
                      <a:pt x="0" y="2709333"/>
                    </a:lnTo>
                    <a:close/>
                  </a:path>
                </a:pathLst>
              </a:custGeom>
              <a:solidFill>
                <a:srgbClr val="000000"/>
              </a:solidFill>
            </p:spPr>
          </p:sp>
          <p:sp>
            <p:nvSpPr>
              <p:cNvPr id="5" name="TextBox 5"/>
              <p:cNvSpPr txBox="1"/>
              <p:nvPr/>
            </p:nvSpPr>
            <p:spPr>
              <a:xfrm>
                <a:off x="0" y="-66675"/>
                <a:ext cx="812800" cy="879475"/>
              </a:xfrm>
              <a:prstGeom prst="rect">
                <a:avLst/>
              </a:prstGeom>
            </p:spPr>
            <p:txBody>
              <a:bodyPr lIns="50800" tIns="50800" rIns="50800" bIns="50800" rtlCol="0" anchor="ctr"/>
              <a:lstStyle/>
              <a:p>
                <a:pPr marL="557035" lvl="1" indent="-278517" algn="ctr">
                  <a:lnSpc>
                    <a:spcPts val="3612"/>
                  </a:lnSpc>
                  <a:buFont typeface="Arial"/>
                  <a:buChar char="•"/>
                </a:pPr>
                <a:endParaRPr/>
              </a:p>
            </p:txBody>
          </p:sp>
        </p:grpSp>
        <p:sp>
          <p:nvSpPr>
            <p:cNvPr id="6" name="Freeform 6"/>
            <p:cNvSpPr/>
            <p:nvPr/>
          </p:nvSpPr>
          <p:spPr>
            <a:xfrm>
              <a:off x="11512799" y="1874676"/>
              <a:ext cx="11763372" cy="7233736"/>
            </a:xfrm>
            <a:custGeom>
              <a:avLst/>
              <a:gdLst/>
              <a:ahLst/>
              <a:cxnLst/>
              <a:rect l="l" t="t" r="r" b="b"/>
              <a:pathLst>
                <a:path w="11763372" h="7233736">
                  <a:moveTo>
                    <a:pt x="0" y="0"/>
                  </a:moveTo>
                  <a:lnTo>
                    <a:pt x="11763372" y="0"/>
                  </a:lnTo>
                  <a:lnTo>
                    <a:pt x="11763372" y="7233736"/>
                  </a:lnTo>
                  <a:lnTo>
                    <a:pt x="0" y="7233736"/>
                  </a:lnTo>
                  <a:lnTo>
                    <a:pt x="0" y="0"/>
                  </a:lnTo>
                  <a:close/>
                </a:path>
              </a:pathLst>
            </a:custGeom>
            <a:blipFill>
              <a:blip r:embed="rId2"/>
              <a:stretch>
                <a:fillRect r="-9247"/>
              </a:stretch>
            </a:blipFill>
          </p:spPr>
        </p:sp>
        <p:sp>
          <p:nvSpPr>
            <p:cNvPr id="7" name="Freeform 7"/>
            <p:cNvSpPr/>
            <p:nvPr/>
          </p:nvSpPr>
          <p:spPr>
            <a:xfrm>
              <a:off x="15310129" y="9601200"/>
              <a:ext cx="4168712" cy="3372867"/>
            </a:xfrm>
            <a:custGeom>
              <a:avLst/>
              <a:gdLst/>
              <a:ahLst/>
              <a:cxnLst/>
              <a:rect l="l" t="t" r="r" b="b"/>
              <a:pathLst>
                <a:path w="4168712" h="3372867">
                  <a:moveTo>
                    <a:pt x="0" y="0"/>
                  </a:moveTo>
                  <a:lnTo>
                    <a:pt x="4168712" y="0"/>
                  </a:lnTo>
                  <a:lnTo>
                    <a:pt x="4168712" y="3372867"/>
                  </a:lnTo>
                  <a:lnTo>
                    <a:pt x="0" y="337286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540733" y="553876"/>
              <a:ext cx="9017661" cy="1320801"/>
            </a:xfrm>
            <a:prstGeom prst="rect">
              <a:avLst/>
            </a:prstGeom>
          </p:spPr>
          <p:txBody>
            <a:bodyPr lIns="0" tIns="0" rIns="0" bIns="0" rtlCol="0" anchor="t">
              <a:spAutoFit/>
            </a:bodyPr>
            <a:lstStyle/>
            <a:p>
              <a:pPr algn="ctr">
                <a:lnSpc>
                  <a:spcPts val="8399"/>
                </a:lnSpc>
              </a:pPr>
              <a:r>
                <a:rPr lang="en-US" sz="5999">
                  <a:solidFill>
                    <a:srgbClr val="FFFFFF"/>
                  </a:solidFill>
                  <a:latin typeface="B612"/>
                </a:rPr>
                <a:t>Features :</a:t>
              </a:r>
            </a:p>
          </p:txBody>
        </p:sp>
        <p:sp>
          <p:nvSpPr>
            <p:cNvPr id="9" name="TextBox 9"/>
            <p:cNvSpPr txBox="1"/>
            <p:nvPr/>
          </p:nvSpPr>
          <p:spPr>
            <a:xfrm>
              <a:off x="540733" y="3119713"/>
              <a:ext cx="10765145" cy="9224687"/>
            </a:xfrm>
            <a:prstGeom prst="rect">
              <a:avLst/>
            </a:prstGeom>
          </p:spPr>
          <p:txBody>
            <a:bodyPr lIns="0" tIns="0" rIns="0" bIns="0" rtlCol="0" anchor="t">
              <a:spAutoFit/>
            </a:bodyPr>
            <a:lstStyle/>
            <a:p>
              <a:pPr marL="690881" lvl="1" indent="-345440">
                <a:lnSpc>
                  <a:spcPts val="6176"/>
                </a:lnSpc>
                <a:buFont typeface="Arial"/>
                <a:buChar char="•"/>
              </a:pPr>
              <a:r>
                <a:rPr lang="en-US" sz="3200">
                  <a:solidFill>
                    <a:srgbClr val="FFFFFF"/>
                  </a:solidFill>
                  <a:latin typeface="Canva Sans"/>
                </a:rPr>
                <a:t> Login System For Both Customer And Service Provider.</a:t>
              </a:r>
            </a:p>
            <a:p>
              <a:pPr marL="690881" lvl="1" indent="-345440">
                <a:lnSpc>
                  <a:spcPts val="6176"/>
                </a:lnSpc>
                <a:buFont typeface="Arial"/>
                <a:buChar char="•"/>
              </a:pPr>
              <a:r>
                <a:rPr lang="en-US" sz="3200">
                  <a:solidFill>
                    <a:srgbClr val="FFFFFF"/>
                  </a:solidFill>
                  <a:latin typeface="Canva Sans"/>
                </a:rPr>
                <a:t>Variety Of Branded Vehicles Depending Upon Your Choice And Seamless Renting With Flexible Deployment.</a:t>
              </a:r>
            </a:p>
            <a:p>
              <a:pPr marL="690881" lvl="1" indent="-345440">
                <a:lnSpc>
                  <a:spcPts val="6176"/>
                </a:lnSpc>
                <a:buFont typeface="Arial"/>
                <a:buChar char="•"/>
              </a:pPr>
              <a:r>
                <a:rPr lang="en-US" sz="3200">
                  <a:solidFill>
                    <a:srgbClr val="FFFFFF"/>
                  </a:solidFill>
                  <a:latin typeface="Canva Sans"/>
                </a:rPr>
                <a:t>Customer Invoice Provided For Transparency. </a:t>
              </a:r>
            </a:p>
            <a:p>
              <a:pPr>
                <a:lnSpc>
                  <a:spcPts val="6176"/>
                </a:lnSpc>
              </a:pPr>
              <a:endParaRPr lang="en-US" sz="3200">
                <a:solidFill>
                  <a:srgbClr val="FFFFFF"/>
                </a:solidFill>
                <a:latin typeface="Canva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grpSp>
        <p:nvGrpSpPr>
          <p:cNvPr id="2" name="Group 2"/>
          <p:cNvGrpSpPr/>
          <p:nvPr/>
        </p:nvGrpSpPr>
        <p:grpSpPr>
          <a:xfrm>
            <a:off x="830872" y="-126452"/>
            <a:ext cx="17158675" cy="10413452"/>
            <a:chOff x="0" y="0"/>
            <a:chExt cx="22878233" cy="13884603"/>
          </a:xfrm>
        </p:grpSpPr>
        <p:grpSp>
          <p:nvGrpSpPr>
            <p:cNvPr id="3" name="Group 3"/>
            <p:cNvGrpSpPr/>
            <p:nvPr/>
          </p:nvGrpSpPr>
          <p:grpSpPr>
            <a:xfrm>
              <a:off x="0" y="168603"/>
              <a:ext cx="11512799" cy="13716000"/>
              <a:chOff x="0" y="0"/>
              <a:chExt cx="2274133" cy="2709333"/>
            </a:xfrm>
          </p:grpSpPr>
          <p:sp>
            <p:nvSpPr>
              <p:cNvPr id="4" name="Freeform 4"/>
              <p:cNvSpPr/>
              <p:nvPr/>
            </p:nvSpPr>
            <p:spPr>
              <a:xfrm>
                <a:off x="0" y="0"/>
                <a:ext cx="2274133" cy="2709333"/>
              </a:xfrm>
              <a:custGeom>
                <a:avLst/>
                <a:gdLst/>
                <a:ahLst/>
                <a:cxnLst/>
                <a:rect l="l" t="t" r="r" b="b"/>
                <a:pathLst>
                  <a:path w="2274133" h="2709333">
                    <a:moveTo>
                      <a:pt x="0" y="0"/>
                    </a:moveTo>
                    <a:lnTo>
                      <a:pt x="2274133" y="0"/>
                    </a:lnTo>
                    <a:lnTo>
                      <a:pt x="2274133" y="2709333"/>
                    </a:lnTo>
                    <a:lnTo>
                      <a:pt x="0" y="2709333"/>
                    </a:lnTo>
                    <a:close/>
                  </a:path>
                </a:pathLst>
              </a:custGeom>
              <a:solidFill>
                <a:srgbClr val="000000"/>
              </a:solidFill>
            </p:spPr>
          </p:sp>
          <p:sp>
            <p:nvSpPr>
              <p:cNvPr id="5" name="TextBox 5"/>
              <p:cNvSpPr txBox="1"/>
              <p:nvPr/>
            </p:nvSpPr>
            <p:spPr>
              <a:xfrm>
                <a:off x="0" y="-66675"/>
                <a:ext cx="812800" cy="879475"/>
              </a:xfrm>
              <a:prstGeom prst="rect">
                <a:avLst/>
              </a:prstGeom>
            </p:spPr>
            <p:txBody>
              <a:bodyPr lIns="50800" tIns="50800" rIns="50800" bIns="50800" rtlCol="0" anchor="ctr"/>
              <a:lstStyle/>
              <a:p>
                <a:pPr marL="557035" lvl="1" indent="-278517" algn="ctr">
                  <a:lnSpc>
                    <a:spcPts val="3612"/>
                  </a:lnSpc>
                  <a:buFont typeface="Arial"/>
                  <a:buChar char="•"/>
                </a:pPr>
                <a:endParaRPr/>
              </a:p>
            </p:txBody>
          </p:sp>
        </p:grpSp>
        <p:sp>
          <p:nvSpPr>
            <p:cNvPr id="6" name="Freeform 6"/>
            <p:cNvSpPr/>
            <p:nvPr/>
          </p:nvSpPr>
          <p:spPr>
            <a:xfrm>
              <a:off x="14083501" y="4817226"/>
              <a:ext cx="8381577" cy="8381577"/>
            </a:xfrm>
            <a:custGeom>
              <a:avLst/>
              <a:gdLst/>
              <a:ahLst/>
              <a:cxnLst/>
              <a:rect l="l" t="t" r="r" b="b"/>
              <a:pathLst>
                <a:path w="8381577" h="8381577">
                  <a:moveTo>
                    <a:pt x="0" y="0"/>
                  </a:moveTo>
                  <a:lnTo>
                    <a:pt x="8381576" y="0"/>
                  </a:lnTo>
                  <a:lnTo>
                    <a:pt x="8381576" y="8381577"/>
                  </a:lnTo>
                  <a:lnTo>
                    <a:pt x="0" y="8381577"/>
                  </a:lnTo>
                  <a:lnTo>
                    <a:pt x="0" y="0"/>
                  </a:lnTo>
                  <a:close/>
                </a:path>
              </a:pathLst>
            </a:custGeom>
            <a:blipFill>
              <a:blip r:embed="rId2">
                <a:alphaModFix amt="10999"/>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6565523" y="760579"/>
              <a:ext cx="6312710" cy="8658330"/>
            </a:xfrm>
            <a:custGeom>
              <a:avLst/>
              <a:gdLst/>
              <a:ahLst/>
              <a:cxnLst/>
              <a:rect l="l" t="t" r="r" b="b"/>
              <a:pathLst>
                <a:path w="6312710" h="8658330">
                  <a:moveTo>
                    <a:pt x="0" y="0"/>
                  </a:moveTo>
                  <a:lnTo>
                    <a:pt x="6312709" y="0"/>
                  </a:lnTo>
                  <a:lnTo>
                    <a:pt x="6312709" y="8658329"/>
                  </a:lnTo>
                  <a:lnTo>
                    <a:pt x="0" y="86583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12095932" y="10279108"/>
              <a:ext cx="5884339" cy="3605495"/>
            </a:xfrm>
            <a:custGeom>
              <a:avLst/>
              <a:gdLst/>
              <a:ahLst/>
              <a:cxnLst/>
              <a:rect l="l" t="t" r="r" b="b"/>
              <a:pathLst>
                <a:path w="5884339" h="3605495">
                  <a:moveTo>
                    <a:pt x="0" y="0"/>
                  </a:moveTo>
                  <a:lnTo>
                    <a:pt x="5884339" y="0"/>
                  </a:lnTo>
                  <a:lnTo>
                    <a:pt x="5884339" y="3605495"/>
                  </a:lnTo>
                  <a:lnTo>
                    <a:pt x="0" y="36054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10298627" y="0"/>
              <a:ext cx="7181296" cy="5089743"/>
            </a:xfrm>
            <a:custGeom>
              <a:avLst/>
              <a:gdLst/>
              <a:ahLst/>
              <a:cxnLst/>
              <a:rect l="l" t="t" r="r" b="b"/>
              <a:pathLst>
                <a:path w="7181296" h="5089743">
                  <a:moveTo>
                    <a:pt x="0" y="0"/>
                  </a:moveTo>
                  <a:lnTo>
                    <a:pt x="7181296" y="0"/>
                  </a:lnTo>
                  <a:lnTo>
                    <a:pt x="7181296" y="5089743"/>
                  </a:lnTo>
                  <a:lnTo>
                    <a:pt x="0" y="5089743"/>
                  </a:lnTo>
                  <a:lnTo>
                    <a:pt x="0" y="0"/>
                  </a:lnTo>
                  <a:close/>
                </a:path>
              </a:pathLst>
            </a:custGeom>
            <a:blipFill>
              <a:blip r:embed="rId8">
                <a:alphaModFix amt="13000"/>
              </a:blip>
              <a:stretch>
                <a:fillRect/>
              </a:stretch>
            </a:blipFill>
          </p:spPr>
        </p:sp>
        <p:sp>
          <p:nvSpPr>
            <p:cNvPr id="10" name="TextBox 10"/>
            <p:cNvSpPr txBox="1"/>
            <p:nvPr/>
          </p:nvSpPr>
          <p:spPr>
            <a:xfrm>
              <a:off x="270367" y="665329"/>
              <a:ext cx="10972066" cy="2193289"/>
            </a:xfrm>
            <a:prstGeom prst="rect">
              <a:avLst/>
            </a:prstGeom>
          </p:spPr>
          <p:txBody>
            <a:bodyPr lIns="0" tIns="0" rIns="0" bIns="0" rtlCol="0" anchor="t">
              <a:spAutoFit/>
            </a:bodyPr>
            <a:lstStyle/>
            <a:p>
              <a:pPr>
                <a:lnSpc>
                  <a:spcPts val="6720"/>
                </a:lnSpc>
              </a:pPr>
              <a:r>
                <a:rPr lang="en-US" sz="4800">
                  <a:solidFill>
                    <a:srgbClr val="FFFFFF"/>
                  </a:solidFill>
                  <a:latin typeface="B612"/>
                </a:rPr>
                <a:t>Requirements For Building This Project :</a:t>
              </a:r>
            </a:p>
          </p:txBody>
        </p:sp>
        <p:sp>
          <p:nvSpPr>
            <p:cNvPr id="11" name="TextBox 11"/>
            <p:cNvSpPr txBox="1"/>
            <p:nvPr/>
          </p:nvSpPr>
          <p:spPr>
            <a:xfrm>
              <a:off x="136651" y="4731501"/>
              <a:ext cx="11239500" cy="8152232"/>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FFFFFF"/>
                  </a:solidFill>
                  <a:latin typeface="Canva Sans"/>
                </a:rPr>
                <a:t> Visual Studio Code For </a:t>
              </a:r>
              <a:r>
                <a:rPr lang="en-US" sz="3399" dirty="0" smtClean="0">
                  <a:solidFill>
                    <a:srgbClr val="FFFFFF"/>
                  </a:solidFill>
                  <a:latin typeface="Canva Sans"/>
                </a:rPr>
                <a:t>java </a:t>
              </a:r>
              <a:r>
                <a:rPr lang="en-US" sz="3399" dirty="0" smtClean="0">
                  <a:solidFill>
                    <a:srgbClr val="FFFFFF"/>
                  </a:solidFill>
                  <a:latin typeface="Canva Sans"/>
                </a:rPr>
                <a:t>for </a:t>
              </a:r>
              <a:r>
                <a:rPr lang="en-US" sz="3399" dirty="0">
                  <a:solidFill>
                    <a:srgbClr val="FFFFFF"/>
                  </a:solidFill>
                  <a:latin typeface="Canva Sans"/>
                </a:rPr>
                <a:t>systematic working environment.</a:t>
              </a:r>
            </a:p>
            <a:p>
              <a:pPr marL="734059" lvl="1" indent="-367030">
                <a:lnSpc>
                  <a:spcPts val="4759"/>
                </a:lnSpc>
                <a:buFont typeface="Arial"/>
                <a:buChar char="•"/>
              </a:pPr>
              <a:r>
                <a:rPr lang="en-US" sz="3399" dirty="0">
                  <a:solidFill>
                    <a:srgbClr val="FFFFFF"/>
                  </a:solidFill>
                  <a:latin typeface="Canva Sans"/>
                </a:rPr>
                <a:t> Knowledge of Object Oriented Design and Programming and file handling.</a:t>
              </a:r>
            </a:p>
            <a:p>
              <a:pPr marL="734059" lvl="1" indent="-367030">
                <a:lnSpc>
                  <a:spcPts val="4759"/>
                </a:lnSpc>
                <a:buFont typeface="Arial"/>
                <a:buChar char="•"/>
              </a:pPr>
              <a:r>
                <a:rPr lang="en-US" sz="3399" dirty="0">
                  <a:solidFill>
                    <a:srgbClr val="FFFFFF"/>
                  </a:solidFill>
                  <a:latin typeface="Canva Sans"/>
                </a:rPr>
                <a:t>Database Management Skills.</a:t>
              </a:r>
            </a:p>
            <a:p>
              <a:pPr marL="734059" lvl="1" indent="-367030">
                <a:lnSpc>
                  <a:spcPts val="4759"/>
                </a:lnSpc>
                <a:buFont typeface="Arial"/>
                <a:buChar char="•"/>
              </a:pPr>
              <a:r>
                <a:rPr lang="en-US" sz="3399" dirty="0">
                  <a:solidFill>
                    <a:srgbClr val="FFFFFF"/>
                  </a:solidFill>
                  <a:latin typeface="Canva Sans"/>
                </a:rPr>
                <a:t> CLI Designing.</a:t>
              </a:r>
            </a:p>
            <a:p>
              <a:pPr>
                <a:lnSpc>
                  <a:spcPts val="4759"/>
                </a:lnSpc>
              </a:pPr>
              <a:endParaRPr lang="en-US" sz="3399" dirty="0">
                <a:solidFill>
                  <a:srgbClr val="FFFFFF"/>
                </a:solidFill>
                <a:latin typeface="Canva Sans"/>
              </a:endParaRPr>
            </a:p>
            <a:p>
              <a:pPr>
                <a:lnSpc>
                  <a:spcPts val="4759"/>
                </a:lnSpc>
              </a:pPr>
              <a:endParaRPr lang="en-US" sz="3399" dirty="0">
                <a:solidFill>
                  <a:srgbClr val="FFFFFF"/>
                </a:solidFill>
                <a:latin typeface="Canva Sans"/>
              </a:endParaRPr>
            </a:p>
            <a:p>
              <a:pPr>
                <a:lnSpc>
                  <a:spcPts val="4759"/>
                </a:lnSpc>
              </a:pPr>
              <a:endParaRPr lang="en-US" sz="3399" dirty="0">
                <a:solidFill>
                  <a:srgbClr val="FFFFFF"/>
                </a:solidFill>
                <a:latin typeface="Canva San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914D"/>
        </a:solidFill>
        <a:effectLst/>
      </p:bgPr>
    </p:bg>
    <p:spTree>
      <p:nvGrpSpPr>
        <p:cNvPr id="1" name=""/>
        <p:cNvGrpSpPr/>
        <p:nvPr/>
      </p:nvGrpSpPr>
      <p:grpSpPr>
        <a:xfrm>
          <a:off x="0" y="0"/>
          <a:ext cx="0" cy="0"/>
          <a:chOff x="0" y="0"/>
          <a:chExt cx="0" cy="0"/>
        </a:xfrm>
      </p:grpSpPr>
      <p:sp>
        <p:nvSpPr>
          <p:cNvPr id="2" name="Freeform 2"/>
          <p:cNvSpPr/>
          <p:nvPr/>
        </p:nvSpPr>
        <p:spPr>
          <a:xfrm>
            <a:off x="-2347559" y="2296337"/>
            <a:ext cx="10492423" cy="8390713"/>
          </a:xfrm>
          <a:custGeom>
            <a:avLst/>
            <a:gdLst/>
            <a:ahLst/>
            <a:cxnLst/>
            <a:rect l="l" t="t" r="r" b="b"/>
            <a:pathLst>
              <a:path w="10492423" h="8390713">
                <a:moveTo>
                  <a:pt x="0" y="0"/>
                </a:moveTo>
                <a:lnTo>
                  <a:pt x="10492423" y="0"/>
                </a:lnTo>
                <a:lnTo>
                  <a:pt x="10492423" y="8390713"/>
                </a:lnTo>
                <a:lnTo>
                  <a:pt x="0" y="8390713"/>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2260" y="7434807"/>
            <a:ext cx="6381018" cy="2852193"/>
            <a:chOff x="0" y="0"/>
            <a:chExt cx="812800" cy="363306"/>
          </a:xfrm>
        </p:grpSpPr>
        <p:sp>
          <p:nvSpPr>
            <p:cNvPr id="4" name="Freeform 4"/>
            <p:cNvSpPr/>
            <p:nvPr/>
          </p:nvSpPr>
          <p:spPr>
            <a:xfrm>
              <a:off x="0" y="0"/>
              <a:ext cx="812800" cy="363306"/>
            </a:xfrm>
            <a:custGeom>
              <a:avLst/>
              <a:gdLst/>
              <a:ahLst/>
              <a:cxnLst/>
              <a:rect l="l" t="t" r="r" b="b"/>
              <a:pathLst>
                <a:path w="812800" h="363306">
                  <a:moveTo>
                    <a:pt x="0" y="0"/>
                  </a:moveTo>
                  <a:lnTo>
                    <a:pt x="812800" y="0"/>
                  </a:lnTo>
                  <a:lnTo>
                    <a:pt x="812800" y="363306"/>
                  </a:lnTo>
                  <a:lnTo>
                    <a:pt x="0" y="363306"/>
                  </a:lnTo>
                  <a:close/>
                </a:path>
              </a:pathLst>
            </a:custGeom>
            <a:solidFill>
              <a:srgbClr val="121212"/>
            </a:solidFill>
          </p:spPr>
        </p:sp>
        <p:sp>
          <p:nvSpPr>
            <p:cNvPr id="5" name="TextBox 5"/>
            <p:cNvSpPr txBox="1"/>
            <p:nvPr/>
          </p:nvSpPr>
          <p:spPr>
            <a:xfrm>
              <a:off x="0" y="-85725"/>
              <a:ext cx="812800" cy="898525"/>
            </a:xfrm>
            <a:prstGeom prst="rect">
              <a:avLst/>
            </a:prstGeom>
          </p:spPr>
          <p:txBody>
            <a:bodyPr lIns="50800" tIns="50800" rIns="50800" bIns="50800" rtlCol="0" anchor="ctr"/>
            <a:lstStyle/>
            <a:p>
              <a:pPr algn="ctr">
                <a:lnSpc>
                  <a:spcPts val="4452"/>
                </a:lnSpc>
              </a:pPr>
              <a:r>
                <a:rPr lang="en-US" sz="3180">
                  <a:solidFill>
                    <a:srgbClr val="FFFFFF"/>
                  </a:solidFill>
                  <a:latin typeface="Poppins Medium Bold"/>
                </a:rPr>
                <a:t>FLOWCHART OF SYSTEM</a:t>
              </a:r>
            </a:p>
          </p:txBody>
        </p:sp>
      </p:grpSp>
      <p:sp>
        <p:nvSpPr>
          <p:cNvPr id="6" name="Freeform 6"/>
          <p:cNvSpPr/>
          <p:nvPr/>
        </p:nvSpPr>
        <p:spPr>
          <a:xfrm>
            <a:off x="9458325" y="5076305"/>
            <a:ext cx="12406418" cy="5210695"/>
          </a:xfrm>
          <a:custGeom>
            <a:avLst/>
            <a:gdLst/>
            <a:ahLst/>
            <a:cxnLst/>
            <a:rect l="l" t="t" r="r" b="b"/>
            <a:pathLst>
              <a:path w="12406418" h="5210695">
                <a:moveTo>
                  <a:pt x="0" y="0"/>
                </a:moveTo>
                <a:lnTo>
                  <a:pt x="12406418" y="0"/>
                </a:lnTo>
                <a:lnTo>
                  <a:pt x="12406418" y="5210695"/>
                </a:lnTo>
                <a:lnTo>
                  <a:pt x="0" y="5210695"/>
                </a:lnTo>
                <a:lnTo>
                  <a:pt x="0" y="0"/>
                </a:lnTo>
                <a:close/>
              </a:path>
            </a:pathLst>
          </a:custGeom>
          <a:blipFill>
            <a:blip r:embed="rId4">
              <a:alphaModFix amt="18000"/>
              <a:extLst>
                <a:ext uri="{96DAC541-7B7A-43D3-8B79-37D633B846F1}">
                  <asvg:svgBlip xmlns:asvg="http://schemas.microsoft.com/office/drawing/2016/SVG/main" xmlns="" r:embed="rId5"/>
                </a:ext>
              </a:extLst>
            </a:blip>
            <a:stretch>
              <a:fillRect/>
            </a:stretch>
          </a:blipFill>
        </p:spPr>
      </p:sp>
      <p:grpSp>
        <p:nvGrpSpPr>
          <p:cNvPr id="7" name="Group 7"/>
          <p:cNvGrpSpPr/>
          <p:nvPr/>
        </p:nvGrpSpPr>
        <p:grpSpPr>
          <a:xfrm>
            <a:off x="0" y="46259"/>
            <a:ext cx="6425538" cy="2673088"/>
            <a:chOff x="0" y="0"/>
            <a:chExt cx="1440532" cy="599276"/>
          </a:xfrm>
        </p:grpSpPr>
        <p:sp>
          <p:nvSpPr>
            <p:cNvPr id="8" name="Freeform 8"/>
            <p:cNvSpPr/>
            <p:nvPr/>
          </p:nvSpPr>
          <p:spPr>
            <a:xfrm>
              <a:off x="0" y="0"/>
              <a:ext cx="1440532" cy="599276"/>
            </a:xfrm>
            <a:custGeom>
              <a:avLst/>
              <a:gdLst/>
              <a:ahLst/>
              <a:cxnLst/>
              <a:rect l="l" t="t" r="r" b="b"/>
              <a:pathLst>
                <a:path w="1440532" h="599276">
                  <a:moveTo>
                    <a:pt x="0" y="0"/>
                  </a:moveTo>
                  <a:lnTo>
                    <a:pt x="1440532" y="0"/>
                  </a:lnTo>
                  <a:lnTo>
                    <a:pt x="1440532" y="599276"/>
                  </a:lnTo>
                  <a:lnTo>
                    <a:pt x="0" y="599276"/>
                  </a:lnTo>
                  <a:close/>
                </a:path>
              </a:pathLst>
            </a:custGeom>
            <a:solidFill>
              <a:srgbClr val="121212"/>
            </a:solidFill>
          </p:spPr>
        </p:sp>
        <p:sp>
          <p:nvSpPr>
            <p:cNvPr id="9" name="TextBox 9"/>
            <p:cNvSpPr txBox="1"/>
            <p:nvPr/>
          </p:nvSpPr>
          <p:spPr>
            <a:xfrm>
              <a:off x="0" y="-76200"/>
              <a:ext cx="812800" cy="889000"/>
            </a:xfrm>
            <a:prstGeom prst="rect">
              <a:avLst/>
            </a:prstGeom>
          </p:spPr>
          <p:txBody>
            <a:bodyPr lIns="50800" tIns="50800" rIns="50800" bIns="50800" rtlCol="0" anchor="ctr"/>
            <a:lstStyle/>
            <a:p>
              <a:pPr algn="ctr">
                <a:lnSpc>
                  <a:spcPts val="4032"/>
                </a:lnSpc>
              </a:pPr>
              <a:r>
                <a:rPr lang="en-US" sz="2880">
                  <a:solidFill>
                    <a:srgbClr val="FFFFFF"/>
                  </a:solidFill>
                  <a:latin typeface="Poppins Medium"/>
                </a:rPr>
                <a:t>WORKING METHODOLOGY</a:t>
              </a:r>
            </a:p>
          </p:txBody>
        </p:sp>
      </p:grpSp>
      <p:sp>
        <p:nvSpPr>
          <p:cNvPr id="10" name="Freeform 10"/>
          <p:cNvSpPr/>
          <p:nvPr/>
        </p:nvSpPr>
        <p:spPr>
          <a:xfrm>
            <a:off x="6425538" y="0"/>
            <a:ext cx="11862462" cy="10287000"/>
          </a:xfrm>
          <a:custGeom>
            <a:avLst/>
            <a:gdLst/>
            <a:ahLst/>
            <a:cxnLst/>
            <a:rect l="l" t="t" r="r" b="b"/>
            <a:pathLst>
              <a:path w="11862462" h="10287000">
                <a:moveTo>
                  <a:pt x="0" y="0"/>
                </a:moveTo>
                <a:lnTo>
                  <a:pt x="11862462" y="0"/>
                </a:lnTo>
                <a:lnTo>
                  <a:pt x="11862462" y="10287000"/>
                </a:lnTo>
                <a:lnTo>
                  <a:pt x="0" y="10287000"/>
                </a:lnTo>
                <a:lnTo>
                  <a:pt x="0" y="0"/>
                </a:lnTo>
                <a:close/>
              </a:path>
            </a:pathLst>
          </a:custGeom>
          <a:blipFill>
            <a:blip r:embed="rId6"/>
            <a:stretch>
              <a:fillRect l="-483"/>
            </a:stretch>
          </a:blipFill>
        </p:spPr>
      </p:sp>
      <p:grpSp>
        <p:nvGrpSpPr>
          <p:cNvPr id="11" name="Group 11"/>
          <p:cNvGrpSpPr/>
          <p:nvPr/>
        </p:nvGrpSpPr>
        <p:grpSpPr>
          <a:xfrm>
            <a:off x="-923767" y="3517902"/>
            <a:ext cx="7327045" cy="3116805"/>
            <a:chOff x="0" y="0"/>
            <a:chExt cx="9769393" cy="4155739"/>
          </a:xfrm>
        </p:grpSpPr>
        <p:grpSp>
          <p:nvGrpSpPr>
            <p:cNvPr id="12" name="Group 12"/>
            <p:cNvGrpSpPr/>
            <p:nvPr/>
          </p:nvGrpSpPr>
          <p:grpSpPr>
            <a:xfrm>
              <a:off x="0" y="0"/>
              <a:ext cx="9769393" cy="4155739"/>
              <a:chOff x="0" y="0"/>
              <a:chExt cx="1929757" cy="820887"/>
            </a:xfrm>
          </p:grpSpPr>
          <p:sp>
            <p:nvSpPr>
              <p:cNvPr id="13" name="Freeform 13"/>
              <p:cNvSpPr/>
              <p:nvPr/>
            </p:nvSpPr>
            <p:spPr>
              <a:xfrm>
                <a:off x="0" y="0"/>
                <a:ext cx="1929757" cy="820887"/>
              </a:xfrm>
              <a:custGeom>
                <a:avLst/>
                <a:gdLst/>
                <a:ahLst/>
                <a:cxnLst/>
                <a:rect l="l" t="t" r="r" b="b"/>
                <a:pathLst>
                  <a:path w="1929757" h="820887">
                    <a:moveTo>
                      <a:pt x="1447317" y="0"/>
                    </a:moveTo>
                    <a:lnTo>
                      <a:pt x="0" y="0"/>
                    </a:lnTo>
                    <a:lnTo>
                      <a:pt x="0" y="820887"/>
                    </a:lnTo>
                    <a:lnTo>
                      <a:pt x="1447317" y="820887"/>
                    </a:lnTo>
                    <a:lnTo>
                      <a:pt x="1929757" y="410443"/>
                    </a:lnTo>
                    <a:lnTo>
                      <a:pt x="1447317" y="0"/>
                    </a:lnTo>
                    <a:close/>
                  </a:path>
                </a:pathLst>
              </a:custGeom>
              <a:solidFill>
                <a:srgbClr val="121212">
                  <a:alpha val="80784"/>
                </a:srgbClr>
              </a:solidFill>
            </p:spPr>
          </p:sp>
          <p:sp>
            <p:nvSpPr>
              <p:cNvPr id="14" name="TextBox 14"/>
              <p:cNvSpPr txBox="1"/>
              <p:nvPr/>
            </p:nvSpPr>
            <p:spPr>
              <a:xfrm>
                <a:off x="0" y="-66675"/>
                <a:ext cx="698500" cy="473075"/>
              </a:xfrm>
              <a:prstGeom prst="rect">
                <a:avLst/>
              </a:prstGeom>
            </p:spPr>
            <p:txBody>
              <a:bodyPr lIns="50800" tIns="50800" rIns="50800" bIns="50800" rtlCol="0" anchor="ctr"/>
              <a:lstStyle/>
              <a:p>
                <a:pPr algn="ctr">
                  <a:lnSpc>
                    <a:spcPts val="3612"/>
                  </a:lnSpc>
                </a:pPr>
                <a:endParaRPr/>
              </a:p>
            </p:txBody>
          </p:sp>
        </p:grpSp>
        <p:sp>
          <p:nvSpPr>
            <p:cNvPr id="15" name="TextBox 15"/>
            <p:cNvSpPr txBox="1"/>
            <p:nvPr/>
          </p:nvSpPr>
          <p:spPr>
            <a:xfrm>
              <a:off x="1441726" y="1471340"/>
              <a:ext cx="7309663" cy="1136858"/>
            </a:xfrm>
            <a:prstGeom prst="rect">
              <a:avLst/>
            </a:prstGeom>
          </p:spPr>
          <p:txBody>
            <a:bodyPr lIns="0" tIns="0" rIns="0" bIns="0" rtlCol="0" anchor="t">
              <a:spAutoFit/>
            </a:bodyPr>
            <a:lstStyle/>
            <a:p>
              <a:pPr algn="ctr">
                <a:lnSpc>
                  <a:spcPts val="3433"/>
                </a:lnSpc>
              </a:pPr>
              <a:r>
                <a:rPr lang="en-US" sz="2452" u="sng">
                  <a:solidFill>
                    <a:srgbClr val="5CE1E6"/>
                  </a:solidFill>
                  <a:latin typeface="Canva Sans Bold"/>
                  <a:hlinkClick r:id="rId7" tooltip="https://whimsical.com/vaahan-wallah-NHcnVTUqyVJPYEUgYa7vCz"/>
                </a:rPr>
                <a:t>https://whimsical.com/vaahan-wallah-NHcnVTUqyVJPYEUgYa7vCz</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510</Words>
  <Application>Microsoft Office PowerPoint</Application>
  <PresentationFormat>Custom</PresentationFormat>
  <Paragraphs>68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B612</vt:lpstr>
      <vt:lpstr>Poppins Medium</vt:lpstr>
      <vt:lpstr>Canva Sans</vt:lpstr>
      <vt:lpstr>Poppins Medium Bold</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Car Rental Promotion Presentation</dc:title>
  <dc:creator>Akanksha Pandey</dc:creator>
  <cp:lastModifiedBy>Akanksha Pandey</cp:lastModifiedBy>
  <cp:revision>2</cp:revision>
  <dcterms:created xsi:type="dcterms:W3CDTF">2006-08-16T00:00:00Z</dcterms:created>
  <dcterms:modified xsi:type="dcterms:W3CDTF">2024-07-04T07:50:48Z</dcterms:modified>
  <dc:identifier>DAFTPawiQ-o</dc:identifier>
</cp:coreProperties>
</file>