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55" r:id="rId5"/>
    <p:sldMasterId id="2147483769" r:id="rId6"/>
    <p:sldMasterId id="2147483803" r:id="rId7"/>
    <p:sldMasterId id="2147483810" r:id="rId8"/>
    <p:sldMasterId id="2147483818" r:id="rId9"/>
  </p:sldMasterIdLst>
  <p:notesMasterIdLst>
    <p:notesMasterId r:id="rId19"/>
  </p:notesMasterIdLst>
  <p:sldIdLst>
    <p:sldId id="1906872577" r:id="rId10"/>
    <p:sldId id="2857" r:id="rId11"/>
    <p:sldId id="1906872563" r:id="rId12"/>
    <p:sldId id="1906872569" r:id="rId13"/>
    <p:sldId id="1906872570" r:id="rId14"/>
    <p:sldId id="1906872571" r:id="rId15"/>
    <p:sldId id="1906872572" r:id="rId16"/>
    <p:sldId id="1906872586" r:id="rId17"/>
    <p:sldId id="19068725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1906872577"/>
            <p14:sldId id="2857"/>
            <p14:sldId id="1906872563"/>
            <p14:sldId id="1906872569"/>
            <p14:sldId id="1906872570"/>
            <p14:sldId id="1906872571"/>
            <p14:sldId id="1906872572"/>
            <p14:sldId id="1906872586"/>
            <p14:sldId id="1906872575"/>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AFFF"/>
    <a:srgbClr val="BE82FF"/>
    <a:srgbClr val="A100FF"/>
    <a:srgbClr val="7500C0"/>
    <a:srgbClr val="00FFFF"/>
    <a:srgbClr val="E6DCFF"/>
    <a:srgbClr val="0041F0"/>
    <a:srgbClr val="FF50A0"/>
    <a:srgbClr val="FF3246"/>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C1FFBB-718A-4949-B494-D7D8CBE8D738}" v="129" dt="2024-10-02T13:21:46.846"/>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4913" autoAdjust="0"/>
  </p:normalViewPr>
  <p:slideViewPr>
    <p:cSldViewPr snapToGrid="0">
      <p:cViewPr varScale="1">
        <p:scale>
          <a:sx n="78" d="100"/>
          <a:sy n="78" d="100"/>
        </p:scale>
        <p:origin x="778" y="67"/>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10/6/2024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3</a:t>
            </a:fld>
            <a:endParaRPr lang="en-US"/>
          </a:p>
        </p:txBody>
      </p:sp>
    </p:spTree>
    <p:extLst>
      <p:ext uri="{BB962C8B-B14F-4D97-AF65-F5344CB8AC3E}">
        <p14:creationId xmlns:p14="http://schemas.microsoft.com/office/powerpoint/2010/main" val="1751449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4" Type="http://schemas.openxmlformats.org/officeDocument/2006/relationships/image" Target="../media/image25.png"/></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4" Type="http://schemas.openxmlformats.org/officeDocument/2006/relationships/image" Target="../media/image25.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2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a:t>Add image here</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a:t>Add image</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a:t>Add image here</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434423322"/>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a:t>Our expansive asset library including fonts, photography, iconography and custom slides are available </a:t>
            </a:r>
            <a:r>
              <a:rPr lang="en-GB" sz="1600">
                <a:solidFill>
                  <a:schemeClr val="accent1"/>
                </a:solidFill>
              </a:rPr>
              <a:t>[here &lt;link&gt;]</a:t>
            </a:r>
            <a:r>
              <a:rPr lang="en-GB" sz="1600"/>
              <a:t>. Contact </a:t>
            </a:r>
            <a:r>
              <a:rPr kumimoji="0" lang="en-GB" sz="1600" b="0" i="0" u="none" strike="noStrike" kern="1200" cap="none" spc="0" normalizeH="0" baseline="0" noProof="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a:ln>
                  <a:noFill/>
                </a:ln>
                <a:solidFill>
                  <a:srgbClr val="A100FF"/>
                </a:solidFill>
                <a:effectLst/>
                <a:uLnTx/>
                <a:uFillTx/>
                <a:latin typeface="Graphik Regular"/>
                <a:ea typeface="+mn-ea"/>
                <a:cs typeface="+mn-cs"/>
              </a:rPr>
              <a:t> </a:t>
            </a:r>
            <a:r>
              <a:rPr lang="en-GB" sz="1600"/>
              <a:t>for further information. Access the icons below through </a:t>
            </a:r>
            <a:r>
              <a:rPr lang="en-GB" sz="1600" b="1">
                <a:solidFill>
                  <a:schemeClr val="accent1"/>
                </a:solidFill>
              </a:rPr>
              <a:t>View &gt; Slide Master</a:t>
            </a:r>
            <a:r>
              <a:rPr lang="en-GB" sz="160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Copyright © 2020 Accenture. All rights reserved.</a:t>
            </a:r>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895898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Copyright © 2020 Accenture. All rights reserved.</a:t>
            </a:r>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5415641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Copyright © 2020 Accenture. All rights reserved.</a:t>
            </a:r>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4518856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Copyright © 2020 Accenture. All rights reserved.</a:t>
            </a:r>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0108628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US"/>
              <a:t>Copyright © 2020 Accenture. All rights reserved.</a:t>
            </a:r>
            <a:endParaRPr lang="en-IN"/>
          </a:p>
        </p:txBody>
      </p:sp>
      <p:sp>
        <p:nvSpPr>
          <p:cNvPr id="9" name="Slide Number Placeholder 8"/>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141436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US"/>
              <a:t>Copyright © 2020 Accenture. All rights reserved.</a:t>
            </a:r>
            <a:endParaRPr lang="en-IN"/>
          </a:p>
        </p:txBody>
      </p:sp>
      <p:sp>
        <p:nvSpPr>
          <p:cNvPr id="5" name="Slide Number Placeholder 4"/>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654980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US"/>
              <a:t>Copyright © 2020 Accenture. All rights reserved.</a:t>
            </a:r>
            <a:endParaRPr lang="en-IN"/>
          </a:p>
        </p:txBody>
      </p:sp>
      <p:sp>
        <p:nvSpPr>
          <p:cNvPr id="4" name="Slide Number Placeholder 3"/>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480180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Copyright © 2020 Accenture. All rights reserved.</a:t>
            </a:r>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310395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Copyright © 2020 Accenture. All rights reserved.</a:t>
            </a:r>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57005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041730969"/>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Copyright © 2020 Accenture. All rights reserved.</a:t>
            </a:r>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2773787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Copyright © 2020 Accenture. All rights reserved.</a:t>
            </a:r>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477297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3926254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3246921004"/>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2718961738"/>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1077957272"/>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89054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9662581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06238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09502030-B187-FE51-4FE0-32C86C0F52E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2608415464"/>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Layout_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80535"/>
      </p:ext>
    </p:extLst>
  </p:cSld>
  <p:clrMapOvr>
    <a:masterClrMapping/>
  </p:clrMapOvr>
  <p:extLst>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Intro – Full-bleed">
    <p:bg>
      <p:bgRef idx="1001">
        <a:schemeClr val="bg1"/>
      </p:bgRef>
    </p:bg>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DE0A3BC1-0AEE-4CB4-B4CD-8EE1F2C12BD8}"/>
              </a:ext>
            </a:extLst>
          </p:cNvPr>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a:t>Click on the icon to insert image </a:t>
            </a:r>
            <a:br>
              <a:rPr lang="en-US"/>
            </a:br>
            <a:r>
              <a:rPr lang="en-US"/>
              <a:t>in placeholder and use the crop tool </a:t>
            </a:r>
            <a:br>
              <a:rPr lang="en-US"/>
            </a:br>
            <a:r>
              <a:rPr lang="en-US"/>
              <a:t>to adjust the image cropping</a:t>
            </a:r>
          </a:p>
        </p:txBody>
      </p:sp>
      <p:sp>
        <p:nvSpPr>
          <p:cNvPr id="5" name="Slide Number Placeholder 4">
            <a:extLst>
              <a:ext uri="{FF2B5EF4-FFF2-40B4-BE49-F238E27FC236}">
                <a16:creationId xmlns:a16="http://schemas.microsoft.com/office/drawing/2014/main" id="{D2ABDFE8-15BE-4A34-B9AD-FF8BB2C45945}"/>
              </a:ext>
            </a:extLst>
          </p:cNvPr>
          <p:cNvSpPr>
            <a:spLocks noGrp="1"/>
          </p:cNvSpPr>
          <p:nvPr>
            <p:ph type="sldNum" sz="quarter" idx="39"/>
          </p:nvPr>
        </p:nvSpPr>
        <p:spPr/>
        <p:txBody>
          <a:bodyPr/>
          <a:lstStyle/>
          <a:p>
            <a:fld id="{876872E1-3CB8-45EA-A826-1429BD5BE353}" type="slidenum">
              <a:rPr lang="en-CA" smtClean="0"/>
              <a:pPr/>
              <a:t>‹#›</a:t>
            </a:fld>
            <a:endParaRPr lang="en-CA"/>
          </a:p>
        </p:txBody>
      </p:sp>
    </p:spTree>
    <p:extLst>
      <p:ext uri="{BB962C8B-B14F-4D97-AF65-F5344CB8AC3E}">
        <p14:creationId xmlns:p14="http://schemas.microsoft.com/office/powerpoint/2010/main" val="840014860"/>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US"/>
              <a:t>Copyright © 2020 Accenture. All rights reserved.</a:t>
            </a:r>
            <a:endParaRPr lang="en-GB"/>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691678955"/>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8716351-8A5C-C24E-A6A1-CACE96537980}"/>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tx1"/>
                </a:solidFill>
                <a:latin typeface="Graphik Medium" panose="020B0503030202060203" pitchFamily="34" charset="77"/>
              </a:defRPr>
            </a:lvl1pPr>
          </a:lstStyle>
          <a:p>
            <a:r>
              <a:rPr lang="en-US"/>
              <a:t>Copyright © 2020 Accenture. All rights reserved.</a:t>
            </a:r>
          </a:p>
        </p:txBody>
      </p:sp>
      <p:sp>
        <p:nvSpPr>
          <p:cNvPr id="9" name="Slide Number Placeholder 5">
            <a:extLst>
              <a:ext uri="{FF2B5EF4-FFF2-40B4-BE49-F238E27FC236}">
                <a16:creationId xmlns:a16="http://schemas.microsoft.com/office/drawing/2014/main" id="{352EC77F-93A5-4A4D-8297-C65711D66D37}"/>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pPr/>
              <a:t>‹#›</a:t>
            </a:fld>
            <a:endParaRPr lang="en-US"/>
          </a:p>
        </p:txBody>
      </p:sp>
    </p:spTree>
    <p:extLst>
      <p:ext uri="{BB962C8B-B14F-4D97-AF65-F5344CB8AC3E}">
        <p14:creationId xmlns:p14="http://schemas.microsoft.com/office/powerpoint/2010/main" val="32012607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FA7DEB-5394-E04A-A808-328A7ED8CE7B}"/>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bg1"/>
                </a:solidFill>
                <a:latin typeface="Graphik Medium" panose="020B0503030202060203" pitchFamily="34" charset="77"/>
              </a:defRPr>
            </a:lvl1pPr>
          </a:lstStyle>
          <a:p>
            <a:r>
              <a:rPr lang="en-US"/>
              <a:t>Copyright © 2020 Accenture. All rights reserved.</a:t>
            </a:r>
          </a:p>
        </p:txBody>
      </p:sp>
      <p:sp>
        <p:nvSpPr>
          <p:cNvPr id="6" name="Slide Number Placeholder 5">
            <a:extLst>
              <a:ext uri="{FF2B5EF4-FFF2-40B4-BE49-F238E27FC236}">
                <a16:creationId xmlns:a16="http://schemas.microsoft.com/office/drawing/2014/main" id="{68DDAD29-8AA2-9B45-B910-CBD64DD61272}"/>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pPr/>
              <a:t>‹#›</a:t>
            </a:fld>
            <a:endParaRPr lang="en-US"/>
          </a:p>
        </p:txBody>
      </p:sp>
      <p:sp>
        <p:nvSpPr>
          <p:cNvPr id="11" name="Rectangle 10">
            <a:extLst>
              <a:ext uri="{FF2B5EF4-FFF2-40B4-BE49-F238E27FC236}">
                <a16:creationId xmlns:a16="http://schemas.microsoft.com/office/drawing/2014/main" id="{0750F743-B639-E949-94FE-40B801E321B2}"/>
              </a:ext>
            </a:extLst>
          </p:cNvPr>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a:extLst>
              <a:ext uri="{FF2B5EF4-FFF2-40B4-BE49-F238E27FC236}">
                <a16:creationId xmlns:a16="http://schemas.microsoft.com/office/drawing/2014/main" id="{BBE6852B-DA86-BD47-B022-8377D27CB737}"/>
              </a:ext>
            </a:extLst>
          </p:cNvPr>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12">
            <a:extLst>
              <a:ext uri="{FF2B5EF4-FFF2-40B4-BE49-F238E27FC236}">
                <a16:creationId xmlns:a16="http://schemas.microsoft.com/office/drawing/2014/main" id="{1D11C0D0-DC27-A34A-8CEB-7CF73E1317AA}"/>
              </a:ext>
            </a:extLst>
          </p:cNvPr>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7784544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F1F-FA65-4EEB-BDF1-3ABAA12E286A}"/>
              </a:ext>
            </a:extLst>
          </p:cNvPr>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25318A67-9B80-412E-9A41-C4F91B5470E8}"/>
              </a:ext>
            </a:extLst>
          </p:cNvPr>
          <p:cNvSpPr>
            <a:spLocks noGrp="1"/>
          </p:cNvSpPr>
          <p:nvPr>
            <p:ph type="sldNum" sz="quarter" idx="12"/>
          </p:nvPr>
        </p:nvSpPr>
        <p:spPr>
          <a:xfrm>
            <a:off x="9243647" y="6356350"/>
            <a:ext cx="2743200" cy="365125"/>
          </a:xfrm>
        </p:spPr>
        <p:txBody>
          <a:bodyPr/>
          <a:lstStyle/>
          <a:p>
            <a:fld id="{63FC6494-8DB7-494F-83AE-7187FC8A4273}" type="slidenum">
              <a:rPr lang="en-US" smtClean="0"/>
              <a:t>‹#›</a:t>
            </a:fld>
            <a:endParaRPr lang="en-US" dirty="0"/>
          </a:p>
        </p:txBody>
      </p:sp>
      <p:sp>
        <p:nvSpPr>
          <p:cNvPr id="15" name="TextBox 14">
            <a:extLst>
              <a:ext uri="{FF2B5EF4-FFF2-40B4-BE49-F238E27FC236}">
                <a16:creationId xmlns:a16="http://schemas.microsoft.com/office/drawing/2014/main" id="{495E9138-10C8-4D5C-96AF-BA283019769A}"/>
              </a:ext>
            </a:extLst>
          </p:cNvPr>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04CDE97-5B21-4B58-93AF-0B6CCB281B91}"/>
              </a:ext>
            </a:extLst>
          </p:cNvPr>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p>
        </p:txBody>
      </p:sp>
    </p:spTree>
    <p:extLst>
      <p:ext uri="{BB962C8B-B14F-4D97-AF65-F5344CB8AC3E}">
        <p14:creationId xmlns:p14="http://schemas.microsoft.com/office/powerpoint/2010/main" val="13782763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9DB20E-402F-4429-B44A-BCDD110E2DF6}"/>
              </a:ext>
            </a:extLst>
          </p:cNvPr>
          <p:cNvGrpSpPr/>
          <p:nvPr userDrawn="1"/>
        </p:nvGrpSpPr>
        <p:grpSpPr>
          <a:xfrm>
            <a:off x="1" y="-4488"/>
            <a:ext cx="12191065" cy="6862488"/>
            <a:chOff x="0" y="-3366"/>
            <a:chExt cx="9143299" cy="5146866"/>
          </a:xfrm>
        </p:grpSpPr>
        <p:sp>
          <p:nvSpPr>
            <p:cNvPr id="3" name="Rectangle">
              <a:extLst>
                <a:ext uri="{FF2B5EF4-FFF2-40B4-BE49-F238E27FC236}">
                  <a16:creationId xmlns:a16="http://schemas.microsoft.com/office/drawing/2014/main" id="{C6B6D226-A844-B141-A337-85FFBCFDE485}"/>
                </a:ext>
              </a:extLst>
            </p:cNvPr>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a:p>
          </p:txBody>
        </p:sp>
        <p:sp>
          <p:nvSpPr>
            <p:cNvPr id="4" name="Rectangle">
              <a:extLst>
                <a:ext uri="{FF2B5EF4-FFF2-40B4-BE49-F238E27FC236}">
                  <a16:creationId xmlns:a16="http://schemas.microsoft.com/office/drawing/2014/main" id="{D989BA39-7EC6-294F-AF53-B7142E5CDB12}"/>
                </a:ext>
              </a:extLst>
            </p:cNvPr>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a:p>
          </p:txBody>
        </p:sp>
      </p:grpSp>
      <p:sp>
        <p:nvSpPr>
          <p:cNvPr id="6" name="Copyright Ⓒ 2018 Accenture  All rights reserved">
            <a:extLst>
              <a:ext uri="{FF2B5EF4-FFF2-40B4-BE49-F238E27FC236}">
                <a16:creationId xmlns:a16="http://schemas.microsoft.com/office/drawing/2014/main" id="{8CACBDDE-75CD-C644-9B17-36349A723C74}"/>
              </a:ext>
            </a:extLst>
          </p:cNvPr>
          <p:cNvSpPr txBox="1"/>
          <p:nvPr/>
        </p:nvSpPr>
        <p:spPr>
          <a:xfrm>
            <a:off x="5688980" y="6565842"/>
            <a:ext cx="2324354" cy="1231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p>
        </p:txBody>
      </p:sp>
      <p:sp>
        <p:nvSpPr>
          <p:cNvPr id="46" name="Textplatzhalter 45">
            <a:extLst>
              <a:ext uri="{FF2B5EF4-FFF2-40B4-BE49-F238E27FC236}">
                <a16:creationId xmlns:a16="http://schemas.microsoft.com/office/drawing/2014/main" id="{C198B9B7-3351-804E-9791-0F86BB11B974}"/>
              </a:ext>
            </a:extLst>
          </p:cNvPr>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1"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a:extLst>
              <a:ext uri="{FF2B5EF4-FFF2-40B4-BE49-F238E27FC236}">
                <a16:creationId xmlns:a16="http://schemas.microsoft.com/office/drawing/2014/main" id="{8B591B01-1140-A446-97B6-CB7450ED42D0}"/>
              </a:ext>
            </a:extLst>
          </p:cNvPr>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a:extLst>
              <a:ext uri="{FF2B5EF4-FFF2-40B4-BE49-F238E27FC236}">
                <a16:creationId xmlns:a16="http://schemas.microsoft.com/office/drawing/2014/main" id="{74F9075F-C7D3-C945-95B7-DC8B159B600D}"/>
              </a:ext>
            </a:extLst>
          </p:cNvPr>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40" rtl="0" fontAlgn="auto" latinLnBrk="0" hangingPunct="0">
              <a:lnSpc>
                <a:spcPct val="100000"/>
              </a:lnSpc>
              <a:spcBef>
                <a:spcPts val="0"/>
              </a:spcBef>
              <a:spcAft>
                <a:spcPts val="0"/>
              </a:spcAft>
              <a:buClrTx/>
              <a:buSzTx/>
              <a:buFontTx/>
              <a:buNone/>
              <a:tabLst/>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pPr marL="0" marR="0" indent="0" algn="ctr" defTabSz="412740"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a:extLst>
              <a:ext uri="{FF2B5EF4-FFF2-40B4-BE49-F238E27FC236}">
                <a16:creationId xmlns:a16="http://schemas.microsoft.com/office/drawing/2014/main" id="{31462AE7-3669-354B-9330-98F8761FD9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866914" y="6465311"/>
            <a:ext cx="733863" cy="314192"/>
          </a:xfrm>
          <a:prstGeom prst="rect">
            <a:avLst/>
          </a:prstGeom>
        </p:spPr>
      </p:pic>
    </p:spTree>
    <p:extLst>
      <p:ext uri="{BB962C8B-B14F-4D97-AF65-F5344CB8AC3E}">
        <p14:creationId xmlns:p14="http://schemas.microsoft.com/office/powerpoint/2010/main" val="2154607412"/>
      </p:ext>
    </p:extLst>
  </p:cSld>
  <p:clrMapOvr>
    <a:masterClrMapping/>
  </p:clrMapOvr>
  <p:transition spd="med"/>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6900794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FBD-8268-6E4E-B726-58CFB16052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F82312-3184-8349-A074-E375B37B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C512A5-A4BF-F04E-9728-A4BCE2E07F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F01ACDA-90AD-DF4E-B1C9-3175F6A31CC6}"/>
              </a:ext>
            </a:extLst>
          </p:cNvPr>
          <p:cNvSpPr>
            <a:spLocks noGrp="1"/>
          </p:cNvSpPr>
          <p:nvPr>
            <p:ph type="ftr" sz="quarter" idx="11"/>
          </p:nvPr>
        </p:nvSpPr>
        <p:spPr/>
        <p:txBody>
          <a:bodyPr/>
          <a:lstStyle/>
          <a:p>
            <a:r>
              <a:rPr lang="en-US"/>
              <a:t>Copyright © 2020 Accenture. All rights reserved.</a:t>
            </a:r>
          </a:p>
        </p:txBody>
      </p:sp>
      <p:sp>
        <p:nvSpPr>
          <p:cNvPr id="6" name="Slide Number Placeholder 5">
            <a:extLst>
              <a:ext uri="{FF2B5EF4-FFF2-40B4-BE49-F238E27FC236}">
                <a16:creationId xmlns:a16="http://schemas.microsoft.com/office/drawing/2014/main" id="{B52C3B2B-4BD8-8B4A-A487-317A72600304}"/>
              </a:ext>
            </a:extLst>
          </p:cNvPr>
          <p:cNvSpPr>
            <a:spLocks noGrp="1"/>
          </p:cNvSpPr>
          <p:nvPr>
            <p:ph type="sldNum" sz="quarter" idx="12"/>
          </p:nvPr>
        </p:nvSpPr>
        <p:spPr/>
        <p:txBody>
          <a:bodyPr/>
          <a:lstStyle/>
          <a:p>
            <a:fld id="{BC1FC613-4EEB-CC4B-B0A4-9C18D7586DEA}" type="slidenum">
              <a:rPr lang="en-US" smtClean="0"/>
              <a:t>‹#›</a:t>
            </a:fld>
            <a:endParaRPr lang="en-US"/>
          </a:p>
        </p:txBody>
      </p:sp>
    </p:spTree>
    <p:extLst>
      <p:ext uri="{BB962C8B-B14F-4D97-AF65-F5344CB8AC3E}">
        <p14:creationId xmlns:p14="http://schemas.microsoft.com/office/powerpoint/2010/main" val="385556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Tree>
    <p:extLst>
      <p:ext uri="{BB962C8B-B14F-4D97-AF65-F5344CB8AC3E}">
        <p14:creationId xmlns:p14="http://schemas.microsoft.com/office/powerpoint/2010/main" val="13857467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16976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1329106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8380341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a:extLst>
              <a:ext uri="{FF2B5EF4-FFF2-40B4-BE49-F238E27FC236}">
                <a16:creationId xmlns:a16="http://schemas.microsoft.com/office/drawing/2014/main" id="{442A75EB-71CE-4543-ADEB-9A7264CF8BF0}"/>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8" name="Text Placeholder 25">
            <a:extLst>
              <a:ext uri="{FF2B5EF4-FFF2-40B4-BE49-F238E27FC236}">
                <a16:creationId xmlns:a16="http://schemas.microsoft.com/office/drawing/2014/main" id="{BCD1C719-53DB-4DE0-999D-A83E05EEDF81}"/>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9" name="Text Placeholder 25">
            <a:extLst>
              <a:ext uri="{FF2B5EF4-FFF2-40B4-BE49-F238E27FC236}">
                <a16:creationId xmlns:a16="http://schemas.microsoft.com/office/drawing/2014/main" id="{933372D4-A8C3-4A0E-8BC4-35430C7D44C9}"/>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0" name="Text Placeholder 25">
            <a:extLst>
              <a:ext uri="{FF2B5EF4-FFF2-40B4-BE49-F238E27FC236}">
                <a16:creationId xmlns:a16="http://schemas.microsoft.com/office/drawing/2014/main" id="{12AE7316-6AEE-48C3-B262-F48CA4EEC2F6}"/>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Tree>
    <p:extLst>
      <p:ext uri="{BB962C8B-B14F-4D97-AF65-F5344CB8AC3E}">
        <p14:creationId xmlns:p14="http://schemas.microsoft.com/office/powerpoint/2010/main" val="10744654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51052639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Tree>
    <p:extLst>
      <p:ext uri="{BB962C8B-B14F-4D97-AF65-F5344CB8AC3E}">
        <p14:creationId xmlns:p14="http://schemas.microsoft.com/office/powerpoint/2010/main" val="196623872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8827654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27330380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Tree>
    <p:extLst>
      <p:ext uri="{BB962C8B-B14F-4D97-AF65-F5344CB8AC3E}">
        <p14:creationId xmlns:p14="http://schemas.microsoft.com/office/powerpoint/2010/main" val="304036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extLst>
      <p:ext uri="{BB962C8B-B14F-4D97-AF65-F5344CB8AC3E}">
        <p14:creationId xmlns:p14="http://schemas.microsoft.com/office/powerpoint/2010/main" val="282964311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extLst>
      <p:ext uri="{BB962C8B-B14F-4D97-AF65-F5344CB8AC3E}">
        <p14:creationId xmlns:p14="http://schemas.microsoft.com/office/powerpoint/2010/main" val="1204772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p>
        </p:txBody>
      </p:sp>
    </p:spTree>
    <p:extLst>
      <p:ext uri="{BB962C8B-B14F-4D97-AF65-F5344CB8AC3E}">
        <p14:creationId xmlns:p14="http://schemas.microsoft.com/office/powerpoint/2010/main" val="3955243959"/>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p>
        </p:txBody>
      </p:sp>
    </p:spTree>
    <p:extLst>
      <p:ext uri="{BB962C8B-B14F-4D97-AF65-F5344CB8AC3E}">
        <p14:creationId xmlns:p14="http://schemas.microsoft.com/office/powerpoint/2010/main" val="237539970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6916501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3336929677"/>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3EA-AEAF-C548-BD0C-AD254597237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DD816B7-92BE-DC41-81A1-B94823C5B247}"/>
              </a:ext>
            </a:extLst>
          </p:cNvPr>
          <p:cNvSpPr>
            <a:spLocks noGrp="1"/>
          </p:cNvSpPr>
          <p:nvPr>
            <p:ph sz="quarter" idx="10"/>
          </p:nvPr>
        </p:nvSpPr>
        <p:spPr>
          <a:xfrm>
            <a:off x="344488" y="1219200"/>
            <a:ext cx="11510962"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C4E4E6-DE9C-9B41-A230-03A839F777D8}"/>
              </a:ext>
            </a:extLst>
          </p:cNvPr>
          <p:cNvSpPr txBox="1">
            <a:spLocks/>
          </p:cNvSpPr>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p>
        </p:txBody>
      </p:sp>
    </p:spTree>
    <p:extLst>
      <p:ext uri="{BB962C8B-B14F-4D97-AF65-F5344CB8AC3E}">
        <p14:creationId xmlns:p14="http://schemas.microsoft.com/office/powerpoint/2010/main" val="332768501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Divider 1">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Footer Placeholder 6">
            <a:extLst>
              <a:ext uri="{FF2B5EF4-FFF2-40B4-BE49-F238E27FC236}">
                <a16:creationId xmlns:a16="http://schemas.microsoft.com/office/drawing/2014/main" id="{89318202-F5EF-4F94-A2FB-2820022F3F3D}"/>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pic>
        <p:nvPicPr>
          <p:cNvPr id="8" name="Picture 7" descr="A picture containing drawing, clock&#10;&#10;Description automatically generated">
            <a:extLst>
              <a:ext uri="{FF2B5EF4-FFF2-40B4-BE49-F238E27FC236}">
                <a16:creationId xmlns:a16="http://schemas.microsoft.com/office/drawing/2014/main" id="{3337CFDD-6A45-4B8B-A44A-81963DA234F6}"/>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1915490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2522107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89709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image" Target="../media/image1.png"/><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3.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5" Type="http://schemas.openxmlformats.org/officeDocument/2006/relationships/theme" Target="../theme/theme5.xml"/><Relationship Id="rId4"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image" Target="../media/image21.png"/><Relationship Id="rId3" Type="http://schemas.openxmlformats.org/officeDocument/2006/relationships/slideLayout" Target="../slideLayouts/slideLayout62.xml"/><Relationship Id="rId21" Type="http://schemas.openxmlformats.org/officeDocument/2006/relationships/image" Target="../media/image16.png"/><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image" Target="../media/image20.png"/><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image" Target="../media/image15.png"/><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image" Target="../media/image19.png"/><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image" Target="../media/image18.png"/><Relationship Id="rId10" Type="http://schemas.openxmlformats.org/officeDocument/2006/relationships/slideLayout" Target="../slideLayouts/slideLayout69.xml"/><Relationship Id="rId19" Type="http://schemas.openxmlformats.org/officeDocument/2006/relationships/theme" Target="../theme/theme6.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image" Target="../media/image17.png"/><Relationship Id="rId27" Type="http://schemas.openxmlformats.org/officeDocument/2006/relationships/image" Target="../media/image2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42" r:id="rId4"/>
    <p:sldLayoutId id="2147483733" r:id="rId5"/>
    <p:sldLayoutId id="2147483730" r:id="rId6"/>
    <p:sldLayoutId id="2147483728" r:id="rId7"/>
    <p:sldLayoutId id="2147483743" r:id="rId8"/>
    <p:sldLayoutId id="2147483744" r:id="rId9"/>
    <p:sldLayoutId id="2147483724" r:id="rId10"/>
    <p:sldLayoutId id="2147483723" r:id="rId11"/>
    <p:sldLayoutId id="2147483725" r:id="rId12"/>
    <p:sldLayoutId id="2147483673" r:id="rId13"/>
    <p:sldLayoutId id="2147483653" r:id="rId14"/>
    <p:sldLayoutId id="2147483722" r:id="rId15"/>
    <p:sldLayoutId id="2147483693" r:id="rId16"/>
    <p:sldLayoutId id="2147483701" r:id="rId17"/>
    <p:sldLayoutId id="2147483668" r:id="rId18"/>
    <p:sldLayoutId id="2147483707" r:id="rId19"/>
    <p:sldLayoutId id="2147483714" r:id="rId20"/>
    <p:sldLayoutId id="2147483657" r:id="rId21"/>
    <p:sldLayoutId id="2147483679" r:id="rId22"/>
    <p:sldLayoutId id="2147483661" r:id="rId23"/>
    <p:sldLayoutId id="2147483678" r:id="rId24"/>
    <p:sldLayoutId id="2147483663" r:id="rId25"/>
    <p:sldLayoutId id="2147483688" r:id="rId26"/>
    <p:sldLayoutId id="2147483751" r:id="rId27"/>
    <p:sldLayoutId id="2147483655" r:id="rId28"/>
    <p:sldLayoutId id="2147483727" r:id="rId29"/>
    <p:sldLayoutId id="2147483740" r:id="rId30"/>
  </p:sldLayoutIdLst>
  <p:hf hdr="0" ft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2020 Accenture. All rights reserved.</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t>‹#›</a:t>
            </a:fld>
            <a:endParaRPr lang="en-IN"/>
          </a:p>
        </p:txBody>
      </p:sp>
    </p:spTree>
    <p:extLst>
      <p:ext uri="{BB962C8B-B14F-4D97-AF65-F5344CB8AC3E}">
        <p14:creationId xmlns:p14="http://schemas.microsoft.com/office/powerpoint/2010/main" val="41316898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381000" y="6206473"/>
            <a:ext cx="192024" cy="202328"/>
          </a:xfrm>
          <a:prstGeom prst="rect">
            <a:avLst/>
          </a:prstGeom>
        </p:spPr>
      </p:pic>
      <p:sp>
        <p:nvSpPr>
          <p:cNvPr id="12" name="TextBox 11">
            <a:extLst>
              <a:ext uri="{FF2B5EF4-FFF2-40B4-BE49-F238E27FC236}">
                <a16:creationId xmlns:a16="http://schemas.microsoft.com/office/drawing/2014/main" id="{918E1FC7-2070-C6D2-9539-8A395D566A2E}"/>
              </a:ext>
            </a:extLst>
          </p:cNvPr>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2022 Accenture. All rights reserved.</a:t>
            </a:r>
            <a:endParaRPr lang="en-US" noProof="0">
              <a:solidFill>
                <a:schemeClr val="tx1">
                  <a:alpha val="75000"/>
                </a:schemeClr>
              </a:solidFill>
            </a:endParaRPr>
          </a:p>
        </p:txBody>
      </p:sp>
      <p:sp>
        <p:nvSpPr>
          <p:cNvPr id="13" name="TextBox 12">
            <a:extLst>
              <a:ext uri="{FF2B5EF4-FFF2-40B4-BE49-F238E27FC236}">
                <a16:creationId xmlns:a16="http://schemas.microsoft.com/office/drawing/2014/main" id="{72F91400-851B-BCD8-B484-8AD24764356F}"/>
              </a:ext>
            </a:extLst>
          </p:cNvPr>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4" name="Slide Number Placeholder 6">
            <a:extLst>
              <a:ext uri="{FF2B5EF4-FFF2-40B4-BE49-F238E27FC236}">
                <a16:creationId xmlns:a16="http://schemas.microsoft.com/office/drawing/2014/main" id="{F61F0E23-B742-F8E2-EAD8-F20E434290FC}"/>
              </a:ext>
            </a:extLst>
          </p:cNvPr>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Tree>
    <p:extLst>
      <p:ext uri="{BB962C8B-B14F-4D97-AF65-F5344CB8AC3E}">
        <p14:creationId xmlns:p14="http://schemas.microsoft.com/office/powerpoint/2010/main" val="10446240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8" r:id="rId4"/>
    <p:sldLayoutId id="2147483779" r:id="rId5"/>
    <p:sldLayoutId id="2147483780" r:id="rId6"/>
    <p:sldLayoutId id="2147483795" r:id="rId7"/>
    <p:sldLayoutId id="2147483796" r:id="rId8"/>
    <p:sldLayoutId id="2147483797" r:id="rId9"/>
    <p:sldLayoutId id="2147483802" r:id="rId10"/>
  </p:sldLayoutIdLst>
  <p:hf hdr="0" ft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09424"/>
      </p:ext>
    </p:extLst>
  </p:cSld>
  <p:clrMap bg1="lt1" tx1="dk1" bg2="lt2" tx2="dk2" accent1="accent1" accent2="accent2" accent3="accent3" accent4="accent4" accent5="accent5" accent6="accent6" hlink="hlink" folHlink="folHlink"/>
  <p:sldLayoutIdLst>
    <p:sldLayoutId id="2147483804" r:id="rId1"/>
    <p:sldLayoutId id="2147483808" r:id="rId2"/>
  </p:sldLayoutIdLst>
  <p:hf hdr="0" ftr="0" dt="0"/>
  <p:txStyles>
    <p:titleStyle>
      <a:lvl1pPr marL="0" indent="0" algn="l" defTabSz="914377"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74">
          <p15:clr>
            <a:srgbClr val="F26B43"/>
          </p15:clr>
        </p15:guide>
        <p15:guide id="10" orient="horz" pos="4246">
          <p15:clr>
            <a:srgbClr val="F26B43"/>
          </p15:clr>
        </p15:guide>
        <p15:guide id="11" pos="3840">
          <p15:clr>
            <a:srgbClr val="F26B43"/>
          </p15:clr>
        </p15:guide>
        <p15:guide id="13" pos="2040">
          <p15:clr>
            <a:srgbClr val="F26B43"/>
          </p15:clr>
        </p15:guide>
        <p15:guide id="14" pos="7606">
          <p15:clr>
            <a:srgbClr val="F26B43"/>
          </p15:clr>
        </p15:guide>
        <p15:guide id="16" orient="horz" pos="74">
          <p15:clr>
            <a:srgbClr val="F26B43"/>
          </p15:clr>
        </p15:guide>
        <p15:guide id="17" orient="horz" pos="4104">
          <p15:clr>
            <a:srgbClr val="F26B43"/>
          </p15:clr>
        </p15:guide>
        <p15:guide id="18" pos="710">
          <p15:clr>
            <a:srgbClr val="F26B43"/>
          </p15:clr>
        </p15:guide>
        <p15:guide id="19" orient="horz" pos="1525">
          <p15:clr>
            <a:srgbClr val="F26B43"/>
          </p15:clr>
        </p15:guide>
        <p15:guide id="20" orient="horz" pos="2636">
          <p15:clr>
            <a:srgbClr val="F26B43"/>
          </p15:clr>
        </p15:guide>
        <p15:guide id="21" orient="horz" pos="3453">
          <p15:clr>
            <a:srgbClr val="F26B43"/>
          </p15:clr>
        </p15:guide>
        <p15:guide id="22" pos="132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Footer Placeholder 6">
            <a:extLst>
              <a:ext uri="{FF2B5EF4-FFF2-40B4-BE49-F238E27FC236}">
                <a16:creationId xmlns:a16="http://schemas.microsoft.com/office/drawing/2014/main" id="{C898D3F2-5EC6-4985-85B5-4178882BCB8C}"/>
              </a:ext>
            </a:extLst>
          </p:cNvPr>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50E54BBC-E15F-4274-9991-03B6F5BA42EC}"/>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878334193"/>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pic>
        <p:nvPicPr>
          <p:cNvPr id="7" name="Accenture_Technology" hidden="1">
            <a:extLst>
              <a:ext uri="{FF2B5EF4-FFF2-40B4-BE49-F238E27FC236}">
                <a16:creationId xmlns:a16="http://schemas.microsoft.com/office/drawing/2014/main" id="{7F561B55-4A32-431D-8BA4-1A51234302A5}"/>
              </a:ext>
            </a:extLst>
          </p:cNvPr>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338798" y="6243985"/>
            <a:ext cx="2024293" cy="333289"/>
          </a:xfrm>
          <a:prstGeom prst="rect">
            <a:avLst/>
          </a:prstGeom>
        </p:spPr>
      </p:pic>
      <p:pic>
        <p:nvPicPr>
          <p:cNvPr id="9" name="Accenture_Strategy" hidden="1">
            <a:extLst>
              <a:ext uri="{FF2B5EF4-FFF2-40B4-BE49-F238E27FC236}">
                <a16:creationId xmlns:a16="http://schemas.microsoft.com/office/drawing/2014/main" id="{C33EDD26-4BAD-4452-B33F-48241F98D591}"/>
              </a:ext>
            </a:extLst>
          </p:cNvPr>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0" name="Accenture_Operations" hidden="1">
            <a:extLst>
              <a:ext uri="{FF2B5EF4-FFF2-40B4-BE49-F238E27FC236}">
                <a16:creationId xmlns:a16="http://schemas.microsoft.com/office/drawing/2014/main" id="{88E87CB4-5755-499D-91D5-9B8DF482A9E0}"/>
              </a:ext>
            </a:extLst>
          </p:cNvPr>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11" name="Accenture_Mobility" hidden="1">
            <a:extLst>
              <a:ext uri="{FF2B5EF4-FFF2-40B4-BE49-F238E27FC236}">
                <a16:creationId xmlns:a16="http://schemas.microsoft.com/office/drawing/2014/main" id="{CADE9D37-50D3-4E92-9D49-2C716078D159}"/>
              </a:ext>
            </a:extLst>
          </p:cNvPr>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12" name="Accenture_Interactive" hidden="1">
            <a:extLst>
              <a:ext uri="{FF2B5EF4-FFF2-40B4-BE49-F238E27FC236}">
                <a16:creationId xmlns:a16="http://schemas.microsoft.com/office/drawing/2014/main" id="{279B5443-5FDB-4D90-9C86-4ACF31740D66}"/>
              </a:ext>
            </a:extLst>
          </p:cNvPr>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13" name="Accenture_Analytics" hidden="1">
            <a:extLst>
              <a:ext uri="{FF2B5EF4-FFF2-40B4-BE49-F238E27FC236}">
                <a16:creationId xmlns:a16="http://schemas.microsoft.com/office/drawing/2014/main" id="{7E3C0033-CE00-4F44-B4DA-32082D33C83C}"/>
              </a:ext>
            </a:extLst>
          </p:cNvPr>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14" name="Accenture_Digital" hidden="1">
            <a:extLst>
              <a:ext uri="{FF2B5EF4-FFF2-40B4-BE49-F238E27FC236}">
                <a16:creationId xmlns:a16="http://schemas.microsoft.com/office/drawing/2014/main" id="{D9D2CA43-44F5-4DDC-AF71-4F5FDFF1B30C}"/>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a:extLst>
              <a:ext uri="{FF2B5EF4-FFF2-40B4-BE49-F238E27FC236}">
                <a16:creationId xmlns:a16="http://schemas.microsoft.com/office/drawing/2014/main" id="{3344A5AB-F329-4B8E-8006-34B6E40B0028}"/>
              </a:ext>
            </a:extLst>
          </p:cNvPr>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spTree>
    <p:extLst>
      <p:ext uri="{BB962C8B-B14F-4D97-AF65-F5344CB8AC3E}">
        <p14:creationId xmlns:p14="http://schemas.microsoft.com/office/powerpoint/2010/main" val="2056916821"/>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8" r:id="rId14"/>
    <p:sldLayoutId id="2147483839" r:id="rId15"/>
    <p:sldLayoutId id="2147483840" r:id="rId16"/>
    <p:sldLayoutId id="2147483841" r:id="rId17"/>
    <p:sldLayoutId id="2147483843" r:id="rId18"/>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74.xm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51289C-6471-8407-D70E-8BC6B015BF82}"/>
              </a:ext>
            </a:extLst>
          </p:cNvPr>
          <p:cNvSpPr>
            <a:spLocks noGrp="1"/>
          </p:cNvSpPr>
          <p:nvPr>
            <p:ph type="sldNum" sz="quarter" idx="17"/>
          </p:nvPr>
        </p:nvSpPr>
        <p:spPr/>
        <p:txBody>
          <a:bodyPr/>
          <a:lstStyle/>
          <a:p>
            <a:fld id="{4F9AC08D-23A9-440E-BCB9-AA1E9877CC38}" type="slidenum">
              <a:rPr lang="en-US" smtClean="0"/>
              <a:pPr/>
              <a:t>1</a:t>
            </a:fld>
            <a:endParaRPr lang="en-US" dirty="0"/>
          </a:p>
        </p:txBody>
      </p:sp>
      <p:grpSp>
        <p:nvGrpSpPr>
          <p:cNvPr id="8" name="Group 7">
            <a:extLst>
              <a:ext uri="{FF2B5EF4-FFF2-40B4-BE49-F238E27FC236}">
                <a16:creationId xmlns:a16="http://schemas.microsoft.com/office/drawing/2014/main" id="{121BBD29-0E0E-6B15-0BC4-4915D1E497F5}"/>
              </a:ext>
            </a:extLst>
          </p:cNvPr>
          <p:cNvGrpSpPr/>
          <p:nvPr/>
        </p:nvGrpSpPr>
        <p:grpSpPr>
          <a:xfrm>
            <a:off x="0" y="-290625"/>
            <a:ext cx="12192000" cy="7148079"/>
            <a:chOff x="0" y="-290625"/>
            <a:chExt cx="12187238" cy="7148079"/>
          </a:xfrm>
        </p:grpSpPr>
        <p:pic>
          <p:nvPicPr>
            <p:cNvPr id="3" name="Picture 2">
              <a:extLst>
                <a:ext uri="{FF2B5EF4-FFF2-40B4-BE49-F238E27FC236}">
                  <a16:creationId xmlns:a16="http://schemas.microsoft.com/office/drawing/2014/main" id="{DE0873A5-DBCB-B942-66C4-2B22CAD978E2}"/>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0" y="0"/>
              <a:ext cx="12187238" cy="6857454"/>
            </a:xfrm>
            <a:prstGeom prst="rect">
              <a:avLst/>
            </a:prstGeom>
          </p:spPr>
        </p:pic>
        <p:sp>
          <p:nvSpPr>
            <p:cNvPr id="4" name="TextBox 3">
              <a:extLst>
                <a:ext uri="{FF2B5EF4-FFF2-40B4-BE49-F238E27FC236}">
                  <a16:creationId xmlns:a16="http://schemas.microsoft.com/office/drawing/2014/main" id="{2373E049-2607-169C-B5BC-6597DBDDCCD9}"/>
                </a:ext>
              </a:extLst>
            </p:cNvPr>
            <p:cNvSpPr txBox="1"/>
            <p:nvPr/>
          </p:nvSpPr>
          <p:spPr>
            <a:xfrm>
              <a:off x="1023443" y="3369201"/>
              <a:ext cx="4064924" cy="849626"/>
            </a:xfrm>
            <a:prstGeom prst="rect">
              <a:avLst/>
            </a:prstGeom>
            <a:noFill/>
          </p:spPr>
          <p:txBody>
            <a:bodyPr wrap="square" lIns="0" tIns="0" rIns="0" bIns="0" rtlCol="0" anchor="t">
              <a:noAutofit/>
            </a:bodyPr>
            <a:lstStyle/>
            <a:p>
              <a:pPr defTabSz="228600">
                <a:spcAft>
                  <a:spcPts val="1200"/>
                </a:spcAft>
              </a:pPr>
              <a:r>
                <a:rPr lang="en-US" sz="2000" dirty="0">
                  <a:solidFill>
                    <a:schemeClr val="bg1"/>
                  </a:solidFill>
                  <a:latin typeface="Graphik Light" panose="020B0403030202060203" pitchFamily="34" charset="77"/>
                  <a:sym typeface="Graphik Regular"/>
                </a:rPr>
                <a:t>Harness Generative AI to develop innovative solutions that boost business and societal growth</a:t>
              </a:r>
              <a:endParaRPr lang="pl-PL" sz="2000" dirty="0">
                <a:solidFill>
                  <a:schemeClr val="bg1"/>
                </a:solidFill>
                <a:latin typeface="Graphik Light" panose="020B0403030202060203" pitchFamily="34" charset="77"/>
                <a:sym typeface="Graphik Regular"/>
              </a:endParaRPr>
            </a:p>
          </p:txBody>
        </p:sp>
        <p:sp>
          <p:nvSpPr>
            <p:cNvPr id="5" name="TextBox 4">
              <a:extLst>
                <a:ext uri="{FF2B5EF4-FFF2-40B4-BE49-F238E27FC236}">
                  <a16:creationId xmlns:a16="http://schemas.microsoft.com/office/drawing/2014/main" id="{1A7657AF-FA57-CBCA-376F-99450FA46052}"/>
                </a:ext>
              </a:extLst>
            </p:cNvPr>
            <p:cNvSpPr txBox="1"/>
            <p:nvPr/>
          </p:nvSpPr>
          <p:spPr>
            <a:xfrm>
              <a:off x="1023443" y="2215949"/>
              <a:ext cx="4064924" cy="849626"/>
            </a:xfrm>
            <a:prstGeom prst="rect">
              <a:avLst/>
            </a:prstGeom>
            <a:noFill/>
          </p:spPr>
          <p:txBody>
            <a:bodyPr wrap="square" lIns="0" tIns="0" rIns="0" bIns="0" rtlCol="0" anchor="t">
              <a:noAutofit/>
            </a:bodyPr>
            <a:lstStyle/>
            <a:p>
              <a:pPr defTabSz="228600">
                <a:lnSpc>
                  <a:spcPts val="3260"/>
                </a:lnSpc>
                <a:spcAft>
                  <a:spcPts val="1200"/>
                </a:spcAft>
              </a:pPr>
              <a:r>
                <a:rPr lang="en-IN" sz="3400" spc="-150" dirty="0">
                  <a:solidFill>
                    <a:schemeClr val="bg1"/>
                  </a:solidFill>
                  <a:latin typeface="Graphik Medium" panose="020B0503030202060203" pitchFamily="34" charset="77"/>
                </a:rPr>
                <a:t>Accenture Innovation Challenge</a:t>
              </a:r>
              <a:endParaRPr lang="pl-PL" sz="3400" spc="-150" dirty="0">
                <a:solidFill>
                  <a:schemeClr val="bg1"/>
                </a:solidFill>
                <a:latin typeface="Graphik Medium" panose="020B0503030202060203" pitchFamily="34" charset="77"/>
                <a:sym typeface="Graphik Regular"/>
              </a:endParaRPr>
            </a:p>
          </p:txBody>
        </p:sp>
        <p:sp>
          <p:nvSpPr>
            <p:cNvPr id="6" name="TextBox 5">
              <a:extLst>
                <a:ext uri="{FF2B5EF4-FFF2-40B4-BE49-F238E27FC236}">
                  <a16:creationId xmlns:a16="http://schemas.microsoft.com/office/drawing/2014/main" id="{5318D484-3896-AC67-A749-4BDB007642FC}"/>
                </a:ext>
              </a:extLst>
            </p:cNvPr>
            <p:cNvSpPr txBox="1"/>
            <p:nvPr/>
          </p:nvSpPr>
          <p:spPr>
            <a:xfrm>
              <a:off x="2264735" y="-290625"/>
              <a:ext cx="0" cy="0"/>
            </a:xfrm>
            <a:prstGeom prst="rect">
              <a:avLst/>
            </a:prstGeom>
            <a:noFill/>
          </p:spPr>
          <p:txBody>
            <a:bodyPr wrap="none" lIns="0" tIns="0" rIns="0" bIns="0" rtlCol="0">
              <a:noAutofit/>
            </a:bodyPr>
            <a:lstStyle/>
            <a:p>
              <a:pPr algn="l" defTabSz="228600">
                <a:spcAft>
                  <a:spcPts val="1200"/>
                </a:spcAft>
              </a:pPr>
              <a:endParaRPr lang="en-US" noProof="0" dirty="0"/>
            </a:p>
          </p:txBody>
        </p:sp>
        <p:pic>
          <p:nvPicPr>
            <p:cNvPr id="7" name="Graphic 6">
              <a:extLst>
                <a:ext uri="{FF2B5EF4-FFF2-40B4-BE49-F238E27FC236}">
                  <a16:creationId xmlns:a16="http://schemas.microsoft.com/office/drawing/2014/main" id="{7561F617-CB08-F3CC-68CC-50A72E03313A}"/>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66749" y="339492"/>
              <a:ext cx="493863" cy="542046"/>
            </a:xfrm>
            <a:prstGeom prst="rect">
              <a:avLst/>
            </a:prstGeom>
          </p:spPr>
        </p:pic>
      </p:grpSp>
    </p:spTree>
    <p:extLst>
      <p:ext uri="{BB962C8B-B14F-4D97-AF65-F5344CB8AC3E}">
        <p14:creationId xmlns:p14="http://schemas.microsoft.com/office/powerpoint/2010/main" val="278679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3E37827-E5D7-46FD-9143-ABFBF88A628E}"/>
              </a:ext>
            </a:extLst>
          </p:cNvPr>
          <p:cNvSpPr/>
          <p:nvPr/>
        </p:nvSpPr>
        <p:spPr>
          <a:xfrm>
            <a:off x="6840827" y="2405772"/>
            <a:ext cx="1293204" cy="15467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4" name="Rectangle 23">
            <a:extLst>
              <a:ext uri="{FF2B5EF4-FFF2-40B4-BE49-F238E27FC236}">
                <a16:creationId xmlns:a16="http://schemas.microsoft.com/office/drawing/2014/main" id="{171E876B-A706-450C-8C34-951E6FA6C00F}"/>
              </a:ext>
            </a:extLst>
          </p:cNvPr>
          <p:cNvSpPr/>
          <p:nvPr/>
        </p:nvSpPr>
        <p:spPr>
          <a:xfrm>
            <a:off x="840608" y="2405772"/>
            <a:ext cx="1371986" cy="1469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8" name="Title 17">
            <a:extLst>
              <a:ext uri="{FF2B5EF4-FFF2-40B4-BE49-F238E27FC236}">
                <a16:creationId xmlns:a16="http://schemas.microsoft.com/office/drawing/2014/main" id="{00A31654-439B-4571-B7B1-2E29E58E752A}"/>
              </a:ext>
            </a:extLst>
          </p:cNvPr>
          <p:cNvSpPr>
            <a:spLocks noGrp="1"/>
          </p:cNvSpPr>
          <p:nvPr>
            <p:ph type="title"/>
          </p:nvPr>
        </p:nvSpPr>
        <p:spPr>
          <a:xfrm>
            <a:off x="461913" y="525056"/>
            <a:ext cx="11430000" cy="726439"/>
          </a:xfrm>
        </p:spPr>
        <p:txBody>
          <a:bodyPr/>
          <a:lstStyle/>
          <a:p>
            <a:r>
              <a:rPr lang="en-US" dirty="0">
                <a:latin typeface="Arial" panose="020B0604020202020204" pitchFamily="34" charset="0"/>
                <a:cs typeface="Arial" panose="020B0604020202020204" pitchFamily="34" charset="0"/>
              </a:rPr>
              <a:t>Team Details</a:t>
            </a:r>
            <a:endParaRPr lang="en-GB"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4258B87F-AD17-4B30-9FAA-C5C07FCFFE87}"/>
              </a:ext>
            </a:extLst>
          </p:cNvPr>
          <p:cNvSpPr>
            <a:spLocks noGrp="1"/>
          </p:cNvSpPr>
          <p:nvPr>
            <p:ph type="sldNum" sz="quarter" idx="4294967295"/>
          </p:nvPr>
        </p:nvSpPr>
        <p:spPr>
          <a:xfrm>
            <a:off x="11506202" y="6519009"/>
            <a:ext cx="385711"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000000">
                    <a:alpha val="40000"/>
                  </a:srgbClr>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000">
                  <a:alpha val="40000"/>
                </a:srgbClr>
              </a:solidFill>
              <a:effectLst/>
              <a:uLnTx/>
              <a:uFillTx/>
              <a:latin typeface="Graphik"/>
              <a:ea typeface="+mn-ea"/>
              <a:cs typeface="+mn-cs"/>
            </a:endParaRPr>
          </a:p>
        </p:txBody>
      </p:sp>
      <p:sp>
        <p:nvSpPr>
          <p:cNvPr id="39" name="Text Placeholder 27">
            <a:extLst>
              <a:ext uri="{FF2B5EF4-FFF2-40B4-BE49-F238E27FC236}">
                <a16:creationId xmlns:a16="http://schemas.microsoft.com/office/drawing/2014/main" id="{1D437424-4E2F-45EB-945E-4A07F8154854}"/>
              </a:ext>
            </a:extLst>
          </p:cNvPr>
          <p:cNvSpPr txBox="1">
            <a:spLocks/>
          </p:cNvSpPr>
          <p:nvPr/>
        </p:nvSpPr>
        <p:spPr>
          <a:xfrm>
            <a:off x="2596743" y="2000191"/>
            <a:ext cx="3177007" cy="811161"/>
          </a:xfrm>
          <a:prstGeom prst="rect">
            <a:avLst/>
          </a:prstGeom>
        </p:spPr>
        <p:txBody>
          <a:bodyPr vert="horz" lIns="0" tIns="0" rIns="0" bIns="0" rtlCol="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IN" sz="2200" i="0" dirty="0">
                <a:effectLst/>
                <a:latin typeface="Roboto" panose="02000000000000000000" pitchFamily="2" charset="0"/>
              </a:rPr>
              <a:t>Sonali Bhanudas Mali</a:t>
            </a:r>
            <a:endParaRPr kumimoji="0" lang="en-GB" sz="2200" i="0" u="none" strike="noStrike" kern="1200" cap="none" spc="0" normalizeH="0" baseline="0" noProof="0" dirty="0">
              <a:ln>
                <a:noFill/>
              </a:ln>
              <a:solidFill>
                <a:srgbClr val="A100FF"/>
              </a:solidFill>
              <a:effectLst/>
              <a:uLnTx/>
              <a:uFillTx/>
              <a:latin typeface="Graphik"/>
              <a:ea typeface="+mn-ea"/>
              <a:cs typeface="+mn-cs"/>
            </a:endParaRPr>
          </a:p>
        </p:txBody>
      </p:sp>
      <p:cxnSp>
        <p:nvCxnSpPr>
          <p:cNvPr id="6" name="Straight Connector 5">
            <a:extLst>
              <a:ext uri="{FF2B5EF4-FFF2-40B4-BE49-F238E27FC236}">
                <a16:creationId xmlns:a16="http://schemas.microsoft.com/office/drawing/2014/main" id="{503A2336-9DAB-4FE3-86E5-A5694B473965}"/>
              </a:ext>
            </a:extLst>
          </p:cNvPr>
          <p:cNvCxnSpPr>
            <a:cxnSpLocks/>
          </p:cNvCxnSpPr>
          <p:nvPr/>
        </p:nvCxnSpPr>
        <p:spPr>
          <a:xfrm>
            <a:off x="6096000" y="1521230"/>
            <a:ext cx="0" cy="4523725"/>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2BAEA9-C010-474F-8C80-BD3D504C25C1}"/>
              </a:ext>
            </a:extLst>
          </p:cNvPr>
          <p:cNvCxnSpPr/>
          <p:nvPr/>
        </p:nvCxnSpPr>
        <p:spPr>
          <a:xfrm>
            <a:off x="2623232"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7" name="Text Placeholder 27">
            <a:extLst>
              <a:ext uri="{FF2B5EF4-FFF2-40B4-BE49-F238E27FC236}">
                <a16:creationId xmlns:a16="http://schemas.microsoft.com/office/drawing/2014/main" id="{AB89B70E-DDF2-41D3-9411-6AA78204B1DA}"/>
              </a:ext>
            </a:extLst>
          </p:cNvPr>
          <p:cNvSpPr txBox="1">
            <a:spLocks/>
          </p:cNvSpPr>
          <p:nvPr/>
        </p:nvSpPr>
        <p:spPr>
          <a:xfrm>
            <a:off x="8617265" y="2191523"/>
            <a:ext cx="2923556"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defRPr/>
            </a:pPr>
            <a:r>
              <a:rPr lang="en-IN" sz="2200" dirty="0">
                <a:latin typeface="Roboto" panose="02000000000000000000" pitchFamily="2" charset="0"/>
              </a:rPr>
              <a:t>Akanksha Ramesh Solankurkar</a:t>
            </a:r>
            <a:endParaRPr lang="en-GB" sz="2200" dirty="0">
              <a:latin typeface="Roboto" panose="02000000000000000000" pitchFamily="2" charset="0"/>
            </a:endParaRPr>
          </a:p>
        </p:txBody>
      </p:sp>
      <p:cxnSp>
        <p:nvCxnSpPr>
          <p:cNvPr id="29" name="Straight Connector 28">
            <a:extLst>
              <a:ext uri="{FF2B5EF4-FFF2-40B4-BE49-F238E27FC236}">
                <a16:creationId xmlns:a16="http://schemas.microsoft.com/office/drawing/2014/main" id="{B388F804-0525-4F8E-A5CE-A9E521C1E260}"/>
              </a:ext>
            </a:extLst>
          </p:cNvPr>
          <p:cNvCxnSpPr/>
          <p:nvPr/>
        </p:nvCxnSpPr>
        <p:spPr>
          <a:xfrm>
            <a:off x="8617265" y="3044390"/>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1" name="Table 2">
            <a:extLst>
              <a:ext uri="{FF2B5EF4-FFF2-40B4-BE49-F238E27FC236}">
                <a16:creationId xmlns:a16="http://schemas.microsoft.com/office/drawing/2014/main" id="{A29DB088-2EF4-4C53-A6E2-75C9C7F34CAC}"/>
              </a:ext>
            </a:extLst>
          </p:cNvPr>
          <p:cNvGraphicFramePr>
            <a:graphicFrameLocks noGrp="1"/>
          </p:cNvGraphicFramePr>
          <p:nvPr>
            <p:extLst>
              <p:ext uri="{D42A27DB-BD31-4B8C-83A1-F6EECF244321}">
                <p14:modId xmlns:p14="http://schemas.microsoft.com/office/powerpoint/2010/main" val="4226843316"/>
              </p:ext>
            </p:extLst>
          </p:nvPr>
        </p:nvGraphicFramePr>
        <p:xfrm>
          <a:off x="461913" y="1173024"/>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solidFill>
                            <a:srgbClr val="A100FF"/>
                          </a:solidFill>
                          <a:latin typeface="Arial" panose="020B0604020202020204" pitchFamily="34" charset="0"/>
                          <a:cs typeface="Arial" panose="020B0604020202020204" pitchFamily="34" charset="0"/>
                        </a:rPr>
                        <a:t>TEAM NAME: </a:t>
                      </a:r>
                      <a:r>
                        <a:rPr lang="en-IN" sz="1800" b="1" i="0" kern="1200" dirty="0">
                          <a:solidFill>
                            <a:schemeClr val="dk1"/>
                          </a:solidFill>
                          <a:effectLst/>
                          <a:latin typeface="Arial" panose="020B0604020202020204" pitchFamily="34" charset="0"/>
                          <a:ea typeface="+mn-ea"/>
                          <a:cs typeface="Arial" panose="020B0604020202020204" pitchFamily="34" charset="0"/>
                        </a:rPr>
                        <a:t>InnovaAS</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latin typeface="Arial" panose="020B0604020202020204" pitchFamily="34" charset="0"/>
                        <a:cs typeface="Arial" panose="020B0604020202020204" pitchFamily="34" charset="0"/>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26" name="TextBox 25">
            <a:extLst>
              <a:ext uri="{FF2B5EF4-FFF2-40B4-BE49-F238E27FC236}">
                <a16:creationId xmlns:a16="http://schemas.microsoft.com/office/drawing/2014/main" id="{F2218D32-4F17-4A5E-9BE4-29837BF54E70}"/>
              </a:ext>
            </a:extLst>
          </p:cNvPr>
          <p:cNvSpPr txBox="1"/>
          <p:nvPr/>
        </p:nvSpPr>
        <p:spPr>
          <a:xfrm>
            <a:off x="2546955" y="3021757"/>
            <a:ext cx="2762684" cy="1384995"/>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College: D.Y Patil College of Engineering &amp; Technology Kolhapur, Maharashtra, India</a:t>
            </a:r>
          </a:p>
          <a:p>
            <a:r>
              <a:rPr lang="en-US" sz="1400" dirty="0">
                <a:latin typeface="Arial" panose="020B0604020202020204" pitchFamily="34" charset="0"/>
                <a:cs typeface="Arial" panose="020B0604020202020204" pitchFamily="34" charset="0"/>
              </a:rPr>
              <a:t>Stream: Computer Science &amp; Engineering (AIML)</a:t>
            </a:r>
          </a:p>
          <a:p>
            <a:r>
              <a:rPr lang="en-US" sz="1400" dirty="0">
                <a:latin typeface="Arial" panose="020B0604020202020204" pitchFamily="34" charset="0"/>
                <a:cs typeface="Arial" panose="020B0604020202020204" pitchFamily="34" charset="0"/>
              </a:rPr>
              <a:t>Year of graduation: 2026</a:t>
            </a:r>
          </a:p>
        </p:txBody>
      </p:sp>
      <p:sp>
        <p:nvSpPr>
          <p:cNvPr id="19" name="TextBox 18">
            <a:extLst>
              <a:ext uri="{FF2B5EF4-FFF2-40B4-BE49-F238E27FC236}">
                <a16:creationId xmlns:a16="http://schemas.microsoft.com/office/drawing/2014/main" id="{BB9131AF-0078-459E-83A3-73A8BC9A11B8}"/>
              </a:ext>
            </a:extLst>
          </p:cNvPr>
          <p:cNvSpPr txBox="1"/>
          <p:nvPr/>
        </p:nvSpPr>
        <p:spPr>
          <a:xfrm>
            <a:off x="8519882" y="3044663"/>
            <a:ext cx="2762684" cy="1384995"/>
          </a:xfrm>
          <a:prstGeom prst="rect">
            <a:avLst/>
          </a:prstGeom>
          <a:noFill/>
        </p:spPr>
        <p:txBody>
          <a:bodyPr wrap="square">
            <a:spAutoFit/>
          </a:bodyPr>
          <a:lstStyle>
            <a:defPPr>
              <a:defRPr lang="en-US"/>
            </a:defPPr>
            <a:lvl1pPr>
              <a:defRPr sz="1400">
                <a:latin typeface="Arial" panose="020B0604020202020204" pitchFamily="34" charset="0"/>
                <a:cs typeface="Arial" panose="020B0604020202020204" pitchFamily="34" charset="0"/>
              </a:defRPr>
            </a:lvl1pPr>
          </a:lstStyle>
          <a:p>
            <a:r>
              <a:rPr lang="en-US" sz="1400" dirty="0">
                <a:latin typeface="Arial" panose="020B0604020202020204" pitchFamily="34" charset="0"/>
                <a:cs typeface="Arial" panose="020B0604020202020204" pitchFamily="34" charset="0"/>
              </a:rPr>
              <a:t>College: D.Y Patil College of Engineering &amp; Technology Kolhapur, Maharashtra, India</a:t>
            </a:r>
          </a:p>
          <a:p>
            <a:r>
              <a:rPr lang="en-US" sz="1400" dirty="0">
                <a:latin typeface="Arial" panose="020B0604020202020204" pitchFamily="34" charset="0"/>
                <a:cs typeface="Arial" panose="020B0604020202020204" pitchFamily="34" charset="0"/>
              </a:rPr>
              <a:t>Stream: Computer Science &amp; Engineering (AIML)</a:t>
            </a:r>
          </a:p>
          <a:p>
            <a:r>
              <a:rPr lang="en-US" sz="1400" dirty="0">
                <a:latin typeface="Arial" panose="020B0604020202020204" pitchFamily="34" charset="0"/>
                <a:cs typeface="Arial" panose="020B0604020202020204" pitchFamily="34" charset="0"/>
              </a:rPr>
              <a:t>Year of graduation: 2026</a:t>
            </a:r>
          </a:p>
        </p:txBody>
      </p:sp>
      <p:pic>
        <p:nvPicPr>
          <p:cNvPr id="5" name="Picture 4">
            <a:extLst>
              <a:ext uri="{FF2B5EF4-FFF2-40B4-BE49-F238E27FC236}">
                <a16:creationId xmlns:a16="http://schemas.microsoft.com/office/drawing/2014/main" id="{69FEC66A-0D75-D884-8EC6-042ED9D8A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030" y="2203995"/>
            <a:ext cx="1293205" cy="1635523"/>
          </a:xfrm>
          <a:prstGeom prst="rect">
            <a:avLst/>
          </a:prstGeom>
        </p:spPr>
      </p:pic>
      <p:pic>
        <p:nvPicPr>
          <p:cNvPr id="4" name="Picture 3">
            <a:extLst>
              <a:ext uri="{FF2B5EF4-FFF2-40B4-BE49-F238E27FC236}">
                <a16:creationId xmlns:a16="http://schemas.microsoft.com/office/drawing/2014/main" id="{37A2A778-EDDB-34EA-AC49-2AB52BD48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309" y="2135097"/>
            <a:ext cx="1293200" cy="1647995"/>
          </a:xfrm>
          <a:prstGeom prst="rect">
            <a:avLst/>
          </a:prstGeom>
        </p:spPr>
      </p:pic>
    </p:spTree>
    <p:extLst>
      <p:ext uri="{BB962C8B-B14F-4D97-AF65-F5344CB8AC3E}">
        <p14:creationId xmlns:p14="http://schemas.microsoft.com/office/powerpoint/2010/main" val="295947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78657" y="246222"/>
            <a:ext cx="12034686" cy="470919"/>
          </a:xfrm>
          <a:solidFill>
            <a:srgbClr val="A100FF"/>
          </a:solidFill>
        </p:spPr>
        <p:txBody>
          <a:bodyPr>
            <a:normAutofit/>
          </a:bodyPr>
          <a:lstStyle/>
          <a:p>
            <a:r>
              <a:rPr lang="en-IN" sz="2000" b="1" dirty="0">
                <a:solidFill>
                  <a:schemeClr val="bg1"/>
                </a:solidFill>
                <a:latin typeface="Arial" panose="020B0604020202020204" pitchFamily="34" charset="0"/>
                <a:cs typeface="Arial" panose="020B0604020202020204" pitchFamily="34" charset="0"/>
              </a:rPr>
              <a:t>Problem Statement</a:t>
            </a:r>
            <a:endParaRPr lang="en-IN" sz="2000"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F25F4A6-10AE-C35E-F6B9-DBA241B68818}"/>
              </a:ext>
            </a:extLst>
          </p:cNvPr>
          <p:cNvSpPr txBox="1"/>
          <p:nvPr/>
        </p:nvSpPr>
        <p:spPr>
          <a:xfrm>
            <a:off x="78657" y="795000"/>
            <a:ext cx="12034686" cy="3570208"/>
          </a:xfrm>
          <a:prstGeom prst="rect">
            <a:avLst/>
          </a:prstGeom>
          <a:noFill/>
          <a:ln>
            <a:solidFill>
              <a:srgbClr val="A100FF"/>
            </a:solidFill>
          </a:ln>
        </p:spPr>
        <p:txBody>
          <a:bodyPr wrap="square" rtlCol="0">
            <a:spAutoFit/>
          </a:bodyPr>
          <a:lstStyle/>
          <a:p>
            <a:pPr algn="just"/>
            <a:r>
              <a:rPr lang="en-US" b="1" dirty="0">
                <a:highlight>
                  <a:srgbClr val="DCAFFF"/>
                </a:highlight>
                <a:latin typeface="Arial" panose="020B0604020202020204" pitchFamily="34" charset="0"/>
                <a:cs typeface="Arial" panose="020B0604020202020204" pitchFamily="34" charset="0"/>
              </a:rPr>
              <a:t>The Problem, Need &amp; Solution -</a:t>
            </a:r>
          </a:p>
          <a:p>
            <a:pPr algn="just"/>
            <a:r>
              <a:rPr lang="en-US" sz="1600" dirty="0">
                <a:latin typeface="Arial" panose="020B0604020202020204" pitchFamily="34" charset="0"/>
                <a:cs typeface="Arial" panose="020B0604020202020204" pitchFamily="34" charset="0"/>
              </a:rPr>
              <a:t>In e-commerce businesses, developers and strategists face </a:t>
            </a:r>
            <a:r>
              <a:rPr lang="en-US" sz="1600" b="1" dirty="0">
                <a:latin typeface="Arial" panose="020B0604020202020204" pitchFamily="34" charset="0"/>
                <a:cs typeface="Arial" panose="020B0604020202020204" pitchFamily="34" charset="0"/>
              </a:rPr>
              <a:t>significant challenges </a:t>
            </a:r>
            <a:r>
              <a:rPr lang="en-US" sz="1600" dirty="0">
                <a:latin typeface="Arial" panose="020B0604020202020204" pitchFamily="34" charset="0"/>
                <a:cs typeface="Arial" panose="020B0604020202020204" pitchFamily="34" charset="0"/>
              </a:rPr>
              <a:t>when extracting actionable insights from large, complex datasets related to </a:t>
            </a:r>
            <a:r>
              <a:rPr lang="en-US" sz="1600" b="1" dirty="0">
                <a:latin typeface="Arial" panose="020B0604020202020204" pitchFamily="34" charset="0"/>
                <a:cs typeface="Arial" panose="020B0604020202020204" pitchFamily="34" charset="0"/>
              </a:rPr>
              <a:t>demand forecasting, inventory management, product optimization and customer engagement. </a:t>
            </a:r>
            <a:r>
              <a:rPr lang="en-US" sz="1600" dirty="0">
                <a:latin typeface="Arial" panose="020B0604020202020204" pitchFamily="34" charset="0"/>
                <a:cs typeface="Arial" panose="020B0604020202020204" pitchFamily="34" charset="0"/>
              </a:rPr>
              <a:t>They often rely on </a:t>
            </a:r>
            <a:r>
              <a:rPr lang="en-US" sz="1600" b="1" dirty="0">
                <a:latin typeface="Arial" panose="020B0604020202020204" pitchFamily="34" charset="0"/>
                <a:cs typeface="Arial" panose="020B0604020202020204" pitchFamily="34" charset="0"/>
              </a:rPr>
              <a:t>manual data analysis</a:t>
            </a:r>
            <a:r>
              <a:rPr lang="en-US" sz="1600" dirty="0">
                <a:latin typeface="Arial" panose="020B0604020202020204" pitchFamily="34" charset="0"/>
                <a:cs typeface="Arial" panose="020B0604020202020204" pitchFamily="34" charset="0"/>
              </a:rPr>
              <a:t>, which is both </a:t>
            </a:r>
            <a:r>
              <a:rPr lang="en-US" sz="1600" b="1" dirty="0">
                <a:latin typeface="Arial" panose="020B0604020202020204" pitchFamily="34" charset="0"/>
                <a:cs typeface="Arial" panose="020B0604020202020204" pitchFamily="34" charset="0"/>
              </a:rPr>
              <a:t>time-consuming</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prone to error</a:t>
            </a:r>
            <a:r>
              <a:rPr lang="en-US" sz="1600" dirty="0">
                <a:latin typeface="Arial" panose="020B0604020202020204" pitchFamily="34" charset="0"/>
                <a:cs typeface="Arial" panose="020B0604020202020204" pitchFamily="34" charset="0"/>
              </a:rPr>
              <a:t>. Unstructured data, such as customer reviews and feedback, adds an additional layer of complexity, making it difficult to analyze customer sentiments and trends effectively. This process hinders productivity and delays critical decision-making, affecting overall business efficiency.</a:t>
            </a:r>
          </a:p>
          <a:p>
            <a:pPr algn="just"/>
            <a:r>
              <a:rPr lang="en-US" sz="1600" dirty="0">
                <a:latin typeface="Arial" panose="020B0604020202020204" pitchFamily="34" charset="0"/>
                <a:cs typeface="Arial" panose="020B0604020202020204" pitchFamily="34" charset="0"/>
              </a:rPr>
              <a:t>Our solution, </a:t>
            </a:r>
            <a:r>
              <a:rPr lang="en-US" sz="1600" b="1" dirty="0">
                <a:latin typeface="Arial" panose="020B0604020202020204" pitchFamily="34" charset="0"/>
                <a:cs typeface="Arial" panose="020B0604020202020204" pitchFamily="34" charset="0"/>
              </a:rPr>
              <a:t>InsightOptimizer</a:t>
            </a:r>
            <a:r>
              <a:rPr lang="en-US" sz="1600" dirty="0">
                <a:latin typeface="Arial" panose="020B0604020202020204" pitchFamily="34" charset="0"/>
                <a:cs typeface="Arial" panose="020B0604020202020204" pitchFamily="34" charset="0"/>
              </a:rPr>
              <a:t>, addresses these challenges by building a </a:t>
            </a:r>
            <a:r>
              <a:rPr lang="en-US" sz="1600" b="1" dirty="0">
                <a:latin typeface="Arial" panose="020B0604020202020204" pitchFamily="34" charset="0"/>
                <a:cs typeface="Arial" panose="020B0604020202020204" pitchFamily="34" charset="0"/>
              </a:rPr>
              <a:t>conversational interface </a:t>
            </a:r>
            <a:r>
              <a:rPr lang="en-US" sz="1600" dirty="0">
                <a:latin typeface="Arial" panose="020B0604020202020204" pitchFamily="34" charset="0"/>
                <a:cs typeface="Arial" panose="020B0604020202020204" pitchFamily="34" charset="0"/>
              </a:rPr>
              <a:t>that leverages </a:t>
            </a:r>
            <a:r>
              <a:rPr lang="en-US" sz="1600" b="1" dirty="0">
                <a:latin typeface="Arial" panose="020B0604020202020204" pitchFamily="34" charset="0"/>
                <a:cs typeface="Arial" panose="020B0604020202020204" pitchFamily="34" charset="0"/>
              </a:rPr>
              <a:t>Generative AI </a:t>
            </a:r>
            <a:r>
              <a:rPr lang="en-US" sz="1600" dirty="0">
                <a:latin typeface="Arial" panose="020B0604020202020204" pitchFamily="34" charset="0"/>
                <a:cs typeface="Arial" panose="020B0604020202020204" pitchFamily="34" charset="0"/>
              </a:rPr>
              <a:t>and </a:t>
            </a:r>
            <a:r>
              <a:rPr lang="en-US" sz="1600" b="1" dirty="0">
                <a:latin typeface="Arial" panose="020B0604020202020204" pitchFamily="34" charset="0"/>
                <a:cs typeface="Arial" panose="020B0604020202020204" pitchFamily="34" charset="0"/>
              </a:rPr>
              <a:t>advanced machine learning </a:t>
            </a:r>
            <a:r>
              <a:rPr lang="en-US" sz="1600" dirty="0">
                <a:latin typeface="Arial" panose="020B0604020202020204" pitchFamily="34" charset="0"/>
                <a:cs typeface="Arial" panose="020B0604020202020204" pitchFamily="34" charset="0"/>
              </a:rPr>
              <a:t>techniques. The system integrates a </a:t>
            </a:r>
            <a:r>
              <a:rPr lang="en-US" sz="1600" b="1" dirty="0">
                <a:latin typeface="Arial" panose="020B0604020202020204" pitchFamily="34" charset="0"/>
                <a:cs typeface="Arial" panose="020B0604020202020204" pitchFamily="34" charset="0"/>
              </a:rPr>
              <a:t>vector database </a:t>
            </a:r>
            <a:r>
              <a:rPr lang="en-US" sz="1600" dirty="0">
                <a:latin typeface="Arial" panose="020B0604020202020204" pitchFamily="34" charset="0"/>
                <a:cs typeface="Arial" panose="020B0604020202020204" pitchFamily="34" charset="0"/>
              </a:rPr>
              <a:t>to store and retrieve data sources and uses a </a:t>
            </a:r>
            <a:r>
              <a:rPr lang="en-US" sz="1600" b="1" dirty="0">
                <a:latin typeface="Arial" panose="020B0604020202020204" pitchFamily="34" charset="0"/>
                <a:cs typeface="Arial" panose="020B0604020202020204" pitchFamily="34" charset="0"/>
              </a:rPr>
              <a:t>Large Language Model (LLM) </a:t>
            </a:r>
            <a:r>
              <a:rPr lang="en-US" sz="1600" dirty="0">
                <a:latin typeface="Arial" panose="020B0604020202020204" pitchFamily="34" charset="0"/>
                <a:cs typeface="Arial" panose="020B0604020202020204" pitchFamily="34" charset="0"/>
              </a:rPr>
              <a:t>to process </a:t>
            </a:r>
            <a:r>
              <a:rPr lang="en-US" sz="1600" b="1" dirty="0">
                <a:latin typeface="Arial" panose="020B0604020202020204" pitchFamily="34" charset="0"/>
                <a:cs typeface="Arial" panose="020B0604020202020204" pitchFamily="34" charset="0"/>
              </a:rPr>
              <a:t>natural language queries</a:t>
            </a:r>
            <a:r>
              <a:rPr lang="en-US" sz="1600" dirty="0">
                <a:latin typeface="Arial" panose="020B0604020202020204" pitchFamily="34" charset="0"/>
                <a:cs typeface="Arial" panose="020B0604020202020204" pitchFamily="34" charset="0"/>
              </a:rPr>
              <a:t>. When developers insert a query into </a:t>
            </a:r>
            <a:r>
              <a:rPr lang="en-US" sz="1600" b="1" dirty="0">
                <a:latin typeface="Arial" panose="020B0604020202020204" pitchFamily="34" charset="0"/>
                <a:cs typeface="Arial" panose="020B0604020202020204" pitchFamily="34" charset="0"/>
              </a:rPr>
              <a:t>InsightOptimizer</a:t>
            </a:r>
            <a:r>
              <a:rPr lang="en-US" sz="1600" dirty="0">
                <a:latin typeface="Arial" panose="020B0604020202020204" pitchFamily="34" charset="0"/>
                <a:cs typeface="Arial" panose="020B0604020202020204" pitchFamily="34" charset="0"/>
              </a:rPr>
              <a:t>, the LLM processes it, retrieves relevant data, and provides </a:t>
            </a:r>
            <a:r>
              <a:rPr lang="en-US" sz="1600" b="1" dirty="0">
                <a:latin typeface="Arial" panose="020B0604020202020204" pitchFamily="34" charset="0"/>
                <a:cs typeface="Arial" panose="020B0604020202020204" pitchFamily="34" charset="0"/>
              </a:rPr>
              <a:t>meaningful insights </a:t>
            </a:r>
            <a:r>
              <a:rPr lang="en-US" sz="1600" dirty="0">
                <a:latin typeface="Arial" panose="020B0604020202020204" pitchFamily="34" charset="0"/>
                <a:cs typeface="Arial" panose="020B0604020202020204" pitchFamily="34" charset="0"/>
              </a:rPr>
              <a:t>tailored to the specific query. This approach allows developers to interact with data more </a:t>
            </a:r>
            <a:r>
              <a:rPr lang="en-US" sz="1600" b="1" dirty="0">
                <a:latin typeface="Arial" panose="020B0604020202020204" pitchFamily="34" charset="0"/>
                <a:cs typeface="Arial" panose="020B0604020202020204" pitchFamily="34" charset="0"/>
              </a:rPr>
              <a:t>seamlessly, reducing manual analysis, improving decision-making,</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increasing productivity</a:t>
            </a:r>
            <a:r>
              <a:rPr lang="en-US" sz="1600" dirty="0">
                <a:latin typeface="Arial" panose="020B0604020202020204" pitchFamily="34" charset="0"/>
                <a:cs typeface="Arial" panose="020B0604020202020204" pitchFamily="34" charset="0"/>
              </a:rPr>
              <a:t>. By offering an intuitive interface that </a:t>
            </a:r>
            <a:r>
              <a:rPr lang="en-US" sz="1600" b="1" dirty="0">
                <a:latin typeface="Arial" panose="020B0604020202020204" pitchFamily="34" charset="0"/>
                <a:cs typeface="Arial" panose="020B0604020202020204" pitchFamily="34" charset="0"/>
              </a:rPr>
              <a:t>handles complex and unstructured data</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InsightOptimizer</a:t>
            </a:r>
            <a:r>
              <a:rPr lang="en-US" sz="1600" dirty="0">
                <a:latin typeface="Arial" panose="020B0604020202020204" pitchFamily="34" charset="0"/>
                <a:cs typeface="Arial" panose="020B0604020202020204" pitchFamily="34" charset="0"/>
              </a:rPr>
              <a:t> streamlines operations and delivers valuable insights in real time. The system is scalable, making it feasible for businesses to implement and </a:t>
            </a:r>
            <a:r>
              <a:rPr lang="en-US" sz="1600" b="1" dirty="0">
                <a:latin typeface="Arial" panose="020B0604020202020204" pitchFamily="34" charset="0"/>
                <a:cs typeface="Arial" panose="020B0604020202020204" pitchFamily="34" charset="0"/>
              </a:rPr>
              <a:t>optimize</a:t>
            </a:r>
            <a:r>
              <a:rPr lang="en-US" sz="1600" dirty="0">
                <a:latin typeface="Arial" panose="020B0604020202020204" pitchFamily="34" charset="0"/>
                <a:cs typeface="Arial" panose="020B0604020202020204" pitchFamily="34" charset="0"/>
              </a:rPr>
              <a:t> their </a:t>
            </a:r>
            <a:r>
              <a:rPr lang="en-US" sz="1600" b="1" dirty="0">
                <a:latin typeface="Arial" panose="020B0604020202020204" pitchFamily="34" charset="0"/>
                <a:cs typeface="Arial" panose="020B0604020202020204" pitchFamily="34" charset="0"/>
              </a:rPr>
              <a:t>workflows.</a:t>
            </a:r>
          </a:p>
        </p:txBody>
      </p:sp>
      <p:sp>
        <p:nvSpPr>
          <p:cNvPr id="2" name="TextBox 1">
            <a:extLst>
              <a:ext uri="{FF2B5EF4-FFF2-40B4-BE49-F238E27FC236}">
                <a16:creationId xmlns:a16="http://schemas.microsoft.com/office/drawing/2014/main" id="{433AFC14-928D-67D3-9AD1-ABC8291858D2}"/>
              </a:ext>
            </a:extLst>
          </p:cNvPr>
          <p:cNvSpPr txBox="1"/>
          <p:nvPr/>
        </p:nvSpPr>
        <p:spPr>
          <a:xfrm>
            <a:off x="78657" y="4503608"/>
            <a:ext cx="12034686" cy="1107996"/>
          </a:xfrm>
          <a:prstGeom prst="rect">
            <a:avLst/>
          </a:prstGeom>
          <a:noFill/>
          <a:ln>
            <a:solidFill>
              <a:srgbClr val="7030A0"/>
            </a:solidFill>
          </a:ln>
        </p:spPr>
        <p:txBody>
          <a:bodyPr wrap="square" rtlCol="0">
            <a:spAutoFit/>
          </a:bodyPr>
          <a:lstStyle/>
          <a:p>
            <a:pPr algn="just"/>
            <a:r>
              <a:rPr lang="en-IN" b="1" dirty="0">
                <a:highlight>
                  <a:srgbClr val="DCAFFF"/>
                </a:highlight>
                <a:latin typeface="Arial" panose="020B0604020202020204" pitchFamily="34" charset="0"/>
                <a:cs typeface="Arial" panose="020B0604020202020204" pitchFamily="34" charset="0"/>
              </a:rPr>
              <a:t>What does it aims to solve?</a:t>
            </a:r>
          </a:p>
          <a:p>
            <a:pPr algn="just"/>
            <a:r>
              <a:rPr lang="en-US" sz="1600" dirty="0">
                <a:latin typeface="Arial" panose="020B0604020202020204" pitchFamily="34" charset="0"/>
                <a:cs typeface="Arial" panose="020B0604020202020204" pitchFamily="34" charset="0"/>
              </a:rPr>
              <a:t>It aims to solve several major challenges faced by developers in e-commerce businesses, specifically in areas like demand forecasting, inventory management, and customer engagement analysis including - </a:t>
            </a:r>
            <a:r>
              <a:rPr lang="en-IN" sz="1600" b="1" dirty="0">
                <a:latin typeface="Arial" panose="020B0604020202020204" pitchFamily="34" charset="0"/>
                <a:cs typeface="Arial" panose="020B0604020202020204" pitchFamily="34" charset="0"/>
              </a:rPr>
              <a:t>Manual Analysis, Processing Unstructured Data, Lack of Real-Time Insights &amp; Limited Personalization.</a:t>
            </a:r>
            <a:endParaRPr lang="en-IN" sz="1600" b="1" dirty="0">
              <a:highlight>
                <a:srgbClr val="DCAFFF"/>
              </a:highligh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AD8DED4-203E-B9A7-8806-BDAE2A3FF5E7}"/>
              </a:ext>
            </a:extLst>
          </p:cNvPr>
          <p:cNvSpPr txBox="1"/>
          <p:nvPr/>
        </p:nvSpPr>
        <p:spPr>
          <a:xfrm>
            <a:off x="78657" y="5750004"/>
            <a:ext cx="12034686" cy="861774"/>
          </a:xfrm>
          <a:prstGeom prst="rect">
            <a:avLst/>
          </a:prstGeom>
          <a:noFill/>
          <a:ln>
            <a:solidFill>
              <a:srgbClr val="7030A0"/>
            </a:solidFill>
          </a:ln>
        </p:spPr>
        <p:txBody>
          <a:bodyPr wrap="square" rtlCol="0">
            <a:spAutoFit/>
          </a:bodyPr>
          <a:lstStyle/>
          <a:p>
            <a:pPr algn="just"/>
            <a:r>
              <a:rPr lang="en-IN" b="1" dirty="0">
                <a:highlight>
                  <a:srgbClr val="DCAFFF"/>
                </a:highlight>
                <a:latin typeface="Arial" panose="020B0604020202020204" pitchFamily="34" charset="0"/>
                <a:cs typeface="Arial" panose="020B0604020202020204" pitchFamily="34" charset="0"/>
              </a:rPr>
              <a:t>Target Audience – </a:t>
            </a:r>
          </a:p>
          <a:p>
            <a:pPr algn="just"/>
            <a:r>
              <a:rPr lang="en-IN" sz="1600" dirty="0">
                <a:latin typeface="Arial" panose="020B0604020202020204" pitchFamily="34" charset="0"/>
                <a:cs typeface="Arial" panose="020B0604020202020204" pitchFamily="34" charset="0"/>
              </a:rPr>
              <a:t>Developers, Data Analysts, E-Commerce Strategists, Product Managers, Marketing Teams, Inventory Managers, Customer Support Teams, etc</a:t>
            </a:r>
          </a:p>
        </p:txBody>
      </p:sp>
    </p:spTree>
    <p:extLst>
      <p:ext uri="{BB962C8B-B14F-4D97-AF65-F5344CB8AC3E}">
        <p14:creationId xmlns:p14="http://schemas.microsoft.com/office/powerpoint/2010/main" val="969716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7D7D7FD-B1F9-2A04-51FD-2DED7B425C72}"/>
              </a:ext>
            </a:extLst>
          </p:cNvPr>
          <p:cNvPicPr>
            <a:picLocks noChangeAspect="1"/>
          </p:cNvPicPr>
          <p:nvPr/>
        </p:nvPicPr>
        <p:blipFill>
          <a:blip r:embed="rId2"/>
          <a:srcRect l="1102" r="1260"/>
          <a:stretch/>
        </p:blipFill>
        <p:spPr>
          <a:xfrm>
            <a:off x="5948513" y="687152"/>
            <a:ext cx="6243486" cy="4351487"/>
          </a:xfrm>
          <a:prstGeom prst="rect">
            <a:avLst/>
          </a:prstGeom>
        </p:spPr>
      </p:pic>
      <p:sp>
        <p:nvSpPr>
          <p:cNvPr id="4" name="Title 3"/>
          <p:cNvSpPr>
            <a:spLocks noGrp="1"/>
          </p:cNvSpPr>
          <p:nvPr>
            <p:ph type="title" idx="4294967295"/>
          </p:nvPr>
        </p:nvSpPr>
        <p:spPr>
          <a:xfrm>
            <a:off x="147485" y="264027"/>
            <a:ext cx="11897030" cy="423125"/>
          </a:xfrm>
          <a:solidFill>
            <a:srgbClr val="A100FF"/>
          </a:solidFill>
        </p:spPr>
        <p:txBody>
          <a:bodyPr vert="horz" lIns="91440" tIns="45720" rIns="91440" bIns="45720" rtlCol="0" anchor="ctr">
            <a:normAutofit/>
          </a:bodyPr>
          <a:lstStyle/>
          <a:p>
            <a:r>
              <a:rPr lang="en-IN" sz="2000" b="1" dirty="0">
                <a:solidFill>
                  <a:schemeClr val="bg1"/>
                </a:solidFill>
                <a:latin typeface="Arial" panose="020B0604020202020204" pitchFamily="34" charset="0"/>
                <a:cs typeface="Arial" panose="020B0604020202020204" pitchFamily="34" charset="0"/>
              </a:rPr>
              <a:t>Proposed solution </a:t>
            </a:r>
          </a:p>
        </p:txBody>
      </p:sp>
      <p:sp>
        <p:nvSpPr>
          <p:cNvPr id="2" name="TextBox 1">
            <a:extLst>
              <a:ext uri="{FF2B5EF4-FFF2-40B4-BE49-F238E27FC236}">
                <a16:creationId xmlns:a16="http://schemas.microsoft.com/office/drawing/2014/main" id="{5970F95F-E5CD-DB05-6FE2-8BA940160ED0}"/>
              </a:ext>
            </a:extLst>
          </p:cNvPr>
          <p:cNvSpPr txBox="1"/>
          <p:nvPr/>
        </p:nvSpPr>
        <p:spPr>
          <a:xfrm>
            <a:off x="147486" y="771723"/>
            <a:ext cx="5801030" cy="6015621"/>
          </a:xfrm>
          <a:prstGeom prst="rect">
            <a:avLst/>
          </a:prstGeom>
          <a:noFill/>
          <a:ln>
            <a:solidFill>
              <a:srgbClr val="7030A0"/>
            </a:solidFill>
          </a:ln>
        </p:spPr>
        <p:txBody>
          <a:bodyPr wrap="square" rtlCol="0">
            <a:spAutoFit/>
          </a:bodyPr>
          <a:lstStyle/>
          <a:p>
            <a:pPr algn="just">
              <a:lnSpc>
                <a:spcPct val="107000"/>
              </a:lnSpc>
              <a:spcAft>
                <a:spcPts val="800"/>
              </a:spcAft>
            </a:pPr>
            <a:r>
              <a:rPr lang="en-IN" sz="1200" b="1" kern="100" dirty="0">
                <a:effectLst/>
                <a:latin typeface="Arial" panose="020B0604020202020204" pitchFamily="34" charset="0"/>
                <a:ea typeface="Calibri" panose="020F0502020204030204" pitchFamily="34" charset="0"/>
                <a:cs typeface="Times New Roman" panose="02020603050405020304" pitchFamily="18" charset="0"/>
              </a:rPr>
              <a:t>User Input</a:t>
            </a:r>
            <a:r>
              <a:rPr lang="en-IN" sz="1200" kern="100" dirty="0">
                <a:effectLst/>
                <a:latin typeface="Arial" panose="020B0604020202020204" pitchFamily="34" charset="0"/>
                <a:ea typeface="Calibri" panose="020F0502020204030204" pitchFamily="34" charset="0"/>
                <a:cs typeface="Times New Roman" panose="02020603050405020304" pitchFamily="18" charset="0"/>
              </a:rPr>
              <a:t>: A user submits a query related to </a:t>
            </a:r>
            <a:r>
              <a:rPr lang="en-IN" sz="1200" b="1" kern="100" dirty="0">
                <a:effectLst/>
                <a:latin typeface="Arial" panose="020B0604020202020204" pitchFamily="34" charset="0"/>
                <a:ea typeface="Calibri" panose="020F0502020204030204" pitchFamily="34" charset="0"/>
                <a:cs typeface="Times New Roman" panose="02020603050405020304" pitchFamily="18" charset="0"/>
              </a:rPr>
              <a:t>Demand Forecasting</a:t>
            </a:r>
            <a:r>
              <a:rPr lang="en-IN" sz="1200" kern="100" dirty="0">
                <a:effectLst/>
                <a:latin typeface="Arial" panose="020B0604020202020204" pitchFamily="34" charset="0"/>
                <a:ea typeface="Calibri" panose="020F0502020204030204" pitchFamily="34" charset="0"/>
                <a:cs typeface="Times New Roman" panose="02020603050405020304" pitchFamily="18" charset="0"/>
              </a:rPr>
              <a:t>, </a:t>
            </a:r>
            <a:r>
              <a:rPr lang="en-IN" sz="1200" b="1" kern="100" dirty="0">
                <a:effectLst/>
                <a:latin typeface="Arial" panose="020B0604020202020204" pitchFamily="34" charset="0"/>
                <a:ea typeface="Calibri" panose="020F0502020204030204" pitchFamily="34" charset="0"/>
                <a:cs typeface="Times New Roman" panose="02020603050405020304" pitchFamily="18" charset="0"/>
              </a:rPr>
              <a:t>Inventory Management</a:t>
            </a:r>
            <a:r>
              <a:rPr lang="en-IN" sz="1200" kern="100" dirty="0">
                <a:effectLst/>
                <a:latin typeface="Arial" panose="020B0604020202020204" pitchFamily="34" charset="0"/>
                <a:ea typeface="Calibri" panose="020F0502020204030204" pitchFamily="34" charset="0"/>
                <a:cs typeface="Times New Roman" panose="02020603050405020304" pitchFamily="18" charset="0"/>
              </a:rPr>
              <a:t>, or </a:t>
            </a:r>
            <a:r>
              <a:rPr lang="en-IN" sz="1200" b="1" kern="100" dirty="0">
                <a:effectLst/>
                <a:latin typeface="Arial" panose="020B0604020202020204" pitchFamily="34" charset="0"/>
                <a:ea typeface="Calibri" panose="020F0502020204030204" pitchFamily="34" charset="0"/>
                <a:cs typeface="Times New Roman" panose="02020603050405020304" pitchFamily="18" charset="0"/>
              </a:rPr>
              <a:t>Product Optimization</a:t>
            </a:r>
            <a:r>
              <a:rPr lang="en-IN" sz="1200" kern="100" dirty="0">
                <a:effectLst/>
                <a:latin typeface="Arial" panose="020B0604020202020204" pitchFamily="34" charset="0"/>
                <a:ea typeface="Calibri" panose="020F0502020204030204" pitchFamily="34" charset="0"/>
                <a:cs typeface="Times New Roman" panose="02020603050405020304" pitchFamily="18" charset="0"/>
              </a:rPr>
              <a: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b="1" kern="100" dirty="0">
                <a:effectLst/>
                <a:latin typeface="Arial" panose="020B0604020202020204" pitchFamily="34" charset="0"/>
                <a:ea typeface="Calibri" panose="020F0502020204030204" pitchFamily="34" charset="0"/>
                <a:cs typeface="Times New Roman" panose="02020603050405020304" pitchFamily="18" charset="0"/>
              </a:rPr>
              <a:t>Data Storage</a:t>
            </a:r>
            <a:r>
              <a:rPr lang="en-IN" sz="1200" kern="100" dirty="0">
                <a:effectLst/>
                <a:latin typeface="Arial" panose="020B0604020202020204" pitchFamily="34" charset="0"/>
                <a:ea typeface="Calibri" panose="020F0502020204030204" pitchFamily="34" charset="0"/>
                <a:cs typeface="Times New Roman" panose="02020603050405020304" pitchFamily="18" charset="0"/>
              </a:rPr>
              <a:t>:</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kern="100" dirty="0">
                <a:effectLst/>
                <a:latin typeface="Arial" panose="020B0604020202020204" pitchFamily="34" charset="0"/>
                <a:ea typeface="Calibri" panose="020F0502020204030204" pitchFamily="34" charset="0"/>
                <a:cs typeface="Times New Roman" panose="02020603050405020304" pitchFamily="18" charset="0"/>
              </a:rPr>
              <a:t>The query triggers storage of various data types in a </a:t>
            </a:r>
            <a:r>
              <a:rPr lang="en-IN" sz="1200" b="1" kern="100" dirty="0">
                <a:effectLst/>
                <a:latin typeface="Arial" panose="020B0604020202020204" pitchFamily="34" charset="0"/>
                <a:ea typeface="Calibri" panose="020F0502020204030204" pitchFamily="34" charset="0"/>
                <a:cs typeface="Times New Roman" panose="02020603050405020304" pitchFamily="18" charset="0"/>
              </a:rPr>
              <a:t>Vector Database</a:t>
            </a:r>
            <a:r>
              <a:rPr lang="en-IN" sz="1200" kern="100" dirty="0">
                <a:effectLst/>
                <a:latin typeface="Arial" panose="020B0604020202020204" pitchFamily="34" charset="0"/>
                <a:ea typeface="Calibri" panose="020F0502020204030204" pitchFamily="34" charset="0"/>
                <a:cs typeface="Times New Roman" panose="02020603050405020304" pitchFamily="18" charset="0"/>
              </a:rPr>
              <a:t>, including:</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Symbol" panose="05050102010706020507" pitchFamily="18" charset="2"/>
              <a:buChar char=""/>
            </a:pPr>
            <a:r>
              <a:rPr lang="en-IN" sz="1200" b="1" kern="100" dirty="0">
                <a:effectLst/>
                <a:latin typeface="Arial" panose="020B0604020202020204" pitchFamily="34" charset="0"/>
                <a:ea typeface="Calibri" panose="020F0502020204030204" pitchFamily="34" charset="0"/>
                <a:cs typeface="Times New Roman" panose="02020603050405020304" pitchFamily="18" charset="0"/>
              </a:rPr>
              <a:t>Sales Data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Symbol" panose="05050102010706020507" pitchFamily="18" charset="2"/>
              <a:buChar char=""/>
            </a:pPr>
            <a:r>
              <a:rPr lang="en-IN" sz="1200" b="1" kern="100" dirty="0">
                <a:effectLst/>
                <a:latin typeface="Arial" panose="020B0604020202020204" pitchFamily="34" charset="0"/>
                <a:ea typeface="Calibri" panose="020F0502020204030204" pitchFamily="34" charset="0"/>
                <a:cs typeface="Times New Roman" panose="02020603050405020304" pitchFamily="18" charset="0"/>
              </a:rPr>
              <a:t>Inventory Data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Symbol" panose="05050102010706020507" pitchFamily="18" charset="2"/>
              <a:buChar char=""/>
            </a:pPr>
            <a:r>
              <a:rPr lang="en-IN" sz="1200" b="1" kern="100" dirty="0">
                <a:effectLst/>
                <a:latin typeface="Arial" panose="020B0604020202020204" pitchFamily="34" charset="0"/>
                <a:ea typeface="Calibri" panose="020F0502020204030204" pitchFamily="34" charset="0"/>
                <a:cs typeface="Times New Roman" panose="02020603050405020304" pitchFamily="18" charset="0"/>
              </a:rPr>
              <a:t>Product Reviews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Symbol" panose="05050102010706020507" pitchFamily="18" charset="2"/>
              <a:buChar char=""/>
            </a:pPr>
            <a:r>
              <a:rPr lang="en-IN" sz="1200" b="1" kern="100" dirty="0">
                <a:effectLst/>
                <a:latin typeface="Arial" panose="020B0604020202020204" pitchFamily="34" charset="0"/>
                <a:ea typeface="Calibri" panose="020F0502020204030204" pitchFamily="34" charset="0"/>
                <a:cs typeface="Times New Roman" panose="02020603050405020304" pitchFamily="18" charset="0"/>
              </a:rPr>
              <a:t>Supplier &amp; Logistics Data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Symbol" panose="05050102010706020507" pitchFamily="18" charset="2"/>
              <a:buChar char=""/>
            </a:pPr>
            <a:r>
              <a:rPr lang="en-IN" sz="1200" b="1" kern="100" dirty="0">
                <a:effectLst/>
                <a:latin typeface="Arial" panose="020B0604020202020204" pitchFamily="34" charset="0"/>
                <a:ea typeface="Calibri" panose="020F0502020204030204" pitchFamily="34" charset="0"/>
                <a:cs typeface="Times New Roman" panose="02020603050405020304" pitchFamily="18" charset="0"/>
              </a:rPr>
              <a:t>Warehouse &amp; Stock Data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b="1" dirty="0">
                <a:effectLst/>
                <a:latin typeface="Arial" panose="020B0604020202020204" pitchFamily="34" charset="0"/>
                <a:ea typeface="Times New Roman" panose="02020603050405020304" pitchFamily="18" charset="0"/>
              </a:rPr>
              <a:t>Demand Forecasting</a:t>
            </a:r>
            <a:endParaRPr lang="en-IN" sz="1200" b="1"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1200" dirty="0">
                <a:effectLst/>
                <a:latin typeface="Arial" panose="020B0604020202020204" pitchFamily="34" charset="0"/>
                <a:ea typeface="Times New Roman" panose="02020603050405020304" pitchFamily="18" charset="0"/>
              </a:rPr>
              <a:t>Users query future product demand, and the system retrieves historical sales data from a vector database. By applying advanced forecasting algorithms and LLMs, it identifies trends and generates actionable insights. This streamlines decision-making for inventory and marketing strategies, enhancing productivity by reducing manual efforts.</a:t>
            </a:r>
            <a:endParaRPr lang="en-IN" sz="1200" dirty="0">
              <a:effectLst/>
              <a:latin typeface="Times New Roman" panose="02020603050405020304" pitchFamily="18" charset="0"/>
              <a:ea typeface="Times New Roman" panose="02020603050405020304" pitchFamily="18" charset="0"/>
            </a:endParaRPr>
          </a:p>
          <a:p>
            <a:pPr algn="just"/>
            <a:r>
              <a:rPr lang="en-IN" sz="1200" b="1" dirty="0">
                <a:effectLst/>
                <a:latin typeface="Arial" panose="020B0604020202020204" pitchFamily="34" charset="0"/>
                <a:ea typeface="Times New Roman" panose="02020603050405020304" pitchFamily="18" charset="0"/>
              </a:rPr>
              <a:t>Inventory Management</a:t>
            </a:r>
            <a:endParaRPr lang="en-IN" sz="1200" b="1"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1200" dirty="0">
                <a:effectLst/>
                <a:latin typeface="Arial" panose="020B0604020202020204" pitchFamily="34" charset="0"/>
                <a:ea typeface="Times New Roman" panose="02020603050405020304" pitchFamily="18" charset="0"/>
              </a:rPr>
              <a:t>Users inquire about stock levels and supplier logistics. The system analyzes inventory data with LLMs to determine optimal stock levels based on sales trends. It provides tailored recommendations, helping businesses maintain adequate inventory and minimizing risks of stock-outs or overstocking, thus improving operational efficiency through automation.</a:t>
            </a:r>
            <a:endParaRPr lang="en-IN" sz="1200" dirty="0">
              <a:effectLst/>
              <a:latin typeface="Times New Roman" panose="02020603050405020304" pitchFamily="18" charset="0"/>
              <a:ea typeface="Times New Roman" panose="02020603050405020304" pitchFamily="18" charset="0"/>
            </a:endParaRPr>
          </a:p>
          <a:p>
            <a:pPr algn="just"/>
            <a:r>
              <a:rPr lang="en-IN" sz="1200" b="1" dirty="0">
                <a:effectLst/>
                <a:latin typeface="Arial" panose="020B0604020202020204" pitchFamily="34" charset="0"/>
                <a:ea typeface="Times New Roman" panose="02020603050405020304" pitchFamily="18" charset="0"/>
              </a:rPr>
              <a:t>Product Optimization</a:t>
            </a:r>
            <a:endParaRPr lang="en-IN" sz="1200" b="1"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1200" dirty="0">
                <a:effectLst/>
                <a:latin typeface="Arial" panose="020B0604020202020204" pitchFamily="34" charset="0"/>
                <a:ea typeface="Times New Roman" panose="02020603050405020304" pitchFamily="18" charset="0"/>
              </a:rPr>
              <a:t>Users seek ways to enhance product offerings. The system collects customer feedback and sales data, utilizing NLP and LLMs for sentiment analysis. Insights gained help businesses refine product strategies, increasing customer satisfaction and engagement while optimizing resource allocation, leading to greater operational efficiency.</a:t>
            </a:r>
          </a:p>
        </p:txBody>
      </p:sp>
      <p:pic>
        <p:nvPicPr>
          <p:cNvPr id="12" name="Picture 11">
            <a:extLst>
              <a:ext uri="{FF2B5EF4-FFF2-40B4-BE49-F238E27FC236}">
                <a16:creationId xmlns:a16="http://schemas.microsoft.com/office/drawing/2014/main" id="{4441F601-02EE-72D0-B252-F0AE0BD314AB}"/>
              </a:ext>
            </a:extLst>
          </p:cNvPr>
          <p:cNvPicPr>
            <a:picLocks noChangeAspect="1"/>
          </p:cNvPicPr>
          <p:nvPr/>
        </p:nvPicPr>
        <p:blipFill>
          <a:blip r:embed="rId3"/>
          <a:srcRect r="2479" b="4357"/>
          <a:stretch/>
        </p:blipFill>
        <p:spPr>
          <a:xfrm>
            <a:off x="6096000" y="4935795"/>
            <a:ext cx="6096000" cy="1922205"/>
          </a:xfrm>
          <a:prstGeom prst="rect">
            <a:avLst/>
          </a:prstGeom>
        </p:spPr>
      </p:pic>
      <p:sp>
        <p:nvSpPr>
          <p:cNvPr id="15" name="TextBox 14">
            <a:extLst>
              <a:ext uri="{FF2B5EF4-FFF2-40B4-BE49-F238E27FC236}">
                <a16:creationId xmlns:a16="http://schemas.microsoft.com/office/drawing/2014/main" id="{82F7D9DA-155B-2B9F-6000-9DBB35F567D6}"/>
              </a:ext>
            </a:extLst>
          </p:cNvPr>
          <p:cNvSpPr txBox="1"/>
          <p:nvPr/>
        </p:nvSpPr>
        <p:spPr>
          <a:xfrm>
            <a:off x="6096000" y="687152"/>
            <a:ext cx="3274141" cy="369332"/>
          </a:xfrm>
          <a:prstGeom prst="rect">
            <a:avLst/>
          </a:prstGeom>
          <a:noFill/>
        </p:spPr>
        <p:txBody>
          <a:bodyPr wrap="square" rtlCol="0">
            <a:spAutoFit/>
          </a:bodyPr>
          <a:lstStyle/>
          <a:p>
            <a:r>
              <a:rPr lang="en-IN" b="1" u="sng" dirty="0"/>
              <a:t>Workflow</a:t>
            </a:r>
            <a:r>
              <a:rPr lang="en-IN" b="1" dirty="0"/>
              <a:t> -</a:t>
            </a:r>
            <a:endParaRPr lang="en-IN" b="1" u="sng" dirty="0"/>
          </a:p>
        </p:txBody>
      </p:sp>
    </p:spTree>
    <p:extLst>
      <p:ext uri="{BB962C8B-B14F-4D97-AF65-F5344CB8AC3E}">
        <p14:creationId xmlns:p14="http://schemas.microsoft.com/office/powerpoint/2010/main" val="220598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88490" y="237971"/>
            <a:ext cx="11975691" cy="480276"/>
          </a:xfrm>
          <a:solidFill>
            <a:srgbClr val="A100FF"/>
          </a:solidFill>
        </p:spPr>
        <p:txBody>
          <a:bodyPr vert="horz" lIns="91440" tIns="45720" rIns="91440" bIns="45720" rtlCol="0" anchor="ctr">
            <a:noAutofit/>
          </a:bodyPr>
          <a:lstStyle/>
          <a:p>
            <a:r>
              <a:rPr lang="en-IN" sz="2000" b="1" dirty="0">
                <a:solidFill>
                  <a:schemeClr val="bg1"/>
                </a:solidFill>
                <a:latin typeface="Arial" panose="020B0604020202020204" pitchFamily="34" charset="0"/>
                <a:cs typeface="Arial" panose="020B0604020202020204" pitchFamily="34" charset="0"/>
              </a:rPr>
              <a:t>How does our innovation </a:t>
            </a:r>
            <a:r>
              <a:rPr lang="en-US" sz="2000" b="1" dirty="0">
                <a:solidFill>
                  <a:schemeClr val="bg1"/>
                </a:solidFill>
                <a:latin typeface="Arial" panose="020B0604020202020204" pitchFamily="34" charset="0"/>
                <a:cs typeface="Arial" panose="020B0604020202020204" pitchFamily="34" charset="0"/>
              </a:rPr>
              <a:t>accelerate change with the power of Technology</a:t>
            </a:r>
            <a:r>
              <a:rPr lang="en-IN" sz="2000" b="1" dirty="0">
                <a:solidFill>
                  <a:schemeClr val="bg1"/>
                </a:solidFill>
                <a:latin typeface="Arial" panose="020B0604020202020204" pitchFamily="34" charset="0"/>
                <a:cs typeface="Arial" panose="020B0604020202020204" pitchFamily="34" charset="0"/>
              </a:rPr>
              <a:t>? </a:t>
            </a:r>
          </a:p>
        </p:txBody>
      </p:sp>
      <p:sp>
        <p:nvSpPr>
          <p:cNvPr id="5" name="TextBox 4">
            <a:extLst>
              <a:ext uri="{FF2B5EF4-FFF2-40B4-BE49-F238E27FC236}">
                <a16:creationId xmlns:a16="http://schemas.microsoft.com/office/drawing/2014/main" id="{29BB588B-A8F0-EF44-11BF-E9A940166B19}"/>
              </a:ext>
            </a:extLst>
          </p:cNvPr>
          <p:cNvSpPr txBox="1"/>
          <p:nvPr/>
        </p:nvSpPr>
        <p:spPr>
          <a:xfrm>
            <a:off x="88490" y="794985"/>
            <a:ext cx="6007510" cy="4524315"/>
          </a:xfrm>
          <a:prstGeom prst="rect">
            <a:avLst/>
          </a:prstGeom>
          <a:noFill/>
          <a:ln>
            <a:solidFill>
              <a:srgbClr val="7030A0"/>
            </a:solidFill>
          </a:ln>
        </p:spPr>
        <p:txBody>
          <a:bodyPr wrap="square" rtlCol="0">
            <a:spAutoFit/>
          </a:bodyPr>
          <a:lstStyle/>
          <a:p>
            <a:pPr marL="285750" indent="-285750" algn="just">
              <a:buFont typeface="Wingdings" panose="05000000000000000000" pitchFamily="2" charset="2"/>
              <a:buChar char="Ø"/>
            </a:pPr>
            <a:r>
              <a:rPr lang="en-US" sz="1600" b="1" dirty="0">
                <a:latin typeface="Arial" panose="020B0604020202020204" pitchFamily="34" charset="0"/>
                <a:cs typeface="Arial" panose="020B0604020202020204" pitchFamily="34" charset="0"/>
              </a:rPr>
              <a:t>Accurate Demand Forecasting</a:t>
            </a:r>
            <a:r>
              <a:rPr lang="en-US" sz="1600" dirty="0">
                <a:latin typeface="Arial" panose="020B0604020202020204" pitchFamily="34" charset="0"/>
                <a:cs typeface="Arial" panose="020B0604020202020204" pitchFamily="34" charset="0"/>
              </a:rPr>
              <a:t>: Uses advanced ML algorithms and Gen AI-generated simulations to improve the accuracy of demand predictions, minimizing stock-outs and overstock situations.</a:t>
            </a:r>
          </a:p>
          <a:p>
            <a:pPr marL="285750" indent="-285750" algn="just">
              <a:buFont typeface="Wingdings" panose="05000000000000000000" pitchFamily="2" charset="2"/>
              <a:buChar char="Ø"/>
            </a:pPr>
            <a:r>
              <a:rPr lang="en-US" sz="1600" b="1" dirty="0">
                <a:latin typeface="Arial" panose="020B0604020202020204" pitchFamily="34" charset="0"/>
                <a:cs typeface="Arial" panose="020B0604020202020204" pitchFamily="34" charset="0"/>
              </a:rPr>
              <a:t>Rapid Insight Retrieval</a:t>
            </a:r>
            <a:r>
              <a:rPr lang="en-US" sz="1600" dirty="0">
                <a:latin typeface="Arial" panose="020B0604020202020204" pitchFamily="34" charset="0"/>
                <a:cs typeface="Arial" panose="020B0604020202020204" pitchFamily="34" charset="0"/>
              </a:rPr>
              <a:t>: Vector databases allow quick access to insights. ML algorithms continually learn from user interactions, enhancing the relevance of information retrieved.</a:t>
            </a:r>
          </a:p>
          <a:p>
            <a:pPr marL="285750" indent="-285750" algn="just">
              <a:buFont typeface="Wingdings" panose="05000000000000000000" pitchFamily="2" charset="2"/>
              <a:buChar char="Ø"/>
            </a:pPr>
            <a:r>
              <a:rPr lang="en-US" sz="1600" b="1" dirty="0">
                <a:latin typeface="Arial" panose="020B0604020202020204" pitchFamily="34" charset="0"/>
                <a:cs typeface="Arial" panose="020B0604020202020204" pitchFamily="34" charset="0"/>
              </a:rPr>
              <a:t>Empowered Decision-Making</a:t>
            </a:r>
            <a:r>
              <a:rPr lang="en-US" sz="1600" dirty="0">
                <a:latin typeface="Arial" panose="020B0604020202020204" pitchFamily="34" charset="0"/>
                <a:cs typeface="Arial" panose="020B0604020202020204" pitchFamily="34" charset="0"/>
              </a:rPr>
              <a:t>: Leverages ML and Gen AI for rapid, data-driven decisions, enabling businesses to swiftly respond to market changes and customer demands.</a:t>
            </a:r>
          </a:p>
          <a:p>
            <a:pPr marL="285750" indent="-285750" algn="just">
              <a:buFont typeface="Wingdings" panose="05000000000000000000" pitchFamily="2" charset="2"/>
              <a:buChar char="Ø"/>
            </a:pPr>
            <a:r>
              <a:rPr lang="en-US" sz="1600" b="1" dirty="0">
                <a:latin typeface="Arial" panose="020B0604020202020204" pitchFamily="34" charset="0"/>
                <a:cs typeface="Arial" panose="020B0604020202020204" pitchFamily="34" charset="0"/>
              </a:rPr>
              <a:t>Increased Inventory Efficiency</a:t>
            </a:r>
            <a:r>
              <a:rPr lang="en-US" sz="1600" dirty="0">
                <a:latin typeface="Arial" panose="020B0604020202020204" pitchFamily="34" charset="0"/>
                <a:cs typeface="Arial" panose="020B0604020202020204" pitchFamily="34" charset="0"/>
              </a:rPr>
              <a:t>: Integrates real-time data analytics to optimize inventory levels based on predicted demand, reducing carrying costs and improving </a:t>
            </a:r>
            <a:r>
              <a:rPr lang="en-IN" sz="1600" dirty="0">
                <a:latin typeface="Arial" panose="020B0604020202020204" pitchFamily="34" charset="0"/>
                <a:cs typeface="Arial" panose="020B0604020202020204" pitchFamily="34" charset="0"/>
              </a:rPr>
              <a:t>product availability and profitability.</a:t>
            </a:r>
            <a:endParaRPr lang="en-U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sz="1600" b="1" dirty="0">
                <a:latin typeface="Arial" panose="020B0604020202020204" pitchFamily="34" charset="0"/>
                <a:cs typeface="Arial" panose="020B0604020202020204" pitchFamily="34" charset="0"/>
              </a:rPr>
              <a:t>Increased Customer Engagement: </a:t>
            </a:r>
            <a:r>
              <a:rPr lang="en-US" sz="1600" dirty="0">
                <a:latin typeface="Arial" panose="020B0604020202020204" pitchFamily="34" charset="0"/>
                <a:cs typeface="Arial" panose="020B0604020202020204" pitchFamily="34" charset="0"/>
              </a:rPr>
              <a:t>By optimizing products based on customer preferences, businesses can increase engagement, enhance satisfaction, and foster loyalty.</a:t>
            </a:r>
          </a:p>
        </p:txBody>
      </p:sp>
      <p:sp>
        <p:nvSpPr>
          <p:cNvPr id="6" name="TextBox 5">
            <a:extLst>
              <a:ext uri="{FF2B5EF4-FFF2-40B4-BE49-F238E27FC236}">
                <a16:creationId xmlns:a16="http://schemas.microsoft.com/office/drawing/2014/main" id="{4FB006CB-548C-0FA4-EC73-6A8B24114245}"/>
              </a:ext>
            </a:extLst>
          </p:cNvPr>
          <p:cNvSpPr txBox="1"/>
          <p:nvPr/>
        </p:nvSpPr>
        <p:spPr>
          <a:xfrm>
            <a:off x="6096000" y="794985"/>
            <a:ext cx="5968181" cy="4524315"/>
          </a:xfrm>
          <a:prstGeom prst="rect">
            <a:avLst/>
          </a:prstGeom>
          <a:noFill/>
          <a:ln>
            <a:solidFill>
              <a:srgbClr val="7030A0"/>
            </a:solidFill>
          </a:ln>
        </p:spPr>
        <p:txBody>
          <a:bodyPr wrap="square" rtlCol="0">
            <a:spAutoFit/>
          </a:bodyPr>
          <a:lstStyle/>
          <a:p>
            <a:pPr marL="285750" indent="-285750" algn="just">
              <a:buFont typeface="Wingdings" panose="05000000000000000000" pitchFamily="2" charset="2"/>
              <a:buChar char="Ø"/>
            </a:pPr>
            <a:r>
              <a:rPr lang="en-US" sz="1600" b="1" dirty="0">
                <a:latin typeface="Arial" panose="020B0604020202020204" pitchFamily="34" charset="0"/>
                <a:cs typeface="Arial" panose="020B0604020202020204" pitchFamily="34" charset="0"/>
              </a:rPr>
              <a:t>Transformative Technology Integration</a:t>
            </a:r>
            <a:r>
              <a:rPr lang="en-US" sz="1600" dirty="0">
                <a:latin typeface="Arial" panose="020B0604020202020204" pitchFamily="34" charset="0"/>
                <a:cs typeface="Arial" panose="020B0604020202020204" pitchFamily="34" charset="0"/>
              </a:rPr>
              <a:t>: Combines Generative AI, Machine Learning (ML), Natural Language Processing (NLP), and Large Language Models (LLMs) to enhance demand forecasting, inventory management, and customer engagement.</a:t>
            </a:r>
          </a:p>
          <a:p>
            <a:pPr marL="285750" indent="-285750" algn="just">
              <a:buFont typeface="Wingdings" panose="05000000000000000000" pitchFamily="2" charset="2"/>
              <a:buChar char="Ø"/>
            </a:pPr>
            <a:r>
              <a:rPr lang="en-US" sz="1600" b="1" dirty="0">
                <a:latin typeface="Arial" panose="020B0604020202020204" pitchFamily="34" charset="0"/>
                <a:cs typeface="Arial" panose="020B0604020202020204" pitchFamily="34" charset="0"/>
              </a:rPr>
              <a:t>Increased Profitability</a:t>
            </a:r>
            <a:r>
              <a:rPr lang="en-US" sz="1600" dirty="0">
                <a:latin typeface="Arial" panose="020B0604020202020204" pitchFamily="34" charset="0"/>
                <a:cs typeface="Arial" panose="020B0604020202020204" pitchFamily="34" charset="0"/>
              </a:rPr>
              <a:t>: Better product availability enhances customer satisfaction and loyalty, leading to increased sales. Insights from Gen AI inform pricing and promotional strategies.</a:t>
            </a:r>
          </a:p>
          <a:p>
            <a:pPr marL="285750" indent="-285750" algn="just">
              <a:buFont typeface="Wingdings" panose="05000000000000000000" pitchFamily="2" charset="2"/>
              <a:buChar char="Ø"/>
            </a:pPr>
            <a:r>
              <a:rPr lang="en-US" sz="1600" b="1" dirty="0">
                <a:latin typeface="Arial" panose="020B0604020202020204" pitchFamily="34" charset="0"/>
                <a:cs typeface="Arial" panose="020B0604020202020204" pitchFamily="34" charset="0"/>
              </a:rPr>
              <a:t>Streamlined Operations</a:t>
            </a:r>
            <a:r>
              <a:rPr lang="en-US" sz="1600" dirty="0">
                <a:latin typeface="Arial" panose="020B0604020202020204" pitchFamily="34" charset="0"/>
                <a:cs typeface="Arial" panose="020B0604020202020204" pitchFamily="34" charset="0"/>
              </a:rPr>
              <a:t>: Intelligent tools optimize workflows and enhance operational efficiency, with ML identifying bottlenecks and suggesting improvements.</a:t>
            </a:r>
          </a:p>
          <a:p>
            <a:pPr marL="285750" indent="-285750" algn="just">
              <a:buFont typeface="Wingdings" panose="05000000000000000000" pitchFamily="2" charset="2"/>
              <a:buChar char="Ø"/>
            </a:pPr>
            <a:r>
              <a:rPr lang="en-US" sz="1600" b="1" dirty="0">
                <a:latin typeface="Arial" panose="020B0604020202020204" pitchFamily="34" charset="0"/>
                <a:cs typeface="Arial" panose="020B0604020202020204" pitchFamily="34" charset="0"/>
              </a:rPr>
              <a:t>Sustainable Competitive Advantage</a:t>
            </a:r>
            <a:r>
              <a:rPr lang="en-US" sz="1600" dirty="0">
                <a:latin typeface="Arial" panose="020B0604020202020204" pitchFamily="34" charset="0"/>
                <a:cs typeface="Arial" panose="020B0604020202020204" pitchFamily="34" charset="0"/>
              </a:rPr>
              <a:t>: Enhances customer experiences and operational agility, positioning businesses to thrive and effectively respond to market challenges.</a:t>
            </a:r>
          </a:p>
          <a:p>
            <a:pPr marL="285750" indent="-285750" algn="just">
              <a:buFont typeface="Wingdings" panose="05000000000000000000" pitchFamily="2" charset="2"/>
              <a:buChar char="Ø"/>
            </a:pPr>
            <a:r>
              <a:rPr lang="en-US" sz="1600" b="1" dirty="0">
                <a:latin typeface="Arial" panose="020B0604020202020204" pitchFamily="34" charset="0"/>
                <a:cs typeface="Arial" panose="020B0604020202020204" pitchFamily="34" charset="0"/>
              </a:rPr>
              <a:t>Fostering Continuous Innovation</a:t>
            </a:r>
            <a:r>
              <a:rPr lang="en-US" sz="1600" dirty="0">
                <a:latin typeface="Arial" panose="020B0604020202020204" pitchFamily="34" charset="0"/>
                <a:cs typeface="Arial" panose="020B0604020202020204" pitchFamily="34" charset="0"/>
              </a:rPr>
              <a:t>: Equips companies with tools to adapt to market dynamics, using Gen AI for rapid prototyping of new ideas.</a:t>
            </a:r>
          </a:p>
        </p:txBody>
      </p:sp>
      <p:sp>
        <p:nvSpPr>
          <p:cNvPr id="3" name="TextBox 2">
            <a:extLst>
              <a:ext uri="{FF2B5EF4-FFF2-40B4-BE49-F238E27FC236}">
                <a16:creationId xmlns:a16="http://schemas.microsoft.com/office/drawing/2014/main" id="{924D713D-7B1D-EECA-1B74-A0473C2306FA}"/>
              </a:ext>
            </a:extLst>
          </p:cNvPr>
          <p:cNvSpPr txBox="1"/>
          <p:nvPr/>
        </p:nvSpPr>
        <p:spPr>
          <a:xfrm>
            <a:off x="88489" y="5396038"/>
            <a:ext cx="11975691" cy="1415772"/>
          </a:xfrm>
          <a:prstGeom prst="rect">
            <a:avLst/>
          </a:prstGeom>
          <a:noFill/>
          <a:ln>
            <a:solidFill>
              <a:srgbClr val="7030A0"/>
            </a:solidFill>
          </a:ln>
        </p:spPr>
        <p:txBody>
          <a:bodyPr wrap="square" rtlCol="0">
            <a:spAutoFit/>
          </a:bodyPr>
          <a:lstStyle/>
          <a:p>
            <a:pPr algn="just"/>
            <a:r>
              <a:rPr lang="en-IN" sz="1600" b="1" dirty="0">
                <a:highlight>
                  <a:srgbClr val="DCAFFF"/>
                </a:highlight>
                <a:latin typeface="Arial" panose="020B0604020202020204" pitchFamily="34" charset="0"/>
                <a:cs typeface="Arial" panose="020B0604020202020204" pitchFamily="34" charset="0"/>
              </a:rPr>
              <a:t>Technology Stack –</a:t>
            </a:r>
          </a:p>
          <a:p>
            <a:pPr algn="just"/>
            <a:r>
              <a:rPr lang="en-IN" sz="1400" b="1" dirty="0">
                <a:latin typeface="Arial" panose="020B0604020202020204" pitchFamily="34" charset="0"/>
                <a:cs typeface="Arial" panose="020B0604020202020204" pitchFamily="34" charset="0"/>
              </a:rPr>
              <a:t>Frontend – </a:t>
            </a:r>
            <a:r>
              <a:rPr lang="en-IN" sz="1400" dirty="0">
                <a:latin typeface="Arial" panose="020B0604020202020204" pitchFamily="34" charset="0"/>
                <a:cs typeface="Arial" panose="020B0604020202020204" pitchFamily="34" charset="0"/>
              </a:rPr>
              <a:t>HTML, CSS, React.js, Material-UI</a:t>
            </a:r>
          </a:p>
          <a:p>
            <a:pPr algn="just"/>
            <a:r>
              <a:rPr lang="en-IN" sz="1400" b="1" dirty="0">
                <a:latin typeface="Arial" panose="020B0604020202020204" pitchFamily="34" charset="0"/>
                <a:cs typeface="Arial" panose="020B0604020202020204" pitchFamily="34" charset="0"/>
              </a:rPr>
              <a:t>Backend – </a:t>
            </a:r>
            <a:r>
              <a:rPr lang="en-IN" sz="1400" dirty="0">
                <a:latin typeface="Arial" panose="020B0604020202020204" pitchFamily="34" charset="0"/>
                <a:cs typeface="Arial" panose="020B0604020202020204" pitchFamily="34" charset="0"/>
              </a:rPr>
              <a:t>Node.js, Python (Django)</a:t>
            </a:r>
          </a:p>
          <a:p>
            <a:pPr algn="just"/>
            <a:r>
              <a:rPr lang="en-IN" sz="1400" b="1" dirty="0">
                <a:latin typeface="Arial" panose="020B0604020202020204" pitchFamily="34" charset="0"/>
                <a:cs typeface="Arial" panose="020B0604020202020204" pitchFamily="34" charset="0"/>
              </a:rPr>
              <a:t>Vector Database – </a:t>
            </a:r>
            <a:r>
              <a:rPr lang="en-IN" sz="1400" dirty="0">
                <a:latin typeface="Arial" panose="020B0604020202020204" pitchFamily="34" charset="0"/>
                <a:cs typeface="Arial" panose="020B0604020202020204" pitchFamily="34" charset="0"/>
              </a:rPr>
              <a:t>Pinecone</a:t>
            </a:r>
          </a:p>
          <a:p>
            <a:pPr algn="just"/>
            <a:r>
              <a:rPr lang="en-IN" sz="1400" b="1" dirty="0">
                <a:latin typeface="Arial" panose="020B0604020202020204" pitchFamily="34" charset="0"/>
                <a:cs typeface="Arial" panose="020B0604020202020204" pitchFamily="34" charset="0"/>
              </a:rPr>
              <a:t>LLM’s – </a:t>
            </a:r>
            <a:r>
              <a:rPr lang="en-IN" sz="1400" dirty="0">
                <a:latin typeface="Arial" panose="020B0604020202020204" pitchFamily="34" charset="0"/>
                <a:cs typeface="Arial" panose="020B0604020202020204" pitchFamily="34" charset="0"/>
              </a:rPr>
              <a:t>GPT -3.5</a:t>
            </a:r>
          </a:p>
          <a:p>
            <a:pPr algn="just"/>
            <a:r>
              <a:rPr lang="en-IN" sz="1400" b="1" dirty="0">
                <a:latin typeface="Arial" panose="020B0604020202020204" pitchFamily="34" charset="0"/>
                <a:cs typeface="Arial" panose="020B0604020202020204" pitchFamily="34" charset="0"/>
              </a:rPr>
              <a:t>AI/ML – </a:t>
            </a:r>
            <a:r>
              <a:rPr lang="en-IN" sz="1400" dirty="0">
                <a:latin typeface="Arial" panose="020B0604020202020204" pitchFamily="34" charset="0"/>
                <a:cs typeface="Arial" panose="020B0604020202020204" pitchFamily="34" charset="0"/>
              </a:rPr>
              <a:t>TensorFlow, </a:t>
            </a:r>
            <a:r>
              <a:rPr lang="en-IN" sz="1400" dirty="0" err="1">
                <a:latin typeface="Arial" panose="020B0604020202020204" pitchFamily="34" charset="0"/>
                <a:cs typeface="Arial" panose="020B0604020202020204" pitchFamily="34" charset="0"/>
              </a:rPr>
              <a:t>LangChain</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FastAPI</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560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27818" y="187325"/>
            <a:ext cx="11956026" cy="445986"/>
          </a:xfrm>
          <a:solidFill>
            <a:srgbClr val="A100FF"/>
          </a:solidFill>
        </p:spPr>
        <p:txBody>
          <a:bodyPr>
            <a:normAutofit/>
          </a:bodyPr>
          <a:lstStyle/>
          <a:p>
            <a:r>
              <a:rPr lang="en-IN" sz="2000" b="1" dirty="0">
                <a:solidFill>
                  <a:schemeClr val="bg1"/>
                </a:solidFill>
                <a:latin typeface="Arial" panose="020B0604020202020204" pitchFamily="34" charset="0"/>
                <a:cs typeface="Arial" panose="020B0604020202020204" pitchFamily="34" charset="0"/>
              </a:rPr>
              <a:t>Impact &amp; Novelty</a:t>
            </a:r>
          </a:p>
        </p:txBody>
      </p:sp>
      <p:sp>
        <p:nvSpPr>
          <p:cNvPr id="5" name="TextBox 4">
            <a:extLst>
              <a:ext uri="{FF2B5EF4-FFF2-40B4-BE49-F238E27FC236}">
                <a16:creationId xmlns:a16="http://schemas.microsoft.com/office/drawing/2014/main" id="{141E1AAE-BFE3-4640-943C-48E4DF598CC7}"/>
              </a:ext>
            </a:extLst>
          </p:cNvPr>
          <p:cNvSpPr txBox="1"/>
          <p:nvPr/>
        </p:nvSpPr>
        <p:spPr>
          <a:xfrm>
            <a:off x="127818" y="5884989"/>
            <a:ext cx="6094428" cy="307777"/>
          </a:xfrm>
          <a:prstGeom prst="rect">
            <a:avLst/>
          </a:prstGeom>
          <a:noFill/>
        </p:spPr>
        <p:txBody>
          <a:bodyPr wrap="square">
            <a:spAutoFit/>
          </a:bodyPr>
          <a:lstStyle/>
          <a:p>
            <a:pPr marL="0" marR="0" lvl="1" indent="-171450" fontAlgn="auto">
              <a:lnSpc>
                <a:spcPct val="100000"/>
              </a:lnSpc>
              <a:spcBef>
                <a:spcPts val="0"/>
              </a:spcBef>
              <a:spcAft>
                <a:spcPts val="0"/>
              </a:spcAft>
              <a:buClrTx/>
              <a:buSzTx/>
              <a:buFont typeface="Arial" panose="020B0604020202020204" pitchFamily="34" charset="0"/>
              <a:buChar char="•"/>
              <a:tabLst/>
              <a:defRPr/>
            </a:pPr>
            <a:r>
              <a:rPr lang="en-GB" sz="1400" b="1" dirty="0">
                <a:latin typeface="Arial" panose="020B0604020202020204" pitchFamily="34" charset="0"/>
                <a:cs typeface="Arial" panose="020B0604020202020204" pitchFamily="34" charset="0"/>
              </a:rPr>
              <a:t>PATENT  FILED: </a:t>
            </a:r>
            <a:r>
              <a:rPr lang="en-GB" sz="1400" dirty="0">
                <a:latin typeface="Arial" panose="020B0604020202020204" pitchFamily="34" charset="0"/>
                <a:cs typeface="Arial" panose="020B0604020202020204" pitchFamily="34" charset="0"/>
              </a:rPr>
              <a:t>No</a:t>
            </a:r>
          </a:p>
        </p:txBody>
      </p:sp>
      <p:sp>
        <p:nvSpPr>
          <p:cNvPr id="6" name="Title 3">
            <a:extLst>
              <a:ext uri="{FF2B5EF4-FFF2-40B4-BE49-F238E27FC236}">
                <a16:creationId xmlns:a16="http://schemas.microsoft.com/office/drawing/2014/main" id="{A52E1175-66CD-437B-AE56-3233BC453581}"/>
              </a:ext>
            </a:extLst>
          </p:cNvPr>
          <p:cNvSpPr txBox="1">
            <a:spLocks/>
          </p:cNvSpPr>
          <p:nvPr/>
        </p:nvSpPr>
        <p:spPr>
          <a:xfrm>
            <a:off x="127818" y="6199838"/>
            <a:ext cx="11936361" cy="470837"/>
          </a:xfrm>
          <a:prstGeom prst="rect">
            <a:avLst/>
          </a:prstGeom>
          <a:solidFill>
            <a:srgbClr val="A100FF"/>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b="1" dirty="0">
                <a:solidFill>
                  <a:schemeClr val="bg1"/>
                </a:solidFill>
                <a:latin typeface="Arial" panose="020B0604020202020204" pitchFamily="34" charset="0"/>
                <a:cs typeface="Arial" panose="020B0604020202020204" pitchFamily="34" charset="0"/>
              </a:rPr>
              <a:t>Do you have a working model/prototype: No</a:t>
            </a:r>
          </a:p>
          <a:p>
            <a:r>
              <a:rPr lang="en-IN" sz="1600" b="1" dirty="0">
                <a:solidFill>
                  <a:schemeClr val="bg1"/>
                </a:solidFill>
                <a:latin typeface="Arial" panose="020B0604020202020204" pitchFamily="34" charset="0"/>
                <a:cs typeface="Arial" panose="020B0604020202020204" pitchFamily="34" charset="0"/>
              </a:rPr>
              <a:t>If not, will you be able to show working prototype during finale. Yes</a:t>
            </a:r>
            <a:endParaRPr lang="en-IN" sz="16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8F0CB46-F5A3-1704-13F9-742FA212AD2C}"/>
              </a:ext>
            </a:extLst>
          </p:cNvPr>
          <p:cNvSpPr txBox="1"/>
          <p:nvPr/>
        </p:nvSpPr>
        <p:spPr>
          <a:xfrm>
            <a:off x="127818" y="695685"/>
            <a:ext cx="11936362" cy="3539430"/>
          </a:xfrm>
          <a:prstGeom prst="rect">
            <a:avLst/>
          </a:prstGeom>
          <a:noFill/>
          <a:ln>
            <a:solidFill>
              <a:srgbClr val="7030A0"/>
            </a:solidFill>
          </a:ln>
        </p:spPr>
        <p:txBody>
          <a:bodyPr wrap="square" rtlCol="0">
            <a:spAutoFit/>
          </a:bodyPr>
          <a:lstStyle/>
          <a:p>
            <a:pPr marL="285750" indent="-285750" algn="just">
              <a:buFont typeface="Wingdings" panose="05000000000000000000" pitchFamily="2" charset="2"/>
              <a:buChar char="Ø"/>
            </a:pPr>
            <a:r>
              <a:rPr lang="en-US" sz="1600" b="1" dirty="0">
                <a:latin typeface="Arial" panose="020B0604020202020204" pitchFamily="34" charset="0"/>
                <a:cs typeface="Arial" panose="020B0604020202020204" pitchFamily="34" charset="0"/>
              </a:rPr>
              <a:t>Generative AI </a:t>
            </a:r>
            <a:r>
              <a:rPr lang="en-US" sz="1600" dirty="0">
                <a:latin typeface="Arial" panose="020B0604020202020204" pitchFamily="34" charset="0"/>
                <a:cs typeface="Arial" panose="020B0604020202020204" pitchFamily="34" charset="0"/>
              </a:rPr>
              <a:t>effectively addresses challenges like </a:t>
            </a:r>
            <a:r>
              <a:rPr lang="en-US" sz="1600" b="1" dirty="0">
                <a:latin typeface="Arial" panose="020B0604020202020204" pitchFamily="34" charset="0"/>
                <a:cs typeface="Arial" panose="020B0604020202020204" pitchFamily="34" charset="0"/>
              </a:rPr>
              <a:t>inaccurate demand forecasting </a:t>
            </a:r>
            <a:r>
              <a:rPr lang="en-US" sz="1600" dirty="0">
                <a:latin typeface="Arial" panose="020B0604020202020204" pitchFamily="34" charset="0"/>
                <a:cs typeface="Arial" panose="020B0604020202020204" pitchFamily="34" charset="0"/>
              </a:rPr>
              <a:t>and </a:t>
            </a:r>
            <a:r>
              <a:rPr lang="en-US" sz="1600" b="1" dirty="0">
                <a:latin typeface="Arial" panose="020B0604020202020204" pitchFamily="34" charset="0"/>
                <a:cs typeface="Arial" panose="020B0604020202020204" pitchFamily="34" charset="0"/>
              </a:rPr>
              <a:t>inefficient inventory management</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streamlining operations </a:t>
            </a:r>
            <a:r>
              <a:rPr lang="en-US" sz="1600" dirty="0">
                <a:latin typeface="Arial" panose="020B0604020202020204" pitchFamily="34" charset="0"/>
                <a:cs typeface="Arial" panose="020B0604020202020204" pitchFamily="34" charset="0"/>
              </a:rPr>
              <a:t>and </a:t>
            </a:r>
            <a:r>
              <a:rPr lang="en-US" sz="1600" b="1" dirty="0">
                <a:latin typeface="Arial" panose="020B0604020202020204" pitchFamily="34" charset="0"/>
                <a:cs typeface="Arial" panose="020B0604020202020204" pitchFamily="34" charset="0"/>
              </a:rPr>
              <a:t>reducing errors</a:t>
            </a:r>
            <a:r>
              <a:rPr lang="en-US" sz="1600" dirty="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Ø"/>
            </a:pPr>
            <a:r>
              <a:rPr lang="en-US" sz="1600" b="1" dirty="0">
                <a:latin typeface="Arial" panose="020B0604020202020204" pitchFamily="34" charset="0"/>
                <a:cs typeface="Arial" panose="020B0604020202020204" pitchFamily="34" charset="0"/>
              </a:rPr>
              <a:t>Enhanced demand forecasting</a:t>
            </a:r>
            <a:r>
              <a:rPr lang="en-US" sz="1600" dirty="0">
                <a:latin typeface="Arial" panose="020B0604020202020204" pitchFamily="34" charset="0"/>
                <a:cs typeface="Arial" panose="020B0604020202020204" pitchFamily="34" charset="0"/>
              </a:rPr>
              <a:t>, driven by </a:t>
            </a:r>
            <a:r>
              <a:rPr lang="en-US" sz="1600" b="1" dirty="0">
                <a:latin typeface="Arial" panose="020B0604020202020204" pitchFamily="34" charset="0"/>
                <a:cs typeface="Arial" panose="020B0604020202020204" pitchFamily="34" charset="0"/>
              </a:rPr>
              <a:t>rapid queries </a:t>
            </a:r>
            <a:r>
              <a:rPr lang="en-US" sz="1600" dirty="0">
                <a:latin typeface="Arial" panose="020B0604020202020204" pitchFamily="34" charset="0"/>
                <a:cs typeface="Arial" panose="020B0604020202020204" pitchFamily="34" charset="0"/>
              </a:rPr>
              <a:t>from Large Language Models </a:t>
            </a:r>
            <a:r>
              <a:rPr lang="en-US" sz="1600" b="1" dirty="0">
                <a:latin typeface="Arial" panose="020B0604020202020204" pitchFamily="34" charset="0"/>
                <a:cs typeface="Arial" panose="020B0604020202020204" pitchFamily="34" charset="0"/>
              </a:rPr>
              <a:t>(LLMs),</a:t>
            </a:r>
            <a:r>
              <a:rPr lang="en-US" sz="1600" dirty="0">
                <a:latin typeface="Arial" panose="020B0604020202020204" pitchFamily="34" charset="0"/>
                <a:cs typeface="Arial" panose="020B0604020202020204" pitchFamily="34" charset="0"/>
              </a:rPr>
              <a:t> ensures optimal inventory levels, reducing stock-outs and overstock, leading to better product availability and profitability.</a:t>
            </a:r>
          </a:p>
          <a:p>
            <a:pPr marL="285750" indent="-285750" algn="just">
              <a:buFont typeface="Wingdings" panose="05000000000000000000" pitchFamily="2" charset="2"/>
              <a:buChar char="Ø"/>
            </a:pPr>
            <a:r>
              <a:rPr lang="en-IN" sz="1600" dirty="0">
                <a:latin typeface="Arial" panose="020B0604020202020204" pitchFamily="34" charset="0"/>
                <a:cs typeface="Arial" panose="020B0604020202020204" pitchFamily="34" charset="0"/>
              </a:rPr>
              <a:t>Leveraging </a:t>
            </a:r>
            <a:r>
              <a:rPr lang="en-IN" sz="1600" b="1" dirty="0">
                <a:latin typeface="Arial" panose="020B0604020202020204" pitchFamily="34" charset="0"/>
                <a:cs typeface="Arial" panose="020B0604020202020204" pitchFamily="34" charset="0"/>
              </a:rPr>
              <a:t>vector databases </a:t>
            </a:r>
            <a:r>
              <a:rPr lang="en-IN" sz="1600" dirty="0">
                <a:latin typeface="Arial" panose="020B0604020202020204" pitchFamily="34" charset="0"/>
                <a:cs typeface="Arial" panose="020B0604020202020204" pitchFamily="34" charset="0"/>
              </a:rPr>
              <a:t>allows for efficient storage and retrieval of </a:t>
            </a:r>
            <a:r>
              <a:rPr lang="en-IN" sz="1600" b="1" dirty="0">
                <a:latin typeface="Arial" panose="020B0604020202020204" pitchFamily="34" charset="0"/>
                <a:cs typeface="Arial" panose="020B0604020202020204" pitchFamily="34" charset="0"/>
              </a:rPr>
              <a:t>high-dimensional data</a:t>
            </a:r>
            <a:r>
              <a:rPr lang="en-IN" sz="1600" dirty="0">
                <a:latin typeface="Arial" panose="020B0604020202020204" pitchFamily="34" charset="0"/>
                <a:cs typeface="Arial" panose="020B0604020202020204" pitchFamily="34" charset="0"/>
              </a:rPr>
              <a:t>, enabling quick indexing and similarity searches. Integrating Large Language Models (LLMs) facilitates natural language queries and contextual understanding, </a:t>
            </a:r>
            <a:r>
              <a:rPr lang="en-IN" sz="1600" b="1" dirty="0">
                <a:latin typeface="Arial" panose="020B0604020202020204" pitchFamily="34" charset="0"/>
                <a:cs typeface="Arial" panose="020B0604020202020204" pitchFamily="34" charset="0"/>
              </a:rPr>
              <a:t>improving data interaction</a:t>
            </a:r>
            <a:r>
              <a:rPr lang="en-IN" sz="16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sz="1600" b="1" dirty="0">
                <a:latin typeface="Arial" panose="020B0604020202020204" pitchFamily="34" charset="0"/>
                <a:cs typeface="Arial" panose="020B0604020202020204" pitchFamily="34" charset="0"/>
              </a:rPr>
              <a:t>Machine Learning algorithms</a:t>
            </a:r>
            <a:r>
              <a:rPr lang="en-US" sz="1600" dirty="0">
                <a:latin typeface="Arial" panose="020B0604020202020204" pitchFamily="34" charset="0"/>
                <a:cs typeface="Arial" panose="020B0604020202020204" pitchFamily="34" charset="0"/>
              </a:rPr>
              <a:t> analyze historical data to </a:t>
            </a:r>
            <a:r>
              <a:rPr lang="en-US" sz="1600" b="1" dirty="0">
                <a:latin typeface="Arial" panose="020B0604020202020204" pitchFamily="34" charset="0"/>
                <a:cs typeface="Arial" panose="020B0604020202020204" pitchFamily="34" charset="0"/>
              </a:rPr>
              <a:t>forecast future trends</a:t>
            </a:r>
            <a:r>
              <a:rPr lang="en-US" sz="1600" dirty="0">
                <a:latin typeface="Arial" panose="020B0604020202020204" pitchFamily="34" charset="0"/>
                <a:cs typeface="Arial" panose="020B0604020202020204" pitchFamily="34" charset="0"/>
              </a:rPr>
              <a:t>, enhancing </a:t>
            </a:r>
            <a:r>
              <a:rPr lang="en-US" sz="1600" b="1" dirty="0">
                <a:latin typeface="Arial" panose="020B0604020202020204" pitchFamily="34" charset="0"/>
                <a:cs typeface="Arial" panose="020B0604020202020204" pitchFamily="34" charset="0"/>
              </a:rPr>
              <a:t>decision-making</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operational strategies</a:t>
            </a:r>
            <a:r>
              <a:rPr lang="en-US" sz="1600" dirty="0">
                <a:latin typeface="Arial" panose="020B0604020202020204" pitchFamily="34" charset="0"/>
                <a:cs typeface="Arial" panose="020B0604020202020204" pitchFamily="34" charset="0"/>
              </a:rPr>
              <a:t>. This combination allows for real-time data processing and insights, enabling </a:t>
            </a:r>
            <a:r>
              <a:rPr lang="en-US" sz="1600" b="1" dirty="0">
                <a:latin typeface="Arial" panose="020B0604020202020204" pitchFamily="34" charset="0"/>
                <a:cs typeface="Arial" panose="020B0604020202020204" pitchFamily="34" charset="0"/>
              </a:rPr>
              <a:t>agile responses </a:t>
            </a:r>
            <a:r>
              <a:rPr lang="en-US" sz="1600" dirty="0">
                <a:latin typeface="Arial" panose="020B0604020202020204" pitchFamily="34" charset="0"/>
                <a:cs typeface="Arial" panose="020B0604020202020204" pitchFamily="34" charset="0"/>
              </a:rPr>
              <a:t>to </a:t>
            </a:r>
            <a:r>
              <a:rPr lang="en-US" sz="1600" b="1" dirty="0">
                <a:latin typeface="Arial" panose="020B0604020202020204" pitchFamily="34" charset="0"/>
                <a:cs typeface="Arial" panose="020B0604020202020204" pitchFamily="34" charset="0"/>
              </a:rPr>
              <a:t>market changes</a:t>
            </a:r>
            <a:r>
              <a:rPr lang="en-US" sz="1600" dirty="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Ø"/>
            </a:pPr>
            <a:r>
              <a:rPr lang="en-US" sz="1600" dirty="0">
                <a:latin typeface="Arial" panose="020B0604020202020204" pitchFamily="34" charset="0"/>
                <a:cs typeface="Arial" panose="020B0604020202020204" pitchFamily="34" charset="0"/>
              </a:rPr>
              <a:t>Generative AI extracts </a:t>
            </a:r>
            <a:r>
              <a:rPr lang="en-US" sz="1600" b="1" dirty="0">
                <a:latin typeface="Arial" panose="020B0604020202020204" pitchFamily="34" charset="0"/>
                <a:cs typeface="Arial" panose="020B0604020202020204" pitchFamily="34" charset="0"/>
              </a:rPr>
              <a:t>valuable insights </a:t>
            </a:r>
            <a:r>
              <a:rPr lang="en-US" sz="1600" dirty="0">
                <a:latin typeface="Arial" panose="020B0604020202020204" pitchFamily="34" charset="0"/>
                <a:cs typeface="Arial" panose="020B0604020202020204" pitchFamily="34" charset="0"/>
              </a:rPr>
              <a:t>from </a:t>
            </a:r>
            <a:r>
              <a:rPr lang="en-US" sz="1600" b="1" dirty="0">
                <a:latin typeface="Arial" panose="020B0604020202020204" pitchFamily="34" charset="0"/>
                <a:cs typeface="Arial" panose="020B0604020202020204" pitchFamily="34" charset="0"/>
              </a:rPr>
              <a:t>large datasets</a:t>
            </a:r>
            <a:r>
              <a:rPr lang="en-US" sz="1600" dirty="0">
                <a:latin typeface="Arial" panose="020B0604020202020204" pitchFamily="34" charset="0"/>
                <a:cs typeface="Arial" panose="020B0604020202020204" pitchFamily="34" charset="0"/>
              </a:rPr>
              <a:t>, enabling informed decision-making and </a:t>
            </a:r>
            <a:r>
              <a:rPr lang="en-US" sz="1600" b="1" dirty="0">
                <a:latin typeface="Arial" panose="020B0604020202020204" pitchFamily="34" charset="0"/>
                <a:cs typeface="Arial" panose="020B0604020202020204" pitchFamily="34" charset="0"/>
              </a:rPr>
              <a:t>proactive responses </a:t>
            </a:r>
            <a:r>
              <a:rPr lang="en-US" sz="1600" dirty="0">
                <a:latin typeface="Arial" panose="020B0604020202020204" pitchFamily="34" charset="0"/>
                <a:cs typeface="Arial" panose="020B0604020202020204" pitchFamily="34" charset="0"/>
              </a:rPr>
              <a:t>to market changes.</a:t>
            </a:r>
          </a:p>
          <a:p>
            <a:pPr marL="285750" indent="-285750" algn="just">
              <a:buFont typeface="Wingdings" panose="05000000000000000000" pitchFamily="2" charset="2"/>
              <a:buChar char="Ø"/>
            </a:pPr>
            <a:r>
              <a:rPr lang="en-US" sz="1600" dirty="0">
                <a:latin typeface="Arial" panose="020B0604020202020204" pitchFamily="34" charset="0"/>
                <a:cs typeface="Arial" panose="020B0604020202020204" pitchFamily="34" charset="0"/>
              </a:rPr>
              <a:t>Aims to </a:t>
            </a:r>
            <a:r>
              <a:rPr lang="en-US" sz="1600" b="1" dirty="0">
                <a:latin typeface="Arial" panose="020B0604020202020204" pitchFamily="34" charset="0"/>
                <a:cs typeface="Arial" panose="020B0604020202020204" pitchFamily="34" charset="0"/>
              </a:rPr>
              <a:t>automate routine tasks </a:t>
            </a:r>
            <a:r>
              <a:rPr lang="en-US" sz="1600" dirty="0">
                <a:latin typeface="Arial" panose="020B0604020202020204" pitchFamily="34" charset="0"/>
                <a:cs typeface="Arial" panose="020B0604020202020204" pitchFamily="34" charset="0"/>
              </a:rPr>
              <a:t>with Generative AI, </a:t>
            </a:r>
            <a:r>
              <a:rPr lang="en-US" sz="1600" b="1" dirty="0">
                <a:latin typeface="Arial" panose="020B0604020202020204" pitchFamily="34" charset="0"/>
                <a:cs typeface="Arial" panose="020B0604020202020204" pitchFamily="34" charset="0"/>
              </a:rPr>
              <a:t>boosting employee productivity and satisfaction</a:t>
            </a:r>
            <a:r>
              <a:rPr lang="en-US" sz="1600" dirty="0">
                <a:latin typeface="Arial" panose="020B0604020202020204" pitchFamily="34" charset="0"/>
                <a:cs typeface="Arial" panose="020B0604020202020204" pitchFamily="34" charset="0"/>
              </a:rPr>
              <a:t>, which leads to significant improvements within organizations.</a:t>
            </a:r>
            <a:endParaRPr lang="en-IN" sz="16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67104A5-23A8-5992-AB62-E2C962D7028E}"/>
              </a:ext>
            </a:extLst>
          </p:cNvPr>
          <p:cNvSpPr txBox="1"/>
          <p:nvPr/>
        </p:nvSpPr>
        <p:spPr>
          <a:xfrm>
            <a:off x="127818" y="4315329"/>
            <a:ext cx="11936360" cy="1569660"/>
          </a:xfrm>
          <a:prstGeom prst="rect">
            <a:avLst/>
          </a:prstGeom>
          <a:noFill/>
          <a:ln>
            <a:solidFill>
              <a:srgbClr val="7030A0"/>
            </a:solidFill>
          </a:ln>
        </p:spPr>
        <p:txBody>
          <a:bodyPr wrap="square" rtlCol="0">
            <a:spAutoFit/>
          </a:bodyPr>
          <a:lstStyle/>
          <a:p>
            <a:pPr algn="just"/>
            <a:r>
              <a:rPr lang="en-IN" sz="1600" b="1" dirty="0">
                <a:highlight>
                  <a:srgbClr val="DCAFFF"/>
                </a:highlight>
                <a:latin typeface="Arial" panose="020B0604020202020204" pitchFamily="34" charset="0"/>
                <a:cs typeface="Arial" panose="020B0604020202020204" pitchFamily="34" charset="0"/>
              </a:rPr>
              <a:t>Impact Metrics &amp; Scalability –</a:t>
            </a:r>
          </a:p>
          <a:p>
            <a:pPr marL="285750" indent="-285750" algn="just">
              <a:buFont typeface="Wingdings" panose="05000000000000000000" pitchFamily="2" charset="2"/>
              <a:buChar char="Ø"/>
            </a:pPr>
            <a:r>
              <a:rPr lang="en-IN" sz="1600" b="1" dirty="0">
                <a:latin typeface="Arial" panose="020B0604020202020204" pitchFamily="34" charset="0"/>
                <a:cs typeface="Arial" panose="020B0604020202020204" pitchFamily="34" charset="0"/>
              </a:rPr>
              <a:t>Sales Growth - </a:t>
            </a:r>
            <a:r>
              <a:rPr lang="en-US" sz="1600" dirty="0">
                <a:latin typeface="Arial" panose="020B0604020202020204" pitchFamily="34" charset="0"/>
                <a:cs typeface="Arial" panose="020B0604020202020204" pitchFamily="34" charset="0"/>
              </a:rPr>
              <a:t>Demand forecasting, inventory management, product availability, increased revenue.</a:t>
            </a:r>
            <a:endParaRPr lang="en-IN"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sz="1600" b="1" dirty="0">
                <a:latin typeface="Arial" panose="020B0604020202020204" pitchFamily="34" charset="0"/>
                <a:cs typeface="Arial" panose="020B0604020202020204" pitchFamily="34" charset="0"/>
              </a:rPr>
              <a:t>Operational Efficiency - </a:t>
            </a:r>
            <a:r>
              <a:rPr lang="en-US" sz="1600" dirty="0">
                <a:latin typeface="Arial" panose="020B0604020202020204" pitchFamily="34" charset="0"/>
                <a:cs typeface="Arial" panose="020B0604020202020204" pitchFamily="34" charset="0"/>
              </a:rPr>
              <a:t>Automation, real-time retrieval, productivity enhancement, cost reduction.</a:t>
            </a:r>
            <a:endParaRPr lang="en-IN"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fr-FR" sz="1600" b="1" dirty="0">
                <a:latin typeface="Arial" panose="020B0604020202020204" pitchFamily="34" charset="0"/>
                <a:cs typeface="Arial" panose="020B0604020202020204" pitchFamily="34" charset="0"/>
              </a:rPr>
              <a:t>Rapid Data Analysis &amp; Information Retrieval - </a:t>
            </a:r>
            <a:r>
              <a:rPr lang="en-US" sz="1600" dirty="0">
                <a:latin typeface="Arial" panose="020B0604020202020204" pitchFamily="34" charset="0"/>
                <a:cs typeface="Arial" panose="020B0604020202020204" pitchFamily="34" charset="0"/>
              </a:rPr>
              <a:t>Vector databases, LLM’s, natural language processing, actionable insights, agile decision-making.</a:t>
            </a:r>
          </a:p>
          <a:p>
            <a:pPr marL="285750" indent="-285750" algn="just">
              <a:buFont typeface="Wingdings" panose="05000000000000000000" pitchFamily="2" charset="2"/>
              <a:buChar char="Ø"/>
            </a:pPr>
            <a:r>
              <a:rPr lang="en-US" sz="1600" b="1" dirty="0">
                <a:latin typeface="Arial" panose="020B0604020202020204" pitchFamily="34" charset="0"/>
                <a:cs typeface="Arial" panose="020B0604020202020204" pitchFamily="34" charset="0"/>
              </a:rPr>
              <a:t>Scalability</a:t>
            </a:r>
            <a:r>
              <a:rPr lang="en-US" sz="1600" dirty="0">
                <a:latin typeface="Arial" panose="020B0604020202020204" pitchFamily="34" charset="0"/>
                <a:cs typeface="Arial" panose="020B0604020202020204" pitchFamily="34" charset="0"/>
              </a:rPr>
              <a:t>: Flexibility, market expansion, adaptable architecture, growth potential.</a:t>
            </a:r>
          </a:p>
        </p:txBody>
      </p:sp>
    </p:spTree>
    <p:extLst>
      <p:ext uri="{BB962C8B-B14F-4D97-AF65-F5344CB8AC3E}">
        <p14:creationId xmlns:p14="http://schemas.microsoft.com/office/powerpoint/2010/main" val="359256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88492" y="214866"/>
            <a:ext cx="11936360" cy="468845"/>
          </a:xfrm>
          <a:solidFill>
            <a:srgbClr val="A100FF"/>
          </a:solidFill>
        </p:spPr>
        <p:txBody>
          <a:bodyPr>
            <a:normAutofit/>
          </a:bodyPr>
          <a:lstStyle/>
          <a:p>
            <a:r>
              <a:rPr lang="en-IN" sz="2000" b="1" dirty="0">
                <a:solidFill>
                  <a:schemeClr val="bg1"/>
                </a:solidFill>
                <a:latin typeface="Arial" panose="020B0604020202020204" pitchFamily="34" charset="0"/>
                <a:cs typeface="Arial" panose="020B0604020202020204" pitchFamily="34" charset="0"/>
              </a:rPr>
              <a:t>Testimonials Received</a:t>
            </a:r>
            <a:endParaRPr lang="en-IN" sz="2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0FF078C-476B-EAED-5CA1-A41B998BD58E}"/>
              </a:ext>
            </a:extLst>
          </p:cNvPr>
          <p:cNvSpPr txBox="1"/>
          <p:nvPr/>
        </p:nvSpPr>
        <p:spPr>
          <a:xfrm>
            <a:off x="88492" y="762369"/>
            <a:ext cx="11936360" cy="338554"/>
          </a:xfrm>
          <a:prstGeom prst="rect">
            <a:avLst/>
          </a:prstGeom>
          <a:noFill/>
          <a:ln>
            <a:solidFill>
              <a:srgbClr val="7030A0"/>
            </a:solidFill>
          </a:ln>
        </p:spPr>
        <p:txBody>
          <a:bodyPr wrap="square" rtlCol="0">
            <a:spAutoFit/>
          </a:bodyPr>
          <a:lstStyle/>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9963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32735" y="175537"/>
            <a:ext cx="11926529" cy="457415"/>
          </a:xfrm>
          <a:solidFill>
            <a:srgbClr val="A100FF"/>
          </a:solidFill>
        </p:spPr>
        <p:txBody>
          <a:bodyPr>
            <a:normAutofit/>
          </a:bodyPr>
          <a:lstStyle/>
          <a:p>
            <a:r>
              <a:rPr lang="en-US" sz="2000" b="1" dirty="0">
                <a:solidFill>
                  <a:schemeClr val="bg1"/>
                </a:solidFill>
                <a:latin typeface="Arial" panose="020B0604020202020204" pitchFamily="34" charset="0"/>
                <a:cs typeface="Arial" panose="020B0604020202020204" pitchFamily="34" charset="0"/>
              </a:rPr>
              <a:t>Video Explanation</a:t>
            </a:r>
            <a:endParaRPr lang="en-IN"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0653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007-D398-4637-8C5B-A1E6C6135C7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0424565"/>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1A1BACC9-DD50-1B40-8FF4-1BBC5A1F8987}" vid="{DF2D84E4-6560-3949-BD47-8C44662E79A6}"/>
    </a:ext>
  </a:extLst>
</a:theme>
</file>

<file path=ppt/theme/theme5.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6.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2.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6BFFC05-B2F6-4CED-BE65-F75B1EB7AD7B}">
  <ds:schemaRefs>
    <ds:schemaRef ds:uri="http://purl.org/dc/dcmitype/"/>
    <ds:schemaRef ds:uri="17c09f85-56e7-4417-b5d2-7fa4154de313"/>
    <ds:schemaRef ds:uri="http://schemas.microsoft.com/office/2006/documentManagement/types"/>
    <ds:schemaRef ds:uri="f09dec34-126f-4759-b06d-a920de720ce4"/>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1810</TotalTime>
  <Words>1211</Words>
  <Application>Microsoft Office PowerPoint</Application>
  <PresentationFormat>Widescreen</PresentationFormat>
  <Paragraphs>74</Paragraphs>
  <Slides>9</Slides>
  <Notes>1</Notes>
  <HiddenSlides>0</HiddenSlides>
  <MMClips>0</MMClips>
  <ScaleCrop>false</ScaleCrop>
  <HeadingPairs>
    <vt:vector size="6" baseType="variant">
      <vt:variant>
        <vt:lpstr>Fonts Used</vt:lpstr>
      </vt:variant>
      <vt:variant>
        <vt:i4>15</vt:i4>
      </vt:variant>
      <vt:variant>
        <vt:lpstr>Theme</vt:lpstr>
      </vt:variant>
      <vt:variant>
        <vt:i4>6</vt:i4>
      </vt:variant>
      <vt:variant>
        <vt:lpstr>Slide Titles</vt:lpstr>
      </vt:variant>
      <vt:variant>
        <vt:i4>9</vt:i4>
      </vt:variant>
    </vt:vector>
  </HeadingPairs>
  <TitlesOfParts>
    <vt:vector size="30" baseType="lpstr">
      <vt:lpstr>Arial</vt:lpstr>
      <vt:lpstr>Calibri</vt:lpstr>
      <vt:lpstr>Calibri Light</vt:lpstr>
      <vt:lpstr>Graphik</vt:lpstr>
      <vt:lpstr>Graphik Black</vt:lpstr>
      <vt:lpstr>Graphik Extralight</vt:lpstr>
      <vt:lpstr>Graphik Light</vt:lpstr>
      <vt:lpstr>Graphik Medium</vt:lpstr>
      <vt:lpstr>Graphik Regular</vt:lpstr>
      <vt:lpstr>GT Sectra Fine</vt:lpstr>
      <vt:lpstr>Roboto</vt:lpstr>
      <vt:lpstr>Symbol</vt:lpstr>
      <vt:lpstr>System Font</vt:lpstr>
      <vt:lpstr>Times New Roman</vt:lpstr>
      <vt:lpstr>Wingdings</vt:lpstr>
      <vt:lpstr>Office Theme</vt:lpstr>
      <vt:lpstr>1_Office Theme</vt:lpstr>
      <vt:lpstr>Accenture 2022 use this template</vt:lpstr>
      <vt:lpstr>Content Layouts</vt:lpstr>
      <vt:lpstr>Titles</vt:lpstr>
      <vt:lpstr>1_Titles</vt:lpstr>
      <vt:lpstr>PowerPoint Presentation</vt:lpstr>
      <vt:lpstr>Team Details</vt:lpstr>
      <vt:lpstr>Problem Statement</vt:lpstr>
      <vt:lpstr>Proposed solution </vt:lpstr>
      <vt:lpstr>How does our innovation accelerate change with the power of Technology? </vt:lpstr>
      <vt:lpstr>Impact &amp; Novelty</vt:lpstr>
      <vt:lpstr>Testimonials Received</vt:lpstr>
      <vt:lpstr>Video Explanation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Sonali Bhanudas Mali</cp:lastModifiedBy>
  <cp:revision>256</cp:revision>
  <dcterms:created xsi:type="dcterms:W3CDTF">2020-08-05T08:43:32Z</dcterms:created>
  <dcterms:modified xsi:type="dcterms:W3CDTF">2024-10-06T13:22:54Z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ies>
</file>