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sldIdLst>
    <p:sldId id="256" r:id="rId2"/>
    <p:sldId id="261" r:id="rId3"/>
    <p:sldId id="264" r:id="rId4"/>
    <p:sldId id="265" r:id="rId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B8E4F9F-8586-4218-AA3D-257FFD7C9F5E}" type="datetimeFigureOut">
              <a:rPr lang="en-US" smtClean="0"/>
              <a:pPr/>
              <a:t>2/25/2023</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B21118A-01F2-4D27-9C21-E552BAAE104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4284" y="0"/>
            <a:ext cx="969816" cy="1108360"/>
          </a:xfrm>
          <a:prstGeom prst="rect">
            <a:avLst/>
          </a:prstGeom>
        </p:spPr>
      </p:pic>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spc="-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spc="-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spc="-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4284" y="0"/>
            <a:ext cx="969816" cy="1108360"/>
          </a:xfrm>
          <a:prstGeom prst="rect">
            <a:avLst/>
          </a:prstGeom>
        </p:spPr>
      </p:pic>
      <p:pic>
        <p:nvPicPr>
          <p:cNvPr id="17" name="bg object 17"/>
          <p:cNvPicPr/>
          <p:nvPr/>
        </p:nvPicPr>
        <p:blipFill>
          <a:blip r:embed="rId8" cstate="print"/>
          <a:stretch>
            <a:fillRect/>
          </a:stretch>
        </p:blipFill>
        <p:spPr>
          <a:xfrm>
            <a:off x="8153400" y="0"/>
            <a:ext cx="990599" cy="1224480"/>
          </a:xfrm>
          <a:prstGeom prst="rect">
            <a:avLst/>
          </a:prstGeom>
        </p:spPr>
      </p:pic>
      <p:sp>
        <p:nvSpPr>
          <p:cNvPr id="2" name="Holder 2"/>
          <p:cNvSpPr>
            <a:spLocks noGrp="1"/>
          </p:cNvSpPr>
          <p:nvPr>
            <p:ph type="title"/>
          </p:nvPr>
        </p:nvSpPr>
        <p:spPr>
          <a:xfrm>
            <a:off x="2585660" y="264933"/>
            <a:ext cx="3972679"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486852" y="2118233"/>
            <a:ext cx="8170294" cy="331724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r>
              <a:rPr lang="en-IN"/>
              <a:t>Department of Information Technology</a:t>
            </a:r>
            <a:endParaRPr/>
          </a:p>
        </p:txBody>
      </p:sp>
      <p:sp>
        <p:nvSpPr>
          <p:cNvPr id="5" name="Holder 5"/>
          <p:cNvSpPr>
            <a:spLocks noGrp="1"/>
          </p:cNvSpPr>
          <p:nvPr>
            <p:ph type="dt" sz="half" idx="6"/>
          </p:nvPr>
        </p:nvSpPr>
        <p:spPr>
          <a:xfrm>
            <a:off x="530225" y="6466776"/>
            <a:ext cx="760094"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US" spc="-5"/>
              <a:t>10/31/2022</a:t>
            </a:r>
            <a:endParaRPr spc="-5" dirty="0"/>
          </a:p>
        </p:txBody>
      </p:sp>
      <p:sp>
        <p:nvSpPr>
          <p:cNvPr id="6" name="Holder 6"/>
          <p:cNvSpPr>
            <a:spLocks noGrp="1"/>
          </p:cNvSpPr>
          <p:nvPr>
            <p:ph type="sldNum" sz="quarter" idx="7"/>
          </p:nvPr>
        </p:nvSpPr>
        <p:spPr>
          <a:xfrm>
            <a:off x="8408491" y="6466763"/>
            <a:ext cx="231140"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381000"/>
            <a:ext cx="6063922" cy="2413481"/>
          </a:xfrm>
          <a:prstGeom prst="rect">
            <a:avLst/>
          </a:prstGeom>
        </p:spPr>
        <p:txBody>
          <a:bodyPr vert="horz" wrap="square" lIns="0" tIns="12700" rIns="0" bIns="0" rtlCol="0">
            <a:spAutoFit/>
          </a:bodyPr>
          <a:lstStyle/>
          <a:p>
            <a:pPr marL="704850" marR="5080" indent="-692785" algn="ctr">
              <a:lnSpc>
                <a:spcPct val="100000"/>
              </a:lnSpc>
              <a:spcBef>
                <a:spcPts val="100"/>
              </a:spcBef>
            </a:pPr>
            <a:r>
              <a:rPr sz="2800" spc="-10" dirty="0"/>
              <a:t>BVRIT </a:t>
            </a:r>
            <a:r>
              <a:rPr sz="2800" spc="-10"/>
              <a:t>HYDERABAD</a:t>
            </a:r>
            <a:r>
              <a:rPr sz="2800" spc="-5"/>
              <a:t> </a:t>
            </a:r>
            <a:br>
              <a:rPr lang="en-IN" sz="2800" spc="-5" dirty="0"/>
            </a:br>
            <a:r>
              <a:rPr sz="2800" spc="-10"/>
              <a:t>College </a:t>
            </a:r>
            <a:r>
              <a:rPr sz="2800" spc="-5" dirty="0"/>
              <a:t>of Engineering</a:t>
            </a:r>
            <a:r>
              <a:rPr sz="2800" spc="-10" dirty="0"/>
              <a:t> </a:t>
            </a:r>
            <a:r>
              <a:rPr sz="2800" spc="-15"/>
              <a:t>for</a:t>
            </a:r>
            <a:r>
              <a:rPr sz="2800" spc="-5"/>
              <a:t> </a:t>
            </a:r>
            <a:r>
              <a:rPr sz="2800" spc="-20"/>
              <a:t>Women</a:t>
            </a:r>
            <a:br>
              <a:rPr lang="en-US" sz="2800" spc="-20" dirty="0"/>
            </a:br>
            <a:br>
              <a:rPr lang="en-US" sz="2800" spc="-20" dirty="0"/>
            </a:br>
            <a:br>
              <a:rPr lang="en-IN" sz="2400" spc="-20" dirty="0"/>
            </a:br>
            <a:r>
              <a:rPr sz="2400" spc="-20"/>
              <a:t> </a:t>
            </a:r>
            <a:r>
              <a:rPr sz="2400" spc="-395"/>
              <a:t> </a:t>
            </a:r>
            <a:br>
              <a:rPr lang="en-IN" sz="2400" spc="-395" dirty="0"/>
            </a:br>
            <a:endParaRPr sz="2400"/>
          </a:p>
        </p:txBody>
      </p:sp>
      <p:pic>
        <p:nvPicPr>
          <p:cNvPr id="3" name="object 3"/>
          <p:cNvPicPr/>
          <p:nvPr/>
        </p:nvPicPr>
        <p:blipFill>
          <a:blip r:embed="rId2" cstate="print"/>
          <a:stretch>
            <a:fillRect/>
          </a:stretch>
        </p:blipFill>
        <p:spPr>
          <a:xfrm>
            <a:off x="75027" y="0"/>
            <a:ext cx="1050388" cy="1200443"/>
          </a:xfrm>
          <a:prstGeom prst="rect">
            <a:avLst/>
          </a:prstGeom>
        </p:spPr>
      </p:pic>
      <p:sp>
        <p:nvSpPr>
          <p:cNvPr id="4" name="object 4"/>
          <p:cNvSpPr txBox="1"/>
          <p:nvPr/>
        </p:nvSpPr>
        <p:spPr>
          <a:xfrm>
            <a:off x="1327478" y="2407742"/>
            <a:ext cx="6902122" cy="1674817"/>
          </a:xfrm>
          <a:prstGeom prst="rect">
            <a:avLst/>
          </a:prstGeom>
        </p:spPr>
        <p:txBody>
          <a:bodyPr vert="horz" wrap="square" lIns="0" tIns="12700" rIns="0" bIns="0" rtlCol="0">
            <a:spAutoFit/>
          </a:bodyPr>
          <a:lstStyle/>
          <a:p>
            <a:pPr marL="12700" marR="5080" algn="ctr">
              <a:lnSpc>
                <a:spcPct val="100000"/>
              </a:lnSpc>
              <a:spcBef>
                <a:spcPts val="100"/>
              </a:spcBef>
            </a:pPr>
            <a:r>
              <a:rPr lang="en-US" sz="5400" dirty="0">
                <a:latin typeface="Calibri"/>
                <a:cs typeface="Calibri"/>
              </a:rPr>
              <a:t>Real-Time Facial Expression Detection</a:t>
            </a:r>
            <a:endParaRPr sz="5400" dirty="0">
              <a:latin typeface="Calibri"/>
              <a:cs typeface="Calibri"/>
            </a:endParaRPr>
          </a:p>
        </p:txBody>
      </p:sp>
      <p:sp>
        <p:nvSpPr>
          <p:cNvPr id="6" name="object 6"/>
          <p:cNvSpPr txBox="1"/>
          <p:nvPr/>
        </p:nvSpPr>
        <p:spPr>
          <a:xfrm>
            <a:off x="5486400" y="4876800"/>
            <a:ext cx="3166110" cy="579646"/>
          </a:xfrm>
          <a:prstGeom prst="rect">
            <a:avLst/>
          </a:prstGeom>
        </p:spPr>
        <p:txBody>
          <a:bodyPr vert="horz" wrap="square" lIns="0" tIns="12700" rIns="0" bIns="0" rtlCol="0">
            <a:spAutoFit/>
          </a:bodyPr>
          <a:lstStyle/>
          <a:p>
            <a:pPr marL="12700">
              <a:lnSpc>
                <a:spcPct val="100000"/>
              </a:lnSpc>
              <a:spcBef>
                <a:spcPts val="100"/>
              </a:spcBef>
            </a:pPr>
            <a:r>
              <a:rPr sz="1800" b="1" spc="-45">
                <a:latin typeface="Calibri"/>
                <a:cs typeface="Calibri"/>
              </a:rPr>
              <a:t>Team</a:t>
            </a:r>
            <a:r>
              <a:rPr sz="1800" b="1" spc="-30">
                <a:latin typeface="Calibri"/>
                <a:cs typeface="Calibri"/>
              </a:rPr>
              <a:t> </a:t>
            </a:r>
            <a:r>
              <a:rPr lang="en-IN" b="1" spc="-30" dirty="0">
                <a:latin typeface="Calibri"/>
                <a:cs typeface="Calibri"/>
              </a:rPr>
              <a:t>No</a:t>
            </a:r>
            <a:r>
              <a:rPr sz="1800" b="1" spc="-5">
                <a:latin typeface="Calibri"/>
                <a:cs typeface="Calibri"/>
              </a:rPr>
              <a:t>:</a:t>
            </a:r>
            <a:endParaRPr lang="en-IN" sz="1800" b="1" spc="-5" dirty="0">
              <a:latin typeface="Calibri"/>
              <a:cs typeface="Calibri"/>
            </a:endParaRPr>
          </a:p>
          <a:p>
            <a:pPr marL="12700">
              <a:lnSpc>
                <a:spcPct val="100000"/>
              </a:lnSpc>
              <a:spcBef>
                <a:spcPts val="100"/>
              </a:spcBef>
            </a:pPr>
            <a:r>
              <a:rPr lang="en-IN" b="1" spc="-5" dirty="0">
                <a:latin typeface="Calibri"/>
                <a:cs typeface="Calibri"/>
              </a:rPr>
              <a:t>Names with roll numbers:</a:t>
            </a:r>
            <a:endParaRPr sz="1800">
              <a:latin typeface="Calibri"/>
              <a:cs typeface="Calibri"/>
            </a:endParaRPr>
          </a:p>
        </p:txBody>
      </p:sp>
      <p:pic>
        <p:nvPicPr>
          <p:cNvPr id="7" name="object 7"/>
          <p:cNvPicPr/>
          <p:nvPr/>
        </p:nvPicPr>
        <p:blipFill>
          <a:blip r:embed="rId3" cstate="print"/>
          <a:stretch>
            <a:fillRect/>
          </a:stretch>
        </p:blipFill>
        <p:spPr>
          <a:xfrm>
            <a:off x="8077200" y="0"/>
            <a:ext cx="1066799" cy="1322152"/>
          </a:xfrm>
          <a:prstGeom prst="rect">
            <a:avLst/>
          </a:prstGeom>
        </p:spPr>
      </p:pic>
      <p:sp>
        <p:nvSpPr>
          <p:cNvPr id="8" name="TextBox 7"/>
          <p:cNvSpPr txBox="1"/>
          <p:nvPr/>
        </p:nvSpPr>
        <p:spPr>
          <a:xfrm>
            <a:off x="685800" y="6488668"/>
            <a:ext cx="7819833" cy="369332"/>
          </a:xfrm>
          <a:prstGeom prst="rect">
            <a:avLst/>
          </a:prstGeom>
          <a:noFill/>
        </p:spPr>
        <p:txBody>
          <a:bodyPr wrap="none" rtlCol="0">
            <a:spAutoFit/>
          </a:bodyPr>
          <a:lstStyle/>
          <a:p>
            <a:r>
              <a:rPr lang="en-US" dirty="0" err="1"/>
              <a:t>Medhanvesh</a:t>
            </a:r>
            <a:r>
              <a:rPr lang="en-US" dirty="0"/>
              <a:t> 2023						</a:t>
            </a:r>
            <a:r>
              <a:rPr lang="en-US" dirty="0" err="1"/>
              <a:t>ChatGPThon</a:t>
            </a:r>
            <a:endParaRPr lang="en-US" dirty="0"/>
          </a:p>
        </p:txBody>
      </p:sp>
      <p:sp>
        <p:nvSpPr>
          <p:cNvPr id="9" name="TextBox 8">
            <a:extLst>
              <a:ext uri="{FF2B5EF4-FFF2-40B4-BE49-F238E27FC236}">
                <a16:creationId xmlns:a16="http://schemas.microsoft.com/office/drawing/2014/main" id="{0E5F59CA-0743-E01D-75FB-E6F118839D9B}"/>
              </a:ext>
            </a:extLst>
          </p:cNvPr>
          <p:cNvSpPr txBox="1"/>
          <p:nvPr/>
        </p:nvSpPr>
        <p:spPr>
          <a:xfrm>
            <a:off x="5486400" y="5428486"/>
            <a:ext cx="3347455" cy="923330"/>
          </a:xfrm>
          <a:prstGeom prst="rect">
            <a:avLst/>
          </a:prstGeom>
          <a:noFill/>
        </p:spPr>
        <p:txBody>
          <a:bodyPr wrap="none" rtlCol="0">
            <a:spAutoFit/>
          </a:bodyPr>
          <a:lstStyle/>
          <a:p>
            <a:r>
              <a:rPr lang="en-US" dirty="0"/>
              <a:t>Akanksha B </a:t>
            </a:r>
            <a:r>
              <a:rPr lang="en-US" dirty="0" err="1"/>
              <a:t>Vennu</a:t>
            </a:r>
            <a:r>
              <a:rPr lang="en-US" dirty="0"/>
              <a:t> -20WH1A05A9</a:t>
            </a:r>
          </a:p>
          <a:p>
            <a:r>
              <a:rPr lang="en-US" dirty="0"/>
              <a:t>U.Tejasree-20WH1A05A2</a:t>
            </a:r>
          </a:p>
          <a:p>
            <a:r>
              <a:rPr lang="en-US" dirty="0"/>
              <a:t>P.Sahithya-20WH1A05A1</a:t>
            </a:r>
            <a:endParaRPr lang="en-IN" dirty="0"/>
          </a:p>
        </p:txBody>
      </p:sp>
      <p:sp>
        <p:nvSpPr>
          <p:cNvPr id="10" name="TextBox 9">
            <a:extLst>
              <a:ext uri="{FF2B5EF4-FFF2-40B4-BE49-F238E27FC236}">
                <a16:creationId xmlns:a16="http://schemas.microsoft.com/office/drawing/2014/main" id="{D828F5D5-9E5D-06A5-EA32-7F4B9E03CF21}"/>
              </a:ext>
            </a:extLst>
          </p:cNvPr>
          <p:cNvSpPr txBox="1"/>
          <p:nvPr/>
        </p:nvSpPr>
        <p:spPr>
          <a:xfrm>
            <a:off x="6400800" y="4821223"/>
            <a:ext cx="418704" cy="369332"/>
          </a:xfrm>
          <a:prstGeom prst="rect">
            <a:avLst/>
          </a:prstGeom>
          <a:noFill/>
        </p:spPr>
        <p:txBody>
          <a:bodyPr wrap="none" rtlCol="0">
            <a:spAutoFit/>
          </a:bodyPr>
          <a:lstStyle/>
          <a:p>
            <a:r>
              <a:rPr lang="en-US" dirty="0"/>
              <a:t>59</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153400" y="0"/>
            <a:ext cx="990599" cy="1224480"/>
          </a:xfrm>
          <a:prstGeom prst="rect">
            <a:avLst/>
          </a:prstGeom>
        </p:spPr>
      </p:pic>
      <p:sp>
        <p:nvSpPr>
          <p:cNvPr id="3" name="object 3"/>
          <p:cNvSpPr txBox="1">
            <a:spLocks noGrp="1"/>
          </p:cNvSpPr>
          <p:nvPr>
            <p:ph type="title"/>
          </p:nvPr>
        </p:nvSpPr>
        <p:spPr>
          <a:xfrm>
            <a:off x="381000" y="1828800"/>
            <a:ext cx="4121150" cy="443711"/>
          </a:xfrm>
          <a:prstGeom prst="rect">
            <a:avLst/>
          </a:prstGeom>
        </p:spPr>
        <p:txBody>
          <a:bodyPr vert="horz" wrap="square" lIns="0" tIns="12700" rIns="0" bIns="0" rtlCol="0">
            <a:spAutoFit/>
          </a:bodyPr>
          <a:lstStyle/>
          <a:p>
            <a:pPr marL="12700">
              <a:lnSpc>
                <a:spcPct val="100000"/>
              </a:lnSpc>
              <a:spcBef>
                <a:spcPts val="100"/>
              </a:spcBef>
            </a:pPr>
            <a:r>
              <a:rPr lang="en-US" sz="2800" spc="-10" dirty="0"/>
              <a:t>Abstract:</a:t>
            </a:r>
            <a:endParaRPr sz="2800" spc="-3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a:t>
            </a:fld>
            <a:endParaRPr dirty="0"/>
          </a:p>
        </p:txBody>
      </p:sp>
      <p:sp>
        <p:nvSpPr>
          <p:cNvPr id="8" name="TextBox 7"/>
          <p:cNvSpPr txBox="1"/>
          <p:nvPr/>
        </p:nvSpPr>
        <p:spPr>
          <a:xfrm>
            <a:off x="685800" y="6488668"/>
            <a:ext cx="7819833" cy="369332"/>
          </a:xfrm>
          <a:prstGeom prst="rect">
            <a:avLst/>
          </a:prstGeom>
          <a:noFill/>
        </p:spPr>
        <p:txBody>
          <a:bodyPr wrap="none" rtlCol="0">
            <a:spAutoFit/>
          </a:bodyPr>
          <a:lstStyle/>
          <a:p>
            <a:r>
              <a:rPr lang="en-US" dirty="0" err="1"/>
              <a:t>Medhanvesh</a:t>
            </a:r>
            <a:r>
              <a:rPr lang="en-US" dirty="0"/>
              <a:t> 2023						</a:t>
            </a:r>
            <a:r>
              <a:rPr lang="en-US" dirty="0" err="1"/>
              <a:t>ChatGPThon</a:t>
            </a:r>
            <a:endParaRPr lang="en-US" dirty="0"/>
          </a:p>
        </p:txBody>
      </p:sp>
      <p:sp>
        <p:nvSpPr>
          <p:cNvPr id="4" name="TextBox 3">
            <a:extLst>
              <a:ext uri="{FF2B5EF4-FFF2-40B4-BE49-F238E27FC236}">
                <a16:creationId xmlns:a16="http://schemas.microsoft.com/office/drawing/2014/main" id="{DF086C62-FED4-88CF-4613-896EA4CE3090}"/>
              </a:ext>
            </a:extLst>
          </p:cNvPr>
          <p:cNvSpPr txBox="1"/>
          <p:nvPr/>
        </p:nvSpPr>
        <p:spPr>
          <a:xfrm>
            <a:off x="838200" y="2473198"/>
            <a:ext cx="7010400" cy="2862322"/>
          </a:xfrm>
          <a:prstGeom prst="rect">
            <a:avLst/>
          </a:prstGeom>
          <a:noFill/>
        </p:spPr>
        <p:txBody>
          <a:bodyPr wrap="square" rtlCol="0">
            <a:spAutoFit/>
          </a:bodyPr>
          <a:lstStyle/>
          <a:p>
            <a:r>
              <a:rPr lang="en-US" dirty="0"/>
              <a:t>Facial expressions are the changes occurring on the human face indicating a person's internal emotional states, intents or societal communications. Depending on the expressions on the face, human face is the most principal mode of conveying and deducing affective states of human ones. In real time, facial expression detection has become a prominent research area as it plays an important role in Human Computer Interaction. The applications of the facial expression detection are computer vision, biometric security, social interaction, emotional intelligence and social intelligence . It applied in several areas such as safety, health and in human machine interfaces.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153400" y="0"/>
            <a:ext cx="990599" cy="1224480"/>
          </a:xfrm>
          <a:prstGeom prst="rect">
            <a:avLst/>
          </a:prstGeom>
        </p:spPr>
      </p:pic>
      <p:sp>
        <p:nvSpPr>
          <p:cNvPr id="3" name="object 3"/>
          <p:cNvSpPr txBox="1">
            <a:spLocks noGrp="1"/>
          </p:cNvSpPr>
          <p:nvPr>
            <p:ph type="title"/>
          </p:nvPr>
        </p:nvSpPr>
        <p:spPr>
          <a:xfrm>
            <a:off x="1981200" y="457200"/>
            <a:ext cx="5844540" cy="443711"/>
          </a:xfrm>
          <a:prstGeom prst="rect">
            <a:avLst/>
          </a:prstGeom>
        </p:spPr>
        <p:txBody>
          <a:bodyPr vert="horz" wrap="square" lIns="0" tIns="12700" rIns="0" bIns="0" rtlCol="0">
            <a:spAutoFit/>
          </a:bodyPr>
          <a:lstStyle/>
          <a:p>
            <a:pPr marL="12700">
              <a:lnSpc>
                <a:spcPct val="100000"/>
              </a:lnSpc>
              <a:spcBef>
                <a:spcPts val="100"/>
              </a:spcBef>
            </a:pPr>
            <a:r>
              <a:rPr lang="en-US" sz="2800" spc="-25" dirty="0"/>
              <a:t>DESIGN</a:t>
            </a:r>
            <a:r>
              <a:rPr sz="2800" spc="-35"/>
              <a:t> </a:t>
            </a:r>
            <a:r>
              <a:rPr sz="2800" spc="-10" dirty="0"/>
              <a:t>AND</a:t>
            </a:r>
            <a:r>
              <a:rPr sz="2800" spc="-35" dirty="0"/>
              <a:t> </a:t>
            </a:r>
            <a:r>
              <a:rPr sz="2800" spc="-20" dirty="0"/>
              <a:t>TECHNOLOGIES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3</a:t>
            </a:fld>
            <a:endParaRPr dirty="0"/>
          </a:p>
        </p:txBody>
      </p:sp>
      <p:sp>
        <p:nvSpPr>
          <p:cNvPr id="8" name="TextBox 7"/>
          <p:cNvSpPr txBox="1"/>
          <p:nvPr/>
        </p:nvSpPr>
        <p:spPr>
          <a:xfrm>
            <a:off x="685800" y="6488668"/>
            <a:ext cx="7819833" cy="369332"/>
          </a:xfrm>
          <a:prstGeom prst="rect">
            <a:avLst/>
          </a:prstGeom>
          <a:noFill/>
        </p:spPr>
        <p:txBody>
          <a:bodyPr wrap="none" rtlCol="0">
            <a:spAutoFit/>
          </a:bodyPr>
          <a:lstStyle/>
          <a:p>
            <a:r>
              <a:rPr lang="en-US" dirty="0" err="1"/>
              <a:t>Medhanvesh</a:t>
            </a:r>
            <a:r>
              <a:rPr lang="en-US" dirty="0"/>
              <a:t> 2023						</a:t>
            </a:r>
            <a:r>
              <a:rPr lang="en-US" dirty="0" err="1"/>
              <a:t>ChatGPThon</a:t>
            </a:r>
            <a:endParaRPr lang="en-US" dirty="0"/>
          </a:p>
        </p:txBody>
      </p:sp>
      <p:sp>
        <p:nvSpPr>
          <p:cNvPr id="7" name="Rectangle 6">
            <a:extLst>
              <a:ext uri="{FF2B5EF4-FFF2-40B4-BE49-F238E27FC236}">
                <a16:creationId xmlns:a16="http://schemas.microsoft.com/office/drawing/2014/main" id="{F2B83E54-51BB-ACD6-6CC1-9266C9777EA5}"/>
              </a:ext>
            </a:extLst>
          </p:cNvPr>
          <p:cNvSpPr/>
          <p:nvPr/>
        </p:nvSpPr>
        <p:spPr>
          <a:xfrm>
            <a:off x="3048000" y="1295400"/>
            <a:ext cx="1981200" cy="443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Capturing the image</a:t>
            </a:r>
            <a:endParaRPr lang="en-IN" dirty="0"/>
          </a:p>
        </p:txBody>
      </p:sp>
      <p:sp>
        <p:nvSpPr>
          <p:cNvPr id="10" name="Rectangle 9">
            <a:extLst>
              <a:ext uri="{FF2B5EF4-FFF2-40B4-BE49-F238E27FC236}">
                <a16:creationId xmlns:a16="http://schemas.microsoft.com/office/drawing/2014/main" id="{31917168-0761-C59E-93BE-22B9708BCEF7}"/>
              </a:ext>
            </a:extLst>
          </p:cNvPr>
          <p:cNvSpPr/>
          <p:nvPr/>
        </p:nvSpPr>
        <p:spPr>
          <a:xfrm>
            <a:off x="2400300" y="2080892"/>
            <a:ext cx="3352800" cy="486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Face Landmark Detection and Alignment</a:t>
            </a:r>
            <a:endParaRPr lang="en-IN" dirty="0"/>
          </a:p>
        </p:txBody>
      </p:sp>
      <p:sp>
        <p:nvSpPr>
          <p:cNvPr id="11" name="Rectangle 10">
            <a:extLst>
              <a:ext uri="{FF2B5EF4-FFF2-40B4-BE49-F238E27FC236}">
                <a16:creationId xmlns:a16="http://schemas.microsoft.com/office/drawing/2014/main" id="{B92FB971-A756-0688-A226-7EE898264E86}"/>
              </a:ext>
            </a:extLst>
          </p:cNvPr>
          <p:cNvSpPr/>
          <p:nvPr/>
        </p:nvSpPr>
        <p:spPr>
          <a:xfrm>
            <a:off x="2324100" y="2980154"/>
            <a:ext cx="3581400" cy="5750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Extraction and Representation</a:t>
            </a:r>
            <a:endParaRPr lang="en-IN" dirty="0"/>
          </a:p>
        </p:txBody>
      </p:sp>
      <p:sp>
        <p:nvSpPr>
          <p:cNvPr id="12" name="Rectangle 11">
            <a:extLst>
              <a:ext uri="{FF2B5EF4-FFF2-40B4-BE49-F238E27FC236}">
                <a16:creationId xmlns:a16="http://schemas.microsoft.com/office/drawing/2014/main" id="{088856D2-EA5C-40BA-D530-725E9E256101}"/>
              </a:ext>
            </a:extLst>
          </p:cNvPr>
          <p:cNvSpPr/>
          <p:nvPr/>
        </p:nvSpPr>
        <p:spPr>
          <a:xfrm>
            <a:off x="2400300" y="3981484"/>
            <a:ext cx="3429000" cy="5750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Expression Classification Model</a:t>
            </a:r>
            <a:endParaRPr lang="en-IN" dirty="0"/>
          </a:p>
        </p:txBody>
      </p:sp>
      <p:sp>
        <p:nvSpPr>
          <p:cNvPr id="13" name="Rectangle 12">
            <a:extLst>
              <a:ext uri="{FF2B5EF4-FFF2-40B4-BE49-F238E27FC236}">
                <a16:creationId xmlns:a16="http://schemas.microsoft.com/office/drawing/2014/main" id="{F1E2116B-A127-3201-A7AF-B4E1356E48C7}"/>
              </a:ext>
            </a:extLst>
          </p:cNvPr>
          <p:cNvSpPr/>
          <p:nvPr/>
        </p:nvSpPr>
        <p:spPr>
          <a:xfrm>
            <a:off x="2573094" y="4895534"/>
            <a:ext cx="2971800" cy="572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Output : Detected facial Expression</a:t>
            </a:r>
            <a:endParaRPr lang="en-IN" dirty="0"/>
          </a:p>
        </p:txBody>
      </p:sp>
      <p:sp>
        <p:nvSpPr>
          <p:cNvPr id="14" name="Arrow: Down 13">
            <a:extLst>
              <a:ext uri="{FF2B5EF4-FFF2-40B4-BE49-F238E27FC236}">
                <a16:creationId xmlns:a16="http://schemas.microsoft.com/office/drawing/2014/main" id="{145E2F5B-5273-B5C7-9B14-6D8B4FEC14DA}"/>
              </a:ext>
            </a:extLst>
          </p:cNvPr>
          <p:cNvSpPr/>
          <p:nvPr/>
        </p:nvSpPr>
        <p:spPr>
          <a:xfrm>
            <a:off x="3886200" y="1834061"/>
            <a:ext cx="304800" cy="17124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Arrow: Down 19">
            <a:extLst>
              <a:ext uri="{FF2B5EF4-FFF2-40B4-BE49-F238E27FC236}">
                <a16:creationId xmlns:a16="http://schemas.microsoft.com/office/drawing/2014/main" id="{17897C87-5900-2B6C-CD34-FB291547CFCF}"/>
              </a:ext>
            </a:extLst>
          </p:cNvPr>
          <p:cNvSpPr/>
          <p:nvPr/>
        </p:nvSpPr>
        <p:spPr>
          <a:xfrm>
            <a:off x="3912062" y="2653867"/>
            <a:ext cx="304800" cy="24842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Arrow: Down 20">
            <a:extLst>
              <a:ext uri="{FF2B5EF4-FFF2-40B4-BE49-F238E27FC236}">
                <a16:creationId xmlns:a16="http://schemas.microsoft.com/office/drawing/2014/main" id="{2CC06DDC-79C4-87D6-AF56-15BC1A5DB82F}"/>
              </a:ext>
            </a:extLst>
          </p:cNvPr>
          <p:cNvSpPr/>
          <p:nvPr/>
        </p:nvSpPr>
        <p:spPr>
          <a:xfrm>
            <a:off x="3910522" y="4629503"/>
            <a:ext cx="304800" cy="20508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Arrow: Down 21">
            <a:extLst>
              <a:ext uri="{FF2B5EF4-FFF2-40B4-BE49-F238E27FC236}">
                <a16:creationId xmlns:a16="http://schemas.microsoft.com/office/drawing/2014/main" id="{1664B19C-2931-FDEE-51A5-8FA46FD53B73}"/>
              </a:ext>
            </a:extLst>
          </p:cNvPr>
          <p:cNvSpPr/>
          <p:nvPr/>
        </p:nvSpPr>
        <p:spPr>
          <a:xfrm>
            <a:off x="3906594" y="3659163"/>
            <a:ext cx="310299" cy="24935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7AE2A807-DAB2-CF0C-C55A-3D899A1D2C5C}"/>
              </a:ext>
            </a:extLst>
          </p:cNvPr>
          <p:cNvSpPr txBox="1"/>
          <p:nvPr/>
        </p:nvSpPr>
        <p:spPr>
          <a:xfrm>
            <a:off x="838199" y="5867400"/>
            <a:ext cx="7570291" cy="400110"/>
          </a:xfrm>
          <a:prstGeom prst="rect">
            <a:avLst/>
          </a:prstGeom>
          <a:noFill/>
        </p:spPr>
        <p:txBody>
          <a:bodyPr wrap="square" rtlCol="0">
            <a:spAutoFit/>
          </a:bodyPr>
          <a:lstStyle/>
          <a:p>
            <a:r>
              <a:rPr lang="en-US" sz="2000" b="1" dirty="0"/>
              <a:t>Techstack:</a:t>
            </a:r>
            <a:r>
              <a:rPr lang="en-US" dirty="0"/>
              <a:t>cv2,deepface,numpy libraries of python.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0C4511-1566-0DC8-A147-1FD57CAFCB8C}"/>
              </a:ext>
            </a:extLst>
          </p:cNvPr>
          <p:cNvSpPr>
            <a:spLocks noGrp="1"/>
          </p:cNvSpPr>
          <p:nvPr>
            <p:ph type="body" idx="1"/>
          </p:nvPr>
        </p:nvSpPr>
        <p:spPr>
          <a:xfrm>
            <a:off x="238197" y="1371600"/>
            <a:ext cx="8170294" cy="430887"/>
          </a:xfrm>
        </p:spPr>
        <p:txBody>
          <a:bodyPr/>
          <a:lstStyle/>
          <a:p>
            <a:r>
              <a:rPr lang="en-US" sz="2800" b="1" dirty="0"/>
              <a:t>Output</a:t>
            </a:r>
            <a:r>
              <a:rPr lang="en-US" sz="2800" dirty="0"/>
              <a:t>:</a:t>
            </a:r>
            <a:endParaRPr lang="en-IN" sz="2800" dirty="0"/>
          </a:p>
        </p:txBody>
      </p:sp>
      <p:sp>
        <p:nvSpPr>
          <p:cNvPr id="6" name="Slide Number Placeholder 5">
            <a:extLst>
              <a:ext uri="{FF2B5EF4-FFF2-40B4-BE49-F238E27FC236}">
                <a16:creationId xmlns:a16="http://schemas.microsoft.com/office/drawing/2014/main" id="{BB176552-4AC8-079F-B8BB-A149F4F8468D}"/>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4</a:t>
            </a:fld>
            <a:endParaRPr lang="en-IN" dirty="0"/>
          </a:p>
        </p:txBody>
      </p:sp>
      <p:pic>
        <p:nvPicPr>
          <p:cNvPr id="7" name="object 2">
            <a:extLst>
              <a:ext uri="{FF2B5EF4-FFF2-40B4-BE49-F238E27FC236}">
                <a16:creationId xmlns:a16="http://schemas.microsoft.com/office/drawing/2014/main" id="{E29B3B88-9218-482D-6F95-877F7EA86563}"/>
              </a:ext>
            </a:extLst>
          </p:cNvPr>
          <p:cNvPicPr/>
          <p:nvPr/>
        </p:nvPicPr>
        <p:blipFill>
          <a:blip r:embed="rId2" cstate="print"/>
          <a:stretch>
            <a:fillRect/>
          </a:stretch>
        </p:blipFill>
        <p:spPr>
          <a:xfrm>
            <a:off x="8153400" y="0"/>
            <a:ext cx="990599" cy="1224480"/>
          </a:xfrm>
          <a:prstGeom prst="rect">
            <a:avLst/>
          </a:prstGeom>
        </p:spPr>
      </p:pic>
      <p:pic>
        <p:nvPicPr>
          <p:cNvPr id="9" name="Picture 8">
            <a:extLst>
              <a:ext uri="{FF2B5EF4-FFF2-40B4-BE49-F238E27FC236}">
                <a16:creationId xmlns:a16="http://schemas.microsoft.com/office/drawing/2014/main" id="{4C599ECA-24AD-3353-8820-0A105BC1C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1878091"/>
            <a:ext cx="6768113" cy="3760709"/>
          </a:xfrm>
          <a:prstGeom prst="rect">
            <a:avLst/>
          </a:prstGeom>
        </p:spPr>
      </p:pic>
      <p:sp>
        <p:nvSpPr>
          <p:cNvPr id="11" name="TextBox 10">
            <a:extLst>
              <a:ext uri="{FF2B5EF4-FFF2-40B4-BE49-F238E27FC236}">
                <a16:creationId xmlns:a16="http://schemas.microsoft.com/office/drawing/2014/main" id="{9FE0CEBC-6CC6-3E7A-0EC6-719BE263D226}"/>
              </a:ext>
            </a:extLst>
          </p:cNvPr>
          <p:cNvSpPr txBox="1"/>
          <p:nvPr/>
        </p:nvSpPr>
        <p:spPr>
          <a:xfrm>
            <a:off x="381000" y="6371314"/>
            <a:ext cx="4572000" cy="369332"/>
          </a:xfrm>
          <a:prstGeom prst="rect">
            <a:avLst/>
          </a:prstGeom>
          <a:noFill/>
        </p:spPr>
        <p:txBody>
          <a:bodyPr wrap="square">
            <a:spAutoFit/>
          </a:bodyPr>
          <a:lstStyle/>
          <a:p>
            <a:r>
              <a:rPr lang="en-US" dirty="0" err="1"/>
              <a:t>Medhanvesh</a:t>
            </a:r>
            <a:r>
              <a:rPr lang="en-US" dirty="0"/>
              <a:t> 2023	</a:t>
            </a:r>
            <a:endParaRPr lang="en-IN" dirty="0"/>
          </a:p>
        </p:txBody>
      </p:sp>
      <p:sp>
        <p:nvSpPr>
          <p:cNvPr id="13" name="TextBox 12">
            <a:extLst>
              <a:ext uri="{FF2B5EF4-FFF2-40B4-BE49-F238E27FC236}">
                <a16:creationId xmlns:a16="http://schemas.microsoft.com/office/drawing/2014/main" id="{B4AE8105-5421-4159-D96F-C6E99B900C16}"/>
              </a:ext>
            </a:extLst>
          </p:cNvPr>
          <p:cNvSpPr txBox="1"/>
          <p:nvPr/>
        </p:nvSpPr>
        <p:spPr>
          <a:xfrm>
            <a:off x="7391400" y="6371314"/>
            <a:ext cx="4572000" cy="369332"/>
          </a:xfrm>
          <a:prstGeom prst="rect">
            <a:avLst/>
          </a:prstGeom>
          <a:noFill/>
        </p:spPr>
        <p:txBody>
          <a:bodyPr wrap="square">
            <a:spAutoFit/>
          </a:bodyPr>
          <a:lstStyle/>
          <a:p>
            <a:r>
              <a:rPr lang="en-US" dirty="0" err="1"/>
              <a:t>ChatGPThon</a:t>
            </a:r>
            <a:endParaRPr lang="en-IN" dirty="0"/>
          </a:p>
        </p:txBody>
      </p:sp>
    </p:spTree>
    <p:extLst>
      <p:ext uri="{BB962C8B-B14F-4D97-AF65-F5344CB8AC3E}">
        <p14:creationId xmlns:p14="http://schemas.microsoft.com/office/powerpoint/2010/main" val="796869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TotalTime>
  <Words>219</Words>
  <Application>Microsoft Office PowerPoint</Application>
  <PresentationFormat>On-screen Show (4:3)</PresentationFormat>
  <Paragraphs>26</Paragraphs>
  <Slides>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Calibri</vt:lpstr>
      <vt:lpstr>Office Theme</vt:lpstr>
      <vt:lpstr>BVRIT HYDERABAD  College of Engineering for Women      </vt:lpstr>
      <vt:lpstr>Abstract:</vt:lpstr>
      <vt:lpstr>DESIGN AND TECHNOLOGIES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LATEST PROJ PPT.pptx</dc:title>
  <dc:creator>Praveena</dc:creator>
  <cp:lastModifiedBy>Sahithya Puri</cp:lastModifiedBy>
  <cp:revision>27</cp:revision>
  <dcterms:created xsi:type="dcterms:W3CDTF">2022-11-12T05:57:52Z</dcterms:created>
  <dcterms:modified xsi:type="dcterms:W3CDTF">2023-02-25T06:41:07Z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