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334" r:id="rId5"/>
    <p:sldId id="259" r:id="rId6"/>
    <p:sldId id="260" r:id="rId7"/>
    <p:sldId id="262" r:id="rId8"/>
    <p:sldId id="265" r:id="rId9"/>
    <p:sldId id="264" r:id="rId10"/>
    <p:sldId id="266" r:id="rId11"/>
    <p:sldId id="267" r:id="rId12"/>
    <p:sldId id="268" r:id="rId13"/>
    <p:sldId id="335" r:id="rId14"/>
    <p:sldId id="306" r:id="rId15"/>
    <p:sldId id="336" r:id="rId16"/>
    <p:sldId id="314" r:id="rId17"/>
    <p:sldId id="313" r:id="rId18"/>
    <p:sldId id="315" r:id="rId19"/>
    <p:sldId id="316" r:id="rId20"/>
    <p:sldId id="320" r:id="rId21"/>
    <p:sldId id="325" r:id="rId22"/>
    <p:sldId id="327" r:id="rId23"/>
    <p:sldId id="328" r:id="rId24"/>
    <p:sldId id="329" r:id="rId25"/>
    <p:sldId id="330" r:id="rId26"/>
    <p:sldId id="332" r:id="rId27"/>
    <p:sldId id="33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851A9-406F-4DA7-82CB-C68883AC99CC}" type="datetimeFigureOut">
              <a:rPr lang="en-IN" smtClean="0"/>
              <a:t>28-08-2022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CA5FB-3727-439C-84B9-2EB3C59A00B3}" type="slidenum">
              <a:rPr lang="en-IN" smtClean="0"/>
              <a:t>‹#›</a:t>
            </a:fld>
            <a:endParaRPr lang="en-IN"/>
          </a:p>
        </p:txBody>
      </p:sp>
    </p:spTree>
    <p:extLst>
      <p:ext uri="{BB962C8B-B14F-4D97-AF65-F5344CB8AC3E}">
        <p14:creationId xmlns:p14="http://schemas.microsoft.com/office/powerpoint/2010/main" val="199820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FCA5FB-3727-439C-84B9-2EB3C59A00B3}" type="slidenum">
              <a:rPr lang="en-IN" smtClean="0"/>
              <a:t>7</a:t>
            </a:fld>
            <a:endParaRPr lang="en-IN"/>
          </a:p>
        </p:txBody>
      </p:sp>
    </p:spTree>
    <p:extLst>
      <p:ext uri="{BB962C8B-B14F-4D97-AF65-F5344CB8AC3E}">
        <p14:creationId xmlns:p14="http://schemas.microsoft.com/office/powerpoint/2010/main" val="133188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57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4640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15867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3042D5-967A-41B9-906D-07745411289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8569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042D5-967A-41B9-906D-077454112897}"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3585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C3042D5-967A-41B9-906D-07745411289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85497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C3042D5-967A-41B9-906D-077454112897}"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414368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3042D5-967A-41B9-906D-077454112897}"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3785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042D5-967A-41B9-906D-077454112897}"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74969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11791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042D5-967A-41B9-906D-077454112897}"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3BCA73-84B8-49CF-B040-BD70E24676D0}" type="slidenum">
              <a:rPr lang="en-IN" smtClean="0"/>
              <a:t>‹#›</a:t>
            </a:fld>
            <a:endParaRPr lang="en-IN"/>
          </a:p>
        </p:txBody>
      </p:sp>
    </p:spTree>
    <p:extLst>
      <p:ext uri="{BB962C8B-B14F-4D97-AF65-F5344CB8AC3E}">
        <p14:creationId xmlns:p14="http://schemas.microsoft.com/office/powerpoint/2010/main" val="344130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042D5-967A-41B9-906D-077454112897}" type="datetimeFigureOut">
              <a:rPr lang="en-IN" smtClean="0"/>
              <a:t>28-08-2022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BCA73-84B8-49CF-B040-BD70E24676D0}" type="slidenum">
              <a:rPr lang="en-IN" smtClean="0"/>
              <a:t>‹#›</a:t>
            </a:fld>
            <a:endParaRPr lang="en-IN"/>
          </a:p>
        </p:txBody>
      </p:sp>
    </p:spTree>
    <p:extLst>
      <p:ext uri="{BB962C8B-B14F-4D97-AF65-F5344CB8AC3E}">
        <p14:creationId xmlns:p14="http://schemas.microsoft.com/office/powerpoint/2010/main" val="924118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36912"/>
            <a:ext cx="7772400" cy="1470025"/>
          </a:xfrm>
        </p:spPr>
        <p:txBody>
          <a:bodyPr/>
          <a:lstStyle/>
          <a:p>
            <a:r>
              <a:rPr lang="en-IN" b="1" u="sng" dirty="0" smtClean="0"/>
              <a:t>Car Price Prediction</a:t>
            </a:r>
            <a:endParaRPr lang="en-IN" b="1" u="sng" dirty="0"/>
          </a:p>
        </p:txBody>
      </p:sp>
    </p:spTree>
    <p:extLst>
      <p:ext uri="{BB962C8B-B14F-4D97-AF65-F5344CB8AC3E}">
        <p14:creationId xmlns:p14="http://schemas.microsoft.com/office/powerpoint/2010/main" val="373162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41784" y="68"/>
            <a:ext cx="388843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400" b="1" u="sng" dirty="0" smtClean="0"/>
              <a:t>Model</a:t>
            </a:r>
          </a:p>
        </p:txBody>
      </p:sp>
      <p:sp>
        <p:nvSpPr>
          <p:cNvPr id="5" name="Rectangle 4"/>
          <p:cNvSpPr/>
          <p:nvPr/>
        </p:nvSpPr>
        <p:spPr>
          <a:xfrm>
            <a:off x="0" y="3479611"/>
            <a:ext cx="5325111" cy="461665"/>
          </a:xfrm>
          <a:prstGeom prst="rect">
            <a:avLst/>
          </a:prstGeom>
        </p:spPr>
        <p:txBody>
          <a:bodyPr wrap="square">
            <a:spAutoFit/>
          </a:bodyPr>
          <a:lstStyle/>
          <a:p>
            <a:r>
              <a:rPr lang="en-IN" sz="1200" dirty="0" smtClean="0"/>
              <a:t>	</a:t>
            </a:r>
          </a:p>
          <a:p>
            <a:r>
              <a:rPr lang="en-IN" sz="1200" dirty="0" smtClean="0"/>
              <a:t>	</a:t>
            </a:r>
            <a:endParaRPr lang="en-IN" sz="1200" dirty="0"/>
          </a:p>
        </p:txBody>
      </p:sp>
      <p:cxnSp>
        <p:nvCxnSpPr>
          <p:cNvPr id="11" name="Straight Connector 10"/>
          <p:cNvCxnSpPr/>
          <p:nvPr/>
        </p:nvCxnSpPr>
        <p:spPr>
          <a:xfrm flipV="1">
            <a:off x="4644008" y="0"/>
            <a:ext cx="0" cy="277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4852244" y="-18549"/>
            <a:ext cx="432642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ctr" fontAlgn="base">
              <a:spcBef>
                <a:spcPct val="0"/>
              </a:spcBef>
              <a:spcAft>
                <a:spcPct val="0"/>
              </a:spcAft>
            </a:pPr>
            <a:r>
              <a:rPr lang="en-IN" sz="2400" b="1" u="sng" dirty="0" smtClean="0">
                <a:solidFill>
                  <a:prstClr val="black"/>
                </a:solidFill>
              </a:rPr>
              <a:t>Variant</a:t>
            </a:r>
          </a:p>
        </p:txBody>
      </p:sp>
      <p:sp>
        <p:nvSpPr>
          <p:cNvPr id="18" name="Rectangle 4"/>
          <p:cNvSpPr>
            <a:spLocks noChangeArrowheads="1"/>
          </p:cNvSpPr>
          <p:nvPr/>
        </p:nvSpPr>
        <p:spPr bwMode="auto">
          <a:xfrm>
            <a:off x="48219" y="3156445"/>
            <a:ext cx="457152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lang="en-US" dirty="0" smtClean="0">
                <a:cs typeface="Arial" pitchFamily="34" charset="0"/>
              </a:rPr>
              <a:t>Majority of the </a:t>
            </a:r>
            <a:r>
              <a:rPr kumimoji="0" lang="en-US" b="0" i="0" u="none" strike="noStrike" cap="none" normalizeH="0" dirty="0" smtClean="0">
                <a:ln>
                  <a:noFill/>
                </a:ln>
                <a:solidFill>
                  <a:schemeClr val="tx1"/>
                </a:solidFill>
                <a:effectLst/>
                <a:cs typeface="Arial" pitchFamily="34" charset="0"/>
              </a:rPr>
              <a:t> used cars are of the model City, i20, Swift, </a:t>
            </a:r>
            <a:r>
              <a:rPr kumimoji="0" lang="en-US" b="0" i="0" u="none" strike="noStrike" cap="none" normalizeH="0" dirty="0" err="1" smtClean="0">
                <a:ln>
                  <a:noFill/>
                </a:ln>
                <a:solidFill>
                  <a:schemeClr val="tx1"/>
                </a:solidFill>
                <a:effectLst/>
                <a:cs typeface="Arial" pitchFamily="34" charset="0"/>
              </a:rPr>
              <a:t>Creta</a:t>
            </a:r>
            <a:r>
              <a:rPr kumimoji="0" lang="en-US" b="0" i="0" u="none" strike="noStrike" cap="none" normalizeH="0" dirty="0" smtClean="0">
                <a:ln>
                  <a:noFill/>
                </a:ln>
                <a:solidFill>
                  <a:schemeClr val="tx1"/>
                </a:solidFill>
                <a:effectLst/>
                <a:cs typeface="Arial" pitchFamily="34" charset="0"/>
              </a:rPr>
              <a:t> and Grand i10</a:t>
            </a:r>
            <a:endParaRPr kumimoji="0" lang="en-US" b="0" i="0" u="none" strike="noStrike" cap="none" normalizeH="0" baseline="0" dirty="0" smtClean="0">
              <a:ln>
                <a:noFill/>
              </a:ln>
              <a:solidFill>
                <a:schemeClr val="tx1"/>
              </a:solidFill>
              <a:effectLst/>
              <a:cs typeface="Arial" pitchFamily="34" charset="0"/>
            </a:endParaRPr>
          </a:p>
        </p:txBody>
      </p:sp>
      <p:sp>
        <p:nvSpPr>
          <p:cNvPr id="20" name="TextBox 19"/>
          <p:cNvSpPr txBox="1"/>
          <p:nvPr/>
        </p:nvSpPr>
        <p:spPr>
          <a:xfrm>
            <a:off x="4852243" y="4113929"/>
            <a:ext cx="429175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21" name="Straight Arrow Connector 20"/>
          <p:cNvCxnSpPr/>
          <p:nvPr/>
        </p:nvCxnSpPr>
        <p:spPr>
          <a:xfrm>
            <a:off x="7014209" y="3791491"/>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 y="361143"/>
            <a:ext cx="4572000" cy="2765525"/>
          </a:xfrm>
          <a:prstGeom prst="rect">
            <a:avLst/>
          </a:prstGeom>
        </p:spPr>
      </p:pic>
      <p:sp>
        <p:nvSpPr>
          <p:cNvPr id="13" name="TextBox 12"/>
          <p:cNvSpPr txBox="1"/>
          <p:nvPr/>
        </p:nvSpPr>
        <p:spPr>
          <a:xfrm>
            <a:off x="341784" y="4964271"/>
            <a:ext cx="388843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4" name="Straight Arrow Connector 13"/>
          <p:cNvCxnSpPr/>
          <p:nvPr/>
        </p:nvCxnSpPr>
        <p:spPr>
          <a:xfrm>
            <a:off x="2272145" y="411392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350783"/>
            <a:ext cx="4534660" cy="2786247"/>
          </a:xfrm>
          <a:prstGeom prst="rect">
            <a:avLst/>
          </a:prstGeom>
        </p:spPr>
      </p:pic>
      <p:sp>
        <p:nvSpPr>
          <p:cNvPr id="19" name="Rectangle 4"/>
          <p:cNvSpPr>
            <a:spLocks noChangeArrowheads="1"/>
          </p:cNvSpPr>
          <p:nvPr/>
        </p:nvSpPr>
        <p:spPr bwMode="auto">
          <a:xfrm>
            <a:off x="4852243" y="3158565"/>
            <a:ext cx="429181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lvl="0" indent="-171450" fontAlgn="base">
              <a:spcBef>
                <a:spcPct val="0"/>
              </a:spcBef>
              <a:spcAft>
                <a:spcPct val="0"/>
              </a:spcAft>
              <a:buFont typeface="Arial" pitchFamily="34" charset="0"/>
              <a:buChar char="•"/>
            </a:pPr>
            <a:r>
              <a:rPr lang="en-US" dirty="0" smtClean="0">
                <a:cs typeface="Arial" pitchFamily="34" charset="0"/>
              </a:rPr>
              <a:t>Majority of the </a:t>
            </a:r>
            <a:r>
              <a:rPr kumimoji="0" lang="en-US" b="0" i="0" u="none" strike="noStrike" cap="none" normalizeH="0" dirty="0" smtClean="0">
                <a:ln>
                  <a:noFill/>
                </a:ln>
                <a:solidFill>
                  <a:schemeClr val="tx1"/>
                </a:solidFill>
                <a:effectLst/>
                <a:cs typeface="Arial" pitchFamily="34" charset="0"/>
              </a:rPr>
              <a:t> used cars are of the </a:t>
            </a:r>
            <a:r>
              <a:rPr lang="en-US" dirty="0" smtClean="0">
                <a:cs typeface="Arial" pitchFamily="34" charset="0"/>
              </a:rPr>
              <a:t>model variant VXI, LXI, </a:t>
            </a:r>
            <a:r>
              <a:rPr lang="en-US" dirty="0" err="1" smtClean="0">
                <a:cs typeface="Arial" pitchFamily="34" charset="0"/>
              </a:rPr>
              <a:t>Sportz</a:t>
            </a:r>
            <a:r>
              <a:rPr lang="en-US" dirty="0" smtClean="0">
                <a:cs typeface="Arial" pitchFamily="34" charset="0"/>
              </a:rPr>
              <a:t> and VDI</a:t>
            </a:r>
            <a:endParaRPr kumimoji="0" lang="en-US" b="0" i="0" u="none" strike="noStrike" cap="none" normalizeH="0" baseline="0" dirty="0" smtClean="0">
              <a:ln>
                <a:noFill/>
              </a:ln>
              <a:solidFill>
                <a:schemeClr val="tx1"/>
              </a:solidFill>
              <a:effectLst/>
              <a:cs typeface="Arial" pitchFamily="34" charset="0"/>
            </a:endParaRPr>
          </a:p>
        </p:txBody>
      </p:sp>
      <p:sp>
        <p:nvSpPr>
          <p:cNvPr id="22" name="TextBox 21"/>
          <p:cNvSpPr txBox="1"/>
          <p:nvPr/>
        </p:nvSpPr>
        <p:spPr>
          <a:xfrm>
            <a:off x="4852242" y="5517232"/>
            <a:ext cx="429175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solidFill>
                  <a:schemeClr val="tx1"/>
                </a:solidFill>
              </a:rPr>
              <a:t>Replacing </a:t>
            </a:r>
            <a:r>
              <a:rPr lang="en-IN" b="1" dirty="0">
                <a:solidFill>
                  <a:schemeClr val="tx1"/>
                </a:solidFill>
              </a:rPr>
              <a:t>wrongly encoded null value with null value</a:t>
            </a:r>
            <a:endParaRPr lang="en-IN" b="1" dirty="0">
              <a:solidFill>
                <a:schemeClr val="tx1"/>
              </a:solidFill>
            </a:endParaRPr>
          </a:p>
        </p:txBody>
      </p:sp>
      <p:cxnSp>
        <p:nvCxnSpPr>
          <p:cNvPr id="23" name="Straight Arrow Connector 22"/>
          <p:cNvCxnSpPr/>
          <p:nvPr/>
        </p:nvCxnSpPr>
        <p:spPr>
          <a:xfrm>
            <a:off x="7014208" y="5194794"/>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01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23308" y="29566"/>
            <a:ext cx="188218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ctr" fontAlgn="base">
              <a:spcBef>
                <a:spcPct val="0"/>
              </a:spcBef>
              <a:spcAft>
                <a:spcPct val="0"/>
              </a:spcAft>
            </a:pPr>
            <a:r>
              <a:rPr lang="en-IN" b="1" u="sng" dirty="0">
                <a:cs typeface="Arial" pitchFamily="34" charset="0"/>
              </a:rPr>
              <a:t>Manufacturing </a:t>
            </a:r>
            <a:r>
              <a:rPr lang="en-IN" b="1" u="sng" dirty="0" smtClean="0">
                <a:cs typeface="Arial" pitchFamily="34" charset="0"/>
              </a:rPr>
              <a:t>Year</a:t>
            </a:r>
            <a:endParaRPr kumimoji="0" lang="en-US" b="1" i="0" u="sng" strike="noStrike" cap="none" normalizeH="0" baseline="0" dirty="0" smtClean="0">
              <a:ln>
                <a:noFill/>
              </a:ln>
              <a:solidFill>
                <a:schemeClr val="tx1"/>
              </a:solidFill>
              <a:effectLst/>
              <a:cs typeface="Arial" pitchFamily="34" charset="0"/>
            </a:endParaRPr>
          </a:p>
        </p:txBody>
      </p:sp>
      <p:sp>
        <p:nvSpPr>
          <p:cNvPr id="7" name="Rectangle 2"/>
          <p:cNvSpPr>
            <a:spLocks noChangeArrowheads="1"/>
          </p:cNvSpPr>
          <p:nvPr/>
        </p:nvSpPr>
        <p:spPr bwMode="auto">
          <a:xfrm>
            <a:off x="6515228" y="29565"/>
            <a:ext cx="98052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lang="en-IN" b="1" u="sng" dirty="0">
                <a:cs typeface="Arial" pitchFamily="34" charset="0"/>
              </a:rPr>
              <a:t>Driven </a:t>
            </a:r>
            <a:r>
              <a:rPr lang="en-IN" b="1" u="sng" dirty="0" smtClean="0">
                <a:cs typeface="Arial" pitchFamily="34" charset="0"/>
              </a:rPr>
              <a:t>km</a:t>
            </a:r>
            <a:endParaRPr kumimoji="0" lang="en-US" b="1" i="0" u="sng" strike="noStrike" cap="none" normalizeH="0" baseline="0" dirty="0" smtClean="0">
              <a:ln>
                <a:noFill/>
              </a:ln>
              <a:solidFill>
                <a:schemeClr val="tx1"/>
              </a:solidFill>
              <a:effectLst/>
              <a:cs typeface="Arial" pitchFamily="34" charset="0"/>
            </a:endParaRPr>
          </a:p>
        </p:txBody>
      </p:sp>
      <p:cxnSp>
        <p:nvCxnSpPr>
          <p:cNvPr id="9" name="Straight Arrow Connector 8"/>
          <p:cNvCxnSpPr/>
          <p:nvPr/>
        </p:nvCxnSpPr>
        <p:spPr>
          <a:xfrm>
            <a:off x="7130217" y="544522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32249" y="5904408"/>
            <a:ext cx="399593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
        <p:nvSpPr>
          <p:cNvPr id="11" name="TextBox 10"/>
          <p:cNvSpPr txBox="1"/>
          <p:nvPr/>
        </p:nvSpPr>
        <p:spPr>
          <a:xfrm>
            <a:off x="179634" y="4681721"/>
            <a:ext cx="4257684" cy="646331"/>
          </a:xfrm>
          <a:prstGeom prst="rect">
            <a:avLst/>
          </a:prstGeom>
          <a:noFill/>
        </p:spPr>
        <p:txBody>
          <a:bodyPr wrap="square" rtlCol="0">
            <a:spAutoFit/>
          </a:bodyPr>
          <a:lstStyle/>
          <a:p>
            <a:pPr marL="171450" indent="-171450">
              <a:buFont typeface="Arial" pitchFamily="34" charset="0"/>
              <a:buChar char="•"/>
            </a:pPr>
            <a:r>
              <a:rPr lang="en-IN" dirty="0" smtClean="0"/>
              <a:t>Majority of the used cars are manufactured between 2010-2020</a:t>
            </a:r>
            <a:endParaRPr lang="en-IN" dirty="0"/>
          </a:p>
        </p:txBody>
      </p:sp>
      <p:sp>
        <p:nvSpPr>
          <p:cNvPr id="12" name="TextBox 11"/>
          <p:cNvSpPr txBox="1"/>
          <p:nvPr/>
        </p:nvSpPr>
        <p:spPr>
          <a:xfrm>
            <a:off x="5132249" y="4819526"/>
            <a:ext cx="3995936" cy="369332"/>
          </a:xfrm>
          <a:prstGeom prst="rect">
            <a:avLst/>
          </a:prstGeom>
          <a:noFill/>
        </p:spPr>
        <p:txBody>
          <a:bodyPr wrap="square" rtlCol="0">
            <a:spAutoFit/>
          </a:bodyPr>
          <a:lstStyle/>
          <a:p>
            <a:pPr marL="285750" indent="-285750">
              <a:buFont typeface="Arial" pitchFamily="34" charset="0"/>
              <a:buChar char="•"/>
            </a:pPr>
            <a:r>
              <a:rPr lang="en-IN" dirty="0" smtClean="0"/>
              <a:t>92 used cars have driven for 70000km </a:t>
            </a:r>
            <a:endParaRPr lang="en-IN" dirty="0"/>
          </a:p>
        </p:txBody>
      </p:sp>
      <p:cxnSp>
        <p:nvCxnSpPr>
          <p:cNvPr id="13" name="Straight Arrow Connector 12"/>
          <p:cNvCxnSpPr/>
          <p:nvPr/>
        </p:nvCxnSpPr>
        <p:spPr>
          <a:xfrm>
            <a:off x="2216725" y="31313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2232" y="680552"/>
            <a:ext cx="41043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Converting Manufacturing Year to </a:t>
            </a:r>
            <a:r>
              <a:rPr lang="en-IN" b="1" dirty="0" err="1" smtClean="0"/>
              <a:t>int</a:t>
            </a:r>
            <a:r>
              <a:rPr lang="en-IN" b="1" dirty="0" smtClean="0"/>
              <a:t> data type</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0540"/>
            <a:ext cx="4216566" cy="2825449"/>
          </a:xfrm>
          <a:prstGeom prst="rect">
            <a:avLst/>
          </a:prstGeom>
        </p:spPr>
      </p:pic>
      <p:cxnSp>
        <p:nvCxnSpPr>
          <p:cNvPr id="15" name="Straight Arrow Connector 14"/>
          <p:cNvCxnSpPr/>
          <p:nvPr/>
        </p:nvCxnSpPr>
        <p:spPr>
          <a:xfrm>
            <a:off x="7072598" y="31313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32249" y="680552"/>
            <a:ext cx="39401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Converting Driven km to float data type</a:t>
            </a:r>
            <a:endParaRPr lang="en-IN" b="1" dirty="0"/>
          </a:p>
        </p:txBody>
      </p:sp>
      <p:cxnSp>
        <p:nvCxnSpPr>
          <p:cNvPr id="17" name="Straight Arrow Connector 16"/>
          <p:cNvCxnSpPr/>
          <p:nvPr/>
        </p:nvCxnSpPr>
        <p:spPr>
          <a:xfrm>
            <a:off x="2308476" y="5445224"/>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9634" y="5904409"/>
            <a:ext cx="40369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3689" y="1453346"/>
            <a:ext cx="4340311" cy="3181514"/>
          </a:xfrm>
          <a:prstGeom prst="rect">
            <a:avLst/>
          </a:prstGeom>
        </p:spPr>
      </p:pic>
    </p:spTree>
    <p:extLst>
      <p:ext uri="{BB962C8B-B14F-4D97-AF65-F5344CB8AC3E}">
        <p14:creationId xmlns:p14="http://schemas.microsoft.com/office/powerpoint/2010/main" val="72317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60402" y="69522"/>
            <a:ext cx="39754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ctr" fontAlgn="base">
              <a:spcBef>
                <a:spcPct val="0"/>
              </a:spcBef>
              <a:spcAft>
                <a:spcPct val="0"/>
              </a:spcAft>
            </a:pPr>
            <a:r>
              <a:rPr lang="en-IN" b="1" u="sng" dirty="0" smtClean="0"/>
              <a:t>Fue</a:t>
            </a:r>
            <a:r>
              <a:rPr lang="en-IN" dirty="0" smtClean="0"/>
              <a:t>l</a:t>
            </a:r>
            <a:endParaRPr kumimoji="0" lang="en-US" b="1" i="0" u="sng" strike="noStrike" cap="none" normalizeH="0" baseline="0" dirty="0" smtClean="0">
              <a:ln>
                <a:noFill/>
              </a:ln>
              <a:solidFill>
                <a:schemeClr val="tx1"/>
              </a:solidFill>
              <a:effectLst/>
              <a:cs typeface="Arial" pitchFamily="34" charset="0"/>
            </a:endParaRPr>
          </a:p>
        </p:txBody>
      </p:sp>
      <p:sp>
        <p:nvSpPr>
          <p:cNvPr id="4" name="Rectangle 3"/>
          <p:cNvSpPr/>
          <p:nvPr/>
        </p:nvSpPr>
        <p:spPr>
          <a:xfrm>
            <a:off x="28600" y="3701800"/>
            <a:ext cx="4572000" cy="369332"/>
          </a:xfrm>
          <a:prstGeom prst="rect">
            <a:avLst/>
          </a:prstGeom>
        </p:spPr>
        <p:txBody>
          <a:bodyPr>
            <a:spAutoFit/>
          </a:bodyPr>
          <a:lstStyle/>
          <a:p>
            <a:r>
              <a:rPr lang="en-IN" dirty="0" smtClean="0"/>
              <a:t>      </a:t>
            </a:r>
            <a:endParaRPr lang="en-IN" dirty="0"/>
          </a:p>
        </p:txBody>
      </p:sp>
      <p:sp>
        <p:nvSpPr>
          <p:cNvPr id="5" name="TextBox 4"/>
          <p:cNvSpPr txBox="1"/>
          <p:nvPr/>
        </p:nvSpPr>
        <p:spPr>
          <a:xfrm>
            <a:off x="93610" y="5155170"/>
            <a:ext cx="439266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000" b="1" dirty="0" smtClean="0">
                <a:solidFill>
                  <a:schemeClr val="tx2"/>
                </a:solidFill>
              </a:rPr>
              <a:t>Encoding object data in numeric using Label Encoder</a:t>
            </a:r>
            <a:endParaRPr lang="en-IN" sz="2000" b="1" dirty="0">
              <a:solidFill>
                <a:schemeClr val="tx2"/>
              </a:solidFill>
            </a:endParaRPr>
          </a:p>
        </p:txBody>
      </p:sp>
      <p:cxnSp>
        <p:nvCxnSpPr>
          <p:cNvPr id="6" name="Straight Arrow Connector 5"/>
          <p:cNvCxnSpPr/>
          <p:nvPr/>
        </p:nvCxnSpPr>
        <p:spPr>
          <a:xfrm>
            <a:off x="2289941" y="483347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6420378" y="698269"/>
            <a:ext cx="81086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ctr" fontAlgn="base">
              <a:spcBef>
                <a:spcPct val="0"/>
              </a:spcBef>
              <a:spcAft>
                <a:spcPct val="0"/>
              </a:spcAft>
            </a:pPr>
            <a:r>
              <a:rPr lang="en-IN" b="1" u="sng" dirty="0" smtClean="0">
                <a:cs typeface="Arial" pitchFamily="34" charset="0"/>
              </a:rPr>
              <a:t>Location</a:t>
            </a:r>
            <a:endParaRPr kumimoji="0" lang="en-US" b="1" i="0" u="sng" strike="noStrike" cap="none" normalizeH="0" baseline="0" dirty="0" smtClean="0">
              <a:ln>
                <a:noFill/>
              </a:ln>
              <a:solidFill>
                <a:schemeClr val="tx1"/>
              </a:solidFill>
              <a:effectLst/>
              <a:cs typeface="Arial" pitchFamily="34" charset="0"/>
            </a:endParaRPr>
          </a:p>
        </p:txBody>
      </p:sp>
      <p:sp>
        <p:nvSpPr>
          <p:cNvPr id="10" name="Rectangle 9"/>
          <p:cNvSpPr/>
          <p:nvPr/>
        </p:nvSpPr>
        <p:spPr>
          <a:xfrm>
            <a:off x="4609621" y="3572944"/>
            <a:ext cx="4572000" cy="523220"/>
          </a:xfrm>
          <a:prstGeom prst="rect">
            <a:avLst/>
          </a:prstGeom>
        </p:spPr>
        <p:txBody>
          <a:bodyPr>
            <a:spAutoFit/>
          </a:bodyPr>
          <a:lstStyle/>
          <a:p>
            <a:pPr marL="171450" indent="-171450">
              <a:buFont typeface="Arial" pitchFamily="34" charset="0"/>
              <a:buChar char="•"/>
            </a:pPr>
            <a:r>
              <a:rPr lang="en-IN" sz="1400" dirty="0" smtClean="0"/>
              <a:t>Majority of the </a:t>
            </a:r>
            <a:r>
              <a:rPr lang="en-IN" sz="1400" dirty="0" smtClean="0"/>
              <a:t>used cars are available at Delhi, Bengaluru, Hyderabad, Mumbai, Chennai and Kolkata</a:t>
            </a:r>
            <a:endParaRPr lang="en-IN" sz="1400" dirty="0"/>
          </a:p>
        </p:txBody>
      </p:sp>
      <p:sp>
        <p:nvSpPr>
          <p:cNvPr id="11" name="TextBox 10"/>
          <p:cNvSpPr txBox="1"/>
          <p:nvPr/>
        </p:nvSpPr>
        <p:spPr>
          <a:xfrm>
            <a:off x="4607862" y="5133049"/>
            <a:ext cx="4435896"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000" b="1" dirty="0" smtClean="0">
                <a:solidFill>
                  <a:schemeClr val="tx2"/>
                </a:solidFill>
              </a:rPr>
              <a:t>Encoding object data in numeric using Label Encoder</a:t>
            </a:r>
            <a:endParaRPr lang="en-IN" sz="2000" b="1" dirty="0">
              <a:solidFill>
                <a:schemeClr val="tx2"/>
              </a:solidFill>
            </a:endParaRPr>
          </a:p>
        </p:txBody>
      </p:sp>
      <p:cxnSp>
        <p:nvCxnSpPr>
          <p:cNvPr id="12" name="Straight Arrow Connector 11"/>
          <p:cNvCxnSpPr/>
          <p:nvPr/>
        </p:nvCxnSpPr>
        <p:spPr>
          <a:xfrm>
            <a:off x="6895621" y="476277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23146" y="410237"/>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5653" y="698269"/>
            <a:ext cx="35070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Replacing Redundant data</a:t>
            </a:r>
            <a:endParaRPr lang="en-IN"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89180"/>
            <a:ext cx="4507621" cy="2361399"/>
          </a:xfrm>
          <a:prstGeom prst="rect">
            <a:avLst/>
          </a:prstGeom>
        </p:spPr>
      </p:pic>
      <p:sp>
        <p:nvSpPr>
          <p:cNvPr id="18" name="Rectangle 17"/>
          <p:cNvSpPr/>
          <p:nvPr/>
        </p:nvSpPr>
        <p:spPr>
          <a:xfrm>
            <a:off x="29732" y="3527565"/>
            <a:ext cx="4572000" cy="1384995"/>
          </a:xfrm>
          <a:prstGeom prst="rect">
            <a:avLst/>
          </a:prstGeom>
        </p:spPr>
        <p:txBody>
          <a:bodyPr>
            <a:spAutoFit/>
          </a:bodyPr>
          <a:lstStyle/>
          <a:p>
            <a:pPr marL="171450" indent="-171450">
              <a:buFont typeface="Arial" pitchFamily="34" charset="0"/>
              <a:buChar char="•"/>
            </a:pPr>
            <a:r>
              <a:rPr lang="en-IN" sz="1400" dirty="0" smtClean="0"/>
              <a:t>3626 used cars require Petrol as fuel</a:t>
            </a:r>
          </a:p>
          <a:p>
            <a:pPr marL="171450" indent="-171450">
              <a:buFont typeface="Arial" pitchFamily="34" charset="0"/>
              <a:buChar char="•"/>
            </a:pPr>
            <a:r>
              <a:rPr lang="en-IN" sz="1400" dirty="0" smtClean="0"/>
              <a:t>2858 </a:t>
            </a:r>
            <a:r>
              <a:rPr lang="en-IN" sz="1400" dirty="0"/>
              <a:t>used cars require </a:t>
            </a:r>
            <a:r>
              <a:rPr lang="en-IN" sz="1400" dirty="0" smtClean="0"/>
              <a:t>Diesel </a:t>
            </a:r>
            <a:r>
              <a:rPr lang="en-IN" sz="1400" dirty="0"/>
              <a:t>as </a:t>
            </a:r>
            <a:r>
              <a:rPr lang="en-IN" sz="1400" dirty="0" smtClean="0"/>
              <a:t>fuel</a:t>
            </a:r>
          </a:p>
          <a:p>
            <a:pPr marL="171450" indent="-171450">
              <a:buFont typeface="Arial" pitchFamily="34" charset="0"/>
              <a:buChar char="•"/>
            </a:pPr>
            <a:r>
              <a:rPr lang="en-IN" sz="1400" dirty="0" smtClean="0"/>
              <a:t>63 </a:t>
            </a:r>
            <a:r>
              <a:rPr lang="en-IN" sz="1400" dirty="0"/>
              <a:t>used cars require </a:t>
            </a:r>
            <a:r>
              <a:rPr lang="en-IN" sz="1400" dirty="0" smtClean="0"/>
              <a:t>CNG </a:t>
            </a:r>
            <a:r>
              <a:rPr lang="en-IN" sz="1400" dirty="0"/>
              <a:t>as </a:t>
            </a:r>
            <a:r>
              <a:rPr lang="en-IN" sz="1400" dirty="0" smtClean="0"/>
              <a:t>fuel</a:t>
            </a:r>
          </a:p>
          <a:p>
            <a:pPr marL="171450" indent="-171450">
              <a:buFont typeface="Arial" pitchFamily="34" charset="0"/>
              <a:buChar char="•"/>
            </a:pPr>
            <a:r>
              <a:rPr lang="en-IN" sz="1400" dirty="0" smtClean="0"/>
              <a:t>50 </a:t>
            </a:r>
            <a:r>
              <a:rPr lang="en-IN" sz="1400" dirty="0"/>
              <a:t>used cars require CNG &amp; HYBRIDS as </a:t>
            </a:r>
            <a:r>
              <a:rPr lang="en-IN" sz="1400" dirty="0" smtClean="0"/>
              <a:t>fuel</a:t>
            </a:r>
          </a:p>
          <a:p>
            <a:pPr marL="171450" indent="-171450">
              <a:buFont typeface="Arial" pitchFamily="34" charset="0"/>
              <a:buChar char="•"/>
            </a:pPr>
            <a:r>
              <a:rPr lang="en-IN" sz="1400" dirty="0" smtClean="0"/>
              <a:t>19 </a:t>
            </a:r>
            <a:r>
              <a:rPr lang="en-IN" sz="1400" dirty="0"/>
              <a:t>used cars require </a:t>
            </a:r>
            <a:r>
              <a:rPr lang="en-IN" sz="1400" dirty="0" smtClean="0"/>
              <a:t>LPG </a:t>
            </a:r>
            <a:r>
              <a:rPr lang="en-IN" sz="1400" dirty="0"/>
              <a:t>as </a:t>
            </a:r>
            <a:r>
              <a:rPr lang="en-IN" sz="1400" dirty="0" smtClean="0"/>
              <a:t>fuel</a:t>
            </a:r>
          </a:p>
          <a:p>
            <a:pPr marL="171450" indent="-171450">
              <a:buFont typeface="Arial" pitchFamily="34" charset="0"/>
              <a:buChar char="•"/>
            </a:pPr>
            <a:r>
              <a:rPr lang="en-IN" sz="1400" dirty="0" smtClean="0"/>
              <a:t>16 </a:t>
            </a:r>
            <a:r>
              <a:rPr lang="en-IN" sz="1400" dirty="0"/>
              <a:t>used cars require </a:t>
            </a:r>
            <a:r>
              <a:rPr lang="en-IN" sz="1400" dirty="0" smtClean="0"/>
              <a:t>Electric </a:t>
            </a:r>
            <a:r>
              <a:rPr lang="en-IN" sz="1400" dirty="0"/>
              <a:t>as </a:t>
            </a:r>
            <a:r>
              <a:rPr lang="en-IN" sz="1400" dirty="0" smtClean="0"/>
              <a:t>fuel</a:t>
            </a:r>
            <a:endParaRPr lang="en-IN" sz="1400" dirty="0"/>
          </a:p>
        </p:txBody>
      </p:sp>
      <p:sp>
        <p:nvSpPr>
          <p:cNvPr id="21" name="TextBox 20"/>
          <p:cNvSpPr txBox="1"/>
          <p:nvPr/>
        </p:nvSpPr>
        <p:spPr>
          <a:xfrm>
            <a:off x="44008" y="6184620"/>
            <a:ext cx="442787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solidFill>
                  <a:schemeClr val="tx1"/>
                </a:solidFill>
              </a:rPr>
              <a:t>Replacing </a:t>
            </a:r>
            <a:r>
              <a:rPr lang="en-IN" b="1" dirty="0">
                <a:solidFill>
                  <a:schemeClr val="tx1"/>
                </a:solidFill>
              </a:rPr>
              <a:t>wrongly encoded null value with null value</a:t>
            </a:r>
            <a:endParaRPr lang="en-IN" b="1" dirty="0">
              <a:solidFill>
                <a:schemeClr val="tx1"/>
              </a:solidFill>
            </a:endParaRPr>
          </a:p>
        </p:txBody>
      </p:sp>
      <p:cxnSp>
        <p:nvCxnSpPr>
          <p:cNvPr id="22" name="Straight Arrow Connector 21"/>
          <p:cNvCxnSpPr/>
          <p:nvPr/>
        </p:nvCxnSpPr>
        <p:spPr>
          <a:xfrm>
            <a:off x="2253809" y="5885050"/>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7620" y="1189180"/>
            <a:ext cx="4636380" cy="2239819"/>
          </a:xfrm>
          <a:prstGeom prst="rect">
            <a:avLst/>
          </a:prstGeom>
        </p:spPr>
      </p:pic>
    </p:spTree>
    <p:extLst>
      <p:ext uri="{BB962C8B-B14F-4D97-AF65-F5344CB8AC3E}">
        <p14:creationId xmlns:p14="http://schemas.microsoft.com/office/powerpoint/2010/main" val="304790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08343" y="69522"/>
            <a:ext cx="42960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ctr" fontAlgn="base">
              <a:spcBef>
                <a:spcPct val="0"/>
              </a:spcBef>
              <a:spcAft>
                <a:spcPct val="0"/>
              </a:spcAft>
            </a:pPr>
            <a:r>
              <a:rPr lang="en-US" b="1" u="sng" dirty="0">
                <a:cs typeface="Arial" pitchFamily="34" charset="0"/>
              </a:rPr>
              <a:t>Kind</a:t>
            </a:r>
            <a:endParaRPr kumimoji="0" lang="en-US" b="1" i="0" u="sng" strike="noStrike" cap="none" normalizeH="0" baseline="0" dirty="0" smtClean="0">
              <a:ln>
                <a:noFill/>
              </a:ln>
              <a:solidFill>
                <a:schemeClr val="tx1"/>
              </a:solidFill>
              <a:effectLst/>
              <a:cs typeface="Arial" pitchFamily="34" charset="0"/>
            </a:endParaRPr>
          </a:p>
        </p:txBody>
      </p:sp>
      <p:sp>
        <p:nvSpPr>
          <p:cNvPr id="4" name="Rectangle 3"/>
          <p:cNvSpPr/>
          <p:nvPr/>
        </p:nvSpPr>
        <p:spPr>
          <a:xfrm>
            <a:off x="28600" y="3701800"/>
            <a:ext cx="4572000" cy="369332"/>
          </a:xfrm>
          <a:prstGeom prst="rect">
            <a:avLst/>
          </a:prstGeom>
        </p:spPr>
        <p:txBody>
          <a:bodyPr>
            <a:spAutoFit/>
          </a:bodyPr>
          <a:lstStyle/>
          <a:p>
            <a:r>
              <a:rPr lang="en-IN" dirty="0" smtClean="0"/>
              <a:t>      </a:t>
            </a:r>
            <a:endParaRPr lang="en-IN" dirty="0"/>
          </a:p>
        </p:txBody>
      </p:sp>
      <p:sp>
        <p:nvSpPr>
          <p:cNvPr id="5" name="TextBox 4"/>
          <p:cNvSpPr txBox="1"/>
          <p:nvPr/>
        </p:nvSpPr>
        <p:spPr>
          <a:xfrm>
            <a:off x="79223" y="4912560"/>
            <a:ext cx="439266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000" b="1" dirty="0" smtClean="0">
                <a:solidFill>
                  <a:schemeClr val="tx2"/>
                </a:solidFill>
              </a:rPr>
              <a:t>Encoding object data in numeric using Label Encoder</a:t>
            </a:r>
            <a:endParaRPr lang="en-IN" sz="2000" b="1" dirty="0">
              <a:solidFill>
                <a:schemeClr val="tx2"/>
              </a:solidFill>
            </a:endParaRPr>
          </a:p>
        </p:txBody>
      </p:sp>
      <p:cxnSp>
        <p:nvCxnSpPr>
          <p:cNvPr id="6" name="Straight Arrow Connector 5"/>
          <p:cNvCxnSpPr/>
          <p:nvPr/>
        </p:nvCxnSpPr>
        <p:spPr>
          <a:xfrm>
            <a:off x="2261887" y="446320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6692993" y="69521"/>
            <a:ext cx="47288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ctr" fontAlgn="base">
              <a:spcBef>
                <a:spcPct val="0"/>
              </a:spcBef>
              <a:spcAft>
                <a:spcPct val="0"/>
              </a:spcAft>
            </a:pPr>
            <a:r>
              <a:rPr lang="en-US" b="1" u="sng" dirty="0">
                <a:cs typeface="Arial" pitchFamily="34" charset="0"/>
              </a:rPr>
              <a:t>Price</a:t>
            </a:r>
            <a:endParaRPr kumimoji="0" lang="en-US" b="1" i="0" u="sng" strike="noStrike" cap="none" normalizeH="0" baseline="0" dirty="0" smtClean="0">
              <a:ln>
                <a:noFill/>
              </a:ln>
              <a:solidFill>
                <a:schemeClr val="tx1"/>
              </a:solidFill>
              <a:effectLst/>
              <a:cs typeface="Arial" pitchFamily="34" charset="0"/>
            </a:endParaRPr>
          </a:p>
        </p:txBody>
      </p:sp>
      <p:sp>
        <p:nvSpPr>
          <p:cNvPr id="10" name="Rectangle 9"/>
          <p:cNvSpPr/>
          <p:nvPr/>
        </p:nvSpPr>
        <p:spPr>
          <a:xfrm>
            <a:off x="4643436" y="3747966"/>
            <a:ext cx="4572000" cy="646331"/>
          </a:xfrm>
          <a:prstGeom prst="rect">
            <a:avLst/>
          </a:prstGeom>
        </p:spPr>
        <p:txBody>
          <a:bodyPr>
            <a:spAutoFit/>
          </a:bodyPr>
          <a:lstStyle/>
          <a:p>
            <a:pPr marL="171450" indent="-171450">
              <a:buFont typeface="Arial" pitchFamily="34" charset="0"/>
              <a:buChar char="•"/>
            </a:pPr>
            <a:r>
              <a:rPr lang="en-IN" dirty="0" smtClean="0"/>
              <a:t>Majority of the </a:t>
            </a:r>
            <a:r>
              <a:rPr lang="en-IN" dirty="0" smtClean="0"/>
              <a:t>used cars are being sold at a range of 4-6 Lakhs</a:t>
            </a:r>
            <a:endParaRPr lang="en-IN" dirty="0"/>
          </a:p>
        </p:txBody>
      </p:sp>
      <p:cxnSp>
        <p:nvCxnSpPr>
          <p:cNvPr id="13" name="Straight Arrow Connector 12"/>
          <p:cNvCxnSpPr/>
          <p:nvPr/>
        </p:nvCxnSpPr>
        <p:spPr>
          <a:xfrm>
            <a:off x="2023146" y="410237"/>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5653" y="698269"/>
            <a:ext cx="35070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Replacing Redundant data</a:t>
            </a:r>
            <a:endParaRPr lang="en-IN"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9180"/>
            <a:ext cx="4471885" cy="2361399"/>
          </a:xfrm>
          <a:prstGeom prst="rect">
            <a:avLst/>
          </a:prstGeom>
        </p:spPr>
      </p:pic>
      <p:sp>
        <p:nvSpPr>
          <p:cNvPr id="18" name="Rectangle 17"/>
          <p:cNvSpPr/>
          <p:nvPr/>
        </p:nvSpPr>
        <p:spPr>
          <a:xfrm>
            <a:off x="5330" y="3701800"/>
            <a:ext cx="4572000" cy="646331"/>
          </a:xfrm>
          <a:prstGeom prst="rect">
            <a:avLst/>
          </a:prstGeom>
        </p:spPr>
        <p:txBody>
          <a:bodyPr>
            <a:spAutoFit/>
          </a:bodyPr>
          <a:lstStyle/>
          <a:p>
            <a:pPr marL="171450" indent="-171450">
              <a:buFont typeface="Arial" pitchFamily="34" charset="0"/>
              <a:buChar char="•"/>
            </a:pPr>
            <a:r>
              <a:rPr lang="en-IN" dirty="0" smtClean="0"/>
              <a:t>4493 used cars are manual</a:t>
            </a:r>
          </a:p>
          <a:p>
            <a:pPr marL="171450" indent="-171450">
              <a:buFont typeface="Arial" pitchFamily="34" charset="0"/>
              <a:buChar char="•"/>
            </a:pPr>
            <a:r>
              <a:rPr lang="en-IN" dirty="0" smtClean="0"/>
              <a:t>2079 used </a:t>
            </a:r>
            <a:r>
              <a:rPr lang="en-IN" dirty="0"/>
              <a:t>cars </a:t>
            </a:r>
            <a:r>
              <a:rPr lang="en-IN" dirty="0" smtClean="0"/>
              <a:t> are automatic</a:t>
            </a:r>
          </a:p>
        </p:txBody>
      </p:sp>
      <p:sp>
        <p:nvSpPr>
          <p:cNvPr id="21" name="TextBox 20"/>
          <p:cNvSpPr txBox="1"/>
          <p:nvPr/>
        </p:nvSpPr>
        <p:spPr>
          <a:xfrm>
            <a:off x="44008" y="6034835"/>
            <a:ext cx="442787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solidFill>
                  <a:schemeClr val="tx1"/>
                </a:solidFill>
              </a:rPr>
              <a:t>Replacing </a:t>
            </a:r>
            <a:r>
              <a:rPr lang="en-IN" b="1" dirty="0">
                <a:solidFill>
                  <a:schemeClr val="tx1"/>
                </a:solidFill>
              </a:rPr>
              <a:t>wrongly encoded null value with null value</a:t>
            </a:r>
            <a:endParaRPr lang="en-IN" b="1" dirty="0">
              <a:solidFill>
                <a:schemeClr val="tx1"/>
              </a:solidFill>
            </a:endParaRPr>
          </a:p>
        </p:txBody>
      </p:sp>
      <p:cxnSp>
        <p:nvCxnSpPr>
          <p:cNvPr id="22" name="Straight Arrow Connector 21"/>
          <p:cNvCxnSpPr/>
          <p:nvPr/>
        </p:nvCxnSpPr>
        <p:spPr>
          <a:xfrm>
            <a:off x="2217606" y="5735265"/>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916255" y="313139"/>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32249" y="698269"/>
            <a:ext cx="39401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Converting Price to float data type</a:t>
            </a:r>
            <a:endParaRPr lang="en-IN"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7330" y="965706"/>
            <a:ext cx="4619494" cy="2584874"/>
          </a:xfrm>
          <a:prstGeom prst="rect">
            <a:avLst/>
          </a:prstGeom>
        </p:spPr>
      </p:pic>
      <p:cxnSp>
        <p:nvCxnSpPr>
          <p:cNvPr id="20" name="Straight Arrow Connector 19"/>
          <p:cNvCxnSpPr/>
          <p:nvPr/>
        </p:nvCxnSpPr>
        <p:spPr>
          <a:xfrm>
            <a:off x="6929436" y="4491808"/>
            <a:ext cx="0" cy="2880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31468" y="4950992"/>
            <a:ext cx="399593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The data is skewed and will be transformed later</a:t>
            </a:r>
            <a:endParaRPr lang="en-IN" b="1" dirty="0"/>
          </a:p>
        </p:txBody>
      </p:sp>
    </p:spTree>
    <p:extLst>
      <p:ext uri="{BB962C8B-B14F-4D97-AF65-F5344CB8AC3E}">
        <p14:creationId xmlns:p14="http://schemas.microsoft.com/office/powerpoint/2010/main" val="2520900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41905"/>
            <a:ext cx="9144000" cy="2246769"/>
          </a:xfrm>
          <a:prstGeom prst="rect">
            <a:avLst/>
          </a:prstGeom>
          <a:noFill/>
        </p:spPr>
        <p:txBody>
          <a:bodyPr wrap="square" rtlCol="0">
            <a:spAutoFit/>
          </a:bodyPr>
          <a:lstStyle/>
          <a:p>
            <a:pPr marL="285750" indent="-285750">
              <a:buFont typeface="Arial" pitchFamily="34" charset="0"/>
              <a:buChar char="•"/>
            </a:pPr>
            <a:r>
              <a:rPr lang="en-IN" sz="2800" dirty="0" smtClean="0"/>
              <a:t>The null values in </a:t>
            </a:r>
            <a:r>
              <a:rPr lang="en-IN" sz="2800" dirty="0"/>
              <a:t>'Variant ‘, ‘Driven km’, </a:t>
            </a:r>
            <a:r>
              <a:rPr lang="en-IN" sz="2800" dirty="0" smtClean="0"/>
              <a:t>‘Fuel’ </a:t>
            </a:r>
            <a:r>
              <a:rPr lang="en-IN" sz="2800" dirty="0" smtClean="0"/>
              <a:t>and </a:t>
            </a:r>
            <a:r>
              <a:rPr lang="en-IN" sz="2800" dirty="0"/>
              <a:t>'Kind ‘ </a:t>
            </a:r>
            <a:r>
              <a:rPr lang="en-IN" sz="2800" dirty="0" smtClean="0"/>
              <a:t>are imputed using KNN Imputer.</a:t>
            </a:r>
          </a:p>
          <a:p>
            <a:pPr marL="285750" indent="-285750">
              <a:buFont typeface="Arial" pitchFamily="34" charset="0"/>
              <a:buChar char="•"/>
            </a:pPr>
            <a:endParaRPr lang="en-IN" sz="2800" dirty="0"/>
          </a:p>
          <a:p>
            <a:pPr marL="457200" indent="-457200">
              <a:buFont typeface="Arial" pitchFamily="34" charset="0"/>
              <a:buChar char="•"/>
            </a:pPr>
            <a:r>
              <a:rPr lang="en-IN" sz="2800" dirty="0" smtClean="0"/>
              <a:t>Statistical analysis using describe method-</a:t>
            </a:r>
            <a:endParaRPr lang="en-IN" sz="2800" dirty="0"/>
          </a:p>
          <a:p>
            <a:pPr marL="285750" indent="-285750">
              <a:buFont typeface="Arial" pitchFamily="34" charset="0"/>
              <a:buChar char="•"/>
            </a:pPr>
            <a:endParaRPr lang="en-IN" sz="2800" dirty="0" smtClean="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97" t="33929" r="20681" b="26326"/>
          <a:stretch/>
        </p:blipFill>
        <p:spPr bwMode="auto">
          <a:xfrm>
            <a:off x="0" y="1772816"/>
            <a:ext cx="9144000" cy="508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304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59" y="0"/>
            <a:ext cx="9144000" cy="461665"/>
          </a:xfrm>
          <a:prstGeom prst="rect">
            <a:avLst/>
          </a:prstGeom>
          <a:noFill/>
        </p:spPr>
        <p:txBody>
          <a:bodyPr wrap="square" rtlCol="0">
            <a:spAutoFit/>
          </a:bodyPr>
          <a:lstStyle/>
          <a:p>
            <a:r>
              <a:rPr lang="en-IN" sz="2400" dirty="0" smtClean="0"/>
              <a:t>The Correlation Matrix using </a:t>
            </a:r>
            <a:r>
              <a:rPr lang="en-IN" sz="2400" dirty="0" err="1" smtClean="0"/>
              <a:t>heatmap</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1" y="461664"/>
            <a:ext cx="8928930" cy="6396335"/>
          </a:xfrm>
          <a:prstGeom prst="rect">
            <a:avLst/>
          </a:prstGeom>
        </p:spPr>
      </p:pic>
    </p:spTree>
    <p:extLst>
      <p:ext uri="{BB962C8B-B14F-4D97-AF65-F5344CB8AC3E}">
        <p14:creationId xmlns:p14="http://schemas.microsoft.com/office/powerpoint/2010/main" val="214110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89" y="332656"/>
            <a:ext cx="9144000" cy="6678751"/>
          </a:xfrm>
          <a:prstGeom prst="rect">
            <a:avLst/>
          </a:prstGeom>
          <a:noFill/>
        </p:spPr>
        <p:txBody>
          <a:bodyPr wrap="square" rtlCol="0">
            <a:spAutoFit/>
          </a:bodyPr>
          <a:lstStyle/>
          <a:p>
            <a:pPr marL="457200" indent="-457200">
              <a:buFont typeface="Arial" pitchFamily="34" charset="0"/>
              <a:buChar char="•"/>
            </a:pPr>
            <a:r>
              <a:rPr lang="en-IN" sz="2800" dirty="0" smtClean="0"/>
              <a:t>Correlation between the columns and the label </a:t>
            </a:r>
            <a:r>
              <a:rPr lang="en-IN" sz="2800" dirty="0" smtClean="0"/>
              <a:t>‘Price</a:t>
            </a:r>
            <a:r>
              <a:rPr lang="en-IN" sz="2800" dirty="0" smtClean="0"/>
              <a:t>’ using </a:t>
            </a:r>
            <a:r>
              <a:rPr lang="en-IN" sz="2800" dirty="0" err="1" smtClean="0"/>
              <a:t>corr</a:t>
            </a:r>
            <a:r>
              <a:rPr lang="en-IN" sz="2800" dirty="0" smtClean="0"/>
              <a:t> method-</a:t>
            </a:r>
          </a:p>
          <a:p>
            <a:pPr marL="1257300" lvl="2" indent="-342900">
              <a:buFont typeface="Courier New" pitchFamily="49" charset="0"/>
              <a:buChar char="o"/>
            </a:pPr>
            <a:r>
              <a:rPr lang="en-IN" sz="2000" dirty="0" smtClean="0"/>
              <a:t>Price : </a:t>
            </a:r>
            <a:r>
              <a:rPr lang="en-IN" sz="2000" dirty="0"/>
              <a:t>1.000000 </a:t>
            </a:r>
            <a:endParaRPr lang="en-IN" sz="2000" dirty="0" smtClean="0"/>
          </a:p>
          <a:p>
            <a:pPr marL="1257300" lvl="2" indent="-342900">
              <a:buFont typeface="Courier New" pitchFamily="49" charset="0"/>
              <a:buChar char="o"/>
            </a:pPr>
            <a:r>
              <a:rPr lang="en-IN" sz="2000" dirty="0" smtClean="0"/>
              <a:t>Manufacturing Year : </a:t>
            </a:r>
            <a:r>
              <a:rPr lang="en-IN" sz="2000" dirty="0"/>
              <a:t>0.147913 </a:t>
            </a:r>
            <a:endParaRPr lang="en-IN" sz="2000" dirty="0" smtClean="0"/>
          </a:p>
          <a:p>
            <a:pPr marL="1257300" lvl="2" indent="-342900">
              <a:buFont typeface="Courier New" pitchFamily="49" charset="0"/>
              <a:buChar char="o"/>
            </a:pPr>
            <a:r>
              <a:rPr lang="en-IN" sz="2000" dirty="0" smtClean="0"/>
              <a:t>Brand : </a:t>
            </a:r>
            <a:r>
              <a:rPr lang="en-IN" sz="2000" dirty="0"/>
              <a:t>0.019558 </a:t>
            </a:r>
            <a:endParaRPr lang="en-IN" sz="2000" dirty="0" smtClean="0"/>
          </a:p>
          <a:p>
            <a:pPr marL="1257300" lvl="2" indent="-342900">
              <a:buFont typeface="Courier New" pitchFamily="49" charset="0"/>
              <a:buChar char="o"/>
            </a:pPr>
            <a:r>
              <a:rPr lang="en-IN" sz="2000" dirty="0" smtClean="0"/>
              <a:t>Variant : </a:t>
            </a:r>
            <a:r>
              <a:rPr lang="en-IN" sz="2000" dirty="0"/>
              <a:t>0.017863 </a:t>
            </a:r>
            <a:endParaRPr lang="en-IN" sz="2000" dirty="0" smtClean="0"/>
          </a:p>
          <a:p>
            <a:pPr marL="1257300" lvl="2" indent="-342900">
              <a:buFont typeface="Courier New" pitchFamily="49" charset="0"/>
              <a:buChar char="o"/>
            </a:pPr>
            <a:r>
              <a:rPr lang="en-IN" sz="2000" dirty="0" smtClean="0"/>
              <a:t>Location : </a:t>
            </a:r>
            <a:r>
              <a:rPr lang="en-IN" sz="2000" dirty="0"/>
              <a:t>0.010105 </a:t>
            </a:r>
            <a:endParaRPr lang="en-IN" sz="2000" dirty="0" smtClean="0"/>
          </a:p>
          <a:p>
            <a:pPr marL="1257300" lvl="2" indent="-342900">
              <a:buFont typeface="Courier New" pitchFamily="49" charset="0"/>
              <a:buChar char="o"/>
            </a:pPr>
            <a:r>
              <a:rPr lang="en-IN" sz="2000" dirty="0" smtClean="0"/>
              <a:t>Fuel : </a:t>
            </a:r>
            <a:r>
              <a:rPr lang="en-IN" sz="2000" dirty="0"/>
              <a:t>-0.017235 </a:t>
            </a:r>
            <a:endParaRPr lang="en-IN" sz="2000" dirty="0" smtClean="0"/>
          </a:p>
          <a:p>
            <a:pPr marL="1257300" lvl="2" indent="-342900">
              <a:buFont typeface="Courier New" pitchFamily="49" charset="0"/>
              <a:buChar char="o"/>
            </a:pPr>
            <a:r>
              <a:rPr lang="en-IN" sz="2000" dirty="0" smtClean="0"/>
              <a:t>Model : </a:t>
            </a:r>
            <a:r>
              <a:rPr lang="en-IN" sz="2000" dirty="0"/>
              <a:t>-</a:t>
            </a:r>
            <a:r>
              <a:rPr lang="en-IN" sz="2000" dirty="0" smtClean="0"/>
              <a:t>0.049014</a:t>
            </a:r>
          </a:p>
          <a:p>
            <a:pPr marL="1257300" lvl="2" indent="-342900">
              <a:buFont typeface="Courier New" pitchFamily="49" charset="0"/>
              <a:buChar char="o"/>
            </a:pPr>
            <a:r>
              <a:rPr lang="en-IN" sz="2000" dirty="0" smtClean="0"/>
              <a:t>Driven km : </a:t>
            </a:r>
            <a:r>
              <a:rPr lang="en-IN" sz="2000" dirty="0"/>
              <a:t>-0.093212 </a:t>
            </a:r>
            <a:endParaRPr lang="en-IN" sz="2000" dirty="0" smtClean="0"/>
          </a:p>
          <a:p>
            <a:pPr marL="1257300" lvl="2" indent="-342900">
              <a:buFont typeface="Courier New" pitchFamily="49" charset="0"/>
              <a:buChar char="o"/>
            </a:pPr>
            <a:r>
              <a:rPr lang="en-IN" sz="2000" dirty="0" smtClean="0"/>
              <a:t>Kind : </a:t>
            </a:r>
            <a:r>
              <a:rPr lang="en-IN" sz="2000" dirty="0"/>
              <a:t>-</a:t>
            </a:r>
            <a:r>
              <a:rPr lang="en-IN" sz="2000" dirty="0" smtClean="0"/>
              <a:t>0.364608</a:t>
            </a:r>
          </a:p>
          <a:p>
            <a:pPr lvl="2"/>
            <a:endParaRPr lang="en-IN" sz="2000" dirty="0"/>
          </a:p>
          <a:p>
            <a:pPr marL="285750" indent="-285750">
              <a:buFont typeface="Arial" pitchFamily="34" charset="0"/>
              <a:buChar char="•"/>
            </a:pPr>
            <a:r>
              <a:rPr lang="en-IN" dirty="0"/>
              <a:t>Manufacturing Year is </a:t>
            </a:r>
            <a:r>
              <a:rPr lang="en-IN" dirty="0" smtClean="0"/>
              <a:t>14.79</a:t>
            </a:r>
            <a:r>
              <a:rPr lang="en-IN" dirty="0" smtClean="0"/>
              <a:t>% </a:t>
            </a:r>
            <a:r>
              <a:rPr lang="en-IN" dirty="0" smtClean="0"/>
              <a:t>positively correlated to </a:t>
            </a:r>
            <a:r>
              <a:rPr lang="en-IN" dirty="0" smtClean="0"/>
              <a:t>‘Price</a:t>
            </a:r>
            <a:r>
              <a:rPr lang="en-IN" dirty="0" smtClean="0"/>
              <a:t>’</a:t>
            </a:r>
          </a:p>
          <a:p>
            <a:pPr marL="285750" indent="-285750">
              <a:buFont typeface="Arial" pitchFamily="34" charset="0"/>
              <a:buChar char="•"/>
            </a:pPr>
            <a:r>
              <a:rPr lang="en-IN" dirty="0"/>
              <a:t>Brand is </a:t>
            </a:r>
            <a:r>
              <a:rPr lang="en-IN" dirty="0" smtClean="0"/>
              <a:t>1.95</a:t>
            </a:r>
            <a:r>
              <a:rPr lang="en-IN" dirty="0" smtClean="0"/>
              <a:t>% </a:t>
            </a:r>
            <a:r>
              <a:rPr lang="en-IN" dirty="0" smtClean="0"/>
              <a:t>positively correlated to </a:t>
            </a:r>
            <a:r>
              <a:rPr lang="en-IN" dirty="0" smtClean="0"/>
              <a:t>‘Price</a:t>
            </a:r>
            <a:r>
              <a:rPr lang="en-IN" dirty="0" smtClean="0"/>
              <a:t>’</a:t>
            </a:r>
          </a:p>
          <a:p>
            <a:pPr marL="285750" indent="-285750">
              <a:buFont typeface="Arial" pitchFamily="34" charset="0"/>
              <a:buChar char="•"/>
            </a:pPr>
            <a:r>
              <a:rPr lang="en-IN" dirty="0"/>
              <a:t>Variant is </a:t>
            </a:r>
            <a:r>
              <a:rPr lang="en-IN" dirty="0" smtClean="0"/>
              <a:t>1.78</a:t>
            </a:r>
            <a:r>
              <a:rPr lang="en-IN" dirty="0" smtClean="0"/>
              <a:t>% </a:t>
            </a:r>
            <a:r>
              <a:rPr lang="en-IN" dirty="0" smtClean="0"/>
              <a:t>positively correlated to </a:t>
            </a:r>
            <a:r>
              <a:rPr lang="en-IN" dirty="0" smtClean="0"/>
              <a:t>‘Price</a:t>
            </a:r>
            <a:r>
              <a:rPr lang="en-IN" dirty="0" smtClean="0"/>
              <a:t>’</a:t>
            </a:r>
          </a:p>
          <a:p>
            <a:pPr marL="285750" indent="-285750">
              <a:buFont typeface="Arial" pitchFamily="34" charset="0"/>
              <a:buChar char="•"/>
            </a:pPr>
            <a:r>
              <a:rPr lang="en-IN" dirty="0"/>
              <a:t>Location is 1</a:t>
            </a:r>
            <a:r>
              <a:rPr lang="en-IN" dirty="0" smtClean="0"/>
              <a:t>% </a:t>
            </a:r>
            <a:r>
              <a:rPr lang="en-IN" dirty="0" smtClean="0"/>
              <a:t>positively correlated to </a:t>
            </a:r>
            <a:r>
              <a:rPr lang="en-IN" dirty="0" smtClean="0"/>
              <a:t>‘Price</a:t>
            </a:r>
            <a:r>
              <a:rPr lang="en-IN" dirty="0" smtClean="0"/>
              <a:t>’</a:t>
            </a:r>
          </a:p>
          <a:p>
            <a:pPr marL="285750" indent="-285750">
              <a:buFont typeface="Arial" pitchFamily="34" charset="0"/>
              <a:buChar char="•"/>
            </a:pPr>
            <a:r>
              <a:rPr lang="en-IN" dirty="0" smtClean="0"/>
              <a:t>Fuel </a:t>
            </a:r>
            <a:r>
              <a:rPr lang="en-IN" dirty="0" smtClean="0"/>
              <a:t>is </a:t>
            </a:r>
            <a:r>
              <a:rPr lang="en-IN" dirty="0" smtClean="0"/>
              <a:t>1.72</a:t>
            </a:r>
            <a:r>
              <a:rPr lang="en-IN" dirty="0" smtClean="0"/>
              <a:t>% </a:t>
            </a:r>
            <a:r>
              <a:rPr lang="en-IN" dirty="0" smtClean="0"/>
              <a:t>negatively correlated to </a:t>
            </a:r>
            <a:r>
              <a:rPr lang="en-IN" dirty="0" smtClean="0"/>
              <a:t>‘</a:t>
            </a:r>
            <a:r>
              <a:rPr lang="en-IN" dirty="0"/>
              <a:t>P</a:t>
            </a:r>
            <a:r>
              <a:rPr lang="en-IN" dirty="0" smtClean="0"/>
              <a:t>rice</a:t>
            </a:r>
            <a:r>
              <a:rPr lang="en-IN" dirty="0" smtClean="0"/>
              <a:t>’</a:t>
            </a:r>
          </a:p>
          <a:p>
            <a:pPr marL="285750" indent="-285750">
              <a:buFont typeface="Arial" pitchFamily="34" charset="0"/>
              <a:buChar char="•"/>
            </a:pPr>
            <a:r>
              <a:rPr lang="en-IN" dirty="0"/>
              <a:t>Model is </a:t>
            </a:r>
            <a:r>
              <a:rPr lang="en-IN" dirty="0" smtClean="0"/>
              <a:t>4.94</a:t>
            </a:r>
            <a:r>
              <a:rPr lang="en-IN" dirty="0" smtClean="0"/>
              <a:t>% </a:t>
            </a:r>
            <a:r>
              <a:rPr lang="en-IN" dirty="0" smtClean="0"/>
              <a:t>negatively correlated to </a:t>
            </a:r>
            <a:r>
              <a:rPr lang="en-IN" dirty="0" smtClean="0"/>
              <a:t>‘Price</a:t>
            </a:r>
            <a:r>
              <a:rPr lang="en-IN" dirty="0" smtClean="0"/>
              <a:t>’</a:t>
            </a:r>
          </a:p>
          <a:p>
            <a:pPr marL="285750" indent="-285750">
              <a:buFont typeface="Arial" pitchFamily="34" charset="0"/>
              <a:buChar char="•"/>
            </a:pPr>
            <a:r>
              <a:rPr lang="en-IN" dirty="0" smtClean="0"/>
              <a:t>Driven km</a:t>
            </a:r>
            <a:r>
              <a:rPr lang="en-IN" dirty="0" smtClean="0"/>
              <a:t> </a:t>
            </a:r>
            <a:r>
              <a:rPr lang="en-IN" dirty="0" smtClean="0"/>
              <a:t>is </a:t>
            </a:r>
            <a:r>
              <a:rPr lang="en-IN" dirty="0" smtClean="0"/>
              <a:t>9.32% </a:t>
            </a:r>
            <a:r>
              <a:rPr lang="en-IN" dirty="0" smtClean="0"/>
              <a:t>negatively correlated to </a:t>
            </a:r>
            <a:r>
              <a:rPr lang="en-IN" dirty="0" smtClean="0"/>
              <a:t>‘Price</a:t>
            </a:r>
            <a:r>
              <a:rPr lang="en-IN" dirty="0" smtClean="0"/>
              <a:t>’</a:t>
            </a:r>
          </a:p>
          <a:p>
            <a:pPr marL="285750" indent="-285750">
              <a:buFont typeface="Arial" pitchFamily="34" charset="0"/>
              <a:buChar char="•"/>
            </a:pPr>
            <a:r>
              <a:rPr lang="en-IN" dirty="0" smtClean="0"/>
              <a:t>Kind </a:t>
            </a:r>
            <a:r>
              <a:rPr lang="en-IN" dirty="0" smtClean="0"/>
              <a:t>is 36.46% </a:t>
            </a:r>
            <a:r>
              <a:rPr lang="en-IN" dirty="0" smtClean="0"/>
              <a:t>negatively correlated to </a:t>
            </a:r>
            <a:r>
              <a:rPr lang="en-IN" dirty="0" smtClean="0"/>
              <a:t>‘Price</a:t>
            </a:r>
            <a:r>
              <a:rPr lang="en-IN" dirty="0" smtClean="0"/>
              <a:t>’</a:t>
            </a:r>
          </a:p>
          <a:p>
            <a:pPr marL="285750" indent="-285750">
              <a:buFont typeface="Arial" pitchFamily="34" charset="0"/>
              <a:buChar char="•"/>
            </a:pPr>
            <a:endParaRPr lang="en-IN" sz="2800" dirty="0" smtClean="0"/>
          </a:p>
        </p:txBody>
      </p:sp>
    </p:spTree>
    <p:extLst>
      <p:ext uri="{BB962C8B-B14F-4D97-AF65-F5344CB8AC3E}">
        <p14:creationId xmlns:p14="http://schemas.microsoft.com/office/powerpoint/2010/main" val="836193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23220"/>
          </a:xfrm>
          <a:prstGeom prst="rect">
            <a:avLst/>
          </a:prstGeom>
          <a:noFill/>
        </p:spPr>
        <p:txBody>
          <a:bodyPr wrap="square" rtlCol="0">
            <a:spAutoFit/>
          </a:bodyPr>
          <a:lstStyle/>
          <a:p>
            <a:pPr marL="285750" indent="-285750">
              <a:buFont typeface="Arial" pitchFamily="34" charset="0"/>
              <a:buChar char="•"/>
            </a:pPr>
            <a:r>
              <a:rPr lang="en-IN" sz="2800" dirty="0" smtClean="0"/>
              <a:t>Visualizing outliers using boxplot method-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23220"/>
            <a:ext cx="9036496" cy="6334780"/>
          </a:xfrm>
          <a:prstGeom prst="rect">
            <a:avLst/>
          </a:prstGeom>
        </p:spPr>
      </p:pic>
    </p:spTree>
    <p:extLst>
      <p:ext uri="{BB962C8B-B14F-4D97-AF65-F5344CB8AC3E}">
        <p14:creationId xmlns:p14="http://schemas.microsoft.com/office/powerpoint/2010/main" val="3952252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6752"/>
            <a:ext cx="9163503" cy="4401205"/>
          </a:xfrm>
          <a:prstGeom prst="rect">
            <a:avLst/>
          </a:prstGeom>
        </p:spPr>
        <p:txBody>
          <a:bodyPr wrap="square">
            <a:spAutoFit/>
          </a:bodyPr>
          <a:lstStyle/>
          <a:p>
            <a:pPr marL="285750" indent="-285750">
              <a:buFont typeface="Arial" pitchFamily="34" charset="0"/>
              <a:buChar char="•"/>
            </a:pPr>
            <a:r>
              <a:rPr lang="en-IN" sz="2800" dirty="0" smtClean="0"/>
              <a:t>Removing outliers using </a:t>
            </a:r>
            <a:r>
              <a:rPr lang="en-IN" sz="2800" dirty="0" err="1" smtClean="0"/>
              <a:t>zscore</a:t>
            </a:r>
            <a:r>
              <a:rPr lang="en-IN" sz="2800" dirty="0" smtClean="0"/>
              <a:t> method-</a:t>
            </a:r>
          </a:p>
          <a:p>
            <a:r>
              <a:rPr lang="en-IN" sz="2800" dirty="0" smtClean="0">
                <a:solidFill>
                  <a:schemeClr val="accent1"/>
                </a:solidFill>
              </a:rPr>
              <a:t>   			</a:t>
            </a:r>
            <a:r>
              <a:rPr lang="en-IN" sz="2800" dirty="0" smtClean="0">
                <a:solidFill>
                  <a:schemeClr val="tx2"/>
                </a:solidFill>
              </a:rPr>
              <a:t>On removing the outliers the data loss is </a:t>
            </a:r>
            <a:r>
              <a:rPr lang="en-IN" sz="2800" dirty="0">
                <a:solidFill>
                  <a:schemeClr val="tx2"/>
                </a:solidFill>
              </a:rPr>
              <a:t>3</a:t>
            </a:r>
            <a:r>
              <a:rPr lang="en-IN" sz="2800" dirty="0" smtClean="0">
                <a:solidFill>
                  <a:schemeClr val="tx2"/>
                </a:solidFill>
              </a:rPr>
              <a:t>%, </a:t>
            </a:r>
            <a:r>
              <a:rPr lang="en-IN" sz="2800" dirty="0" smtClean="0">
                <a:solidFill>
                  <a:schemeClr val="tx2"/>
                </a:solidFill>
              </a:rPr>
              <a:t>which is </a:t>
            </a:r>
            <a:r>
              <a:rPr lang="en-IN" sz="2800" dirty="0" smtClean="0">
                <a:solidFill>
                  <a:schemeClr val="tx2"/>
                </a:solidFill>
              </a:rPr>
              <a:t>acceptable</a:t>
            </a:r>
            <a:r>
              <a:rPr lang="en-IN" sz="2800" dirty="0" smtClean="0">
                <a:solidFill>
                  <a:schemeClr val="tx2"/>
                </a:solidFill>
              </a:rPr>
              <a:t>, hence outliers are </a:t>
            </a:r>
            <a:r>
              <a:rPr lang="en-IN" sz="2800" dirty="0" smtClean="0">
                <a:solidFill>
                  <a:schemeClr val="tx2"/>
                </a:solidFill>
              </a:rPr>
              <a:t>removed</a:t>
            </a:r>
            <a:endParaRPr lang="en-IN" sz="2800" dirty="0" smtClean="0">
              <a:solidFill>
                <a:schemeClr val="tx2"/>
              </a:solidFill>
            </a:endParaRPr>
          </a:p>
          <a:p>
            <a:endParaRPr lang="en-IN" sz="2800" dirty="0" smtClean="0">
              <a:solidFill>
                <a:schemeClr val="accent1"/>
              </a:solidFill>
            </a:endParaRPr>
          </a:p>
          <a:p>
            <a:endParaRPr lang="en-IN" sz="2800" dirty="0">
              <a:solidFill>
                <a:schemeClr val="accent1"/>
              </a:solidFill>
            </a:endParaRPr>
          </a:p>
          <a:p>
            <a:endParaRPr lang="en-IN" sz="2800" dirty="0">
              <a:solidFill>
                <a:schemeClr val="accent1"/>
              </a:solidFill>
            </a:endParaRPr>
          </a:p>
          <a:p>
            <a:pPr marL="457200" indent="-457200">
              <a:buFont typeface="Arial" pitchFamily="34" charset="0"/>
              <a:buChar char="•"/>
            </a:pPr>
            <a:r>
              <a:rPr lang="en-IN" sz="2800" dirty="0" smtClean="0"/>
              <a:t>The dataset is divided into </a:t>
            </a:r>
            <a:r>
              <a:rPr lang="en-IN" sz="2800" dirty="0" smtClean="0"/>
              <a:t>x(features</a:t>
            </a:r>
            <a:r>
              <a:rPr lang="en-IN" sz="2800" dirty="0" smtClean="0"/>
              <a:t>) and </a:t>
            </a:r>
            <a:r>
              <a:rPr lang="en-IN" sz="2800" dirty="0" smtClean="0"/>
              <a:t>y </a:t>
            </a:r>
            <a:r>
              <a:rPr lang="en-IN" sz="2800" dirty="0" smtClean="0"/>
              <a:t>(label)-</a:t>
            </a:r>
          </a:p>
          <a:p>
            <a:r>
              <a:rPr lang="en-IN" sz="2800" dirty="0"/>
              <a:t> </a:t>
            </a:r>
            <a:r>
              <a:rPr lang="en-IN" sz="2800" dirty="0" smtClean="0"/>
              <a:t>                       </a:t>
            </a:r>
            <a:r>
              <a:rPr lang="en-IN" sz="2800" dirty="0" smtClean="0">
                <a:solidFill>
                  <a:schemeClr val="tx2"/>
                </a:solidFill>
              </a:rPr>
              <a:t>The </a:t>
            </a:r>
            <a:r>
              <a:rPr lang="en-IN" sz="2800" dirty="0" smtClean="0">
                <a:solidFill>
                  <a:schemeClr val="tx2"/>
                </a:solidFill>
              </a:rPr>
              <a:t>x </a:t>
            </a:r>
            <a:r>
              <a:rPr lang="en-IN" sz="2800" dirty="0" smtClean="0">
                <a:solidFill>
                  <a:schemeClr val="tx2"/>
                </a:solidFill>
              </a:rPr>
              <a:t>contains all the features other than the label </a:t>
            </a:r>
            <a:r>
              <a:rPr lang="en-IN" sz="2800" dirty="0" smtClean="0">
                <a:solidFill>
                  <a:schemeClr val="tx2"/>
                </a:solidFill>
              </a:rPr>
              <a:t>‘Price</a:t>
            </a:r>
            <a:r>
              <a:rPr lang="en-IN" sz="2800" dirty="0" smtClean="0">
                <a:solidFill>
                  <a:schemeClr val="tx2"/>
                </a:solidFill>
              </a:rPr>
              <a:t>’</a:t>
            </a:r>
          </a:p>
          <a:p>
            <a:r>
              <a:rPr lang="en-IN" sz="2800" dirty="0">
                <a:solidFill>
                  <a:schemeClr val="tx2"/>
                </a:solidFill>
              </a:rPr>
              <a:t> </a:t>
            </a:r>
            <a:r>
              <a:rPr lang="en-IN" sz="2800" dirty="0" smtClean="0">
                <a:solidFill>
                  <a:schemeClr val="tx2"/>
                </a:solidFill>
              </a:rPr>
              <a:t>                       The </a:t>
            </a:r>
            <a:r>
              <a:rPr lang="en-IN" sz="2800" dirty="0" smtClean="0">
                <a:solidFill>
                  <a:schemeClr val="tx2"/>
                </a:solidFill>
              </a:rPr>
              <a:t>y </a:t>
            </a:r>
            <a:r>
              <a:rPr lang="en-IN" sz="2800" dirty="0" smtClean="0">
                <a:solidFill>
                  <a:schemeClr val="tx2"/>
                </a:solidFill>
              </a:rPr>
              <a:t>contains only the label </a:t>
            </a:r>
            <a:r>
              <a:rPr lang="en-IN" sz="2800" dirty="0" smtClean="0">
                <a:solidFill>
                  <a:schemeClr val="tx2"/>
                </a:solidFill>
              </a:rPr>
              <a:t>‘</a:t>
            </a:r>
            <a:r>
              <a:rPr lang="en-IN" sz="2800" dirty="0" smtClean="0">
                <a:solidFill>
                  <a:schemeClr val="tx2"/>
                </a:solidFill>
              </a:rPr>
              <a:t>Price</a:t>
            </a:r>
            <a:r>
              <a:rPr lang="en-IN" sz="2800" dirty="0" smtClean="0">
                <a:solidFill>
                  <a:schemeClr val="tx2"/>
                </a:solidFill>
              </a:rPr>
              <a:t>’</a:t>
            </a:r>
            <a:endParaRPr lang="en-IN" sz="2800" dirty="0" smtClean="0">
              <a:solidFill>
                <a:schemeClr val="tx2"/>
              </a:solidFill>
            </a:endParaRPr>
          </a:p>
        </p:txBody>
      </p:sp>
    </p:spTree>
    <p:extLst>
      <p:ext uri="{BB962C8B-B14F-4D97-AF65-F5344CB8AC3E}">
        <p14:creationId xmlns:p14="http://schemas.microsoft.com/office/powerpoint/2010/main" val="2228999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3220"/>
          </a:xfrm>
          <a:prstGeom prst="rect">
            <a:avLst/>
          </a:prstGeom>
        </p:spPr>
        <p:txBody>
          <a:bodyPr wrap="square">
            <a:spAutoFit/>
          </a:bodyPr>
          <a:lstStyle/>
          <a:p>
            <a:pPr marL="285750" indent="-285750">
              <a:buFont typeface="Arial" pitchFamily="34" charset="0"/>
              <a:buChar char="•"/>
            </a:pPr>
            <a:r>
              <a:rPr lang="en-IN" sz="2800" dirty="0" smtClean="0"/>
              <a:t>Visualizing relationship between features and label-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3220"/>
            <a:ext cx="9144000" cy="6334780"/>
          </a:xfrm>
          <a:prstGeom prst="rect">
            <a:avLst/>
          </a:prstGeom>
        </p:spPr>
      </p:pic>
    </p:spTree>
    <p:extLst>
      <p:ext uri="{BB962C8B-B14F-4D97-AF65-F5344CB8AC3E}">
        <p14:creationId xmlns:p14="http://schemas.microsoft.com/office/powerpoint/2010/main" val="4147560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96752"/>
            <a:ext cx="9144000" cy="4278094"/>
          </a:xfrm>
          <a:prstGeom prst="rect">
            <a:avLst/>
          </a:prstGeom>
          <a:noFill/>
        </p:spPr>
        <p:txBody>
          <a:bodyPr wrap="square" rtlCol="0">
            <a:spAutoFit/>
          </a:bodyPr>
          <a:lstStyle/>
          <a:p>
            <a:pPr algn="ctr"/>
            <a:r>
              <a:rPr lang="en-IN" sz="4800" b="1" u="sng" dirty="0" smtClean="0">
                <a:latin typeface="+mj-lt"/>
              </a:rPr>
              <a:t>Problem Statement-</a:t>
            </a:r>
            <a:endParaRPr lang="en-IN" sz="4800" dirty="0" smtClean="0"/>
          </a:p>
          <a:p>
            <a:endParaRPr lang="en-IN" sz="2800" dirty="0"/>
          </a:p>
          <a:p>
            <a:r>
              <a:rPr lang="en-IN" sz="2800" dirty="0"/>
              <a:t> </a:t>
            </a:r>
            <a:r>
              <a:rPr lang="en-IN" sz="2800" b="1" dirty="0"/>
              <a:t>Data </a:t>
            </a:r>
            <a:r>
              <a:rPr lang="en-IN" sz="2800" b="1" dirty="0" smtClean="0"/>
              <a:t>Collection-</a:t>
            </a:r>
            <a:endParaRPr lang="en-IN" sz="2800" dirty="0"/>
          </a:p>
          <a:p>
            <a:r>
              <a:rPr lang="en-IN" sz="2800" dirty="0"/>
              <a:t> </a:t>
            </a:r>
            <a:r>
              <a:rPr lang="en-IN" sz="2800" dirty="0" smtClean="0"/>
              <a:t>Scrape </a:t>
            </a:r>
            <a:r>
              <a:rPr lang="en-IN" sz="2800" dirty="0"/>
              <a:t>at least 5000 used cars </a:t>
            </a:r>
            <a:r>
              <a:rPr lang="en-IN" sz="2800" dirty="0" smtClean="0"/>
              <a:t>data</a:t>
            </a:r>
            <a:r>
              <a:rPr lang="en-IN" sz="2800" dirty="0"/>
              <a:t> </a:t>
            </a:r>
            <a:r>
              <a:rPr lang="en-IN" sz="2800" dirty="0" smtClean="0"/>
              <a:t>from </a:t>
            </a:r>
            <a:r>
              <a:rPr lang="en-IN" sz="2800" dirty="0"/>
              <a:t>websites (</a:t>
            </a:r>
            <a:r>
              <a:rPr lang="en-IN" sz="2800" dirty="0" err="1"/>
              <a:t>Olx</a:t>
            </a:r>
            <a:r>
              <a:rPr lang="en-IN" sz="2800" dirty="0"/>
              <a:t>, </a:t>
            </a:r>
            <a:r>
              <a:rPr lang="en-IN" sz="2800" dirty="0" err="1"/>
              <a:t>cardekho</a:t>
            </a:r>
            <a:r>
              <a:rPr lang="en-IN" sz="2800" dirty="0"/>
              <a:t>, Cars24 etc.) </a:t>
            </a:r>
            <a:r>
              <a:rPr lang="en-IN" sz="2800" dirty="0" smtClean="0"/>
              <a:t>using </a:t>
            </a:r>
            <a:r>
              <a:rPr lang="en-IN" sz="2800" dirty="0" err="1" smtClean="0"/>
              <a:t>webscraping</a:t>
            </a:r>
            <a:r>
              <a:rPr lang="en-IN" sz="2800" dirty="0" smtClean="0"/>
              <a:t>.</a:t>
            </a:r>
          </a:p>
          <a:p>
            <a:endParaRPr lang="en-IN" sz="2800" dirty="0"/>
          </a:p>
          <a:p>
            <a:r>
              <a:rPr lang="en-IN" sz="2800" b="1" dirty="0" smtClean="0"/>
              <a:t>Model </a:t>
            </a:r>
            <a:r>
              <a:rPr lang="en-IN" sz="2800" b="1" dirty="0"/>
              <a:t>Building </a:t>
            </a:r>
            <a:r>
              <a:rPr lang="en-IN" sz="2800" b="1" dirty="0" smtClean="0"/>
              <a:t>–</a:t>
            </a:r>
          </a:p>
          <a:p>
            <a:r>
              <a:rPr lang="en-IN" sz="2800" dirty="0" smtClean="0"/>
              <a:t>After </a:t>
            </a:r>
            <a:r>
              <a:rPr lang="en-IN" sz="2800" dirty="0"/>
              <a:t>collecting the data, you need to build a machine learning model. </a:t>
            </a:r>
            <a:endParaRPr lang="en-IN" sz="2800" dirty="0"/>
          </a:p>
        </p:txBody>
      </p:sp>
    </p:spTree>
    <p:extLst>
      <p:ext uri="{BB962C8B-B14F-4D97-AF65-F5344CB8AC3E}">
        <p14:creationId xmlns:p14="http://schemas.microsoft.com/office/powerpoint/2010/main" val="2000751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39"/>
            <a:ext cx="9144000" cy="3416320"/>
          </a:xfrm>
          <a:prstGeom prst="rect">
            <a:avLst/>
          </a:prstGeom>
          <a:noFill/>
        </p:spPr>
        <p:txBody>
          <a:bodyPr wrap="square" rtlCol="0">
            <a:spAutoFit/>
          </a:bodyPr>
          <a:lstStyle/>
          <a:p>
            <a:pPr marL="457200" indent="-457200">
              <a:buFont typeface="Arial" pitchFamily="34" charset="0"/>
              <a:buChar char="•"/>
            </a:pPr>
            <a:r>
              <a:rPr lang="en-IN" sz="2800" dirty="0" smtClean="0"/>
              <a:t>The </a:t>
            </a:r>
            <a:r>
              <a:rPr lang="en-IN" sz="2800" dirty="0" err="1" smtClean="0"/>
              <a:t>skewness</a:t>
            </a:r>
            <a:r>
              <a:rPr lang="en-IN" sz="2800" dirty="0" smtClean="0"/>
              <a:t> </a:t>
            </a:r>
            <a:r>
              <a:rPr lang="en-IN" sz="2800" dirty="0" smtClean="0"/>
              <a:t>observed </a:t>
            </a:r>
            <a:r>
              <a:rPr lang="en-IN" sz="2800" dirty="0" smtClean="0"/>
              <a:t>in graphical analysis was confirmed by using the skew method-</a:t>
            </a:r>
          </a:p>
          <a:p>
            <a:pPr marL="1371600" lvl="2" indent="-457200">
              <a:buFont typeface="Courier New" pitchFamily="49" charset="0"/>
              <a:buChar char="o"/>
            </a:pPr>
            <a:r>
              <a:rPr lang="en-IN" sz="2000" dirty="0"/>
              <a:t>Driven </a:t>
            </a:r>
            <a:r>
              <a:rPr lang="en-IN" sz="2000" dirty="0" smtClean="0"/>
              <a:t>km : </a:t>
            </a:r>
            <a:r>
              <a:rPr lang="en-IN" sz="2000" dirty="0"/>
              <a:t>1.082297 </a:t>
            </a:r>
            <a:endParaRPr lang="en-IN" sz="2000" dirty="0" smtClean="0"/>
          </a:p>
          <a:p>
            <a:pPr marL="1371600" lvl="2" indent="-457200">
              <a:buFont typeface="Courier New" pitchFamily="49" charset="0"/>
              <a:buChar char="o"/>
            </a:pPr>
            <a:r>
              <a:rPr lang="en-IN" sz="2000" dirty="0" smtClean="0"/>
              <a:t>Location : </a:t>
            </a:r>
            <a:r>
              <a:rPr lang="en-IN" sz="2000" dirty="0"/>
              <a:t>0.801142 </a:t>
            </a:r>
            <a:endParaRPr lang="en-IN" sz="2000" dirty="0" smtClean="0"/>
          </a:p>
          <a:p>
            <a:pPr marL="1371600" lvl="2" indent="-457200">
              <a:buFont typeface="Courier New" pitchFamily="49" charset="0"/>
              <a:buChar char="o"/>
            </a:pPr>
            <a:r>
              <a:rPr lang="en-IN" sz="2000" dirty="0" smtClean="0"/>
              <a:t>Model : </a:t>
            </a:r>
            <a:r>
              <a:rPr lang="en-IN" sz="2000" dirty="0"/>
              <a:t>0.025468 </a:t>
            </a:r>
          </a:p>
          <a:p>
            <a:pPr marL="1371600" lvl="2" indent="-457200">
              <a:buFont typeface="Courier New" pitchFamily="49" charset="0"/>
              <a:buChar char="o"/>
            </a:pPr>
            <a:r>
              <a:rPr lang="en-IN" sz="2000" dirty="0" smtClean="0"/>
              <a:t>Brand : </a:t>
            </a:r>
            <a:r>
              <a:rPr lang="en-IN" sz="2000" dirty="0"/>
              <a:t>0.023501 </a:t>
            </a:r>
            <a:endParaRPr lang="en-IN" sz="2000" dirty="0" smtClean="0"/>
          </a:p>
          <a:p>
            <a:pPr marL="1371600" lvl="2" indent="-457200">
              <a:buFont typeface="Courier New" pitchFamily="49" charset="0"/>
              <a:buChar char="o"/>
            </a:pPr>
            <a:r>
              <a:rPr lang="en-IN" sz="2000" dirty="0" smtClean="0"/>
              <a:t>Variant : </a:t>
            </a:r>
            <a:r>
              <a:rPr lang="en-IN" sz="2000" dirty="0"/>
              <a:t>-0.213326 </a:t>
            </a:r>
            <a:endParaRPr lang="en-IN" sz="2000" dirty="0" smtClean="0"/>
          </a:p>
          <a:p>
            <a:pPr marL="1371600" lvl="2" indent="-457200">
              <a:buFont typeface="Courier New" pitchFamily="49" charset="0"/>
              <a:buChar char="o"/>
            </a:pPr>
            <a:r>
              <a:rPr lang="en-IN" sz="2000" dirty="0" smtClean="0"/>
              <a:t>Fuel : </a:t>
            </a:r>
            <a:r>
              <a:rPr lang="en-IN" sz="2000" dirty="0"/>
              <a:t>-0.277616 </a:t>
            </a:r>
            <a:endParaRPr lang="en-IN" sz="2000" dirty="0" smtClean="0"/>
          </a:p>
          <a:p>
            <a:pPr marL="1371600" lvl="2" indent="-457200">
              <a:buFont typeface="Courier New" pitchFamily="49" charset="0"/>
              <a:buChar char="o"/>
            </a:pPr>
            <a:r>
              <a:rPr lang="en-IN" sz="2000" dirty="0" smtClean="0"/>
              <a:t>Manufacturing Year : </a:t>
            </a:r>
            <a:r>
              <a:rPr lang="en-IN" sz="2000" dirty="0"/>
              <a:t>-0.760945 </a:t>
            </a:r>
            <a:endParaRPr lang="en-IN" sz="2000" dirty="0" smtClean="0"/>
          </a:p>
          <a:p>
            <a:pPr marL="1371600" lvl="2" indent="-457200">
              <a:buFont typeface="Courier New" pitchFamily="49" charset="0"/>
              <a:buChar char="o"/>
            </a:pPr>
            <a:r>
              <a:rPr lang="en-IN" sz="2000" dirty="0" smtClean="0"/>
              <a:t>Kind : </a:t>
            </a:r>
            <a:r>
              <a:rPr lang="en-IN" sz="2000" dirty="0"/>
              <a:t>-0.814154</a:t>
            </a:r>
            <a:endParaRPr lang="en-IN" sz="2000" dirty="0" smtClean="0"/>
          </a:p>
        </p:txBody>
      </p:sp>
      <p:sp>
        <p:nvSpPr>
          <p:cNvPr id="3" name="TextBox 2"/>
          <p:cNvSpPr txBox="1"/>
          <p:nvPr/>
        </p:nvSpPr>
        <p:spPr>
          <a:xfrm>
            <a:off x="1604" y="3717032"/>
            <a:ext cx="9144000" cy="2677656"/>
          </a:xfrm>
          <a:prstGeom prst="rect">
            <a:avLst/>
          </a:prstGeom>
          <a:noFill/>
        </p:spPr>
        <p:txBody>
          <a:bodyPr wrap="square" rtlCol="0">
            <a:spAutoFit/>
          </a:bodyPr>
          <a:lstStyle/>
          <a:p>
            <a:pPr marL="457200" indent="-457200">
              <a:buFont typeface="Arial" pitchFamily="34" charset="0"/>
              <a:buChar char="•"/>
            </a:pPr>
            <a:r>
              <a:rPr lang="en-IN" sz="2800" dirty="0" smtClean="0"/>
              <a:t>This </a:t>
            </a:r>
            <a:r>
              <a:rPr lang="en-IN" sz="2800" dirty="0" err="1" smtClean="0"/>
              <a:t>skewness</a:t>
            </a:r>
            <a:r>
              <a:rPr lang="en-IN" sz="2800" dirty="0" smtClean="0"/>
              <a:t> was removed using the power transformer</a:t>
            </a:r>
          </a:p>
          <a:p>
            <a:pPr marL="457200" indent="-457200">
              <a:buFont typeface="Arial" pitchFamily="34" charset="0"/>
              <a:buChar char="•"/>
            </a:pPr>
            <a:endParaRPr lang="en-IN" sz="2800" dirty="0"/>
          </a:p>
          <a:p>
            <a:pPr marL="457200" indent="-457200">
              <a:buFont typeface="Arial" pitchFamily="34" charset="0"/>
              <a:buChar char="•"/>
            </a:pPr>
            <a:r>
              <a:rPr lang="en-IN" sz="2800" dirty="0" smtClean="0"/>
              <a:t>The x(features) were scaled using the Standard </a:t>
            </a:r>
            <a:r>
              <a:rPr lang="en-IN" sz="2800" dirty="0" err="1" smtClean="0"/>
              <a:t>Scaler</a:t>
            </a:r>
            <a:endParaRPr lang="en-IN" sz="2800" dirty="0" smtClean="0"/>
          </a:p>
          <a:p>
            <a:pPr marL="457200" indent="-457200">
              <a:buFont typeface="Arial" pitchFamily="34" charset="0"/>
              <a:buChar char="•"/>
            </a:pPr>
            <a:endParaRPr lang="en-IN" sz="2800" dirty="0"/>
          </a:p>
          <a:p>
            <a:pPr marL="457200" indent="-457200">
              <a:buFont typeface="Arial" pitchFamily="34" charset="0"/>
              <a:buChar char="•"/>
            </a:pPr>
            <a:r>
              <a:rPr lang="en-IN" sz="2800" dirty="0" smtClean="0"/>
              <a:t>The dataset was divided into train and test set using train test split and the best random state was found to be 62</a:t>
            </a:r>
            <a:endParaRPr lang="en-IN" sz="2800" dirty="0"/>
          </a:p>
        </p:txBody>
      </p:sp>
    </p:spTree>
    <p:extLst>
      <p:ext uri="{BB962C8B-B14F-4D97-AF65-F5344CB8AC3E}">
        <p14:creationId xmlns:p14="http://schemas.microsoft.com/office/powerpoint/2010/main" val="3100258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2276872"/>
            <a:ext cx="7128792" cy="2308324"/>
          </a:xfrm>
          <a:prstGeom prst="rect">
            <a:avLst/>
          </a:prstGeom>
          <a:noFill/>
        </p:spPr>
        <p:txBody>
          <a:bodyPr wrap="square" rtlCol="0">
            <a:spAutoFit/>
          </a:bodyPr>
          <a:lstStyle/>
          <a:p>
            <a:pPr algn="ctr"/>
            <a:r>
              <a:rPr lang="en-IN" sz="4800" b="1" dirty="0" smtClean="0"/>
              <a:t>The </a:t>
            </a:r>
            <a:r>
              <a:rPr lang="en-IN" sz="4800" b="1" dirty="0" smtClean="0"/>
              <a:t>train and test data were </a:t>
            </a:r>
            <a:r>
              <a:rPr lang="en-IN" sz="4800" b="1" dirty="0" smtClean="0"/>
              <a:t>applied on different models as follows</a:t>
            </a:r>
            <a:endParaRPr lang="en-IN" sz="4800" b="1" dirty="0"/>
          </a:p>
        </p:txBody>
      </p:sp>
    </p:spTree>
    <p:extLst>
      <p:ext uri="{BB962C8B-B14F-4D97-AF65-F5344CB8AC3E}">
        <p14:creationId xmlns:p14="http://schemas.microsoft.com/office/powerpoint/2010/main" val="25639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16632"/>
            <a:ext cx="5400600" cy="646331"/>
          </a:xfrm>
          <a:prstGeom prst="rect">
            <a:avLst/>
          </a:prstGeom>
          <a:noFill/>
        </p:spPr>
        <p:txBody>
          <a:bodyPr wrap="square" rtlCol="0">
            <a:spAutoFit/>
          </a:bodyPr>
          <a:lstStyle/>
          <a:p>
            <a:pPr algn="ctr"/>
            <a:r>
              <a:rPr lang="en-IN" sz="3600" b="1" u="sng" dirty="0" smtClean="0"/>
              <a:t>Linear </a:t>
            </a:r>
            <a:r>
              <a:rPr lang="en-IN" sz="3600" b="1" u="sng" dirty="0"/>
              <a:t>Regression </a:t>
            </a:r>
            <a:r>
              <a:rPr lang="en-IN" sz="3600" b="1" u="sng" dirty="0" smtClean="0"/>
              <a:t>Model</a:t>
            </a:r>
            <a:endParaRPr lang="en-IN" sz="3600" b="1" u="sng" dirty="0"/>
          </a:p>
        </p:txBody>
      </p:sp>
      <p:sp>
        <p:nvSpPr>
          <p:cNvPr id="3" name="TextBox 2"/>
          <p:cNvSpPr txBox="1"/>
          <p:nvPr/>
        </p:nvSpPr>
        <p:spPr>
          <a:xfrm>
            <a:off x="-36004" y="1340768"/>
            <a:ext cx="9144000" cy="4524315"/>
          </a:xfrm>
          <a:prstGeom prst="rect">
            <a:avLst/>
          </a:prstGeom>
          <a:noFill/>
        </p:spPr>
        <p:txBody>
          <a:bodyPr wrap="square" rtlCol="0">
            <a:spAutoFit/>
          </a:bodyPr>
          <a:lstStyle/>
          <a:p>
            <a:pPr marL="285750" indent="-285750">
              <a:buFont typeface="Arial" pitchFamily="34" charset="0"/>
              <a:buChar char="•"/>
            </a:pPr>
            <a:r>
              <a:rPr lang="en-IN" sz="2400" dirty="0" smtClean="0"/>
              <a:t>The </a:t>
            </a:r>
            <a:r>
              <a:rPr lang="en-IN" sz="2400" b="1" dirty="0" smtClean="0">
                <a:solidFill>
                  <a:schemeClr val="tx2"/>
                </a:solidFill>
              </a:rPr>
              <a:t>R2 score </a:t>
            </a:r>
            <a:r>
              <a:rPr lang="en-IN" sz="2400" dirty="0" smtClean="0"/>
              <a:t>for </a:t>
            </a:r>
            <a:r>
              <a:rPr lang="en-IN" sz="2400" dirty="0" smtClean="0"/>
              <a:t>target test</a:t>
            </a:r>
            <a:r>
              <a:rPr lang="en-IN" sz="2400" dirty="0" smtClean="0"/>
              <a:t> </a:t>
            </a:r>
            <a:r>
              <a:rPr lang="en-IN" sz="2400" dirty="0" smtClean="0"/>
              <a:t>and </a:t>
            </a:r>
            <a:r>
              <a:rPr lang="en-IN" sz="2400" dirty="0" err="1" smtClean="0"/>
              <a:t>pred_test</a:t>
            </a:r>
            <a:r>
              <a:rPr lang="en-IN" sz="2400" dirty="0" smtClean="0"/>
              <a:t>(data </a:t>
            </a:r>
            <a:r>
              <a:rPr lang="en-IN" sz="2400" dirty="0" smtClean="0"/>
              <a:t>predicted on </a:t>
            </a:r>
            <a:r>
              <a:rPr lang="en-IN" sz="2400" dirty="0" err="1" smtClean="0"/>
              <a:t>features_test</a:t>
            </a:r>
            <a:r>
              <a:rPr lang="en-IN" sz="2400" dirty="0" smtClean="0"/>
              <a:t>) </a:t>
            </a:r>
            <a:r>
              <a:rPr lang="en-IN" sz="2400" dirty="0" smtClean="0"/>
              <a:t>is </a:t>
            </a:r>
            <a:r>
              <a:rPr lang="en-IN" sz="2400" b="1" dirty="0" smtClean="0">
                <a:solidFill>
                  <a:schemeClr val="tx2"/>
                </a:solidFill>
              </a:rPr>
              <a:t>37</a:t>
            </a:r>
            <a:r>
              <a:rPr lang="en-IN" sz="2400" b="1" dirty="0" smtClean="0">
                <a:solidFill>
                  <a:schemeClr val="tx2"/>
                </a:solidFill>
              </a:rPr>
              <a:t>.61%</a:t>
            </a:r>
            <a:endParaRPr lang="en-IN" sz="2400" b="1" dirty="0" smtClean="0">
              <a:solidFill>
                <a:schemeClr val="tx2"/>
              </a:solidFill>
            </a:endParaRPr>
          </a:p>
          <a:p>
            <a:pPr marL="285750" indent="-285750">
              <a:buFont typeface="Arial" pitchFamily="34" charset="0"/>
              <a:buChar char="•"/>
            </a:pPr>
            <a:endParaRPr lang="en-IN" sz="2400" b="1" dirty="0" smtClean="0">
              <a:solidFill>
                <a:schemeClr val="tx2"/>
              </a:solidFill>
            </a:endParaRPr>
          </a:p>
          <a:p>
            <a:endParaRPr lang="en-IN" sz="2400" b="1" dirty="0">
              <a:solidFill>
                <a:schemeClr val="tx2"/>
              </a:solidFill>
            </a:endParaRPr>
          </a:p>
          <a:p>
            <a:pPr marL="285750" indent="-285750">
              <a:buFont typeface="Arial" pitchFamily="34" charset="0"/>
              <a:buChar char="•"/>
            </a:pPr>
            <a:r>
              <a:rPr lang="en-IN" sz="2400" dirty="0" smtClean="0"/>
              <a:t>Upon cross-validation it was observed that the </a:t>
            </a:r>
            <a:r>
              <a:rPr lang="en-IN" sz="2400" dirty="0"/>
              <a:t>number of folds </a:t>
            </a:r>
            <a:r>
              <a:rPr lang="en-IN" sz="2400" dirty="0" smtClean="0"/>
              <a:t>did not have </a:t>
            </a:r>
            <a:r>
              <a:rPr lang="en-IN" sz="2400" dirty="0"/>
              <a:t>such impact on the accuracy and cv score. So </a:t>
            </a:r>
            <a:r>
              <a:rPr lang="en-IN" sz="2400" dirty="0" smtClean="0"/>
              <a:t>cv=9 </a:t>
            </a:r>
            <a:r>
              <a:rPr lang="en-IN" sz="2400" dirty="0"/>
              <a:t>is </a:t>
            </a:r>
            <a:r>
              <a:rPr lang="en-IN" sz="2400" dirty="0" smtClean="0"/>
              <a:t>selected. Here </a:t>
            </a:r>
            <a:r>
              <a:rPr lang="en-IN" sz="2400" dirty="0"/>
              <a:t>we have handled the problem of the </a:t>
            </a:r>
            <a:r>
              <a:rPr lang="en-IN" sz="2400" dirty="0" err="1"/>
              <a:t>overfitting</a:t>
            </a:r>
            <a:r>
              <a:rPr lang="en-IN" sz="2400" dirty="0"/>
              <a:t> and the </a:t>
            </a:r>
            <a:r>
              <a:rPr lang="en-IN" sz="2400" dirty="0" err="1"/>
              <a:t>underfitting</a:t>
            </a:r>
            <a:r>
              <a:rPr lang="en-IN" sz="2400" dirty="0"/>
              <a:t> by checking the training and testing </a:t>
            </a:r>
            <a:r>
              <a:rPr lang="en-IN" sz="2400" dirty="0" smtClean="0"/>
              <a:t>score</a:t>
            </a:r>
          </a:p>
          <a:p>
            <a:pPr marL="285750" indent="-285750">
              <a:buFont typeface="Arial" pitchFamily="34" charset="0"/>
              <a:buChar char="•"/>
            </a:pPr>
            <a:endParaRPr lang="en-IN" sz="2400" dirty="0"/>
          </a:p>
          <a:p>
            <a:pPr marL="285750" indent="-285750">
              <a:buFont typeface="Arial" pitchFamily="34" charset="0"/>
              <a:buChar char="•"/>
            </a:pPr>
            <a:r>
              <a:rPr lang="en-IN" sz="2400" dirty="0" smtClean="0"/>
              <a:t>The graph between Actual Price and Predicted Price depicts the </a:t>
            </a:r>
            <a:r>
              <a:rPr lang="en-IN" sz="2400" dirty="0"/>
              <a:t>best fit line </a:t>
            </a:r>
            <a:r>
              <a:rPr lang="en-IN" sz="2400" dirty="0" smtClean="0"/>
              <a:t>which passes </a:t>
            </a:r>
            <a:r>
              <a:rPr lang="en-IN" sz="2400" dirty="0"/>
              <a:t>through maximum of the points, </a:t>
            </a:r>
            <a:r>
              <a:rPr lang="en-IN" sz="2400" dirty="0" smtClean="0"/>
              <a:t>hence suggesting that the model works well-</a:t>
            </a:r>
            <a:endParaRPr lang="en-IN" b="1" dirty="0"/>
          </a:p>
        </p:txBody>
      </p:sp>
    </p:spTree>
    <p:extLst>
      <p:ext uri="{BB962C8B-B14F-4D97-AF65-F5344CB8AC3E}">
        <p14:creationId xmlns:p14="http://schemas.microsoft.com/office/powerpoint/2010/main" val="193815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4241162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8720"/>
            <a:ext cx="9151671" cy="2677656"/>
          </a:xfrm>
          <a:prstGeom prst="rect">
            <a:avLst/>
          </a:prstGeom>
          <a:noFill/>
        </p:spPr>
        <p:txBody>
          <a:bodyPr wrap="square" rtlCol="0">
            <a:spAutoFit/>
          </a:bodyPr>
          <a:lstStyle/>
          <a:p>
            <a:pPr marL="342900" indent="-342900">
              <a:buFont typeface="Arial" pitchFamily="34" charset="0"/>
              <a:buChar char="•"/>
            </a:pPr>
            <a:r>
              <a:rPr lang="en-IN" sz="2400" dirty="0" smtClean="0"/>
              <a:t>The Linear Regression Model is Lasso regularized with the aid of </a:t>
            </a:r>
            <a:r>
              <a:rPr lang="en-IN" sz="2400" dirty="0" err="1" smtClean="0"/>
              <a:t>GridSearchCV</a:t>
            </a:r>
            <a:endParaRPr lang="en-IN" sz="2400" dirty="0" smtClean="0"/>
          </a:p>
          <a:p>
            <a:pPr marL="342900" indent="-342900">
              <a:buFont typeface="Arial" pitchFamily="34" charset="0"/>
              <a:buChar char="•"/>
            </a:pPr>
            <a:endParaRPr lang="en-IN" sz="2400" dirty="0"/>
          </a:p>
          <a:p>
            <a:pPr marL="342900" indent="-342900">
              <a:buFont typeface="Arial" pitchFamily="34" charset="0"/>
              <a:buChar char="•"/>
            </a:pPr>
            <a:r>
              <a:rPr lang="en-IN" sz="2400" dirty="0" smtClean="0"/>
              <a:t>The best parameters for alpha and </a:t>
            </a:r>
            <a:r>
              <a:rPr lang="en-IN" sz="2400" dirty="0" err="1" smtClean="0"/>
              <a:t>random_state</a:t>
            </a:r>
            <a:r>
              <a:rPr lang="en-IN" sz="2400" dirty="0" smtClean="0"/>
              <a:t> are found as follows-</a:t>
            </a:r>
          </a:p>
          <a:p>
            <a:pPr marL="1257300" lvl="2" indent="-342900">
              <a:buFont typeface="Courier New" pitchFamily="49" charset="0"/>
              <a:buChar char="o"/>
            </a:pPr>
            <a:r>
              <a:rPr lang="en-IN" sz="2400" b="1" dirty="0" smtClean="0">
                <a:solidFill>
                  <a:schemeClr val="tx2"/>
                </a:solidFill>
              </a:rPr>
              <a:t>alpha: 10 </a:t>
            </a:r>
          </a:p>
          <a:p>
            <a:pPr marL="1257300" lvl="2" indent="-342900">
              <a:buFont typeface="Courier New" pitchFamily="49" charset="0"/>
              <a:buChar char="o"/>
            </a:pPr>
            <a:r>
              <a:rPr lang="en-IN" sz="2400" b="1" dirty="0" err="1" smtClean="0">
                <a:solidFill>
                  <a:schemeClr val="tx2"/>
                </a:solidFill>
              </a:rPr>
              <a:t>random_state</a:t>
            </a:r>
            <a:r>
              <a:rPr lang="en-IN" sz="2400" b="1" dirty="0" smtClean="0">
                <a:solidFill>
                  <a:schemeClr val="tx2"/>
                </a:solidFill>
              </a:rPr>
              <a:t>: 0</a:t>
            </a:r>
          </a:p>
        </p:txBody>
      </p:sp>
      <p:sp>
        <p:nvSpPr>
          <p:cNvPr id="3" name="TextBox 2"/>
          <p:cNvSpPr txBox="1"/>
          <p:nvPr/>
        </p:nvSpPr>
        <p:spPr>
          <a:xfrm>
            <a:off x="0" y="3789040"/>
            <a:ext cx="9151671" cy="2308324"/>
          </a:xfrm>
          <a:prstGeom prst="rect">
            <a:avLst/>
          </a:prstGeom>
          <a:noFill/>
        </p:spPr>
        <p:txBody>
          <a:bodyPr wrap="square" rtlCol="0">
            <a:spAutoFit/>
          </a:bodyPr>
          <a:lstStyle/>
          <a:p>
            <a:pPr marL="342900" indent="-342900">
              <a:buFont typeface="Arial" pitchFamily="34" charset="0"/>
              <a:buChar char="•"/>
            </a:pPr>
            <a:r>
              <a:rPr lang="en-IN" sz="2400" dirty="0" smtClean="0"/>
              <a:t>Applying the above found best parameters  on Lasso regularized Linear Regression Model, the following was obtained-</a:t>
            </a:r>
          </a:p>
          <a:p>
            <a:pPr marL="342900" indent="-342900">
              <a:buFont typeface="Arial" pitchFamily="34" charset="0"/>
              <a:buChar char="•"/>
            </a:pPr>
            <a:endParaRPr lang="en-IN" sz="2400" dirty="0"/>
          </a:p>
          <a:p>
            <a:pPr marL="1257300" lvl="2" indent="-342900">
              <a:buFont typeface="Courier New" pitchFamily="49" charset="0"/>
              <a:buChar char="o"/>
            </a:pPr>
            <a:r>
              <a:rPr lang="en-IN" sz="2400" b="1" dirty="0" smtClean="0">
                <a:solidFill>
                  <a:schemeClr val="tx2"/>
                </a:solidFill>
              </a:rPr>
              <a:t>R2 score for </a:t>
            </a:r>
            <a:r>
              <a:rPr lang="en-IN" sz="2400" b="1" dirty="0" err="1" smtClean="0">
                <a:solidFill>
                  <a:schemeClr val="tx2"/>
                </a:solidFill>
              </a:rPr>
              <a:t>target_test</a:t>
            </a:r>
            <a:r>
              <a:rPr lang="en-IN" sz="2400" b="1" dirty="0" smtClean="0">
                <a:solidFill>
                  <a:schemeClr val="tx2"/>
                </a:solidFill>
              </a:rPr>
              <a:t> </a:t>
            </a:r>
            <a:r>
              <a:rPr lang="en-IN" sz="2400" b="1" dirty="0" smtClean="0">
                <a:solidFill>
                  <a:schemeClr val="tx2"/>
                </a:solidFill>
              </a:rPr>
              <a:t>and </a:t>
            </a:r>
            <a:r>
              <a:rPr lang="en-IN" sz="2400" b="1" dirty="0" err="1" smtClean="0">
                <a:solidFill>
                  <a:schemeClr val="tx2"/>
                </a:solidFill>
              </a:rPr>
              <a:t>pred_test</a:t>
            </a:r>
            <a:r>
              <a:rPr lang="en-IN" sz="2400" b="1" dirty="0" smtClean="0">
                <a:solidFill>
                  <a:schemeClr val="tx2"/>
                </a:solidFill>
              </a:rPr>
              <a:t>(data </a:t>
            </a:r>
            <a:r>
              <a:rPr lang="en-IN" sz="2400" b="1" dirty="0" smtClean="0">
                <a:solidFill>
                  <a:schemeClr val="tx2"/>
                </a:solidFill>
              </a:rPr>
              <a:t>predicted on </a:t>
            </a:r>
            <a:r>
              <a:rPr lang="en-IN" sz="2400" b="1" dirty="0" err="1" smtClean="0">
                <a:solidFill>
                  <a:schemeClr val="tx2"/>
                </a:solidFill>
              </a:rPr>
              <a:t>features_test</a:t>
            </a:r>
            <a:r>
              <a:rPr lang="en-IN" sz="2400" b="1" dirty="0" smtClean="0">
                <a:solidFill>
                  <a:schemeClr val="tx2"/>
                </a:solidFill>
              </a:rPr>
              <a:t>) </a:t>
            </a:r>
            <a:r>
              <a:rPr lang="en-IN" sz="2400" b="1" dirty="0" smtClean="0">
                <a:solidFill>
                  <a:schemeClr val="tx2"/>
                </a:solidFill>
              </a:rPr>
              <a:t>– </a:t>
            </a:r>
            <a:r>
              <a:rPr lang="en-IN" sz="2400" b="1" dirty="0" smtClean="0">
                <a:solidFill>
                  <a:schemeClr val="tx2"/>
                </a:solidFill>
              </a:rPr>
              <a:t>37.61</a:t>
            </a:r>
            <a:r>
              <a:rPr lang="en-IN" sz="2400" b="1" dirty="0" smtClean="0">
                <a:solidFill>
                  <a:schemeClr val="tx2"/>
                </a:solidFill>
              </a:rPr>
              <a:t>%</a:t>
            </a:r>
            <a:endParaRPr lang="en-IN" sz="2400" b="1" dirty="0" smtClean="0">
              <a:solidFill>
                <a:schemeClr val="tx2"/>
              </a:solidFill>
            </a:endParaRPr>
          </a:p>
          <a:p>
            <a:pPr marL="1257300" lvl="2" indent="-342900">
              <a:buFont typeface="Courier New" pitchFamily="49" charset="0"/>
              <a:buChar char="o"/>
            </a:pPr>
            <a:r>
              <a:rPr lang="en-IN" sz="2400" b="1" dirty="0" smtClean="0">
                <a:solidFill>
                  <a:schemeClr val="tx2"/>
                </a:solidFill>
              </a:rPr>
              <a:t>CV score- </a:t>
            </a:r>
            <a:r>
              <a:rPr lang="en-IN" sz="2400" b="1" dirty="0" smtClean="0">
                <a:solidFill>
                  <a:schemeClr val="tx2"/>
                </a:solidFill>
              </a:rPr>
              <a:t>35</a:t>
            </a:r>
            <a:r>
              <a:rPr lang="en-IN" sz="2400" b="1" dirty="0" smtClean="0">
                <a:solidFill>
                  <a:schemeClr val="tx2"/>
                </a:solidFill>
              </a:rPr>
              <a:t>.51%</a:t>
            </a:r>
            <a:endParaRPr lang="en-IN" sz="2400" b="1" dirty="0">
              <a:solidFill>
                <a:schemeClr val="tx2"/>
              </a:solidFill>
            </a:endParaRPr>
          </a:p>
        </p:txBody>
      </p:sp>
    </p:spTree>
    <p:extLst>
      <p:ext uri="{BB962C8B-B14F-4D97-AF65-F5344CB8AC3E}">
        <p14:creationId xmlns:p14="http://schemas.microsoft.com/office/powerpoint/2010/main" val="370246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188640"/>
            <a:ext cx="6413231" cy="646331"/>
          </a:xfrm>
          <a:prstGeom prst="rect">
            <a:avLst/>
          </a:prstGeom>
        </p:spPr>
        <p:txBody>
          <a:bodyPr wrap="none">
            <a:spAutoFit/>
          </a:bodyPr>
          <a:lstStyle/>
          <a:p>
            <a:r>
              <a:rPr lang="en-IN" sz="3600" b="1" dirty="0"/>
              <a:t>Random Forest </a:t>
            </a:r>
            <a:r>
              <a:rPr lang="en-IN" sz="3600" b="1" dirty="0" err="1"/>
              <a:t>Regressor</a:t>
            </a:r>
            <a:r>
              <a:rPr lang="en-IN" sz="3600" b="1" dirty="0"/>
              <a:t> Model</a:t>
            </a:r>
          </a:p>
        </p:txBody>
      </p:sp>
      <p:sp>
        <p:nvSpPr>
          <p:cNvPr id="3" name="TextBox 2"/>
          <p:cNvSpPr txBox="1"/>
          <p:nvPr/>
        </p:nvSpPr>
        <p:spPr>
          <a:xfrm>
            <a:off x="0" y="1124744"/>
            <a:ext cx="9144000" cy="5755422"/>
          </a:xfrm>
          <a:prstGeom prst="rect">
            <a:avLst/>
          </a:prstGeom>
          <a:noFill/>
        </p:spPr>
        <p:txBody>
          <a:bodyPr wrap="square" rtlCol="0">
            <a:spAutoFit/>
          </a:bodyPr>
          <a:lstStyle/>
          <a:p>
            <a:pPr marL="457200" indent="-457200">
              <a:buFont typeface="Arial" pitchFamily="34" charset="0"/>
              <a:buChar char="•"/>
            </a:pPr>
            <a:r>
              <a:rPr lang="en-IN" sz="2400" dirty="0" smtClean="0"/>
              <a:t>Random Forest </a:t>
            </a:r>
            <a:r>
              <a:rPr lang="en-IN" sz="2400" dirty="0" err="1" smtClean="0"/>
              <a:t>Regressor</a:t>
            </a:r>
            <a:r>
              <a:rPr lang="en-IN" sz="2400" dirty="0" smtClean="0"/>
              <a:t> 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criterion and </a:t>
            </a:r>
            <a:r>
              <a:rPr lang="en-IN" sz="2400" dirty="0" err="1" smtClean="0"/>
              <a:t>max_features</a:t>
            </a:r>
            <a:r>
              <a:rPr lang="en-IN" sz="2400" dirty="0" smtClean="0"/>
              <a:t> are found as follows-</a:t>
            </a:r>
          </a:p>
          <a:p>
            <a:pPr marL="1257300" lvl="2" indent="-342900">
              <a:buFont typeface="Courier New" pitchFamily="49" charset="0"/>
              <a:buChar char="o"/>
            </a:pPr>
            <a:r>
              <a:rPr lang="en-IN" sz="2400" b="1" dirty="0" smtClean="0">
                <a:solidFill>
                  <a:schemeClr val="tx2"/>
                </a:solidFill>
              </a:rPr>
              <a:t>criterion: </a:t>
            </a:r>
            <a:r>
              <a:rPr lang="en-IN" sz="2400" b="1" dirty="0" err="1" smtClean="0">
                <a:solidFill>
                  <a:schemeClr val="tx2"/>
                </a:solidFill>
              </a:rPr>
              <a:t>mse</a:t>
            </a:r>
            <a:r>
              <a:rPr lang="en-IN" sz="2400" b="1" dirty="0" smtClean="0">
                <a:solidFill>
                  <a:schemeClr val="tx2"/>
                </a:solidFill>
              </a:rPr>
              <a:t> </a:t>
            </a:r>
            <a:endParaRPr lang="en-IN" sz="2400" b="1" dirty="0">
              <a:solidFill>
                <a:schemeClr val="tx2"/>
              </a:solidFill>
            </a:endParaRPr>
          </a:p>
          <a:p>
            <a:pPr marL="1257300" lvl="2" indent="-342900">
              <a:buFont typeface="Courier New" pitchFamily="49" charset="0"/>
              <a:buChar char="o"/>
            </a:pPr>
            <a:r>
              <a:rPr lang="en-IN" sz="2400" b="1" dirty="0" err="1" smtClean="0">
                <a:solidFill>
                  <a:schemeClr val="tx2"/>
                </a:solidFill>
              </a:rPr>
              <a:t>max_features</a:t>
            </a:r>
            <a:r>
              <a:rPr lang="en-IN" sz="2400" b="1" dirty="0" smtClean="0">
                <a:solidFill>
                  <a:schemeClr val="tx2"/>
                </a:solidFill>
              </a:rPr>
              <a:t>: </a:t>
            </a:r>
            <a:r>
              <a:rPr lang="en-IN" sz="2400" b="1" dirty="0" smtClean="0">
                <a:solidFill>
                  <a:schemeClr val="tx2"/>
                </a:solidFill>
              </a:rPr>
              <a:t>log2</a:t>
            </a:r>
            <a:endParaRPr lang="en-IN" sz="2400" b="1" dirty="0" smtClean="0">
              <a:solidFill>
                <a:schemeClr val="tx2"/>
              </a:solidFill>
            </a:endParaRPr>
          </a:p>
          <a:p>
            <a:pPr marL="457200" indent="-457200">
              <a:buFont typeface="Arial" pitchFamily="34" charset="0"/>
              <a:buChar char="•"/>
            </a:pPr>
            <a:endParaRPr lang="en-IN" sz="2800" dirty="0" smtClean="0"/>
          </a:p>
          <a:p>
            <a:pPr marL="342900" indent="-342900">
              <a:buFont typeface="Arial" pitchFamily="34" charset="0"/>
              <a:buChar char="•"/>
            </a:pPr>
            <a:r>
              <a:rPr lang="en-IN" sz="2400" dirty="0" smtClean="0"/>
              <a:t>Applying the above found best parameters  on Random Forest </a:t>
            </a:r>
            <a:r>
              <a:rPr lang="en-IN" sz="2400" dirty="0" err="1" smtClean="0"/>
              <a:t>Regressor</a:t>
            </a:r>
            <a:r>
              <a:rPr lang="en-IN" sz="2400" dirty="0" smtClean="0"/>
              <a:t> 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b="1" dirty="0" smtClean="0">
                <a:solidFill>
                  <a:schemeClr val="tx2"/>
                </a:solidFill>
              </a:rPr>
              <a:t>R2 score for </a:t>
            </a:r>
            <a:r>
              <a:rPr lang="en-IN" sz="2400" b="1" dirty="0" err="1" smtClean="0">
                <a:solidFill>
                  <a:schemeClr val="tx2"/>
                </a:solidFill>
              </a:rPr>
              <a:t>target_test</a:t>
            </a:r>
            <a:r>
              <a:rPr lang="en-IN" sz="2400" b="1" dirty="0" smtClean="0">
                <a:solidFill>
                  <a:schemeClr val="tx2"/>
                </a:solidFill>
              </a:rPr>
              <a:t> </a:t>
            </a:r>
            <a:r>
              <a:rPr lang="en-IN" sz="2400" b="1" dirty="0" smtClean="0">
                <a:solidFill>
                  <a:schemeClr val="tx2"/>
                </a:solidFill>
              </a:rPr>
              <a:t>and </a:t>
            </a:r>
            <a:r>
              <a:rPr lang="en-IN" sz="2400" b="1" dirty="0" err="1" smtClean="0">
                <a:solidFill>
                  <a:schemeClr val="tx2"/>
                </a:solidFill>
              </a:rPr>
              <a:t>pred_test</a:t>
            </a:r>
            <a:r>
              <a:rPr lang="en-IN" sz="2400" b="1" dirty="0" smtClean="0">
                <a:solidFill>
                  <a:schemeClr val="tx2"/>
                </a:solidFill>
              </a:rPr>
              <a:t> </a:t>
            </a:r>
            <a:r>
              <a:rPr lang="en-IN" sz="2400" b="1" dirty="0" smtClean="0">
                <a:solidFill>
                  <a:schemeClr val="tx2"/>
                </a:solidFill>
              </a:rPr>
              <a:t>(data predicted on </a:t>
            </a:r>
            <a:r>
              <a:rPr lang="en-IN" sz="2400" b="1" dirty="0" err="1" smtClean="0">
                <a:solidFill>
                  <a:schemeClr val="tx2"/>
                </a:solidFill>
              </a:rPr>
              <a:t>features_test</a:t>
            </a:r>
            <a:r>
              <a:rPr lang="en-IN" sz="2400" b="1" dirty="0" smtClean="0">
                <a:solidFill>
                  <a:schemeClr val="tx2"/>
                </a:solidFill>
              </a:rPr>
              <a:t>) –</a:t>
            </a:r>
            <a:r>
              <a:rPr lang="en-IN" sz="2400" b="1" dirty="0" smtClean="0">
                <a:solidFill>
                  <a:schemeClr val="tx2"/>
                </a:solidFill>
              </a:rPr>
              <a:t>84.72</a:t>
            </a:r>
            <a:r>
              <a:rPr lang="en-IN" sz="2400" b="1" dirty="0" smtClean="0">
                <a:solidFill>
                  <a:schemeClr val="tx2"/>
                </a:solidFill>
              </a:rPr>
              <a:t>%</a:t>
            </a:r>
            <a:endParaRPr lang="en-IN" sz="2400" b="1" dirty="0" smtClean="0">
              <a:solidFill>
                <a:schemeClr val="tx2"/>
              </a:solidFill>
            </a:endParaRPr>
          </a:p>
          <a:p>
            <a:pPr marL="1257300" lvl="2" indent="-342900">
              <a:buFont typeface="Courier New" pitchFamily="49" charset="0"/>
              <a:buChar char="o"/>
            </a:pPr>
            <a:r>
              <a:rPr lang="en-IN" sz="2400" b="1" dirty="0" smtClean="0">
                <a:solidFill>
                  <a:schemeClr val="tx2"/>
                </a:solidFill>
              </a:rPr>
              <a:t>CV score- </a:t>
            </a:r>
            <a:r>
              <a:rPr lang="en-IN" sz="2400" b="1" dirty="0" smtClean="0">
                <a:solidFill>
                  <a:schemeClr val="tx2"/>
                </a:solidFill>
              </a:rPr>
              <a:t>78.67</a:t>
            </a:r>
            <a:r>
              <a:rPr lang="en-IN" sz="2400" b="1" dirty="0" smtClean="0">
                <a:solidFill>
                  <a:schemeClr val="tx2"/>
                </a:solidFill>
              </a:rPr>
              <a:t>%</a:t>
            </a:r>
            <a:endParaRPr lang="en-IN" sz="2800" dirty="0"/>
          </a:p>
          <a:p>
            <a:pPr marL="457200" indent="-457200">
              <a:buFont typeface="Arial" pitchFamily="34" charset="0"/>
              <a:buChar char="•"/>
            </a:pPr>
            <a:endParaRPr lang="en-IN" sz="2800" dirty="0"/>
          </a:p>
        </p:txBody>
      </p:sp>
    </p:spTree>
    <p:extLst>
      <p:ext uri="{BB962C8B-B14F-4D97-AF65-F5344CB8AC3E}">
        <p14:creationId xmlns:p14="http://schemas.microsoft.com/office/powerpoint/2010/main" val="4213740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80" y="188640"/>
            <a:ext cx="5471883" cy="646331"/>
          </a:xfrm>
          <a:prstGeom prst="rect">
            <a:avLst/>
          </a:prstGeom>
        </p:spPr>
        <p:txBody>
          <a:bodyPr wrap="none">
            <a:spAutoFit/>
          </a:bodyPr>
          <a:lstStyle/>
          <a:p>
            <a:r>
              <a:rPr lang="en-IN" sz="3600" b="1" dirty="0" smtClean="0"/>
              <a:t>Ada Boost </a:t>
            </a:r>
            <a:r>
              <a:rPr lang="en-IN" sz="3600" b="1" dirty="0" err="1" smtClean="0"/>
              <a:t>Regressor</a:t>
            </a:r>
            <a:r>
              <a:rPr lang="en-IN" sz="3600" b="1" dirty="0" smtClean="0"/>
              <a:t> </a:t>
            </a:r>
            <a:r>
              <a:rPr lang="en-IN" sz="3600" b="1" dirty="0"/>
              <a:t>Model</a:t>
            </a:r>
          </a:p>
        </p:txBody>
      </p:sp>
      <p:sp>
        <p:nvSpPr>
          <p:cNvPr id="3" name="TextBox 2"/>
          <p:cNvSpPr txBox="1"/>
          <p:nvPr/>
        </p:nvSpPr>
        <p:spPr>
          <a:xfrm>
            <a:off x="0" y="1124744"/>
            <a:ext cx="9144000" cy="5693866"/>
          </a:xfrm>
          <a:prstGeom prst="rect">
            <a:avLst/>
          </a:prstGeom>
          <a:noFill/>
        </p:spPr>
        <p:txBody>
          <a:bodyPr wrap="square" rtlCol="0">
            <a:spAutoFit/>
          </a:bodyPr>
          <a:lstStyle/>
          <a:p>
            <a:pPr marL="457200" indent="-457200">
              <a:buFont typeface="Arial" pitchFamily="34" charset="0"/>
              <a:buChar char="•"/>
            </a:pPr>
            <a:r>
              <a:rPr lang="en-IN" sz="2400" dirty="0" smtClean="0"/>
              <a:t>Ada Boost </a:t>
            </a:r>
            <a:r>
              <a:rPr lang="en-IN" sz="2400" dirty="0" err="1" smtClean="0"/>
              <a:t>Regressor</a:t>
            </a:r>
            <a:r>
              <a:rPr lang="en-IN" sz="2400" dirty="0" smtClean="0"/>
              <a:t> Model is </a:t>
            </a:r>
            <a:r>
              <a:rPr lang="en-IN" sz="2400" dirty="0" err="1" smtClean="0"/>
              <a:t>hyperparameter</a:t>
            </a:r>
            <a:r>
              <a:rPr lang="en-IN" sz="2400" dirty="0" smtClean="0"/>
              <a:t> tuned using </a:t>
            </a:r>
            <a:r>
              <a:rPr lang="en-IN" sz="2400" dirty="0" err="1" smtClean="0"/>
              <a:t>GridSearchCV</a:t>
            </a:r>
            <a:endParaRPr lang="en-IN" sz="2400" dirty="0" smtClean="0"/>
          </a:p>
          <a:p>
            <a:pPr marL="457200" indent="-457200">
              <a:buFont typeface="Arial" pitchFamily="34" charset="0"/>
              <a:buChar char="•"/>
            </a:pPr>
            <a:endParaRPr lang="en-IN" sz="2400" dirty="0"/>
          </a:p>
          <a:p>
            <a:pPr marL="342900" indent="-342900">
              <a:buFont typeface="Arial" pitchFamily="34" charset="0"/>
              <a:buChar char="•"/>
            </a:pPr>
            <a:r>
              <a:rPr lang="en-IN" sz="2400" dirty="0" smtClean="0"/>
              <a:t>The best parameters for </a:t>
            </a:r>
            <a:r>
              <a:rPr lang="en-IN" sz="2400" dirty="0" err="1" smtClean="0"/>
              <a:t>n_estimators</a:t>
            </a:r>
            <a:r>
              <a:rPr lang="en-IN" sz="2400" dirty="0" smtClean="0"/>
              <a:t> and </a:t>
            </a:r>
            <a:r>
              <a:rPr lang="en-IN" sz="2400" dirty="0" err="1" smtClean="0"/>
              <a:t>learning_rate</a:t>
            </a:r>
            <a:r>
              <a:rPr lang="en-IN" sz="2400" dirty="0" smtClean="0"/>
              <a:t> are found as follows-</a:t>
            </a:r>
          </a:p>
          <a:p>
            <a:pPr marL="1257300" lvl="2" indent="-342900">
              <a:buFont typeface="Courier New" pitchFamily="49" charset="0"/>
              <a:buChar char="o"/>
            </a:pPr>
            <a:r>
              <a:rPr lang="en-IN" sz="2400" b="1" dirty="0" err="1" smtClean="0">
                <a:solidFill>
                  <a:schemeClr val="tx2"/>
                </a:solidFill>
              </a:rPr>
              <a:t>learning_rate</a:t>
            </a:r>
            <a:r>
              <a:rPr lang="en-IN" sz="2400" b="1" dirty="0" smtClean="0">
                <a:solidFill>
                  <a:schemeClr val="tx2"/>
                </a:solidFill>
              </a:rPr>
              <a:t>: 0.01</a:t>
            </a:r>
          </a:p>
          <a:p>
            <a:pPr marL="1257300" lvl="2" indent="-342900">
              <a:buFont typeface="Courier New" pitchFamily="49" charset="0"/>
              <a:buChar char="o"/>
            </a:pPr>
            <a:r>
              <a:rPr lang="en-IN" sz="2400" b="1" dirty="0" err="1" smtClean="0">
                <a:solidFill>
                  <a:schemeClr val="tx2"/>
                </a:solidFill>
              </a:rPr>
              <a:t>n_estimators</a:t>
            </a:r>
            <a:r>
              <a:rPr lang="en-IN" sz="2400" b="1" dirty="0" smtClean="0">
                <a:solidFill>
                  <a:schemeClr val="tx2"/>
                </a:solidFill>
              </a:rPr>
              <a:t>: </a:t>
            </a:r>
            <a:r>
              <a:rPr lang="en-IN" sz="2400" b="1" dirty="0" smtClean="0">
                <a:solidFill>
                  <a:schemeClr val="tx2"/>
                </a:solidFill>
              </a:rPr>
              <a:t>93</a:t>
            </a:r>
            <a:endParaRPr lang="en-IN" sz="2400" b="1" dirty="0" smtClean="0">
              <a:solidFill>
                <a:schemeClr val="tx2"/>
              </a:solidFill>
            </a:endParaRPr>
          </a:p>
          <a:p>
            <a:pPr lvl="2"/>
            <a:endParaRPr lang="en-IN" sz="2400" b="1" dirty="0" smtClean="0">
              <a:solidFill>
                <a:schemeClr val="tx2"/>
              </a:solidFill>
            </a:endParaRPr>
          </a:p>
          <a:p>
            <a:pPr marL="342900" indent="-342900">
              <a:buFont typeface="Arial" pitchFamily="34" charset="0"/>
              <a:buChar char="•"/>
            </a:pPr>
            <a:r>
              <a:rPr lang="en-IN" sz="2400" dirty="0" smtClean="0"/>
              <a:t>Applying the above found best parameters  on Ada Boost </a:t>
            </a:r>
            <a:r>
              <a:rPr lang="en-IN" sz="2400" dirty="0" err="1" smtClean="0"/>
              <a:t>Regressor</a:t>
            </a:r>
            <a:r>
              <a:rPr lang="en-IN" sz="2400" dirty="0" smtClean="0"/>
              <a:t> Model, the following was obtained-</a:t>
            </a:r>
          </a:p>
          <a:p>
            <a:pPr marL="342900" indent="-342900">
              <a:buFont typeface="Arial" pitchFamily="34" charset="0"/>
              <a:buChar char="•"/>
            </a:pPr>
            <a:endParaRPr lang="en-IN" sz="2400" dirty="0" smtClean="0"/>
          </a:p>
          <a:p>
            <a:pPr marL="1257300" lvl="2" indent="-342900">
              <a:buFont typeface="Courier New" pitchFamily="49" charset="0"/>
              <a:buChar char="o"/>
            </a:pPr>
            <a:r>
              <a:rPr lang="en-IN" sz="2400" b="1" dirty="0" smtClean="0">
                <a:solidFill>
                  <a:schemeClr val="tx2"/>
                </a:solidFill>
              </a:rPr>
              <a:t>R2 score for </a:t>
            </a:r>
            <a:r>
              <a:rPr lang="en-IN" sz="2400" b="1" dirty="0" err="1" smtClean="0">
                <a:solidFill>
                  <a:schemeClr val="tx2"/>
                </a:solidFill>
              </a:rPr>
              <a:t>target_test</a:t>
            </a:r>
            <a:r>
              <a:rPr lang="en-IN" sz="2400" b="1" dirty="0" smtClean="0">
                <a:solidFill>
                  <a:schemeClr val="tx2"/>
                </a:solidFill>
              </a:rPr>
              <a:t> </a:t>
            </a:r>
            <a:r>
              <a:rPr lang="en-IN" sz="2400" b="1" dirty="0" smtClean="0">
                <a:solidFill>
                  <a:schemeClr val="tx2"/>
                </a:solidFill>
              </a:rPr>
              <a:t>and </a:t>
            </a:r>
            <a:r>
              <a:rPr lang="en-IN" sz="2400" b="1" dirty="0" err="1" smtClean="0">
                <a:solidFill>
                  <a:schemeClr val="tx2"/>
                </a:solidFill>
              </a:rPr>
              <a:t>pred_test</a:t>
            </a:r>
            <a:r>
              <a:rPr lang="en-IN" sz="2400" b="1" dirty="0" smtClean="0">
                <a:solidFill>
                  <a:schemeClr val="tx2"/>
                </a:solidFill>
              </a:rPr>
              <a:t>(data </a:t>
            </a:r>
            <a:r>
              <a:rPr lang="en-IN" sz="2400" b="1" dirty="0" smtClean="0">
                <a:solidFill>
                  <a:schemeClr val="tx2"/>
                </a:solidFill>
              </a:rPr>
              <a:t>predicted on </a:t>
            </a:r>
            <a:r>
              <a:rPr lang="en-IN" sz="2400" b="1" dirty="0" err="1" smtClean="0">
                <a:solidFill>
                  <a:schemeClr val="tx2"/>
                </a:solidFill>
              </a:rPr>
              <a:t>features_test</a:t>
            </a:r>
            <a:r>
              <a:rPr lang="en-IN" sz="2400" b="1" dirty="0" smtClean="0">
                <a:solidFill>
                  <a:schemeClr val="tx2"/>
                </a:solidFill>
              </a:rPr>
              <a:t>) –</a:t>
            </a:r>
            <a:r>
              <a:rPr lang="en-IN" sz="2400" b="1" dirty="0" smtClean="0">
                <a:solidFill>
                  <a:schemeClr val="tx2"/>
                </a:solidFill>
              </a:rPr>
              <a:t>40</a:t>
            </a:r>
            <a:r>
              <a:rPr lang="en-IN" sz="2400" b="1" dirty="0" smtClean="0">
                <a:solidFill>
                  <a:schemeClr val="tx2"/>
                </a:solidFill>
              </a:rPr>
              <a:t>.82%</a:t>
            </a:r>
            <a:endParaRPr lang="en-IN" sz="2400" b="1" dirty="0" smtClean="0">
              <a:solidFill>
                <a:schemeClr val="tx2"/>
              </a:solidFill>
            </a:endParaRPr>
          </a:p>
          <a:p>
            <a:pPr marL="1257300" lvl="2" indent="-342900">
              <a:buFont typeface="Courier New" pitchFamily="49" charset="0"/>
              <a:buChar char="o"/>
            </a:pPr>
            <a:r>
              <a:rPr lang="en-IN" sz="2400" b="1" dirty="0" smtClean="0">
                <a:solidFill>
                  <a:schemeClr val="tx2"/>
                </a:solidFill>
              </a:rPr>
              <a:t>CV score- </a:t>
            </a:r>
            <a:r>
              <a:rPr lang="en-IN" sz="2400" b="1" dirty="0" smtClean="0">
                <a:solidFill>
                  <a:schemeClr val="tx2"/>
                </a:solidFill>
              </a:rPr>
              <a:t>37</a:t>
            </a:r>
            <a:r>
              <a:rPr lang="en-IN" sz="2400" b="1" dirty="0" smtClean="0">
                <a:solidFill>
                  <a:schemeClr val="tx2"/>
                </a:solidFill>
              </a:rPr>
              <a:t>.83</a:t>
            </a:r>
            <a:r>
              <a:rPr lang="en-IN" sz="2400" b="1" dirty="0" smtClean="0">
                <a:solidFill>
                  <a:schemeClr val="tx2"/>
                </a:solidFill>
              </a:rPr>
              <a:t>%</a:t>
            </a:r>
            <a:endParaRPr lang="en-IN" sz="2800" dirty="0"/>
          </a:p>
          <a:p>
            <a:pPr marL="457200" indent="-457200">
              <a:buFont typeface="Arial" pitchFamily="34" charset="0"/>
              <a:buChar char="•"/>
            </a:pPr>
            <a:endParaRPr lang="en-IN" sz="2800" dirty="0"/>
          </a:p>
        </p:txBody>
      </p:sp>
    </p:spTree>
    <p:extLst>
      <p:ext uri="{BB962C8B-B14F-4D97-AF65-F5344CB8AC3E}">
        <p14:creationId xmlns:p14="http://schemas.microsoft.com/office/powerpoint/2010/main" val="1401164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0405188"/>
              </p:ext>
            </p:extLst>
          </p:nvPr>
        </p:nvGraphicFramePr>
        <p:xfrm>
          <a:off x="395536" y="404664"/>
          <a:ext cx="8352927" cy="3614700"/>
        </p:xfrm>
        <a:graphic>
          <a:graphicData uri="http://schemas.openxmlformats.org/drawingml/2006/table">
            <a:tbl>
              <a:tblPr firstRow="1" bandRow="1">
                <a:tableStyleId>{5C22544A-7EE6-4342-B048-85BDC9FD1C3A}</a:tableStyleId>
              </a:tblPr>
              <a:tblGrid>
                <a:gridCol w="2784309"/>
                <a:gridCol w="2784309"/>
                <a:gridCol w="2784309"/>
              </a:tblGrid>
              <a:tr h="900100">
                <a:tc>
                  <a:txBody>
                    <a:bodyPr/>
                    <a:lstStyle/>
                    <a:p>
                      <a:pPr algn="ctr"/>
                      <a:r>
                        <a:rPr lang="en-IN" sz="3200" dirty="0" smtClean="0"/>
                        <a:t>Model</a:t>
                      </a:r>
                      <a:endParaRPr lang="en-IN" sz="3200" dirty="0"/>
                    </a:p>
                  </a:txBody>
                  <a:tcPr anchor="ctr"/>
                </a:tc>
                <a:tc>
                  <a:txBody>
                    <a:bodyPr/>
                    <a:lstStyle/>
                    <a:p>
                      <a:pPr algn="ctr"/>
                      <a:r>
                        <a:rPr lang="en-IN" sz="1800" b="1" dirty="0" smtClean="0">
                          <a:solidFill>
                            <a:schemeClr val="bg1"/>
                          </a:solidFill>
                        </a:rPr>
                        <a:t>R2 score for </a:t>
                      </a:r>
                      <a:r>
                        <a:rPr lang="en-IN" sz="1800" b="1" dirty="0" err="1" smtClean="0">
                          <a:solidFill>
                            <a:schemeClr val="bg1"/>
                          </a:solidFill>
                        </a:rPr>
                        <a:t>target_test</a:t>
                      </a:r>
                      <a:r>
                        <a:rPr lang="en-IN" sz="1800" b="1" dirty="0" smtClean="0">
                          <a:solidFill>
                            <a:schemeClr val="bg1"/>
                          </a:solidFill>
                        </a:rPr>
                        <a:t> </a:t>
                      </a:r>
                      <a:r>
                        <a:rPr lang="en-IN" sz="1800" b="1" dirty="0" smtClean="0">
                          <a:solidFill>
                            <a:schemeClr val="bg1"/>
                          </a:solidFill>
                        </a:rPr>
                        <a:t>and </a:t>
                      </a:r>
                      <a:r>
                        <a:rPr lang="en-IN" sz="1800" b="1" dirty="0" err="1" smtClean="0">
                          <a:solidFill>
                            <a:schemeClr val="bg1"/>
                          </a:solidFill>
                        </a:rPr>
                        <a:t>pred_test</a:t>
                      </a:r>
                      <a:r>
                        <a:rPr lang="en-IN" sz="1800" b="1" dirty="0" smtClean="0">
                          <a:solidFill>
                            <a:schemeClr val="bg1"/>
                          </a:solidFill>
                        </a:rPr>
                        <a:t> </a:t>
                      </a:r>
                      <a:r>
                        <a:rPr lang="en-IN" sz="1800" b="1" dirty="0" smtClean="0">
                          <a:solidFill>
                            <a:schemeClr val="bg1"/>
                          </a:solidFill>
                        </a:rPr>
                        <a:t>(data predicted on </a:t>
                      </a:r>
                      <a:r>
                        <a:rPr lang="en-IN" sz="1800" b="1" dirty="0" err="1" smtClean="0">
                          <a:solidFill>
                            <a:schemeClr val="bg1"/>
                          </a:solidFill>
                        </a:rPr>
                        <a:t>features_test</a:t>
                      </a:r>
                      <a:r>
                        <a:rPr lang="en-IN" sz="1800" b="1" dirty="0" smtClean="0">
                          <a:solidFill>
                            <a:schemeClr val="bg1"/>
                          </a:solidFill>
                        </a:rPr>
                        <a:t>)</a:t>
                      </a:r>
                      <a:endParaRPr lang="en-IN" dirty="0">
                        <a:solidFill>
                          <a:schemeClr val="bg1"/>
                        </a:solidFill>
                      </a:endParaRPr>
                    </a:p>
                  </a:txBody>
                  <a:tcPr/>
                </a:tc>
                <a:tc>
                  <a:txBody>
                    <a:bodyPr/>
                    <a:lstStyle/>
                    <a:p>
                      <a:pPr algn="ctr"/>
                      <a:r>
                        <a:rPr lang="en-IN" sz="3200" b="1" dirty="0" smtClean="0">
                          <a:solidFill>
                            <a:schemeClr val="bg1"/>
                          </a:solidFill>
                        </a:rPr>
                        <a:t>CV score</a:t>
                      </a:r>
                      <a:endParaRPr lang="en-IN" sz="3200" dirty="0">
                        <a:solidFill>
                          <a:schemeClr val="bg1"/>
                        </a:solidFill>
                      </a:endParaRPr>
                    </a:p>
                  </a:txBody>
                  <a:tcPr anchor="ctr"/>
                </a:tc>
              </a:tr>
              <a:tr h="900100">
                <a:tc>
                  <a:txBody>
                    <a:bodyPr/>
                    <a:lstStyle/>
                    <a:p>
                      <a:pPr algn="ctr"/>
                      <a:r>
                        <a:rPr lang="en-IN" sz="2400" b="1" dirty="0" smtClean="0">
                          <a:solidFill>
                            <a:schemeClr val="tx1"/>
                          </a:solidFill>
                        </a:rPr>
                        <a:t>Linear</a:t>
                      </a:r>
                      <a:r>
                        <a:rPr lang="en-IN" sz="2400" b="1" baseline="0" dirty="0" smtClean="0">
                          <a:solidFill>
                            <a:schemeClr val="tx1"/>
                          </a:solidFill>
                        </a:rPr>
                        <a:t> Regression Model</a:t>
                      </a:r>
                      <a:endParaRPr lang="en-IN" sz="2400" b="1" dirty="0">
                        <a:solidFill>
                          <a:schemeClr val="tx1"/>
                        </a:solidFill>
                      </a:endParaRPr>
                    </a:p>
                  </a:txBody>
                  <a:tcPr anchor="ctr"/>
                </a:tc>
                <a:tc>
                  <a:txBody>
                    <a:bodyPr/>
                    <a:lstStyle/>
                    <a:p>
                      <a:pPr algn="ctr"/>
                      <a:r>
                        <a:rPr lang="en-IN" sz="2400" b="1" dirty="0" smtClean="0">
                          <a:solidFill>
                            <a:schemeClr val="tx1"/>
                          </a:solidFill>
                        </a:rPr>
                        <a:t>37.61%</a:t>
                      </a:r>
                      <a:endParaRPr lang="en-IN" sz="2400" b="1" dirty="0">
                        <a:solidFill>
                          <a:schemeClr val="tx1"/>
                        </a:solidFill>
                      </a:endParaRPr>
                    </a:p>
                  </a:txBody>
                  <a:tcPr anchor="ctr"/>
                </a:tc>
                <a:tc>
                  <a:txBody>
                    <a:bodyPr/>
                    <a:lstStyle/>
                    <a:p>
                      <a:pPr algn="ctr"/>
                      <a:r>
                        <a:rPr lang="en-IN" sz="2400" b="1" dirty="0" smtClean="0">
                          <a:solidFill>
                            <a:schemeClr val="tx1"/>
                          </a:solidFill>
                        </a:rPr>
                        <a:t>35.51%</a:t>
                      </a:r>
                      <a:endParaRPr lang="en-IN" sz="2400" b="1" dirty="0">
                        <a:solidFill>
                          <a:schemeClr val="tx1"/>
                        </a:solidFill>
                      </a:endParaRPr>
                    </a:p>
                  </a:txBody>
                  <a:tcPr anchor="ctr"/>
                </a:tc>
              </a:tr>
              <a:tr h="900100">
                <a:tc>
                  <a:txBody>
                    <a:bodyPr/>
                    <a:lstStyle/>
                    <a:p>
                      <a:pPr algn="ctr"/>
                      <a:r>
                        <a:rPr lang="en-IN" sz="2400" b="1" dirty="0" smtClean="0">
                          <a:solidFill>
                            <a:schemeClr val="tx1"/>
                          </a:solidFill>
                        </a:rPr>
                        <a:t>Random</a:t>
                      </a:r>
                      <a:r>
                        <a:rPr lang="en-IN" sz="2400" b="1" baseline="0" dirty="0" smtClean="0">
                          <a:solidFill>
                            <a:schemeClr val="tx1"/>
                          </a:solidFill>
                        </a:rPr>
                        <a:t> Forest </a:t>
                      </a:r>
                      <a:r>
                        <a:rPr lang="en-IN" sz="2400" b="1" baseline="0" dirty="0" err="1" smtClean="0">
                          <a:solidFill>
                            <a:schemeClr val="tx1"/>
                          </a:solidFill>
                        </a:rPr>
                        <a:t>Regressor</a:t>
                      </a:r>
                      <a:r>
                        <a:rPr lang="en-IN" sz="2400" b="1" baseline="0" dirty="0" smtClean="0">
                          <a:solidFill>
                            <a:schemeClr val="tx1"/>
                          </a:solidFill>
                        </a:rPr>
                        <a:t> Model</a:t>
                      </a:r>
                      <a:endParaRPr lang="en-IN" sz="2400" b="1" dirty="0">
                        <a:solidFill>
                          <a:schemeClr val="tx1"/>
                        </a:solidFill>
                      </a:endParaRPr>
                    </a:p>
                  </a:txBody>
                  <a:tcPr anchor="ctr"/>
                </a:tc>
                <a:tc>
                  <a:txBody>
                    <a:bodyPr/>
                    <a:lstStyle/>
                    <a:p>
                      <a:pPr algn="ctr"/>
                      <a:r>
                        <a:rPr lang="en-IN" sz="2400" b="1" dirty="0" smtClean="0">
                          <a:solidFill>
                            <a:schemeClr val="tx1"/>
                          </a:solidFill>
                        </a:rPr>
                        <a:t>84.72%</a:t>
                      </a:r>
                      <a:endParaRPr lang="en-IN" sz="2400" b="1" dirty="0">
                        <a:solidFill>
                          <a:schemeClr val="tx1"/>
                        </a:solidFill>
                      </a:endParaRPr>
                    </a:p>
                  </a:txBody>
                  <a:tcPr anchor="ctr"/>
                </a:tc>
                <a:tc>
                  <a:txBody>
                    <a:bodyPr/>
                    <a:lstStyle/>
                    <a:p>
                      <a:pPr algn="ctr"/>
                      <a:r>
                        <a:rPr lang="en-IN" sz="2400" b="1" dirty="0" smtClean="0">
                          <a:solidFill>
                            <a:schemeClr val="tx1"/>
                          </a:solidFill>
                        </a:rPr>
                        <a:t>78.67%</a:t>
                      </a:r>
                      <a:endParaRPr lang="en-IN" sz="2400" b="1" dirty="0">
                        <a:solidFill>
                          <a:schemeClr val="tx1"/>
                        </a:solidFill>
                      </a:endParaRPr>
                    </a:p>
                  </a:txBody>
                  <a:tcPr anchor="ctr"/>
                </a:tc>
              </a:tr>
              <a:tr h="900100">
                <a:tc>
                  <a:txBody>
                    <a:bodyPr/>
                    <a:lstStyle/>
                    <a:p>
                      <a:pPr algn="ctr"/>
                      <a:r>
                        <a:rPr lang="en-IN" sz="2400" b="1" dirty="0" err="1" smtClean="0">
                          <a:solidFill>
                            <a:schemeClr val="tx1"/>
                          </a:solidFill>
                        </a:rPr>
                        <a:t>AdaBoost</a:t>
                      </a:r>
                      <a:r>
                        <a:rPr lang="en-IN" sz="2400" b="1" dirty="0" smtClean="0">
                          <a:solidFill>
                            <a:schemeClr val="tx1"/>
                          </a:solidFill>
                        </a:rPr>
                        <a:t> </a:t>
                      </a:r>
                      <a:r>
                        <a:rPr lang="en-IN" sz="2400" b="1" dirty="0" err="1" smtClean="0">
                          <a:solidFill>
                            <a:schemeClr val="tx1"/>
                          </a:solidFill>
                        </a:rPr>
                        <a:t>Regressor</a:t>
                      </a:r>
                      <a:r>
                        <a:rPr lang="en-IN" sz="2400" b="1" dirty="0" smtClean="0">
                          <a:solidFill>
                            <a:schemeClr val="tx1"/>
                          </a:solidFill>
                        </a:rPr>
                        <a:t> Model</a:t>
                      </a:r>
                      <a:endParaRPr lang="en-IN" sz="2400" b="1" dirty="0">
                        <a:solidFill>
                          <a:schemeClr val="tx1"/>
                        </a:solidFill>
                      </a:endParaRPr>
                    </a:p>
                  </a:txBody>
                  <a:tcPr anchor="ctr"/>
                </a:tc>
                <a:tc>
                  <a:txBody>
                    <a:bodyPr/>
                    <a:lstStyle/>
                    <a:p>
                      <a:pPr algn="ctr"/>
                      <a:r>
                        <a:rPr lang="en-IN" sz="2400" b="1" dirty="0" smtClean="0">
                          <a:solidFill>
                            <a:schemeClr val="tx1"/>
                          </a:solidFill>
                        </a:rPr>
                        <a:t>40.82%</a:t>
                      </a:r>
                      <a:endParaRPr lang="en-IN" sz="2400" b="1" dirty="0">
                        <a:solidFill>
                          <a:schemeClr val="tx1"/>
                        </a:solidFill>
                      </a:endParaRPr>
                    </a:p>
                  </a:txBody>
                  <a:tcPr anchor="ctr"/>
                </a:tc>
                <a:tc>
                  <a:txBody>
                    <a:bodyPr/>
                    <a:lstStyle/>
                    <a:p>
                      <a:pPr algn="ctr"/>
                      <a:r>
                        <a:rPr lang="en-IN" sz="2400" b="1" dirty="0" smtClean="0">
                          <a:solidFill>
                            <a:schemeClr val="tx1"/>
                          </a:solidFill>
                        </a:rPr>
                        <a:t>37.83</a:t>
                      </a:r>
                      <a:r>
                        <a:rPr lang="en-IN" sz="2400" b="1" dirty="0" smtClean="0">
                          <a:solidFill>
                            <a:schemeClr val="tx1"/>
                          </a:solidFill>
                        </a:rPr>
                        <a:t>%</a:t>
                      </a:r>
                      <a:endParaRPr lang="en-IN" sz="2400" b="1" dirty="0">
                        <a:solidFill>
                          <a:schemeClr val="tx1"/>
                        </a:solidFill>
                      </a:endParaRPr>
                    </a:p>
                  </a:txBody>
                  <a:tcPr anchor="ctr"/>
                </a:tc>
              </a:tr>
            </a:tbl>
          </a:graphicData>
        </a:graphic>
      </p:graphicFrame>
      <p:sp>
        <p:nvSpPr>
          <p:cNvPr id="4" name="TextBox 3"/>
          <p:cNvSpPr txBox="1"/>
          <p:nvPr/>
        </p:nvSpPr>
        <p:spPr>
          <a:xfrm>
            <a:off x="161141" y="4293096"/>
            <a:ext cx="8712968" cy="2246769"/>
          </a:xfrm>
          <a:prstGeom prst="rect">
            <a:avLst/>
          </a:prstGeom>
          <a:noFill/>
        </p:spPr>
        <p:txBody>
          <a:bodyPr wrap="square" rtlCol="0">
            <a:spAutoFit/>
          </a:bodyPr>
          <a:lstStyle/>
          <a:p>
            <a:pPr marL="457200" indent="-457200">
              <a:buFont typeface="Arial" pitchFamily="34" charset="0"/>
              <a:buChar char="•"/>
            </a:pPr>
            <a:r>
              <a:rPr lang="en-IN" sz="2800" dirty="0"/>
              <a:t>The R2 score of Random Forest </a:t>
            </a:r>
            <a:r>
              <a:rPr lang="en-IN" sz="2800" dirty="0" err="1"/>
              <a:t>Regressor</a:t>
            </a:r>
            <a:r>
              <a:rPr lang="en-IN" sz="2800" dirty="0"/>
              <a:t> </a:t>
            </a:r>
            <a:r>
              <a:rPr lang="en-IN" sz="2800" dirty="0" smtClean="0"/>
              <a:t>is </a:t>
            </a:r>
            <a:r>
              <a:rPr lang="en-IN" sz="2800" dirty="0" smtClean="0"/>
              <a:t>84</a:t>
            </a:r>
            <a:r>
              <a:rPr lang="en-IN" sz="2800" dirty="0" smtClean="0"/>
              <a:t>.72%  </a:t>
            </a:r>
            <a:r>
              <a:rPr lang="en-IN" sz="2800" dirty="0"/>
              <a:t>and CV score of Random Forest </a:t>
            </a:r>
            <a:r>
              <a:rPr lang="en-IN" sz="2800" dirty="0" err="1"/>
              <a:t>Regressor</a:t>
            </a:r>
            <a:r>
              <a:rPr lang="en-IN" sz="2800" dirty="0"/>
              <a:t> is </a:t>
            </a:r>
            <a:r>
              <a:rPr lang="en-IN" sz="2800" dirty="0" smtClean="0"/>
              <a:t>78</a:t>
            </a:r>
            <a:r>
              <a:rPr lang="en-IN" sz="2800" dirty="0" smtClean="0"/>
              <a:t>.67%. </a:t>
            </a:r>
            <a:r>
              <a:rPr lang="en-IN" sz="2800" dirty="0"/>
              <a:t>This is the best working </a:t>
            </a:r>
            <a:r>
              <a:rPr lang="en-IN" sz="2800" dirty="0" smtClean="0"/>
              <a:t>model and is </a:t>
            </a:r>
            <a:r>
              <a:rPr lang="en-IN" sz="2800" dirty="0" smtClean="0"/>
              <a:t>finalized</a:t>
            </a:r>
          </a:p>
          <a:p>
            <a:pPr marL="457200" indent="-457200">
              <a:buFont typeface="Arial" pitchFamily="34" charset="0"/>
              <a:buChar char="•"/>
            </a:pPr>
            <a:r>
              <a:rPr lang="en-IN" sz="2800" dirty="0" smtClean="0"/>
              <a:t>This model can be used to predict the selling price of used cars.</a:t>
            </a:r>
            <a:endParaRPr lang="en-IN" sz="2800" dirty="0"/>
          </a:p>
        </p:txBody>
      </p:sp>
    </p:spTree>
    <p:extLst>
      <p:ext uri="{BB962C8B-B14F-4D97-AF65-F5344CB8AC3E}">
        <p14:creationId xmlns:p14="http://schemas.microsoft.com/office/powerpoint/2010/main" val="198453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0" y="1772816"/>
            <a:ext cx="9144000" cy="2923877"/>
          </a:xfrm>
          <a:prstGeom prst="rect">
            <a:avLst/>
          </a:prstGeom>
          <a:noFill/>
        </p:spPr>
        <p:txBody>
          <a:bodyPr wrap="square" rtlCol="0">
            <a:spAutoFit/>
          </a:bodyPr>
          <a:lstStyle/>
          <a:p>
            <a:pPr algn="ctr"/>
            <a:r>
              <a:rPr lang="en-IN" sz="4400" b="1" u="sng" dirty="0" smtClean="0"/>
              <a:t>Problem </a:t>
            </a:r>
            <a:r>
              <a:rPr lang="en-IN" sz="4400" b="1" u="sng" dirty="0" smtClean="0"/>
              <a:t>Understanding-</a:t>
            </a:r>
            <a:endParaRPr lang="en-IN" sz="2000" dirty="0"/>
          </a:p>
          <a:p>
            <a:r>
              <a:rPr lang="en-IN" sz="2000" dirty="0"/>
              <a:t> </a:t>
            </a:r>
            <a:endParaRPr lang="en-IN" sz="2000" dirty="0"/>
          </a:p>
          <a:p>
            <a:r>
              <a:rPr lang="en-IN" sz="2000" dirty="0" smtClean="0"/>
              <a:t>With </a:t>
            </a:r>
            <a:r>
              <a:rPr lang="en-IN" sz="2000" dirty="0"/>
              <a:t>the </a:t>
            </a:r>
            <a:r>
              <a:rPr lang="en-IN" sz="2000" dirty="0" err="1"/>
              <a:t>covid</a:t>
            </a:r>
            <a:r>
              <a:rPr lang="en-IN" sz="2000"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IN" sz="2000" dirty="0" err="1"/>
              <a:t>covid</a:t>
            </a:r>
            <a:r>
              <a:rPr lang="en-IN" sz="2000" dirty="0"/>
              <a:t> 19 impact, our client is facing problems with their previous car price valuation machine learning models. So, they are looking for new machine learning models from new data. We have to make car price valuation model. </a:t>
            </a:r>
            <a:endParaRPr lang="en-IN" sz="2000" u="sng" dirty="0"/>
          </a:p>
        </p:txBody>
      </p:sp>
    </p:spTree>
    <p:extLst>
      <p:ext uri="{BB962C8B-B14F-4D97-AF65-F5344CB8AC3E}">
        <p14:creationId xmlns:p14="http://schemas.microsoft.com/office/powerpoint/2010/main" val="205283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060"/>
            <a:ext cx="9144000" cy="769441"/>
          </a:xfrm>
          <a:prstGeom prst="rect">
            <a:avLst/>
          </a:prstGeom>
          <a:noFill/>
        </p:spPr>
        <p:txBody>
          <a:bodyPr wrap="square" rtlCol="0">
            <a:spAutoFit/>
          </a:bodyPr>
          <a:lstStyle/>
          <a:p>
            <a:pPr algn="ctr"/>
            <a:r>
              <a:rPr lang="en-IN" sz="4400" b="1" u="sng" dirty="0" smtClean="0"/>
              <a:t>Data Collection</a:t>
            </a:r>
            <a:endParaRPr lang="en-IN" sz="4400" b="1" u="sng" dirty="0"/>
          </a:p>
        </p:txBody>
      </p:sp>
      <p:sp>
        <p:nvSpPr>
          <p:cNvPr id="3" name="TextBox 2"/>
          <p:cNvSpPr txBox="1"/>
          <p:nvPr/>
        </p:nvSpPr>
        <p:spPr>
          <a:xfrm>
            <a:off x="0" y="797266"/>
            <a:ext cx="9144000" cy="2308324"/>
          </a:xfrm>
          <a:prstGeom prst="rect">
            <a:avLst/>
          </a:prstGeom>
          <a:noFill/>
        </p:spPr>
        <p:txBody>
          <a:bodyPr wrap="square" rtlCol="0">
            <a:spAutoFit/>
          </a:bodyPr>
          <a:lstStyle/>
          <a:p>
            <a:r>
              <a:rPr lang="en-IN" dirty="0" smtClean="0"/>
              <a:t>The data is scraped from 2 websites-</a:t>
            </a:r>
          </a:p>
          <a:p>
            <a:pPr marL="342900" indent="-342900">
              <a:buAutoNum type="arabicPeriod"/>
            </a:pPr>
            <a:r>
              <a:rPr lang="en-IN" dirty="0" smtClean="0"/>
              <a:t>olx.com</a:t>
            </a:r>
          </a:p>
          <a:p>
            <a:pPr marL="342900" indent="-342900">
              <a:buAutoNum type="arabicPeriod"/>
            </a:pPr>
            <a:r>
              <a:rPr lang="en-IN" dirty="0" smtClean="0"/>
              <a:t>Cardekho.com</a:t>
            </a:r>
          </a:p>
          <a:p>
            <a:pPr marL="342900" indent="-342900">
              <a:buAutoNum type="arabicPeriod"/>
            </a:pPr>
            <a:endParaRPr lang="en-IN" dirty="0" smtClean="0"/>
          </a:p>
          <a:p>
            <a:r>
              <a:rPr lang="en-IN" dirty="0" smtClean="0"/>
              <a:t>From olx.com, the used car data is scraped based on the brands</a:t>
            </a:r>
          </a:p>
          <a:p>
            <a:r>
              <a:rPr lang="en-IN" dirty="0" smtClean="0"/>
              <a:t>From cardekho.com, the used car data is scraped based on their location</a:t>
            </a:r>
          </a:p>
          <a:p>
            <a:endParaRPr lang="en-IN" dirty="0"/>
          </a:p>
          <a:p>
            <a:r>
              <a:rPr lang="en-IN" dirty="0" smtClean="0"/>
              <a:t>6664 used car data is scraped from both the websites. </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59" t="26676" r="10535" b="6251"/>
          <a:stretch/>
        </p:blipFill>
        <p:spPr bwMode="auto">
          <a:xfrm>
            <a:off x="0" y="3185592"/>
            <a:ext cx="91440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711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2323162"/>
            <a:ext cx="7272808" cy="1754326"/>
          </a:xfrm>
          <a:prstGeom prst="rect">
            <a:avLst/>
          </a:prstGeom>
          <a:noFill/>
        </p:spPr>
        <p:txBody>
          <a:bodyPr wrap="square" rtlCol="0">
            <a:spAutoFit/>
          </a:bodyPr>
          <a:lstStyle/>
          <a:p>
            <a:pPr algn="ctr"/>
            <a:r>
              <a:rPr lang="en-IN" sz="5400" b="1" u="sng" dirty="0" smtClean="0"/>
              <a:t>EDA Steps and Visualization</a:t>
            </a:r>
            <a:endParaRPr lang="en-IN" sz="5400" b="1" u="sng" dirty="0"/>
          </a:p>
        </p:txBody>
      </p:sp>
      <p:sp>
        <p:nvSpPr>
          <p:cNvPr id="3" name="Rectangle 2"/>
          <p:cNvSpPr/>
          <p:nvPr/>
        </p:nvSpPr>
        <p:spPr>
          <a:xfrm>
            <a:off x="1454432" y="404664"/>
            <a:ext cx="6001964" cy="1200329"/>
          </a:xfrm>
          <a:prstGeom prst="rect">
            <a:avLst/>
          </a:prstGeom>
        </p:spPr>
        <p:txBody>
          <a:bodyPr wrap="none">
            <a:spAutoFit/>
          </a:bodyPr>
          <a:lstStyle/>
          <a:p>
            <a:pPr algn="ctr"/>
            <a:r>
              <a:rPr lang="en-IN" sz="7200" b="1" u="sng" dirty="0" smtClean="0"/>
              <a:t>Model Building</a:t>
            </a:r>
            <a:endParaRPr lang="en-IN" sz="7200" b="1" u="sng" dirty="0"/>
          </a:p>
        </p:txBody>
      </p:sp>
    </p:spTree>
    <p:extLst>
      <p:ext uri="{BB962C8B-B14F-4D97-AF65-F5344CB8AC3E}">
        <p14:creationId xmlns:p14="http://schemas.microsoft.com/office/powerpoint/2010/main" val="151453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0"/>
            <a:ext cx="9144000" cy="6894195"/>
          </a:xfrm>
          <a:prstGeom prst="rect">
            <a:avLst/>
          </a:prstGeom>
          <a:noFill/>
        </p:spPr>
        <p:txBody>
          <a:bodyPr wrap="square" rtlCol="0">
            <a:spAutoFit/>
          </a:bodyPr>
          <a:lstStyle/>
          <a:p>
            <a:pPr marL="285750" indent="-285750">
              <a:lnSpc>
                <a:spcPct val="150000"/>
              </a:lnSpc>
              <a:buFont typeface="Arial" pitchFamily="34" charset="0"/>
              <a:buChar char="•"/>
            </a:pPr>
            <a:r>
              <a:rPr lang="en-IN" sz="2800" dirty="0" smtClean="0"/>
              <a:t>The web scraped data is saved onto an excel sheet</a:t>
            </a:r>
            <a:endParaRPr lang="en-IN" sz="2800" dirty="0"/>
          </a:p>
          <a:p>
            <a:pPr marL="285750" indent="-285750">
              <a:lnSpc>
                <a:spcPct val="150000"/>
              </a:lnSpc>
              <a:buFont typeface="Arial" pitchFamily="34" charset="0"/>
              <a:buChar char="•"/>
            </a:pPr>
            <a:r>
              <a:rPr lang="en-IN" sz="2800" dirty="0" smtClean="0"/>
              <a:t>The excel </a:t>
            </a:r>
            <a:r>
              <a:rPr lang="en-IN" sz="2800" dirty="0" smtClean="0"/>
              <a:t>datasheet is extracted and saved in a </a:t>
            </a:r>
            <a:r>
              <a:rPr lang="en-IN" sz="2800" dirty="0" err="1" smtClean="0"/>
              <a:t>dataframe</a:t>
            </a:r>
            <a:endParaRPr lang="en-IN" sz="2800" dirty="0"/>
          </a:p>
          <a:p>
            <a:pPr marL="285750" indent="-285750">
              <a:lnSpc>
                <a:spcPct val="150000"/>
              </a:lnSpc>
              <a:buFont typeface="Arial" pitchFamily="34" charset="0"/>
              <a:buChar char="•"/>
            </a:pPr>
            <a:r>
              <a:rPr lang="en-IN" sz="2800" dirty="0" smtClean="0"/>
              <a:t>The shape of the </a:t>
            </a:r>
            <a:r>
              <a:rPr lang="en-IN" sz="2800" dirty="0" err="1" smtClean="0"/>
              <a:t>dataframe</a:t>
            </a:r>
            <a:r>
              <a:rPr lang="en-IN" sz="2800" dirty="0" smtClean="0"/>
              <a:t> is checked-</a:t>
            </a:r>
          </a:p>
          <a:p>
            <a:r>
              <a:rPr lang="en-IN" sz="2800" dirty="0" smtClean="0"/>
              <a:t>			</a:t>
            </a:r>
            <a:r>
              <a:rPr lang="en-IN" sz="2800" b="1" dirty="0" smtClean="0">
                <a:solidFill>
                  <a:schemeClr val="tx2"/>
                </a:solidFill>
              </a:rPr>
              <a:t>There are </a:t>
            </a:r>
            <a:r>
              <a:rPr lang="en-IN" sz="2800" b="1" dirty="0" smtClean="0">
                <a:solidFill>
                  <a:schemeClr val="tx2"/>
                </a:solidFill>
              </a:rPr>
              <a:t>6664</a:t>
            </a:r>
            <a:r>
              <a:rPr lang="en-IN" sz="2800" b="1" dirty="0" smtClean="0">
                <a:solidFill>
                  <a:schemeClr val="tx2"/>
                </a:solidFill>
              </a:rPr>
              <a:t> </a:t>
            </a:r>
            <a:r>
              <a:rPr lang="en-IN" sz="2800" b="1" dirty="0" smtClean="0">
                <a:solidFill>
                  <a:schemeClr val="tx2"/>
                </a:solidFill>
              </a:rPr>
              <a:t>rows and </a:t>
            </a:r>
            <a:r>
              <a:rPr lang="en-IN" sz="2800" b="1" dirty="0" smtClean="0">
                <a:solidFill>
                  <a:schemeClr val="tx2"/>
                </a:solidFill>
              </a:rPr>
              <a:t>10</a:t>
            </a:r>
            <a:r>
              <a:rPr lang="en-IN" sz="2800" b="1" dirty="0" smtClean="0">
                <a:solidFill>
                  <a:schemeClr val="tx2"/>
                </a:solidFill>
              </a:rPr>
              <a:t> columns</a:t>
            </a:r>
            <a:endParaRPr lang="en-IN" sz="2800" b="1" dirty="0">
              <a:solidFill>
                <a:schemeClr val="tx2"/>
              </a:solidFill>
            </a:endParaRPr>
          </a:p>
          <a:p>
            <a:pPr marL="457200" indent="-457200">
              <a:buFont typeface="Arial" pitchFamily="34" charset="0"/>
              <a:buChar char="•"/>
            </a:pPr>
            <a:r>
              <a:rPr lang="en-IN" sz="2800" b="1" dirty="0" smtClean="0"/>
              <a:t>The columns </a:t>
            </a:r>
            <a:r>
              <a:rPr lang="en-IN" sz="2800" b="1" dirty="0" smtClean="0"/>
              <a:t>are as follows-</a:t>
            </a:r>
          </a:p>
          <a:p>
            <a:pPr marL="3200400" lvl="6" indent="-457200">
              <a:buFont typeface="Arial" pitchFamily="34" charset="0"/>
              <a:buChar char="•"/>
            </a:pPr>
            <a:r>
              <a:rPr lang="en-IN" sz="2600" dirty="0" smtClean="0">
                <a:solidFill>
                  <a:schemeClr val="tx2"/>
                </a:solidFill>
              </a:rPr>
              <a:t>Brand </a:t>
            </a:r>
          </a:p>
          <a:p>
            <a:pPr marL="3200400" lvl="6" indent="-457200">
              <a:buFont typeface="Arial" pitchFamily="34" charset="0"/>
              <a:buChar char="•"/>
            </a:pPr>
            <a:r>
              <a:rPr lang="en-IN" sz="2600" dirty="0" smtClean="0">
                <a:solidFill>
                  <a:schemeClr val="tx2"/>
                </a:solidFill>
              </a:rPr>
              <a:t>Model</a:t>
            </a:r>
          </a:p>
          <a:p>
            <a:pPr marL="3200400" lvl="6" indent="-457200">
              <a:buFont typeface="Arial" pitchFamily="34" charset="0"/>
              <a:buChar char="•"/>
            </a:pPr>
            <a:r>
              <a:rPr lang="en-IN" sz="2600" dirty="0" smtClean="0">
                <a:solidFill>
                  <a:schemeClr val="tx2"/>
                </a:solidFill>
              </a:rPr>
              <a:t>Variant</a:t>
            </a:r>
          </a:p>
          <a:p>
            <a:pPr marL="3200400" lvl="6" indent="-457200">
              <a:buFont typeface="Arial" pitchFamily="34" charset="0"/>
              <a:buChar char="•"/>
            </a:pPr>
            <a:r>
              <a:rPr lang="en-IN" sz="2600" dirty="0" smtClean="0">
                <a:solidFill>
                  <a:schemeClr val="tx2"/>
                </a:solidFill>
              </a:rPr>
              <a:t>Manufacturing Year</a:t>
            </a:r>
          </a:p>
          <a:p>
            <a:pPr marL="3200400" lvl="6" indent="-457200">
              <a:buFont typeface="Arial" pitchFamily="34" charset="0"/>
              <a:buChar char="•"/>
            </a:pPr>
            <a:r>
              <a:rPr lang="en-IN" sz="2600" dirty="0" smtClean="0">
                <a:solidFill>
                  <a:schemeClr val="tx2"/>
                </a:solidFill>
              </a:rPr>
              <a:t>Driven km</a:t>
            </a:r>
          </a:p>
          <a:p>
            <a:pPr marL="3200400" lvl="6" indent="-457200">
              <a:buFont typeface="Arial" pitchFamily="34" charset="0"/>
              <a:buChar char="•"/>
            </a:pPr>
            <a:r>
              <a:rPr lang="en-IN" sz="2600" dirty="0" smtClean="0">
                <a:solidFill>
                  <a:schemeClr val="tx2"/>
                </a:solidFill>
              </a:rPr>
              <a:t>Fuel</a:t>
            </a:r>
          </a:p>
          <a:p>
            <a:pPr marL="3200400" lvl="6" indent="-457200">
              <a:buFont typeface="Arial" pitchFamily="34" charset="0"/>
              <a:buChar char="•"/>
            </a:pPr>
            <a:r>
              <a:rPr lang="en-IN" sz="2600" dirty="0" smtClean="0">
                <a:solidFill>
                  <a:schemeClr val="tx2"/>
                </a:solidFill>
              </a:rPr>
              <a:t>No </a:t>
            </a:r>
            <a:r>
              <a:rPr lang="en-IN" sz="2600" dirty="0">
                <a:solidFill>
                  <a:schemeClr val="tx2"/>
                </a:solidFill>
              </a:rPr>
              <a:t>of </a:t>
            </a:r>
            <a:r>
              <a:rPr lang="en-IN" sz="2600" dirty="0" smtClean="0">
                <a:solidFill>
                  <a:schemeClr val="tx2"/>
                </a:solidFill>
              </a:rPr>
              <a:t>owners</a:t>
            </a:r>
          </a:p>
          <a:p>
            <a:pPr marL="3200400" lvl="6" indent="-457200">
              <a:buFont typeface="Arial" pitchFamily="34" charset="0"/>
              <a:buChar char="•"/>
            </a:pPr>
            <a:r>
              <a:rPr lang="en-IN" sz="2600" dirty="0" smtClean="0">
                <a:solidFill>
                  <a:schemeClr val="tx2"/>
                </a:solidFill>
              </a:rPr>
              <a:t>Location</a:t>
            </a:r>
          </a:p>
          <a:p>
            <a:pPr marL="3200400" lvl="6" indent="-457200">
              <a:buFont typeface="Arial" pitchFamily="34" charset="0"/>
              <a:buChar char="•"/>
            </a:pPr>
            <a:r>
              <a:rPr lang="en-IN" sz="2600" dirty="0" smtClean="0">
                <a:solidFill>
                  <a:schemeClr val="tx2"/>
                </a:solidFill>
              </a:rPr>
              <a:t>Kind</a:t>
            </a:r>
          </a:p>
          <a:p>
            <a:pPr marL="3200400" lvl="6" indent="-457200">
              <a:buFont typeface="Arial" pitchFamily="34" charset="0"/>
              <a:buChar char="•"/>
            </a:pPr>
            <a:r>
              <a:rPr lang="en-IN" sz="2600" dirty="0" smtClean="0">
                <a:solidFill>
                  <a:schemeClr val="tx2"/>
                </a:solidFill>
              </a:rPr>
              <a:t>Price</a:t>
            </a:r>
            <a:endParaRPr lang="en-IN" sz="2600" dirty="0">
              <a:solidFill>
                <a:schemeClr val="tx2"/>
              </a:solidFill>
            </a:endParaRPr>
          </a:p>
        </p:txBody>
      </p:sp>
    </p:spTree>
    <p:extLst>
      <p:ext uri="{BB962C8B-B14F-4D97-AF65-F5344CB8AC3E}">
        <p14:creationId xmlns:p14="http://schemas.microsoft.com/office/powerpoint/2010/main" val="1538105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3477875"/>
          </a:xfrm>
          <a:prstGeom prst="rect">
            <a:avLst/>
          </a:prstGeom>
          <a:noFill/>
        </p:spPr>
        <p:txBody>
          <a:bodyPr wrap="square" rtlCol="0">
            <a:spAutoFit/>
          </a:bodyPr>
          <a:lstStyle/>
          <a:p>
            <a:r>
              <a:rPr lang="en-IN" sz="2000" dirty="0" smtClean="0"/>
              <a:t>The data type of each column is-</a:t>
            </a:r>
          </a:p>
          <a:p>
            <a:pPr marL="3371850" lvl="7" indent="-171450">
              <a:buFont typeface="Arial" pitchFamily="34" charset="0"/>
              <a:buChar char="•"/>
            </a:pPr>
            <a:r>
              <a:rPr lang="en-IN" sz="2000" dirty="0">
                <a:solidFill>
                  <a:schemeClr val="tx2"/>
                </a:solidFill>
              </a:rPr>
              <a:t>Brand </a:t>
            </a:r>
            <a:r>
              <a:rPr lang="en-IN" sz="2000" dirty="0" smtClean="0">
                <a:solidFill>
                  <a:schemeClr val="tx2"/>
                </a:solidFill>
              </a:rPr>
              <a:t>- object </a:t>
            </a:r>
          </a:p>
          <a:p>
            <a:pPr marL="3371850" lvl="7" indent="-171450">
              <a:buFont typeface="Arial" pitchFamily="34" charset="0"/>
              <a:buChar char="•"/>
            </a:pPr>
            <a:r>
              <a:rPr lang="en-IN" sz="2000" dirty="0" smtClean="0">
                <a:solidFill>
                  <a:schemeClr val="tx2"/>
                </a:solidFill>
              </a:rPr>
              <a:t>Model - object </a:t>
            </a:r>
          </a:p>
          <a:p>
            <a:pPr marL="3371850" lvl="7" indent="-171450">
              <a:buFont typeface="Arial" pitchFamily="34" charset="0"/>
              <a:buChar char="•"/>
            </a:pPr>
            <a:r>
              <a:rPr lang="en-IN" sz="2000" dirty="0" smtClean="0">
                <a:solidFill>
                  <a:schemeClr val="tx2"/>
                </a:solidFill>
              </a:rPr>
              <a:t>Variant - object </a:t>
            </a:r>
          </a:p>
          <a:p>
            <a:pPr marL="3371850" lvl="7" indent="-171450">
              <a:buFont typeface="Arial" pitchFamily="34" charset="0"/>
              <a:buChar char="•"/>
            </a:pPr>
            <a:r>
              <a:rPr lang="en-IN" sz="2000" dirty="0" smtClean="0">
                <a:solidFill>
                  <a:schemeClr val="tx2"/>
                </a:solidFill>
              </a:rPr>
              <a:t>Manufacturing Year - float64 </a:t>
            </a:r>
          </a:p>
          <a:p>
            <a:pPr marL="3371850" lvl="7" indent="-171450">
              <a:buFont typeface="Arial" pitchFamily="34" charset="0"/>
              <a:buChar char="•"/>
            </a:pPr>
            <a:r>
              <a:rPr lang="en-IN" sz="2000" dirty="0" smtClean="0">
                <a:solidFill>
                  <a:schemeClr val="tx2"/>
                </a:solidFill>
              </a:rPr>
              <a:t>Driven </a:t>
            </a:r>
            <a:r>
              <a:rPr lang="en-IN" sz="2000" dirty="0">
                <a:solidFill>
                  <a:schemeClr val="tx2"/>
                </a:solidFill>
              </a:rPr>
              <a:t>km </a:t>
            </a:r>
            <a:r>
              <a:rPr lang="en-IN" sz="2000" dirty="0" smtClean="0">
                <a:solidFill>
                  <a:schemeClr val="tx2"/>
                </a:solidFill>
              </a:rPr>
              <a:t>- object </a:t>
            </a:r>
          </a:p>
          <a:p>
            <a:pPr marL="3371850" lvl="7" indent="-171450">
              <a:buFont typeface="Arial" pitchFamily="34" charset="0"/>
              <a:buChar char="•"/>
            </a:pPr>
            <a:r>
              <a:rPr lang="en-IN" sz="2000" dirty="0" smtClean="0">
                <a:solidFill>
                  <a:schemeClr val="tx2"/>
                </a:solidFill>
              </a:rPr>
              <a:t>Fuel- object </a:t>
            </a:r>
          </a:p>
          <a:p>
            <a:pPr marL="3371850" lvl="7" indent="-171450">
              <a:buFont typeface="Arial" pitchFamily="34" charset="0"/>
              <a:buChar char="•"/>
            </a:pPr>
            <a:r>
              <a:rPr lang="en-IN" sz="2000" dirty="0" smtClean="0">
                <a:solidFill>
                  <a:schemeClr val="tx2"/>
                </a:solidFill>
              </a:rPr>
              <a:t>No </a:t>
            </a:r>
            <a:r>
              <a:rPr lang="en-IN" sz="2000" dirty="0">
                <a:solidFill>
                  <a:schemeClr val="tx2"/>
                </a:solidFill>
              </a:rPr>
              <a:t>of owners </a:t>
            </a:r>
            <a:r>
              <a:rPr lang="en-IN" sz="2000" dirty="0" smtClean="0">
                <a:solidFill>
                  <a:schemeClr val="tx2"/>
                </a:solidFill>
              </a:rPr>
              <a:t>- object </a:t>
            </a:r>
          </a:p>
          <a:p>
            <a:pPr marL="3371850" lvl="7" indent="-171450">
              <a:buFont typeface="Arial" pitchFamily="34" charset="0"/>
              <a:buChar char="•"/>
            </a:pPr>
            <a:r>
              <a:rPr lang="en-IN" sz="2000" dirty="0" smtClean="0">
                <a:solidFill>
                  <a:schemeClr val="tx2"/>
                </a:solidFill>
              </a:rPr>
              <a:t>Location - object </a:t>
            </a:r>
          </a:p>
          <a:p>
            <a:pPr marL="3371850" lvl="7" indent="-171450">
              <a:buFont typeface="Arial" pitchFamily="34" charset="0"/>
              <a:buChar char="•"/>
            </a:pPr>
            <a:r>
              <a:rPr lang="en-IN" sz="2000" dirty="0" smtClean="0">
                <a:solidFill>
                  <a:schemeClr val="tx2"/>
                </a:solidFill>
              </a:rPr>
              <a:t>Kind - object </a:t>
            </a:r>
          </a:p>
          <a:p>
            <a:pPr marL="3371850" lvl="7" indent="-171450">
              <a:buFont typeface="Arial" pitchFamily="34" charset="0"/>
              <a:buChar char="•"/>
            </a:pPr>
            <a:r>
              <a:rPr lang="en-IN" sz="2000" dirty="0" smtClean="0">
                <a:solidFill>
                  <a:schemeClr val="tx2"/>
                </a:solidFill>
              </a:rPr>
              <a:t>Price – object</a:t>
            </a:r>
            <a:endParaRPr lang="en-IN" sz="2000" dirty="0">
              <a:solidFill>
                <a:schemeClr val="tx2"/>
              </a:solidFill>
            </a:endParaRPr>
          </a:p>
        </p:txBody>
      </p:sp>
      <p:sp>
        <p:nvSpPr>
          <p:cNvPr id="6" name="TextBox 5"/>
          <p:cNvSpPr txBox="1"/>
          <p:nvPr/>
        </p:nvSpPr>
        <p:spPr>
          <a:xfrm>
            <a:off x="-5114" y="3717032"/>
            <a:ext cx="9144000" cy="2246769"/>
          </a:xfrm>
          <a:prstGeom prst="rect">
            <a:avLst/>
          </a:prstGeom>
          <a:noFill/>
        </p:spPr>
        <p:txBody>
          <a:bodyPr wrap="square" rtlCol="0">
            <a:spAutoFit/>
          </a:bodyPr>
          <a:lstStyle/>
          <a:p>
            <a:r>
              <a:rPr lang="en-IN" sz="2000" dirty="0" smtClean="0"/>
              <a:t>The null values are checked. The whitespaces, and dashes (‘—’) are replaced by null values-</a:t>
            </a:r>
          </a:p>
          <a:p>
            <a:pPr marL="3371850" lvl="7" indent="-171450">
              <a:buFont typeface="Arial" pitchFamily="34" charset="0"/>
              <a:buChar char="•"/>
            </a:pPr>
            <a:r>
              <a:rPr lang="en-IN" sz="2000" dirty="0" smtClean="0">
                <a:solidFill>
                  <a:schemeClr val="tx2"/>
                </a:solidFill>
              </a:rPr>
              <a:t>Variant </a:t>
            </a:r>
            <a:r>
              <a:rPr lang="en-IN" sz="2000" dirty="0">
                <a:solidFill>
                  <a:schemeClr val="tx2"/>
                </a:solidFill>
              </a:rPr>
              <a:t>- </a:t>
            </a:r>
            <a:r>
              <a:rPr lang="en-IN" sz="2000" dirty="0" smtClean="0">
                <a:solidFill>
                  <a:schemeClr val="tx2"/>
                </a:solidFill>
              </a:rPr>
              <a:t>179</a:t>
            </a:r>
            <a:endParaRPr lang="en-IN" sz="2000" dirty="0">
              <a:solidFill>
                <a:schemeClr val="tx2"/>
              </a:solidFill>
            </a:endParaRPr>
          </a:p>
          <a:p>
            <a:pPr marL="3371850" lvl="7" indent="-171450">
              <a:buFont typeface="Arial" pitchFamily="34" charset="0"/>
              <a:buChar char="•"/>
            </a:pPr>
            <a:r>
              <a:rPr lang="en-IN" sz="2000" dirty="0" smtClean="0">
                <a:solidFill>
                  <a:schemeClr val="tx2"/>
                </a:solidFill>
              </a:rPr>
              <a:t>Driven </a:t>
            </a:r>
            <a:r>
              <a:rPr lang="en-IN" sz="2000" dirty="0">
                <a:solidFill>
                  <a:schemeClr val="tx2"/>
                </a:solidFill>
              </a:rPr>
              <a:t>km - </a:t>
            </a:r>
            <a:r>
              <a:rPr lang="en-IN" sz="2000" dirty="0" smtClean="0">
                <a:solidFill>
                  <a:schemeClr val="tx2"/>
                </a:solidFill>
              </a:rPr>
              <a:t>22</a:t>
            </a:r>
            <a:endParaRPr lang="en-IN" sz="2000" dirty="0">
              <a:solidFill>
                <a:schemeClr val="tx2"/>
              </a:solidFill>
            </a:endParaRPr>
          </a:p>
          <a:p>
            <a:pPr marL="3371850" lvl="7" indent="-171450">
              <a:buFont typeface="Arial" pitchFamily="34" charset="0"/>
              <a:buChar char="•"/>
            </a:pPr>
            <a:r>
              <a:rPr lang="en-IN" sz="2000" dirty="0">
                <a:solidFill>
                  <a:schemeClr val="tx2"/>
                </a:solidFill>
              </a:rPr>
              <a:t>Fuel- </a:t>
            </a:r>
            <a:r>
              <a:rPr lang="en-IN" sz="2000" dirty="0" smtClean="0">
                <a:solidFill>
                  <a:schemeClr val="tx2"/>
                </a:solidFill>
              </a:rPr>
              <a:t>32 </a:t>
            </a:r>
            <a:endParaRPr lang="en-IN" sz="2000" dirty="0">
              <a:solidFill>
                <a:schemeClr val="tx2"/>
              </a:solidFill>
            </a:endParaRPr>
          </a:p>
          <a:p>
            <a:pPr marL="3371850" lvl="7" indent="-171450">
              <a:buFont typeface="Arial" pitchFamily="34" charset="0"/>
              <a:buChar char="•"/>
            </a:pPr>
            <a:r>
              <a:rPr lang="en-IN" sz="2000" dirty="0">
                <a:solidFill>
                  <a:schemeClr val="tx2"/>
                </a:solidFill>
              </a:rPr>
              <a:t>No of owners - </a:t>
            </a:r>
            <a:r>
              <a:rPr lang="en-IN" sz="2000" dirty="0" smtClean="0">
                <a:solidFill>
                  <a:schemeClr val="tx2"/>
                </a:solidFill>
              </a:rPr>
              <a:t>5298 </a:t>
            </a:r>
            <a:endParaRPr lang="en-IN" sz="2000" dirty="0">
              <a:solidFill>
                <a:schemeClr val="tx2"/>
              </a:solidFill>
            </a:endParaRPr>
          </a:p>
          <a:p>
            <a:pPr marL="3371850" lvl="7" indent="-171450">
              <a:buFont typeface="Arial" pitchFamily="34" charset="0"/>
              <a:buChar char="•"/>
            </a:pPr>
            <a:r>
              <a:rPr lang="en-IN" sz="2000" dirty="0" smtClean="0">
                <a:solidFill>
                  <a:schemeClr val="tx2"/>
                </a:solidFill>
              </a:rPr>
              <a:t>Kind </a:t>
            </a:r>
            <a:r>
              <a:rPr lang="en-IN" sz="2000" dirty="0">
                <a:solidFill>
                  <a:schemeClr val="tx2"/>
                </a:solidFill>
              </a:rPr>
              <a:t>- </a:t>
            </a:r>
            <a:r>
              <a:rPr lang="en-IN" sz="2000" dirty="0" smtClean="0">
                <a:solidFill>
                  <a:schemeClr val="tx2"/>
                </a:solidFill>
              </a:rPr>
              <a:t>92 </a:t>
            </a:r>
            <a:r>
              <a:rPr lang="en-IN" sz="2000" dirty="0" smtClean="0"/>
              <a:t> </a:t>
            </a:r>
            <a:endParaRPr lang="en-IN" sz="2000" dirty="0"/>
          </a:p>
        </p:txBody>
      </p:sp>
      <p:sp>
        <p:nvSpPr>
          <p:cNvPr id="7" name="TextBox 6"/>
          <p:cNvSpPr txBox="1"/>
          <p:nvPr/>
        </p:nvSpPr>
        <p:spPr>
          <a:xfrm>
            <a:off x="-20100" y="6015106"/>
            <a:ext cx="91439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smtClean="0"/>
              <a:t>As the </a:t>
            </a:r>
            <a:r>
              <a:rPr lang="en-IN" b="1" dirty="0">
                <a:solidFill>
                  <a:schemeClr val="tx1"/>
                </a:solidFill>
              </a:rPr>
              <a:t>No of owners </a:t>
            </a:r>
            <a:r>
              <a:rPr lang="en-IN" b="1" dirty="0" smtClean="0"/>
              <a:t>is mostly consists of null values, the column is safe to be dropped</a:t>
            </a:r>
            <a:endParaRPr lang="en-IN" b="1" dirty="0"/>
          </a:p>
        </p:txBody>
      </p:sp>
    </p:spTree>
    <p:extLst>
      <p:ext uri="{BB962C8B-B14F-4D97-AF65-F5344CB8AC3E}">
        <p14:creationId xmlns:p14="http://schemas.microsoft.com/office/powerpoint/2010/main" val="417699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16832"/>
            <a:ext cx="9144000" cy="2123658"/>
          </a:xfrm>
          <a:prstGeom prst="rect">
            <a:avLst/>
          </a:prstGeom>
          <a:noFill/>
        </p:spPr>
        <p:txBody>
          <a:bodyPr wrap="square" rtlCol="0">
            <a:spAutoFit/>
          </a:bodyPr>
          <a:lstStyle/>
          <a:p>
            <a:pPr algn="ctr"/>
            <a:r>
              <a:rPr lang="en-IN" sz="4400" b="1" u="sng" dirty="0" smtClean="0"/>
              <a:t>The data visualization, value counts encoding and imputation of null values for each column</a:t>
            </a:r>
            <a:endParaRPr lang="en-IN" sz="4400" b="1" u="sng" dirty="0"/>
          </a:p>
        </p:txBody>
      </p:sp>
    </p:spTree>
    <p:extLst>
      <p:ext uri="{BB962C8B-B14F-4D97-AF65-F5344CB8AC3E}">
        <p14:creationId xmlns:p14="http://schemas.microsoft.com/office/powerpoint/2010/main" val="100569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bIAAAJNCAYAAADkhoPPAAAAOXRFWHRTb2Z0d2FyZQBNYXRwbG90bGliIHZlcnNpb24zLjUuMSwgaHR0cHM6Ly9tYXRwbG90bGliLm9yZy/YYfK9AAAACXBIWXMAAAsTAAALEwEAmpwYAAA9rElEQVR4nO3debwkV2Ef+t+RxGIH8IIkBAgHnBAnJLEdRyGO4/h5ia0VtMwAAmOMWGQ2YeI42NlenMdzEtt4YRGSBYjFCwI0o11Ifo5j8xxMDHy8gh+2gm0QQhqJRUISI2lm6v3RfeaeW1195440rTkXvt/PZ+bePnX61KnqWn9VXbcMwxAAAAAAAOjVEYe7AwAAAAAAsBFBNgAAAAAAXRNkAwAAAADQNUE2AAAAAABdE2QDAAAAANA1QTYAAAAAAF076nB34GAdffTRwxOf+MTD3Q0AAAAAADbwkY985LZhGI45FG1tuSD7iU98Yj784Q8f7m4AAAAAALCBUspfH6q2PFoEAAAAAICuCbIBAAAAAOiaIBsAAAAAgK4JsgEAAAAA6JogGwAAAACArgmyAQAAAADomiAbAAAAAICuCbIBAAAAAOiaIBsAAAAAgK4JsgEAAAAA6JogGwAAAACArgmyAQAAAADomiAbAAAAAICuCbIBAAAAAOiaIBsAAAAAgK4JsgEAAAAA6JogGwAAAACArgmyAQAAAADomiAbAAAAAICuCbIBAAAAAOjayoLsUsrFpZRdpZQ/XTK8lFJeX0q5oZTyx6WUb1tVXwAAAAAA2LpWeUf225OctMHwk5M8ef7v3CQXrLAvAAAAAABsUSsLsodheH+Sz21Q5fQk7xxmPpjka0spj11VfwAAAAAA2JoO5zOyH5/kU83rG+dlAAAAAACw31GHcdxlomyYrFjKuZk9fiTHf/2j95ffesGvLLz1mJc+L7de8I6J8ufn1gve1ox5Xv6SF+TWC986Gv2QY17y4tx64Zsnyn8kt174y+vKZuUvm/XpwvPnpbPyY19yXpJk14WvX1c/SY59yauy68JfXNfWMAx5zEt/PLdc8Np1dZMhj3npT+SWC/7b+voZctxL/31uvuD/XujTcS/9T7n5gp9KhmF/j5Ihj33Za5Ikn3nTv2/GMeSxL/tvSZKb3vTqWdlQh+3L417+i7np/Fftn65a/viXn59Pn/+yZBgyZN/+8uNf8Zbc+MYXJtmXYZiVJfvyhPN+NZ96w3NmdYd9+8u/4ZU789evP2P9HCrJk867PEnyiTecsb//Q5K/fd4VSZK/eOPp6z+hknzTy6/Ix88/fd3cSJK/9/Ir8rHzn75/yavlf/9lV+ZP3/T0tbIy+/nNL70yf3zB09ctlEOSb33plfnDC56Woawv/7aXXJUk+ciFT1vX/gnz8g/98vryJHnqj1yV//XLp61rJyX59nOvzu9dNCpP8h3nXp3/OVH+nedend9982n751H9/7tefE3e/+ZTF6bhu198TZLkt9986sJ0fO+LrslvveXUde0PSf7li67Jb77llIVp+P4XXZvfeOspC3068YXX5vq3nrIw7pNfeG3e99bFdk554bW55q0nL3w+p73gfUmSqy4+eWEcT3/B+3LlxScvjOOMF7wvl8/r13maDDnznOuy820nLbSz7ZzrsuNtJy2084xzrst75/XbefGsc67Lu9eVD0lJzn7+9UmSd739xIXpe87zr8+vzcvbYc99/vX51befuLC8Pu/51+edbz9x/5pbhz3/+b+Rt7/jBxbaP+eHfyNve8cPrJ+Gkrzweb+RJHnrO09cN+xFz5v19c3vPHF/3ercH7o+v/wri319yQ9dnwt/5cRmns6Gvey51+dNv7o4zS9/7vV546+euPCZnveD1+f1v7bY/o/+4KxPv/Tr69v6V8+Zlf/Cry/29V8/+/q89l3r6w9JXv3s6/Oz7zpxYfn+ybOvz3+7ZDS/S/LvnnV9fvrdi+38x2ddn9e8u6k/3z781DNnffpP71m/fPxfz7wuSfIf3rtWXof9l2dcl3/73pPWbWeGJD+7/bq8+tKT1m1dU5Kf33ZdfmzHqDzJ67Zdl1fuOGl/X+q/N511XV66s6k/H/7mM2d9euFlJ+3fSg8leccZs/LnXn5S6lZ6SLKvJO85/bpsv2KtvP676vTrcuqVJ2VvSpIjUnJEkiPzvqdfnpOvPDMZjsjsGvkRSUred/olOfmK58wmaF42K39HTr7inP2v18pn+92Tr/iRUfmbZuWXv6Ipn82o953xupx8+av2l5d5+bVn/HxOufzH19Wdlf9MTrn8JybK/0tOufzfTZS/Jqdc/h+bBW/289oz/3OS5JTLfmr0nuTaM//PnHLZa7Kmlv+HnHLZT68rS0quPfPf5pTL/utE+U/klMt+Zl15SXLNma/OqZf93Fr5fOG45qwfz6k7f35hvNec9WNJklN3/uLEsFfl1J2/1Ix3Nuyas16ZU3e+fqL+eTl15xtG9ZNrznpFTt15/kT9l+XUnW8aTVtyzVkvzak7Lxwd+ZVcs+1HZn3d8cuL79l2bk7dcdHiuLe9OKfueEvWK7lm2wtz6o63NiWz91297QU5bcfFC329ets5OW3H2xbGe/W25ydJTtvRHl8mV2/74Xn5O2cF+6el5OrtP5TTLv2VrFdy9fbn5rRLf3Vx3Nt/MKdd+msT5c/JaZf++kT5s3Pape9a7Ov2s2d9uvSSUfmz5uXvznj+Xb39mTnt0veu7+qQXP2MZ+S09166v3pdAq/avi1Pu3THQp+u2n5WnnbpzoU+XbX9zDzt0ssWxnvV9jOSJE+79IpmSMmV22fHZE+/9MqFtq7c/rQ8/dKrMl5er9x+ap5+6TXrykqSK7afktMvvXahnSu2n5zTL33fQjtXbD8xp196/cK0XbF9tt8949L/Z900XL79++flv7kwjsu3f1/OuPS/rx9HKbl82/fkjB3/Y900J8ll2747Z+747YU+Xbbtu3LmjvcvtH/Ztn+Rs3b87kJfd27750mSs3Z8YN2wndv+2bz897L2ac7+37Htn2bbjv+1MO4d2/5Jtu340GjcJTu2/eNs3/GRhfJLt/2jbN/xBxPl35Jn7PijdWVJ8t5t/zBJ8owdf7quvKTkPduekmfu+NjCe96z7e/mmTs+vr+svuPd256cZ+28YWHc7z7rG3P2zk+k3XcckZJfP+tv5rk7/zpre61ZW2896xvy4p2fnO2xStm/5zr/zCckSV552af21617tteeeXz+zWU3pszL63v+y5mPz7+/7NP79071Pf/5zMflpy67abQHLPkPZz42P33ZZ0blyU+c+dj87GWf2d9GncJ/feZx+YXLbl5XN0l+9MzjkiRvuOyWdeUlycvOfEwu2HlLUzZr89yzjs1FO3cttPXCs47NxfPytv4Pn3VM3rHz1oX2n3vWMfm1nbfWQ+P973n2tqNzyY7b9terw5657egkyXt33LauPEOybfvR2Xnp2nvqzzO2H53L33vbaMlInv6Mo3PVe26rLewvP+2ZR+ea99w26lNy8rOOzvvevVh+4tmzPv3GJbft366XDPn+Zx+TJPnNd62fviT5vucck9/69cXy7/nBY/LbvzaeH8l3PfeYvP9XF8u/84eOye/+ymL5dzzvmHzgHbcuzItv/+FZnz749uYzGpKnnnNskuT33zYvb9o74QXH5sMX70oZsq69b3vhsfmDt+xaP/+G5FtffGz+6M1N+fx933zusfmTi+blw7C/nX/wI4/JRy+8ZV3bGZKnvPQxSZI/u+CWdeP+ppfNyj9+/i0LfX3yKx6TG95wSzPu2Rv/1iuPyydef/P6+T0kT3rVcfmrX1pfXobkG37suHzyF25eP81DcvyPH5dPv/bmee6xNm2Pe/XsQQGf+ZnPNB0a8thXz+67/MzP3rg20vkbH/tvviE3/9wns/7AZshx/+aJufnn/mpdO0ly3I9/Y25+7f9eV3dW/rdz82v/Yl3dJDnuX/+d3PzzH19Xd1b+d5MkN//Cny2O+8f+fm7+hY9OlP/D3PwLf5KU2bJdyx/zr74lt/ziHy2M4zH/6ltzyy/+wVoT8xn1mFd9W275pY+slaeWn5BbfunDC+N9zKuemiS55XW/vzjsR789t7zug4vj/tF/llte94F1dWfl/zy3vP5/Lrbzyn+RW17//y6288rvyi2v/53Fdl753bnl9b+dUta3c+x535sk2fWG31oYx7Hn/cvsesNvrmsnSY497/uz6w2zc+/28zv2FSdm1xuvX2znFSdn1xvft9jOK07Jrjdes67urPy07Dr/6sV2Xj47btp1/pUTw87IrvMvXxzHy8/MrvN3rlWdT/+xL9uWXW/a0dSt5c/Irje9tynfNy8/O7vedEmzHM3aOualz0mS3HpBe2x76BzOO7JvTPKE5vXxSW6aqjgMw0XDMJwwDMMJj37Eox6UzgEAAAAA0IfDGWRfmeR5Zebbk9w+DMNnDmN/AAAAAADo0MoeLVJKeVeS705ydCnlxiT/KclDkmQYhguTXJvklCQ3JLk7yTmr6gsAAAAAAFvXyoLsYRiefYDhQ5KXr2r8AAAAAAB8eTicjxYBAAAAAIADEm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VtpkF1KOamU8vFSyg2llJ+cGP41pZSrSil/VEr5aCnlnFX2BwAAAACArWdlQXYp5cgk5yc5OclTkjy7lPKUUbWXJ/nYMAzfkuS7k/x8KeWhq+oTAAAAAABbzyrvyH5qkhuGYfjEMAz3JrkkyemjOkOSR5ZSSpJHJPlckj0r7BMAAAAAAFvMKoPsxyf5VPP6xnlZ641J/l6Sm5L8SZIfHYZh3wr7BAAAAADAFrPKILtMlA2j1ycm+cMkj0vyrUneWEp51EJDpZxbSvlwKeXDn73zjkPdTwAAAAAAOrbKIPvGJE9oXh+f2Z3XrXOS7Bxmbkjyl0n+7rihYRguGobhhGEYTnj0IxZybgAAAAAAvoytMsj+UJInl1KeNP8DjmcnuXJU55NJvi9JSimPSfJNST6xwj4BAAAAALDFHLWqhodh2FNKeUWS65McmeTiYRg+Wkp5yXz4hUlek+TtpZQ/yexRJD8xDMNtq+oTAAAAAABbz8qC7CQZhuHaJNeOyi5sfr8pyQ+ssg8AAAAAAGxtq3y0CAAAAAAAPGC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JsgGAAAAAKBrgmwAAAAAALomyAYAAAAAoGuCbAAAAAAAuibIBgAAAACga4JsAAAAAAC6ttIgu5RyUinl46WUG0opP7mkzneXUv6wlPLRUsrvrLI/AAAAAABsPUetquFSypFJzk/y/UluTPKhUsqVwzB8rKnztUnelOSkYRg+WUo5dlX9AQAAAABga1rlHdlPTXLDMAyfGIbh3iSXJDl9VOc5SXYOw/DJJBmGYdcK+wMAAAAAwBa0yiD78Uk+1by+cV7W+jtJvq6U8tullI+UUp63wv4AAAAAALAFrezRIknKRNkwMf5/nOT7knxVkt8rpXxwGIY/X9dQKecmOTdJjv/6R6+gqwAAAAAA9GqVd2TfmOQJzevjk9w0Uee6YRjuGobhtiTvT/It44aGYbhoGIYThmE44dGPeNTKOgwAAAAAQH9WGWR/KMmTSylPKqU8NMnZSa4c1bkiyb8opRxVSvnqJP80yZ+tsE8AAAAAAGwxK3u0yDAMe0opr0hyfZIjk1w8DMNHSykvmQ+/cBiGPyulXJfkj5PsS/KWYRj+dFV9AgAAAABg61nlM7IzDMO1Sa4dlV04ev1zSX5ulf0AAAAAAGDrWuWjRQAAAAAA4AETZAMAAAAA0DVBNgAAAAAAXRNkAwAAAADQNUE2AAAAAABdE2QDAAAAANA1QTYAAAAAAF0TZAMAAAAA0DVBNgAAAAAAXRNkAwAAAADQNUE2AAAAAABdE2QDAAAAANA1QTYAAAAAAF0TZAMAAAAA0DVBNgAAAAAAXRNkAwAAAADQNUE2AAAAAABdE2QDAAAAANA1QTYAAAAAAF0TZAMAAAAA0DVBNgAAAAAAXRNkAwAAAADQtU0F2aWU/76ZMgAAAAAAONSO2mhgKeXhSb46ydGllK9LUuaDHpXkcSvuGwAAAAAAbBxkJ/mRJK/KLLT+SNaC7DuSnL+6bgEAAAAAwMyGQfYwDK9L8rpSynnDMLzhQeoTAAAAAADsd6A7spMkwzC8oZTyHUme2L5nGIZ3rqhfAAAAAACQZJNBdinlV5L8rSR/mGTvvHhIIsgGAAAAAGClNhVkJzkhyVOGYRhW2RkAAAAAABg7YpP1/jTJcavsCAAAAAAATNnsHdlHJ/lYKeX3k9xTC4dhePpKegUAAAAAAHObDbJ/apWdAAAAAACAZTYVZA/D8Dur7ggAAAAAAEzZVJBdSvlikvqHHh+a5CFJ7hqG4VGr6hgAAAAAACSbvyP7ke3rUsoZSZ66ig4BAAAAAEDriPvzpmEYLk/yvYe2KwAAAAAAsGizjxY5q3l5RJITsvaoEQAAAAAAWJlNBdlJntb8vifJXyU5/ZD3BgAAAAAARjb7jOxzVt0RAAAAAACYsqlnZJdSji+lXFZK2VVKuaWUsqOUcvyqOwcAAAAAAJv9Y49vS3JlkscleXySq+ZlAAAAAACwUpsNso8ZhuFtwzDsmf97e5JjVtgvAAAAAABIsvkg+7ZSynNLKUfO/z03yWdX2TEAAAAAAEg2H2S/IMkzk9yc5DNJtifxByABAAAAAFi5ozZZ7zVJfngYhs8nSSnl65O8NrOAGwAAAAAAVmazd2R/cw2xk2QYhs8l+Uer6RIAAAAAAKzZbJB9RCnl6+qL+R3Zm72bGwAAAAAA7rfNhtE/n+QDpZRLkwyZPS/7p1fWKwAAAAAAmNtUkD0MwztLKR9O8r1JSpKzhmH42Ep7BgAAAAAAOYjHg8yDa+E1AAAAAAAPqs0+IxsAAAAAAA4L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LWVBtmllJNKKR8vpdxQSvnJDer9k1LK3lLK9lX2BwAAAACArWdlQXYp5cgk5yc5OclTkjy7lPKUJfV+Jsn1q+oLAAAAAABb1yrvyH5qkhuGYfjEMAz3JrkkyekT9c5LsiPJrhX2BQAAAACALWqVQfbjk3yqeX3jvGy/Usrjk5yZ5MIV9gMAAAAAgC1slUF2mSgbRq9/KclPDMOwd8OGSjm3lPLhUsqHP3vnHYeqfwAAAAAAbAFHrbDtG5M8oXl9fJKbRnVOSHJJKSVJjk5ySillzzAMl7eVhmG4KMlFSfKtf/Mbx2E4AAAAAABfxlYZZH8oyZNLKU9K8ukkZyd5TlthGIYn1d9LKW9PcvU4xAYAAAAA4CvbyoLsYRj2lFJekeT6JEcmuXgYho+WUl4yH+652AAAAAAAHNAq78jOMAzXJrl2VDYZYA/D8PxV9gUAAAAAgK1plX/sEQAAAAAAHjB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E2QDAAAAANA1QTYAAAAAAF0TZAMAAAAA0DVBNgAAAAAAXRNkAwAAAADQNUE2AAAAAABdW2mQXUo5qZTy8VLKDaWUn5wY/oOllD+e//tAKeVbVtkfAAAAAAC2npUF2aWUI5Ocn+TkJE9J8uxSylNG1f4yyf8xDMM3J3lNkotW1R8AAAAAALamVd6R/dQkNwzD8IlhGO5NckmS09sKwzB8YBiGz89ffjDJ8SvsDwAAAAAAW9Aqg+zHJ/lU8/rGedkyL0zyvhX2BwAAAACALeioFbZdJsqGyYqlfE9mQfZ3Lhl+bpJzk+T4r3/0oeofAAAAAABbwCrvyL4xyROa18cnuWlcqZTyzUnekuT0YRg+O9XQMAwXDcNwwjAMJzz6EY9aSWcBAAAAAOjTKoPsDyV5cinlSaWUhyY5O8mVbYVSyjck2Znkh4Zh+PMV9gUAAAAAgC1qZY8WGYZhTynlFUmuT3JkkouHYfhoKeUl8+EXJvk/kzw6yZtKKUmyZxiGE1bVJwAAAAAAtp5VPiM7wzBcm+TaUdmFze8vSvKiVfYBAAAAAICtbZWPFgEAAAAAgAdM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TZANAAAAAEDXBNkAAAAAAHRNkA0AAAAAQNcE2QAAAAAAdE2QDQAAAABA1wTZAAAAAAB0baVBdinlpFLKx0spN5RSfnJieCmlvH4+/I9LKd+2yv4AAAAAALD1rCzILqUcmeT8JCcneUqSZ5dSnjKqdnKSJ8//nZvkglX1BwAAAACArWmVd2Q/NckNwzB8YhiGe5NckuT0UZ3Tk7xzmPlgkq8tpTx2hX0CAAAAAGCLWWWQ/fgkn2pe3zgvO9g6AAAAAAB8BSvDMKym4VKekeTEYRheNH/9Q0meOgzDeU2da5L812EYfnf++r8nefUwDB8ZtXVuZo8eSZJvSvLZ0ehuS3L0RDcOtvxQtrXq8h77pK8PbnmPfdpKfe2xT/r64Jb32Cd9fXDLe+zTVuprj33S1we3vMc+6euDW95jn7ZSX3vsk74+uOU99klfH9zyHvukr185fXqw+vpNwzA8csl4DspRh6KRJW5M8oTm9fFJbrofdTIMw0VJLqqvSykfHg0/YVx2f8oPZVurLu+xT/qqr1uprz32SV/1VV/1dSv1tcc+6au+6qu+bqW+9tgnfdVXfdVXff3K6dPh7Ov9tcpHi3woyZNLKU8qpTw0ydlJrhzVuTLJ88rMtye5fRiGz6ywTwAAAAAAbDEruyN7GIY9pZRXJLk+yZFJLh6G4aOllJfMh1+Y5NokpyS5IcndSc5ZVX8AAAAAANiaVvlokQzDcG1mYXVbdmHz+5Dk5fej6Ys2WXZ/yg9lW6suP5zj1tc+yg/nuL8c+no4x62vfZQfznHrax/lh3PcXw59PZzj1tc+yg/nuPW1j/LDOe4vh74eznHrax/lh3Pc+tpH+eEct74+uOWHc9w99vWgreyPPQIAAAAAwKGwymdkAwAAAADAA7bSR4scaqWUi5M8PcnDM3vudkny0PnP1t7MQvq2fJiot1n75v+20vx6INMLAHB/OQYBAACmDEn2ZJbr1vOGLyZ5Z5IfHQ7w6JCtdkf225M8J8nNSY6Z/xuSfGn+86bMZsa+zP6A5GeSfC7JPfN/ddhnk9yVZHfznrvm//bOX/9ikjua9xwxH8eQ5PNJds2HZf6eu+fD/neSDyX583l5/Tkk+UiS25Pcm+Sj8/HdO+//B+a//2XTh33Nzy8186GWD1kL2Ws/Mi+v9T7blN/elLfvqdNxT1O3Dts3b+/e5j3t8M815XuaYXcmua/pY+3Tl+ZtTbVT51Ote18W1WF7JsprH+9syuq0tv3fNx9XnR97m2lt58vtWZynmfe17Xs7bBj9HBvXvzvrp7ed/7Uvw6i81t+b5NOj8rou7J6ovzuzz7ja0wy/aTTe+p7bs177mUxN477R8Ha92531n++9WfuM6vTc2Qxv5/NtTb0vjt5Xx/XJiT7WPo2X3an+tm1NLXv3JLl1VK8aL491HrbzeM/odfuZtuvgHVn/2dd/N2Txc92d5BOjesn0ctm22aqfzx2jvtfPb/yZ7W7e9/kk/1/T1t55nan1pk5fsrg8f2H0utqXxTY2WsfG9Wvf6/j2LKnbTnPb/u7m9/qzbjPH/Zzq/5S6LNT3tPO4/Xzvy3Sf6jTcNSq/O4vb0HHfpubPMrtHr4cl5cna9nM8nnZ5bN9bl8e756/vyXSf78na/m6j/i4r/8Os3w/VunV/ek/WT8+XktyYxXlYh92X9duG+zLb50+N/2Ce21Y/v/F7x9vKdni7vxiP646J+nszW2ba/XWtc1vW5vG+edt7mjp7sriO3jovHy+n+zLbb4xD7Kn1tu5722nanbV99mezfrm6N8n7m7J2OduX2XFZu72/e95enX/tNI/Xq/E2d6xu2+rw8Tag3ZZMtXNH83u7/avbxKnPcFy31rszi/aM2mrf9wcbtDVl/BnVabmrGd6Oo9ap+/la9rmsP3Ydtzfl00vKl+0Hxpbt6w/U1viYom1ro/m0bNu/2e3sVJtfaF7fs6TeWF0+x8ci7fxfth3dzHJwMNMw1c74/VPbrmX79PtGr6fqt7+382x8vrFRH8eWHXe3r5ftb4fRuL/U1G0/o6nt4kbL1TJTx5MHqrfRvB+fVx6orVUbn5tWG82bA03D1Dp/IJs9Bln2uR6onWXtLpv+qdf3x0bTNZ6W8XHpuI12v14daFu6zLJpG+9XDmTc37av4/1dsnE/lw27ZUn5Zj+fNlPazHLWHoMsO5ddZuo4Ptn8/mYzy/LUdnHq3HSYKG8tGzZ1nt6+50B9ak1tb8fLzH1LyttxfWJJ+xstr6vcjt6f/fZG8/WBjPuMrH3WX0xyVWa5xhczC7H3Zjb/3pXkr5J8e5KTDjSSLRVkD8Pw/syC4d3DMNyZ5Gvmg+5qqt2X2Qx5Q2Yz5wuZ3bV9V2bT+8XMTo6OzCy8+/i87KisPwG6I8lXZTbTS/Nvz3y8n8va1YMj5u8fkjw2yR8n+fp5/W/I2gnd4zJbmB8yH/7wzE74HpLkNzM76XrcvL3PZ/1J58OyfqE4at5ue1B0RGYHTmU+3WXeTj1B/Kp5e+0J5r3z6UjzszoiayvY3Vm/vAzzvv9Fpjcyf531gXJ7IjQ+catXX8YnteP+tAcdy1a0Mu9nu9Osn127cbovySOydpD8xfmw+r4j5tPcXiGqpsLg+t4DbTRqX9ppKs3vRza/t/OnPXGv9Y9I8j9G7d+atWWy7uTqyc3erN/Rfilry3w7f+rrPZldWKl1pg5oMnrd7lj3Zv2FizakqCdd7by4rfl9T2YXovY1v1f1Wxhtn+9KcvT893Y5HU/fOGybUrL27Yv2833Y/F9brxoHnvUbIfc1devnUvuxd1S/lreBUm1zmI9jHA61F9g22hmOP+NWnZcPafq0L+uX1TqOezObN3sy20bel9kFxbY/7fumwqxxX0tm26b29bh/U6+npmfvRP1kLWybugBWh9f5XZp644O9+pmOx1uW/L5Myfpwvb7nIU2dOi3jE4C6Lh7ZvO+ezObheP6Pt13j1xv1ddkB7cMmyg60XasXqI6cGF7XhfH6WOvU7UTdf0y5u3nPVHntY13+vtSUtfP8qCwGynV5re/fPap/dKaXxamD9fHv1Z5MrwPtcjH+3I7M2vwcf45fncVloP5r9yXV55u26udxxLzsC1nbD7bjrwef9QC02pvkUVnUngRU7TfnxtN3T2b76HZ73i7n7Xys26vPZP2y+PDM9hd1/n1pg/G182tqW7qvaafOx/Zzb5fn2s6y44Z23rfzpe6v2otl4wtudV9+X1O/9qU9tipNW7uz2J/xiduyfXt7MaNeZG33E3UahsyOi4+aj293ZheFHjoxnnuyuMzW4bX+eHtwoP1CNd7/b8aBTiTHxw7L+jFeRw62H1M2+iboeB0YfxM1Wdtet9vfjbb7y6ZhanqWbfOW/WzrtRcv6zLeHv/Ueruz/rzg7lH9qr0hpZ6P1WOusfacZFnf2+Pn8fFv+542oPlSU15vcKoe2rQx3p5m9HrZccpG5xftdB5omak2Wg5qe+PzsNay5fpA50H3R9uPdlqXXTBt6200Dav+1tCy9qfm0Ubz7a4Nhm904WLc/mY/m3a/Nj7f3tsMq9pz03ohfNzH8TlfO54D9WPsziXDlk3jeP/Xas/F2une7Hyt/mpJ+WZD9/Z8ZKpPddhU6Dq1zdhovJ9dUr7ZC3+b2b9N7T/GxzTVRnnk+PyitnN/tjMHs81adr40noa278vm60bTdzDHBwc7zcuW+Y3Guex4aLP9XNbHE+Y/S5KPJbkys/OnW7I+o7kzsxt/v5BZ+L2hLffHHkspT0xydZJvyezk65GZHVw/MutPLr4xyfWZBcu1zqOydrCX+e8nzdtrD7b3ZjpETdYWinpC9LAceEc1PkGqB1njQPlzSY5rXt86f137e392uG0fNtqQL1Pn152ZnVS26h1AD8/iAfTuLM6bffP6D8viSn2wfZv6jO6vdplo+/O5JI8ejW/IbEN1dA6NzzbjuD/uzcbLbtvvPVkLJ9rh9WD/UFzY2pPVPoKn3snaTnNd5+/I2sWtB+r+rCurHO/UMrqRZfUPtp2NLOvrwc67Vc/rNtSpQdh4vFN92J1ZcHWotjMPtlWviwfjQJ/xoVwuOfTGxzIcvPuy/qJJNV43bs/smPXerB1DDc3PNPXvbdpc9tksG+94nauvl9U/GLWt27O2T26nYV+21nb1cB0PMM3nwVeaezLbLi+7MLPZ9eHBWHcO1bnB/RnHwdavN/M90P3RRv05VH3daBoeOlF+SZKzD2K8G42DLy8bnXMdbH6w7FhyIzWPar+t+8jMjj8/mLX88/PDMJy2UUNb+cTxzMwm/LzM7qyuB/g3Z7YSnjH/We+q/uX58Pr12mQWzu7I2pWVL2UWhu1O8qdZf4dwvQOmvQp01LyNfVl/p3G9Y2t8FekLWQsWavmu+c9611Ad31GZhfBt6N7eCVOvmg2Z/rpDDfzaPpRmWLXZrzTUjWR7te6IzB4r0IbY7SM8xm0fkdldt+2dcbX/7Xxur/q0dzS0Nvo60LIrmcum9YiJYXWlqm20d1C0O4z2Lqup8Y7vGhn7+g2GbcZ4HW7vuEtm/a6vd2X9zroG2PWO0Hr3S61/e5Z//XPZFbA7Rq/bu//q3e+tdnnazJX5o7J2N15Vv8Hw1RPjTTZ35Xk87oPdkU/1fV+S94zqtFdy2zvda1/aRwK063J7h95dTVt7M/0V9GXzsr3LoG4j6nK7bPndSHvFv/atLoP1X7u9mZrnh/qgqZ2f7XJwRNbuiqrjbR/r0U7rvswu0LV9G8/f9j3j9WNsvF1r64wfq9H2YcpUO/Xza8fX3rVa3zP1CJzNOlAf2+FT69zUsl/L67523N9k9q2pZPqRQVPjaN/f7hunlu+pO8E344+WjHvZfJ76BlF7LNKzejf6wd5JtVnL7gB6MO6yWPbNrlWMe7Ph8Ndkdrd7eyNAXZ7qXeVV++2km7PY733ztjbzVdF6LDE+5mr3Q1OmjqtqW+361y4/7fZh/PiFQ2mzXy9uv0k29fiNqfrVeN7en2Wnvctu2Tb1YEx9VsOofNnvrQdyJ/kqje+Cn5pP92febTS9D8b2aBXG/d6q09H6cpiGKUOmHxtVb4CbuuFq2f5z6q7XA52PLpuvyx6ZscyyEHbqW34bnU8e7DiS5dv8L06U1XPKqW9ILLPskRzJ8rxiWfkXlpQvm7Zl5ePz7mQ2Pd85ej0ePuVQrVtT86ld/sb715sWqyfZOKO6fYNhU9OxbL+YHLpjjwf6yJb762A/t818G2ez4xi31eaW45/tEyRqtrY3yd9IcnFmn8OTkzwmGz9u5oCd3Qp+NrOD+B9P8qSsPU7iIZnNqO9M8nVZewTHefP3PSSzMHXv/P1/I2sz8nczu4v7q5M8MWuPKcm8nfak4avmZY+cj/uO+c/6nOmpmf83svist6+d/z5kdmdu3aj/+bz87qw/iWy/Tr43sxW5DcfbleX35+O4PWuPkagHs7V/7TIwfv5ne/Jfw9vxydj4kSf1ivHDsv5r5DXErHect+F6/bpufbZu26c2nGyN/8hn+55PZ/3XbatlV1ynduwPz/ppbU/E2q9Nt3c8tu230zd18FE/i49nc6HhsjrjDUh74tg+3/2ezB5bU4fVPnw+a4FdvdO5bmC+OrNlZzwfp0KNahzM17bqxYL2oKWug+NpqXXaZbmd7qNGdW/K2rrejndZn6qpcdc263P1P5P1z6ddthMeP/+7tjm+kli3D+2zpmsbezLbRrRBX10njsza44/Gy9mXsvhMumXLesnafKoHxnVe3Txva3wiX59TPIz+7c3i4xDqhcPabj1QrOrv4/m47GuC90fJ2mc7/qbIkaPXNSwa1zti9LO+tx3H1EXC8e/te5d9HXbZt3qW7Z+n2imj/tXx1T7W94zv0F52d8+fZPEAsr0jdDz+cfkjsraM7MnafuyI5mddPu7K2tX5kvX7gCGzdTtZ3PdM9X08ve17vpDF5XujE5j2QtPYk0ev6ze06nHI+ORyqq9T62jdDix7ZvgDtewi70btj08Wpi68jJ8XfTDa7XDbzioucI0tC5cPNO76mK6D+arl+JEJ4+msde7KbDvarn/tetve1dz+q8eP43E8LNMnV8u2L18zet2O784sHt9OLcd1vanfXGvn5+4kxy4Zd3383ZT2GcObne8bnZCN1+32GLu+Hn9uU+2O94n3Z7lt77Qct32gCz1T6/N4O1/7deSSOsu+uTM1/+7N7ELeRo86GJuqV/cNdXtXj13bZXo83nrx775ReUb1D2YZabWPJazt1Iud7SPFxtNTt4njZeXuUd3x3yGYOp5MFi+OLLvQsJkLVOP5sMrnsY6tKnBe1TNcV2Gj44uxktk5wFT5zUvaGZ8L1+3afaPyzUzrZs/r7o96XjDVl4N9hMeQ5eHtsm3+1CPxpvqSrP/7TJttZ3wTWWvqM03W8p/N9GmjYeNvdQ+Z7S8f35SNP9tlx7btMfJmLctQxuo+derc4nGL1ZNsfKd8Pc9IFqdlalme2s/Vegf7LbRln9Gy5W/qjvkDtXUwDva44/4cp2yUK0wZH9PUHKge59bzwHr88/cyy1yeldlx6O1ZfoFjYSRbzfGZBc6PT/JPsvb83PoMpr2ZPVrkUZnd+XFP1v5A3N6sndA+NGt/KfPKzJ43/APztu7M2knuvUk+ldmJy955W7uzdmBza5I3Zu1AsQ04Pp+1k4h6Z1ktvzVrd2TXO2Fr+Pjo+c+/zNoz4uqBfJ3WZO2u4drmX2TtDzD9g6w9EuSrMjuo2jOfJ1NXCOvd0lV7J1btQ3sAURfKuhzVP+yXLIZ6d2ZtQ1HD0fYu7BqwjZ+H+ZujPtY222fejk8Kb8paKNIGkMvuzG3vUm3HXUOVdty1bhvyVVMnMXWlnTo4LpldhGnvhm7vgG7vum/fX8vrsy/bP75XA6y9ze/3ZrZTGZ+03ZG1kGh3Zs81b69K7s1sHRrfSXXjxPTU+XBb1s/ztr3x8xnb9ajWb4e342h3ru3B/x2ZfXOh1QYt4x3E1A63/YNlVd023JW1Cy27s/YHYccHju2zU2vZ7iS/1/SjXrQZ5u23F8buzvpguW5LjszaxYV7MvvDcnXDXt/7NVn7rOs07M7i8t6uO/W56e16c0tmy8n4RL792U7jUVm/TUrWPwNvvA1I1j+buP67L7NtYx3WXvCoJ8vtsyfb6RkfEN2T2XPq6vPW67JVt6/tTvGu5nV74txu2+sfUGz/iFbdDrbzr17IaL910F59viuz7XMtb9fpDzV9ar/R0j4zvl1u2zvq2+W8DTzqxYfxncntwf+Q2b6w7Utt74lZDFDqBa3x59qGr1Ub7CZrB/Ljb+vsyWz/9NCsBQafz/rP9ejmPW1o1O6Lav26nW8/98z7siuLy/fuzEKZcb/q7+OLdnVeXZ/12ufQ1jv/D+S+zI476vuq+nc0yqhsWQi9rO2pOnV9G7dR/yDi2JD1F27rPqadL3Wax9vE8Tj2jobV4e12anzXSl2GN3tnbX09npapkGm8DC1rf+pOri9m9rcB2mm+Pev/Lkg7jvFxwZ2Z/XHi8TZsT9Ye1dY+s7weJ9Z9R3tRaE9my8fNWTxeSWbLZl3/6h+/rOOaCrna7Vj7jYV6obL9rOvxR7tNaMOE8bcUxwHlfVnczrX70PaPa7bL3fii2rL1YWqZbPvY7sum2tqXxePS3Vl/J127H2/rTR1jTy3HdRmZuiM7WbyhohpfRN1oWsfHXuNjymXzcuoustuT/J3MloXaXt0njttsjy/G32g9Imt/b+NhWZvOut8cby/qfH5oU7d9bntdDqv6bcT27yfUNqe+pbAna99qaKejLncPydp+f+ozGl8oSGbnlOM+JWvfzq3HbHU+Tv0x7GWmtmntsGqj8/zxsn6gOgc7fLzvnKo7dTyRLN+HJQ/8Ga4PxGZDvrrtXFZ/WfgztU/al/VhaN1mTM2fPZmtC+NjkLqNWhZGLduXDlnb/0z1a5nxdNRH9dW+VPVu82U+P1E2Ne/ac5Qp9ZGuy+rXn3dm7bx43P6y44hqHIZO5QTJ2vK77E7t8TRMbfenhrXab5TWbdq4nakLHVdl88vIsj4l0992rP0YHz/W+q2p9463vVOfXzV1oePuLH6LuPbpgXwzcKPPp9pomz71LYz2SQWtZXd8L1sXl20nNlp3lx0bLLurfNk2bkfWHxfUfKDe7FrLvjiv88L57+dmdkf2o5JcsUE/k2RrPSO7lPKuJN+ftTtP9uSBP8tvs+oBeN0YHmjje7Dqs6OnxrtVLzgA3B/tyd1W0e4jHkxtWPCVYisuH19pfEb9OpzbjGXLheUFAOArQw25601rD8/sHPqzmT2a9bzhAEH1lgqyAQAAAAD4yuNOXwAAAAAAuibIBgAAAACga4JsAAAAAAC6JsgGAAAAAKBrgmwAAAAAALomyAYAgMOglHLnkvK3l1K2P9j9AQCAngmyAQAAAADo2lGHuwMAAPCVrJRSkrwhyfcm+csk5fD2CAAA+uOObAAAOLzOTPJNSf5hkhcn+Y7D2x0AAOiPIBsAAA6v70ryrmEY9g7DcFOS3zrcHQIAgN4IsgEA4PAbDncHAACgZ4JsAAA4vN6f5OxSypGllMcm+Z7D3SEAAOiNP/YIAACH12WZ/aHHP0ny50l+5/B2BwAA+lOGwbcYAQAAAADol0eLAAAAAADQNUE2AAAAAABdE2QDAAAAANA1QTYAAAAAAF0TZAMAAAAA0DVBNgAAAAAAXRNkAwAAAADQNUE2AAAAAABd+/8BdC1dySnKVB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p:cNvSpPr txBox="1"/>
          <p:nvPr/>
        </p:nvSpPr>
        <p:spPr>
          <a:xfrm>
            <a:off x="-83977" y="9874"/>
            <a:ext cx="9144000" cy="369332"/>
          </a:xfrm>
          <a:prstGeom prst="rect">
            <a:avLst/>
          </a:prstGeom>
          <a:noFill/>
        </p:spPr>
        <p:txBody>
          <a:bodyPr wrap="square" rtlCol="0">
            <a:spAutoFit/>
          </a:bodyPr>
          <a:lstStyle/>
          <a:p>
            <a:pPr algn="ctr"/>
            <a:r>
              <a:rPr lang="en-IN" b="1" u="sng" dirty="0"/>
              <a:t>Brand</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7" y="351435"/>
            <a:ext cx="9144000" cy="1565397"/>
          </a:xfrm>
          <a:prstGeom prst="rect">
            <a:avLst/>
          </a:prstGeom>
        </p:spPr>
      </p:pic>
      <p:sp>
        <p:nvSpPr>
          <p:cNvPr id="7" name="Rectangle 6"/>
          <p:cNvSpPr/>
          <p:nvPr/>
        </p:nvSpPr>
        <p:spPr>
          <a:xfrm>
            <a:off x="11120" y="1916832"/>
            <a:ext cx="9158745" cy="3785652"/>
          </a:xfrm>
          <a:prstGeom prst="rect">
            <a:avLst/>
          </a:prstGeom>
        </p:spPr>
        <p:txBody>
          <a:bodyPr wrap="square">
            <a:spAutoFit/>
          </a:bodyPr>
          <a:lstStyle/>
          <a:p>
            <a:pPr marL="285750" indent="-285750">
              <a:buFont typeface="Arial" pitchFamily="34" charset="0"/>
              <a:buChar char="•"/>
            </a:pPr>
            <a:r>
              <a:rPr lang="en-IN" sz="1600" dirty="0" smtClean="0"/>
              <a:t>1325 used cars are </a:t>
            </a:r>
            <a:r>
              <a:rPr lang="en-IN" sz="1600" dirty="0" err="1"/>
              <a:t>Maruti</a:t>
            </a:r>
            <a:r>
              <a:rPr lang="en-IN" sz="1600" dirty="0"/>
              <a:t> </a:t>
            </a:r>
            <a:r>
              <a:rPr lang="en-IN" sz="1600" dirty="0" smtClean="0"/>
              <a:t>Suzuki</a:t>
            </a:r>
          </a:p>
          <a:p>
            <a:pPr marL="285750" indent="-285750">
              <a:buFont typeface="Arial" pitchFamily="34" charset="0"/>
              <a:buChar char="•"/>
            </a:pPr>
            <a:r>
              <a:rPr lang="en-IN" sz="1600" dirty="0"/>
              <a:t>1085 used cars are </a:t>
            </a:r>
            <a:r>
              <a:rPr lang="en-IN" sz="1600" dirty="0" smtClean="0"/>
              <a:t>Hyundai </a:t>
            </a:r>
          </a:p>
          <a:p>
            <a:pPr marL="285750" indent="-285750">
              <a:buFont typeface="Arial" pitchFamily="34" charset="0"/>
              <a:buChar char="•"/>
            </a:pPr>
            <a:r>
              <a:rPr lang="en-IN" sz="1600" dirty="0" smtClean="0"/>
              <a:t>609 </a:t>
            </a:r>
            <a:r>
              <a:rPr lang="en-IN" sz="1600" dirty="0"/>
              <a:t>used cars are </a:t>
            </a:r>
            <a:r>
              <a:rPr lang="en-IN" sz="1600" dirty="0" smtClean="0"/>
              <a:t>Honda </a:t>
            </a:r>
          </a:p>
          <a:p>
            <a:pPr marL="285750" indent="-285750">
              <a:buFont typeface="Arial" pitchFamily="34" charset="0"/>
              <a:buChar char="•"/>
            </a:pPr>
            <a:r>
              <a:rPr lang="en-IN" sz="1600" dirty="0"/>
              <a:t>352 used cars are </a:t>
            </a:r>
            <a:r>
              <a:rPr lang="en-IN" sz="1600" dirty="0" smtClean="0"/>
              <a:t>Mahindra </a:t>
            </a:r>
          </a:p>
          <a:p>
            <a:pPr marL="285750" indent="-285750">
              <a:buFont typeface="Arial" pitchFamily="34" charset="0"/>
              <a:buChar char="•"/>
            </a:pPr>
            <a:r>
              <a:rPr lang="en-IN" sz="1600" dirty="0"/>
              <a:t>329 used cars are </a:t>
            </a:r>
            <a:r>
              <a:rPr lang="en-IN" sz="1600" dirty="0" smtClean="0"/>
              <a:t>Toyota </a:t>
            </a:r>
          </a:p>
          <a:p>
            <a:pPr marL="285750" indent="-285750">
              <a:buFont typeface="Arial" pitchFamily="34" charset="0"/>
              <a:buChar char="•"/>
            </a:pPr>
            <a:r>
              <a:rPr lang="en-IN" sz="1600" dirty="0" smtClean="0"/>
              <a:t>247 </a:t>
            </a:r>
            <a:r>
              <a:rPr lang="en-IN" sz="1600" dirty="0"/>
              <a:t>used cars are </a:t>
            </a:r>
            <a:r>
              <a:rPr lang="en-IN" sz="1600" dirty="0" smtClean="0"/>
              <a:t>Renault </a:t>
            </a:r>
          </a:p>
          <a:p>
            <a:pPr marL="285750" indent="-285750">
              <a:buFont typeface="Arial" pitchFamily="34" charset="0"/>
              <a:buChar char="•"/>
            </a:pPr>
            <a:r>
              <a:rPr lang="en-IN" sz="1600" dirty="0"/>
              <a:t>218 used cars are </a:t>
            </a:r>
            <a:r>
              <a:rPr lang="en-IN" sz="1600" dirty="0" smtClean="0"/>
              <a:t>Tata </a:t>
            </a:r>
          </a:p>
          <a:p>
            <a:pPr marL="285750" indent="-285750">
              <a:buFont typeface="Arial" pitchFamily="34" charset="0"/>
              <a:buChar char="•"/>
            </a:pPr>
            <a:r>
              <a:rPr lang="en-IN" sz="1600" dirty="0"/>
              <a:t>217 used cars are </a:t>
            </a:r>
            <a:r>
              <a:rPr lang="en-IN" sz="1600" dirty="0" smtClean="0"/>
              <a:t>Mercedes-Benz </a:t>
            </a:r>
          </a:p>
          <a:p>
            <a:pPr marL="285750" indent="-285750">
              <a:buFont typeface="Arial" pitchFamily="34" charset="0"/>
              <a:buChar char="•"/>
            </a:pPr>
            <a:r>
              <a:rPr lang="en-IN" sz="1600" dirty="0"/>
              <a:t>204 used cars are </a:t>
            </a:r>
            <a:r>
              <a:rPr lang="en-IN" sz="1600" dirty="0" smtClean="0"/>
              <a:t>Ford </a:t>
            </a:r>
          </a:p>
          <a:p>
            <a:pPr marL="285750" indent="-285750">
              <a:buFont typeface="Arial" pitchFamily="34" charset="0"/>
              <a:buChar char="•"/>
            </a:pPr>
            <a:r>
              <a:rPr lang="en-IN" sz="1600" dirty="0"/>
              <a:t>194 used cars are </a:t>
            </a:r>
            <a:r>
              <a:rPr lang="en-IN" sz="1600" dirty="0" smtClean="0"/>
              <a:t>Volkswagen </a:t>
            </a:r>
          </a:p>
          <a:p>
            <a:pPr marL="285750" indent="-285750">
              <a:buFont typeface="Arial" pitchFamily="34" charset="0"/>
              <a:buChar char="•"/>
            </a:pPr>
            <a:r>
              <a:rPr lang="en-IN" sz="1600" dirty="0"/>
              <a:t>182 used cars are </a:t>
            </a:r>
            <a:r>
              <a:rPr lang="en-IN" sz="1600" dirty="0" smtClean="0"/>
              <a:t>BMW </a:t>
            </a:r>
          </a:p>
          <a:p>
            <a:pPr marL="285750" indent="-285750">
              <a:buFont typeface="Arial" pitchFamily="34" charset="0"/>
              <a:buChar char="•"/>
            </a:pPr>
            <a:r>
              <a:rPr lang="en-IN" sz="1600" dirty="0"/>
              <a:t>161 used cars are </a:t>
            </a:r>
            <a:r>
              <a:rPr lang="en-IN" sz="1600" dirty="0" smtClean="0"/>
              <a:t>Audi </a:t>
            </a:r>
          </a:p>
          <a:p>
            <a:pPr marL="285750" indent="-285750">
              <a:buFont typeface="Arial" pitchFamily="34" charset="0"/>
              <a:buChar char="•"/>
            </a:pPr>
            <a:r>
              <a:rPr lang="en-IN" sz="1600" dirty="0"/>
              <a:t>135 used cars are </a:t>
            </a:r>
            <a:r>
              <a:rPr lang="en-IN" sz="1600" dirty="0" smtClean="0"/>
              <a:t>Skoda</a:t>
            </a:r>
          </a:p>
          <a:p>
            <a:pPr marL="285750" indent="-285750">
              <a:buFont typeface="Arial" pitchFamily="34" charset="0"/>
              <a:buChar char="•"/>
            </a:pPr>
            <a:r>
              <a:rPr lang="en-IN" sz="1600" dirty="0"/>
              <a:t>109 used cars are Jeep </a:t>
            </a:r>
          </a:p>
          <a:p>
            <a:r>
              <a:rPr lang="en-IN" sz="1600" dirty="0" smtClean="0"/>
              <a:t> </a:t>
            </a:r>
          </a:p>
        </p:txBody>
      </p:sp>
      <p:sp>
        <p:nvSpPr>
          <p:cNvPr id="8" name="TextBox 7"/>
          <p:cNvSpPr txBox="1"/>
          <p:nvPr/>
        </p:nvSpPr>
        <p:spPr>
          <a:xfrm>
            <a:off x="3203848" y="1935591"/>
            <a:ext cx="5760640" cy="3785652"/>
          </a:xfrm>
          <a:prstGeom prst="rect">
            <a:avLst/>
          </a:prstGeom>
          <a:noFill/>
        </p:spPr>
        <p:txBody>
          <a:bodyPr wrap="square" rtlCol="0">
            <a:spAutoFit/>
          </a:bodyPr>
          <a:lstStyle/>
          <a:p>
            <a:pPr marL="285750" indent="-285750">
              <a:buFont typeface="Arial" pitchFamily="34" charset="0"/>
              <a:buChar char="•"/>
            </a:pPr>
            <a:r>
              <a:rPr lang="en-IN" sz="1600" dirty="0" smtClean="0"/>
              <a:t>106 </a:t>
            </a:r>
            <a:r>
              <a:rPr lang="en-IN" sz="1600" dirty="0"/>
              <a:t>used cars are Kia </a:t>
            </a:r>
          </a:p>
          <a:p>
            <a:pPr marL="285750" indent="-285750">
              <a:buFont typeface="Arial" pitchFamily="34" charset="0"/>
              <a:buChar char="•"/>
            </a:pPr>
            <a:r>
              <a:rPr lang="en-IN" sz="1600" dirty="0"/>
              <a:t>105 used cars are MG </a:t>
            </a:r>
          </a:p>
          <a:p>
            <a:pPr marL="285750" indent="-285750">
              <a:buFont typeface="Arial" pitchFamily="34" charset="0"/>
              <a:buChar char="•"/>
            </a:pPr>
            <a:r>
              <a:rPr lang="en-IN" sz="1600" dirty="0"/>
              <a:t>95 used cars are Nissan </a:t>
            </a:r>
          </a:p>
          <a:p>
            <a:pPr marL="285750" indent="-285750">
              <a:buFont typeface="Arial" pitchFamily="34" charset="0"/>
              <a:buChar char="•"/>
            </a:pPr>
            <a:r>
              <a:rPr lang="en-IN" sz="1600" dirty="0"/>
              <a:t>78 used cars are </a:t>
            </a:r>
            <a:r>
              <a:rPr lang="en-IN" sz="1600" dirty="0" err="1"/>
              <a:t>Ssangyong</a:t>
            </a:r>
            <a:r>
              <a:rPr lang="en-IN" sz="1600" dirty="0"/>
              <a:t> </a:t>
            </a:r>
          </a:p>
          <a:p>
            <a:pPr marL="285750" indent="-285750">
              <a:buFont typeface="Arial" pitchFamily="34" charset="0"/>
              <a:buChar char="•"/>
            </a:pPr>
            <a:r>
              <a:rPr lang="en-IN" sz="1600" dirty="0"/>
              <a:t>76 used cars are Jaguar </a:t>
            </a:r>
          </a:p>
          <a:p>
            <a:pPr marL="285750" indent="-285750">
              <a:buFont typeface="Arial" pitchFamily="34" charset="0"/>
              <a:buChar char="•"/>
            </a:pPr>
            <a:r>
              <a:rPr lang="en-IN" sz="1600" dirty="0"/>
              <a:t>74 used cars are Land Rover </a:t>
            </a:r>
            <a:endParaRPr lang="en-IN" sz="1600" dirty="0" smtClean="0"/>
          </a:p>
          <a:p>
            <a:pPr marL="285750" indent="-285750">
              <a:buFont typeface="Arial" pitchFamily="34" charset="0"/>
              <a:buChar char="•"/>
            </a:pPr>
            <a:r>
              <a:rPr lang="en-IN" sz="1600" dirty="0" smtClean="0"/>
              <a:t>73 </a:t>
            </a:r>
            <a:r>
              <a:rPr lang="en-IN" sz="1600" dirty="0"/>
              <a:t>used cars are </a:t>
            </a:r>
            <a:r>
              <a:rPr lang="en-IN" sz="1600" dirty="0" smtClean="0"/>
              <a:t>Datsun </a:t>
            </a:r>
          </a:p>
          <a:p>
            <a:pPr marL="285750" indent="-285750">
              <a:buFont typeface="Arial" pitchFamily="34" charset="0"/>
              <a:buChar char="•"/>
            </a:pPr>
            <a:r>
              <a:rPr lang="en-IN" sz="1600" dirty="0" smtClean="0"/>
              <a:t>72 </a:t>
            </a:r>
            <a:r>
              <a:rPr lang="en-IN" sz="1600" dirty="0"/>
              <a:t>used cars are </a:t>
            </a:r>
            <a:r>
              <a:rPr lang="en-IN" sz="1600" dirty="0" smtClean="0"/>
              <a:t>Chevrolet </a:t>
            </a:r>
          </a:p>
          <a:p>
            <a:pPr marL="285750" indent="-285750">
              <a:buFont typeface="Arial" pitchFamily="34" charset="0"/>
              <a:buChar char="•"/>
            </a:pPr>
            <a:r>
              <a:rPr lang="en-IN" sz="1600" dirty="0" smtClean="0"/>
              <a:t>69 </a:t>
            </a:r>
            <a:r>
              <a:rPr lang="en-IN" sz="1600" dirty="0"/>
              <a:t>used cars are </a:t>
            </a:r>
            <a:r>
              <a:rPr lang="en-IN" sz="1600" dirty="0" smtClean="0"/>
              <a:t>Volvo </a:t>
            </a:r>
          </a:p>
          <a:p>
            <a:pPr marL="285750" indent="-285750">
              <a:buFont typeface="Arial" pitchFamily="34" charset="0"/>
              <a:buChar char="•"/>
            </a:pPr>
            <a:r>
              <a:rPr lang="en-IN" sz="1600" dirty="0" smtClean="0"/>
              <a:t>50 </a:t>
            </a:r>
            <a:r>
              <a:rPr lang="en-IN" sz="1600" dirty="0"/>
              <a:t>used cars are </a:t>
            </a:r>
            <a:r>
              <a:rPr lang="en-IN" sz="1600" dirty="0" smtClean="0"/>
              <a:t>Fiat </a:t>
            </a:r>
          </a:p>
          <a:p>
            <a:pPr marL="285750" indent="-285750">
              <a:buFont typeface="Arial" pitchFamily="34" charset="0"/>
              <a:buChar char="•"/>
            </a:pPr>
            <a:r>
              <a:rPr lang="en-IN" sz="1600" dirty="0" smtClean="0"/>
              <a:t>50</a:t>
            </a:r>
            <a:r>
              <a:rPr lang="en-IN" sz="1600" dirty="0"/>
              <a:t> used cars are</a:t>
            </a:r>
            <a:r>
              <a:rPr lang="en-IN" sz="1600" dirty="0" smtClean="0"/>
              <a:t> </a:t>
            </a:r>
            <a:r>
              <a:rPr lang="en-IN" sz="1600" dirty="0"/>
              <a:t>Mitsubishi </a:t>
            </a:r>
            <a:endParaRPr lang="en-IN" sz="1600" dirty="0" smtClean="0"/>
          </a:p>
          <a:p>
            <a:pPr marL="285750" indent="-285750">
              <a:buFont typeface="Arial" pitchFamily="34" charset="0"/>
              <a:buChar char="•"/>
            </a:pPr>
            <a:r>
              <a:rPr lang="en-IN" sz="1600" dirty="0" smtClean="0"/>
              <a:t>45 </a:t>
            </a:r>
            <a:r>
              <a:rPr lang="en-IN" sz="1600" dirty="0"/>
              <a:t>used cars are</a:t>
            </a:r>
            <a:r>
              <a:rPr lang="en-IN" sz="1600" dirty="0" smtClean="0"/>
              <a:t> </a:t>
            </a:r>
            <a:r>
              <a:rPr lang="en-IN" sz="1600" dirty="0"/>
              <a:t>Isuzu </a:t>
            </a:r>
            <a:endParaRPr lang="en-IN" sz="1600" dirty="0" smtClean="0"/>
          </a:p>
          <a:p>
            <a:pPr marL="285750" indent="-285750">
              <a:buFont typeface="Arial" pitchFamily="34" charset="0"/>
              <a:buChar char="•"/>
            </a:pPr>
            <a:r>
              <a:rPr lang="en-IN" sz="1600" dirty="0"/>
              <a:t>40 used cars are Opel </a:t>
            </a:r>
          </a:p>
          <a:p>
            <a:pPr marL="285750" indent="-285750">
              <a:buFont typeface="Arial" pitchFamily="34" charset="0"/>
              <a:buChar char="•"/>
            </a:pPr>
            <a:r>
              <a:rPr lang="en-IN" sz="1600" dirty="0"/>
              <a:t>40 used cars are Premier </a:t>
            </a:r>
          </a:p>
          <a:p>
            <a:endParaRPr lang="en-IN" sz="1600" dirty="0" smtClean="0"/>
          </a:p>
        </p:txBody>
      </p:sp>
      <p:sp>
        <p:nvSpPr>
          <p:cNvPr id="9" name="TextBox 8"/>
          <p:cNvSpPr txBox="1"/>
          <p:nvPr/>
        </p:nvSpPr>
        <p:spPr>
          <a:xfrm>
            <a:off x="6084168" y="1935591"/>
            <a:ext cx="3203848" cy="3570208"/>
          </a:xfrm>
          <a:prstGeom prst="rect">
            <a:avLst/>
          </a:prstGeom>
          <a:noFill/>
        </p:spPr>
        <p:txBody>
          <a:bodyPr wrap="square" rtlCol="0">
            <a:spAutoFit/>
          </a:bodyPr>
          <a:lstStyle/>
          <a:p>
            <a:pPr marL="285750" indent="-285750">
              <a:buFont typeface="Arial" pitchFamily="34" charset="0"/>
              <a:buChar char="•"/>
            </a:pPr>
            <a:r>
              <a:rPr lang="en-IN" sz="1600" dirty="0" smtClean="0"/>
              <a:t>40 </a:t>
            </a:r>
            <a:r>
              <a:rPr lang="en-IN" sz="1600" dirty="0"/>
              <a:t>used cars are </a:t>
            </a:r>
            <a:r>
              <a:rPr lang="en-IN" sz="1600" dirty="0" smtClean="0"/>
              <a:t>Ashok </a:t>
            </a:r>
            <a:r>
              <a:rPr lang="en-IN" sz="1600" dirty="0"/>
              <a:t>Leyland </a:t>
            </a:r>
            <a:endParaRPr lang="en-IN" sz="1600" dirty="0" smtClean="0"/>
          </a:p>
          <a:p>
            <a:pPr marL="285750" indent="-285750">
              <a:buFont typeface="Arial" pitchFamily="34" charset="0"/>
              <a:buChar char="•"/>
            </a:pPr>
            <a:r>
              <a:rPr lang="en-IN" sz="1600" dirty="0" smtClean="0"/>
              <a:t>40 </a:t>
            </a:r>
            <a:r>
              <a:rPr lang="en-IN" sz="1600" dirty="0"/>
              <a:t>used cars are </a:t>
            </a:r>
            <a:r>
              <a:rPr lang="en-IN" sz="1600" dirty="0" smtClean="0"/>
              <a:t>Bentley </a:t>
            </a:r>
          </a:p>
          <a:p>
            <a:pPr marL="285750" indent="-285750">
              <a:buFont typeface="Arial" pitchFamily="34" charset="0"/>
              <a:buChar char="•"/>
            </a:pPr>
            <a:r>
              <a:rPr lang="en-IN" sz="1600" dirty="0" smtClean="0"/>
              <a:t>40 </a:t>
            </a:r>
            <a:r>
              <a:rPr lang="en-IN" sz="1600" dirty="0"/>
              <a:t>used cars are </a:t>
            </a:r>
            <a:r>
              <a:rPr lang="en-IN" sz="1600" dirty="0" err="1" smtClean="0"/>
              <a:t>Eicher</a:t>
            </a:r>
            <a:r>
              <a:rPr lang="en-IN" sz="1600" dirty="0" smtClean="0"/>
              <a:t> </a:t>
            </a:r>
            <a:r>
              <a:rPr lang="en-IN" sz="1600" dirty="0"/>
              <a:t>Polaris </a:t>
            </a:r>
            <a:endParaRPr lang="en-IN" sz="1600" dirty="0" smtClean="0"/>
          </a:p>
          <a:p>
            <a:pPr marL="285750" indent="-285750">
              <a:buFont typeface="Arial" pitchFamily="34" charset="0"/>
              <a:buChar char="•"/>
            </a:pPr>
            <a:r>
              <a:rPr lang="en-IN" sz="1600" dirty="0" smtClean="0"/>
              <a:t>39 </a:t>
            </a:r>
            <a:r>
              <a:rPr lang="en-IN" sz="1600" dirty="0"/>
              <a:t>used cars are </a:t>
            </a:r>
            <a:r>
              <a:rPr lang="en-IN" sz="1600" dirty="0" smtClean="0"/>
              <a:t>Bajaj </a:t>
            </a:r>
          </a:p>
          <a:p>
            <a:pPr marL="285750" indent="-285750">
              <a:buFont typeface="Arial" pitchFamily="34" charset="0"/>
              <a:buChar char="•"/>
            </a:pPr>
            <a:r>
              <a:rPr lang="en-IN" sz="1600" dirty="0" smtClean="0"/>
              <a:t>39 </a:t>
            </a:r>
            <a:r>
              <a:rPr lang="en-IN" sz="1600" dirty="0"/>
              <a:t>used cars are </a:t>
            </a:r>
            <a:r>
              <a:rPr lang="en-IN" sz="1600" dirty="0" smtClean="0"/>
              <a:t>Ambassador </a:t>
            </a:r>
          </a:p>
          <a:p>
            <a:pPr marL="285750" indent="-285750">
              <a:buFont typeface="Arial" pitchFamily="34" charset="0"/>
              <a:buChar char="•"/>
            </a:pPr>
            <a:r>
              <a:rPr lang="en-IN" sz="1600" dirty="0" smtClean="0"/>
              <a:t>39 </a:t>
            </a:r>
            <a:r>
              <a:rPr lang="en-IN" sz="1600" dirty="0"/>
              <a:t>used cars are </a:t>
            </a:r>
            <a:r>
              <a:rPr lang="en-IN" sz="1600" dirty="0" smtClean="0"/>
              <a:t>Force </a:t>
            </a:r>
            <a:r>
              <a:rPr lang="en-IN" sz="1600" dirty="0"/>
              <a:t>Motors </a:t>
            </a:r>
            <a:endParaRPr lang="en-IN" sz="1600" dirty="0" smtClean="0"/>
          </a:p>
          <a:p>
            <a:pPr marL="285750" indent="-285750">
              <a:buFont typeface="Arial" pitchFamily="34" charset="0"/>
              <a:buChar char="•"/>
            </a:pPr>
            <a:r>
              <a:rPr lang="en-IN" sz="1600" dirty="0"/>
              <a:t>31 used cars are </a:t>
            </a:r>
            <a:r>
              <a:rPr lang="en-IN" sz="1600" dirty="0" smtClean="0"/>
              <a:t>Rolls-Royce </a:t>
            </a:r>
          </a:p>
          <a:p>
            <a:pPr marL="285750" indent="-285750">
              <a:buFont typeface="Arial" pitchFamily="34" charset="0"/>
              <a:buChar char="•"/>
            </a:pPr>
            <a:r>
              <a:rPr lang="en-IN" sz="1600" dirty="0" smtClean="0"/>
              <a:t>21 </a:t>
            </a:r>
            <a:r>
              <a:rPr lang="en-IN" sz="1600" dirty="0"/>
              <a:t>used cars are </a:t>
            </a:r>
            <a:r>
              <a:rPr lang="en-IN" sz="1600" dirty="0" smtClean="0"/>
              <a:t>Porsche </a:t>
            </a:r>
          </a:p>
          <a:p>
            <a:pPr marL="285750" indent="-285750">
              <a:buFont typeface="Arial" pitchFamily="34" charset="0"/>
              <a:buChar char="•"/>
            </a:pPr>
            <a:r>
              <a:rPr lang="en-IN" sz="1600" dirty="0" smtClean="0"/>
              <a:t>19 </a:t>
            </a:r>
            <a:r>
              <a:rPr lang="en-IN" sz="1600" dirty="0"/>
              <a:t>used cars are </a:t>
            </a:r>
            <a:r>
              <a:rPr lang="en-IN" sz="1600" dirty="0" smtClean="0"/>
              <a:t>Lamborghini </a:t>
            </a:r>
          </a:p>
          <a:p>
            <a:pPr marL="285750" indent="-285750">
              <a:buFont typeface="Arial" pitchFamily="34" charset="0"/>
              <a:buChar char="•"/>
            </a:pPr>
            <a:r>
              <a:rPr lang="en-IN" sz="1600" dirty="0" smtClean="0"/>
              <a:t>13 </a:t>
            </a:r>
            <a:r>
              <a:rPr lang="en-IN" sz="1600" dirty="0"/>
              <a:t>used cars are </a:t>
            </a:r>
            <a:r>
              <a:rPr lang="en-IN" sz="1600" dirty="0" smtClean="0"/>
              <a:t>Mini </a:t>
            </a:r>
          </a:p>
          <a:p>
            <a:pPr marL="285750" indent="-285750">
              <a:buFont typeface="Arial" pitchFamily="34" charset="0"/>
              <a:buChar char="•"/>
            </a:pPr>
            <a:r>
              <a:rPr lang="en-IN" sz="1600" dirty="0" smtClean="0"/>
              <a:t>1 </a:t>
            </a:r>
            <a:r>
              <a:rPr lang="en-IN" sz="1600" dirty="0"/>
              <a:t>used </a:t>
            </a:r>
            <a:r>
              <a:rPr lang="en-IN" sz="1600" dirty="0" smtClean="0"/>
              <a:t>car is Citroen </a:t>
            </a:r>
          </a:p>
          <a:p>
            <a:pPr marL="285750" indent="-285750">
              <a:buFont typeface="Arial" pitchFamily="34" charset="0"/>
              <a:buChar char="•"/>
            </a:pPr>
            <a:r>
              <a:rPr lang="en-IN" sz="1600" dirty="0" smtClean="0"/>
              <a:t>1 used car is Lexus  </a:t>
            </a:r>
          </a:p>
          <a:p>
            <a:pPr marL="285750" indent="-285750">
              <a:buFont typeface="Arial" pitchFamily="34" charset="0"/>
              <a:buChar char="•"/>
            </a:pPr>
            <a:r>
              <a:rPr lang="en-IN" sz="1600" dirty="0" smtClean="0"/>
              <a:t>1</a:t>
            </a:r>
            <a:r>
              <a:rPr lang="en-IN" sz="1600" dirty="0"/>
              <a:t> used car is </a:t>
            </a:r>
            <a:r>
              <a:rPr lang="en-IN" sz="1600" dirty="0" smtClean="0"/>
              <a:t>Force</a:t>
            </a:r>
            <a:endParaRPr lang="en-IN" sz="1600" dirty="0"/>
          </a:p>
          <a:p>
            <a:endParaRPr lang="en-IN" dirty="0"/>
          </a:p>
        </p:txBody>
      </p:sp>
      <p:sp>
        <p:nvSpPr>
          <p:cNvPr id="10" name="TextBox 9"/>
          <p:cNvSpPr txBox="1"/>
          <p:nvPr/>
        </p:nvSpPr>
        <p:spPr>
          <a:xfrm>
            <a:off x="827584" y="5927806"/>
            <a:ext cx="77048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dirty="0" smtClean="0">
                <a:solidFill>
                  <a:schemeClr val="tx2"/>
                </a:solidFill>
              </a:rPr>
              <a:t>Encoding object data in numeric using Label Encoder</a:t>
            </a:r>
            <a:endParaRPr lang="en-IN" sz="2400" b="1" dirty="0">
              <a:solidFill>
                <a:schemeClr val="tx2"/>
              </a:solidFill>
            </a:endParaRPr>
          </a:p>
        </p:txBody>
      </p:sp>
      <p:cxnSp>
        <p:nvCxnSpPr>
          <p:cNvPr id="11" name="Straight Arrow Connector 10"/>
          <p:cNvCxnSpPr/>
          <p:nvPr/>
        </p:nvCxnSpPr>
        <p:spPr>
          <a:xfrm>
            <a:off x="4572000" y="5505799"/>
            <a:ext cx="0" cy="299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742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3788</TotalTime>
  <Words>1464</Words>
  <Application>Microsoft Office PowerPoint</Application>
  <PresentationFormat>On-screen Show (4:3)</PresentationFormat>
  <Paragraphs>243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Car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acer</dc:creator>
  <cp:lastModifiedBy>acer</cp:lastModifiedBy>
  <cp:revision>110</cp:revision>
  <dcterms:created xsi:type="dcterms:W3CDTF">2022-08-06T02:21:52Z</dcterms:created>
  <dcterms:modified xsi:type="dcterms:W3CDTF">2022-08-29T12:34:29Z</dcterms:modified>
</cp:coreProperties>
</file>