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334" r:id="rId5"/>
    <p:sldId id="259" r:id="rId6"/>
    <p:sldId id="260" r:id="rId7"/>
    <p:sldId id="262" r:id="rId8"/>
    <p:sldId id="265" r:id="rId9"/>
    <p:sldId id="264" r:id="rId10"/>
    <p:sldId id="266" r:id="rId11"/>
    <p:sldId id="267" r:id="rId12"/>
    <p:sldId id="268" r:id="rId13"/>
    <p:sldId id="337" r:id="rId14"/>
    <p:sldId id="306" r:id="rId15"/>
    <p:sldId id="336" r:id="rId16"/>
    <p:sldId id="314" r:id="rId17"/>
    <p:sldId id="313" r:id="rId18"/>
    <p:sldId id="315" r:id="rId19"/>
    <p:sldId id="316" r:id="rId20"/>
    <p:sldId id="320" r:id="rId21"/>
    <p:sldId id="325" r:id="rId22"/>
    <p:sldId id="327" r:id="rId23"/>
    <p:sldId id="328" r:id="rId24"/>
    <p:sldId id="329" r:id="rId25"/>
    <p:sldId id="330" r:id="rId26"/>
    <p:sldId id="332" r:id="rId27"/>
    <p:sldId id="33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851A9-406F-4DA7-82CB-C68883AC99CC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CA5FB-3727-439C-84B9-2EB3C59A0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208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A5FB-3727-439C-84B9-2EB3C59A00B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135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A5FB-3727-439C-84B9-2EB3C59A00B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888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42D5-967A-41B9-906D-077454112897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CA73-84B8-49CF-B040-BD70E2467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7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42D5-967A-41B9-906D-077454112897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CA73-84B8-49CF-B040-BD70E2467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40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42D5-967A-41B9-906D-077454112897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CA73-84B8-49CF-B040-BD70E2467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71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42D5-967A-41B9-906D-077454112897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CA73-84B8-49CF-B040-BD70E2467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9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42D5-967A-41B9-906D-077454112897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CA73-84B8-49CF-B040-BD70E2467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85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42D5-967A-41B9-906D-077454112897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CA73-84B8-49CF-B040-BD70E2467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97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42D5-967A-41B9-906D-077454112897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CA73-84B8-49CF-B040-BD70E2467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68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42D5-967A-41B9-906D-077454112897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CA73-84B8-49CF-B040-BD70E2467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59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42D5-967A-41B9-906D-077454112897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CA73-84B8-49CF-B040-BD70E2467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69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42D5-967A-41B9-906D-077454112897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CA73-84B8-49CF-B040-BD70E2467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91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42D5-967A-41B9-906D-077454112897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CA73-84B8-49CF-B040-BD70E2467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304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042D5-967A-41B9-906D-077454112897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BCA73-84B8-49CF-B040-BD70E2467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11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636912"/>
            <a:ext cx="7772400" cy="1470025"/>
          </a:xfrm>
        </p:spPr>
        <p:txBody>
          <a:bodyPr/>
          <a:lstStyle/>
          <a:p>
            <a:r>
              <a:rPr lang="en-IN" b="1" u="sng" dirty="0" smtClean="0"/>
              <a:t>Flight</a:t>
            </a:r>
            <a:r>
              <a:rPr lang="en-IN" b="1" u="sng" dirty="0" smtClean="0"/>
              <a:t> </a:t>
            </a:r>
            <a:r>
              <a:rPr lang="en-IN" b="1" u="sng" dirty="0" smtClean="0"/>
              <a:t>Price Prediction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3731628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41784" y="68"/>
            <a:ext cx="388843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2400" b="1" u="sng" dirty="0" smtClean="0"/>
              <a:t>Month </a:t>
            </a:r>
            <a:r>
              <a:rPr lang="en-IN" sz="2400" b="1" u="sng" dirty="0"/>
              <a:t>of Journey</a:t>
            </a:r>
            <a:endParaRPr lang="en-IN" sz="2400" b="1" u="sng" dirty="0" smtClean="0"/>
          </a:p>
        </p:txBody>
      </p:sp>
      <p:sp>
        <p:nvSpPr>
          <p:cNvPr id="5" name="Rectangle 4"/>
          <p:cNvSpPr/>
          <p:nvPr/>
        </p:nvSpPr>
        <p:spPr>
          <a:xfrm>
            <a:off x="0" y="3479611"/>
            <a:ext cx="53251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smtClean="0"/>
              <a:t>	</a:t>
            </a:r>
          </a:p>
          <a:p>
            <a:r>
              <a:rPr lang="en-IN" sz="1200" dirty="0" smtClean="0"/>
              <a:t>	</a:t>
            </a:r>
            <a:endParaRPr lang="en-IN" sz="1200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644008" y="0"/>
            <a:ext cx="0" cy="27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4852244" y="-18549"/>
            <a:ext cx="432642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2400" b="1" u="sng" dirty="0" smtClean="0">
                <a:solidFill>
                  <a:prstClr val="black"/>
                </a:solidFill>
              </a:rPr>
              <a:t>Source</a:t>
            </a:r>
            <a:endParaRPr lang="en-IN" sz="2400" b="1" u="sng" dirty="0" smtClean="0">
              <a:solidFill>
                <a:prstClr val="black"/>
              </a:solidFill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8219" y="3142637"/>
            <a:ext cx="457152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dirty="0" smtClean="0"/>
              <a:t>1143  flights depart in December</a:t>
            </a:r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dirty="0" smtClean="0"/>
              <a:t>845 flights depart in November</a:t>
            </a:r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dirty="0" smtClean="0"/>
              <a:t>282 flights depart in October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31376" y="6027003"/>
            <a:ext cx="429175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tx2"/>
                </a:solidFill>
              </a:rPr>
              <a:t>Encoding object data in numeric using Label Encoder</a:t>
            </a:r>
            <a:endParaRPr lang="en-IN" sz="2400" b="1" dirty="0">
              <a:solidFill>
                <a:schemeClr val="tx2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19265" y="5645483"/>
            <a:ext cx="0" cy="2995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85" y="361143"/>
            <a:ext cx="4106700" cy="27655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1784" y="4940906"/>
            <a:ext cx="388843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tx2"/>
                </a:solidFill>
              </a:rPr>
              <a:t>Encoding object data in numeric using Label Encoder</a:t>
            </a:r>
            <a:endParaRPr lang="en-IN" sz="2400" b="1" dirty="0">
              <a:solidFill>
                <a:schemeClr val="tx2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72145" y="4113929"/>
            <a:ext cx="0" cy="2995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914" y="350783"/>
            <a:ext cx="4214848" cy="2786247"/>
          </a:xfrm>
          <a:prstGeom prst="rect">
            <a:avLst/>
          </a:prstGeom>
        </p:spPr>
      </p:pic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4889050" y="3120837"/>
            <a:ext cx="4234083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sz="1400" dirty="0" smtClean="0"/>
              <a:t>576 flights depart from Mumbai</a:t>
            </a:r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sz="1400" dirty="0"/>
              <a:t>4</a:t>
            </a:r>
            <a:r>
              <a:rPr lang="en-IN" sz="1400" dirty="0" smtClean="0"/>
              <a:t>90 </a:t>
            </a:r>
            <a:r>
              <a:rPr lang="en-IN" sz="1400" dirty="0"/>
              <a:t>flights depart </a:t>
            </a:r>
            <a:r>
              <a:rPr lang="en-IN" sz="1400" dirty="0" smtClean="0"/>
              <a:t>from </a:t>
            </a:r>
            <a:r>
              <a:rPr lang="en-IN" sz="1400" dirty="0" err="1" smtClean="0"/>
              <a:t>Banglore</a:t>
            </a:r>
            <a:endParaRPr lang="en-IN" sz="1400" dirty="0" smtClean="0"/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sz="1400" dirty="0" smtClean="0"/>
              <a:t>475 </a:t>
            </a:r>
            <a:r>
              <a:rPr lang="en-IN" sz="1400" dirty="0"/>
              <a:t>flights depart </a:t>
            </a:r>
            <a:r>
              <a:rPr lang="en-IN" sz="1400" dirty="0" smtClean="0"/>
              <a:t>from Delhi</a:t>
            </a:r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sz="1400" dirty="0" smtClean="0"/>
              <a:t>324 </a:t>
            </a:r>
            <a:r>
              <a:rPr lang="en-IN" sz="1400" dirty="0"/>
              <a:t>flights depart </a:t>
            </a:r>
            <a:r>
              <a:rPr lang="en-IN" sz="1400" dirty="0" smtClean="0"/>
              <a:t>from Kolkata</a:t>
            </a:r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sz="1400" dirty="0" smtClean="0"/>
              <a:t>96 </a:t>
            </a:r>
            <a:r>
              <a:rPr lang="en-IN" sz="1400" dirty="0"/>
              <a:t>flights depart </a:t>
            </a:r>
            <a:r>
              <a:rPr lang="en-IN" sz="1400" dirty="0" smtClean="0"/>
              <a:t>from Ahmedabad</a:t>
            </a:r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sz="1400" dirty="0" smtClean="0"/>
              <a:t>91 </a:t>
            </a:r>
            <a:r>
              <a:rPr lang="en-IN" sz="1400" dirty="0"/>
              <a:t>flights depart </a:t>
            </a:r>
            <a:r>
              <a:rPr lang="en-IN" sz="1400" dirty="0" smtClean="0"/>
              <a:t>from Hyderabad</a:t>
            </a:r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sz="1400" dirty="0" smtClean="0"/>
              <a:t>79 </a:t>
            </a:r>
            <a:r>
              <a:rPr lang="en-IN" sz="1400" dirty="0"/>
              <a:t>flights depart </a:t>
            </a:r>
            <a:r>
              <a:rPr lang="en-IN" sz="1400" dirty="0" smtClean="0"/>
              <a:t>from Chennai</a:t>
            </a:r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sz="1400" dirty="0" smtClean="0"/>
              <a:t>73 </a:t>
            </a:r>
            <a:r>
              <a:rPr lang="en-IN" sz="1400" dirty="0"/>
              <a:t>flights depart </a:t>
            </a:r>
            <a:r>
              <a:rPr lang="en-IN" sz="1400" dirty="0" smtClean="0"/>
              <a:t>from Guwahati</a:t>
            </a:r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sz="1400" dirty="0" smtClean="0"/>
              <a:t>19 </a:t>
            </a:r>
            <a:r>
              <a:rPr lang="en-IN" sz="1400" dirty="0"/>
              <a:t>flights depart </a:t>
            </a:r>
            <a:r>
              <a:rPr lang="en-IN" sz="1400" dirty="0" smtClean="0"/>
              <a:t>from </a:t>
            </a:r>
            <a:r>
              <a:rPr lang="en-IN" sz="1400" dirty="0" err="1" smtClean="0"/>
              <a:t>Lucknow</a:t>
            </a:r>
            <a:endParaRPr lang="en-IN" sz="1400" dirty="0" smtClean="0"/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sz="1400" dirty="0" smtClean="0"/>
              <a:t>18 </a:t>
            </a:r>
            <a:r>
              <a:rPr lang="en-IN" sz="1400" dirty="0"/>
              <a:t>flights depart </a:t>
            </a:r>
            <a:r>
              <a:rPr lang="en-IN" sz="1400" dirty="0" smtClean="0"/>
              <a:t>from Nagpur</a:t>
            </a:r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sz="1400" dirty="0" smtClean="0"/>
              <a:t>16 </a:t>
            </a:r>
            <a:r>
              <a:rPr lang="en-IN" sz="1400" dirty="0"/>
              <a:t>flights depart </a:t>
            </a:r>
            <a:r>
              <a:rPr lang="en-IN" sz="1400" dirty="0" smtClean="0"/>
              <a:t>from Indore</a:t>
            </a:r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sz="1400" dirty="0" smtClean="0"/>
              <a:t>13 </a:t>
            </a:r>
            <a:r>
              <a:rPr lang="en-IN" sz="1400" dirty="0"/>
              <a:t>flights depart </a:t>
            </a:r>
            <a:r>
              <a:rPr lang="en-IN" sz="1400" dirty="0" smtClean="0"/>
              <a:t>from Raipur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011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24581" y="-16600"/>
            <a:ext cx="147963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2400" b="1" u="sng" dirty="0" smtClean="0">
                <a:cs typeface="Arial" pitchFamily="34" charset="0"/>
              </a:rPr>
              <a:t>Destination</a:t>
            </a:r>
            <a:endParaRPr kumimoji="0" lang="en-US" sz="24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968087" y="-16601"/>
            <a:ext cx="201151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sz="2400" b="1" u="sng" dirty="0" smtClean="0">
                <a:cs typeface="Arial" pitchFamily="34" charset="0"/>
              </a:rPr>
              <a:t>Departure </a:t>
            </a:r>
            <a:r>
              <a:rPr lang="en-IN" sz="2400" b="1" u="sng" dirty="0">
                <a:cs typeface="Arial" pitchFamily="34" charset="0"/>
              </a:rPr>
              <a:t>Time</a:t>
            </a:r>
            <a:endParaRPr kumimoji="0" lang="en-US" sz="24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633" y="3044103"/>
            <a:ext cx="42576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IN" sz="1400" dirty="0" smtClean="0"/>
              <a:t>572 flights arrive at Mumbai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IN" sz="1400" dirty="0" smtClean="0"/>
              <a:t>455 </a:t>
            </a:r>
            <a:r>
              <a:rPr lang="en-IN" sz="1400" dirty="0"/>
              <a:t>flights arrive at </a:t>
            </a:r>
            <a:r>
              <a:rPr lang="en-IN" sz="1400" dirty="0" smtClean="0"/>
              <a:t> Delhi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IN" sz="1400" dirty="0" smtClean="0"/>
              <a:t>445 </a:t>
            </a:r>
            <a:r>
              <a:rPr lang="en-IN" sz="1400" dirty="0"/>
              <a:t>flights arrive at </a:t>
            </a:r>
            <a:r>
              <a:rPr lang="en-IN" sz="1400" dirty="0" smtClean="0"/>
              <a:t> Bangalore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IN" sz="1400" dirty="0"/>
              <a:t>393 flights arrive at  </a:t>
            </a:r>
            <a:r>
              <a:rPr lang="en-IN" sz="1400" dirty="0" smtClean="0"/>
              <a:t>Kolkata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IN" sz="1400" dirty="0" smtClean="0"/>
              <a:t>96 </a:t>
            </a:r>
            <a:r>
              <a:rPr lang="en-IN" sz="1400" dirty="0"/>
              <a:t>flights arrive at </a:t>
            </a:r>
            <a:r>
              <a:rPr lang="en-IN" sz="1400" dirty="0" smtClean="0"/>
              <a:t> Hyderabad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IN" sz="1400" dirty="0" smtClean="0"/>
              <a:t>91 </a:t>
            </a:r>
            <a:r>
              <a:rPr lang="en-IN" sz="1400" dirty="0"/>
              <a:t>flights arrive at </a:t>
            </a:r>
            <a:r>
              <a:rPr lang="en-IN" sz="1400" dirty="0" smtClean="0"/>
              <a:t>Ahmedabad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IN" sz="1400" dirty="0" smtClean="0"/>
              <a:t>79 </a:t>
            </a:r>
            <a:r>
              <a:rPr lang="en-IN" sz="1400" dirty="0"/>
              <a:t>flights arrive at </a:t>
            </a:r>
            <a:r>
              <a:rPr lang="en-IN" sz="1400" dirty="0" smtClean="0"/>
              <a:t> Guwahati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IN" sz="1400" dirty="0" smtClean="0"/>
              <a:t>73 </a:t>
            </a:r>
            <a:r>
              <a:rPr lang="en-IN" sz="1400" dirty="0"/>
              <a:t>flights arrive at </a:t>
            </a:r>
            <a:r>
              <a:rPr lang="en-IN" sz="1400" dirty="0" smtClean="0"/>
              <a:t>Chennai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IN" sz="1400" dirty="0" smtClean="0"/>
              <a:t>19 </a:t>
            </a:r>
            <a:r>
              <a:rPr lang="en-IN" sz="1400" dirty="0"/>
              <a:t>flights arrive at </a:t>
            </a:r>
            <a:r>
              <a:rPr lang="en-IN" sz="1400" dirty="0" smtClean="0"/>
              <a:t> Nagpur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IN" sz="1400" dirty="0" smtClean="0"/>
              <a:t>18 </a:t>
            </a:r>
            <a:r>
              <a:rPr lang="en-IN" sz="1400" dirty="0"/>
              <a:t>flights arrive at </a:t>
            </a:r>
            <a:r>
              <a:rPr lang="en-IN" sz="1400" dirty="0" err="1" smtClean="0"/>
              <a:t>Lucknow</a:t>
            </a:r>
            <a:endParaRPr lang="en-IN" sz="14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IN" sz="1400" dirty="0" smtClean="0"/>
              <a:t>16 </a:t>
            </a:r>
            <a:r>
              <a:rPr lang="en-IN" sz="1400" dirty="0"/>
              <a:t>flights arrive at </a:t>
            </a:r>
            <a:r>
              <a:rPr lang="en-IN" sz="1400" dirty="0" smtClean="0"/>
              <a:t> Raipur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IN" sz="1400" dirty="0" smtClean="0"/>
              <a:t>13 </a:t>
            </a:r>
            <a:r>
              <a:rPr lang="en-IN" sz="1400" dirty="0"/>
              <a:t>flights arrive at </a:t>
            </a:r>
            <a:r>
              <a:rPr lang="en-IN" sz="1400" dirty="0" smtClean="0"/>
              <a:t>Indore</a:t>
            </a:r>
            <a:endParaRPr lang="en-IN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751337" y="3356992"/>
            <a:ext cx="4321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Majority of the flights depart in the morning between 6.00 to 10.00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6" y="294701"/>
            <a:ext cx="4216566" cy="2801579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973843" y="4077072"/>
            <a:ext cx="0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41793" y="4580364"/>
            <a:ext cx="39401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Converting time to </a:t>
            </a:r>
            <a:r>
              <a:rPr lang="en-IN" b="1" dirty="0" err="1"/>
              <a:t>continous</a:t>
            </a:r>
            <a:r>
              <a:rPr lang="en-IN" b="1" dirty="0"/>
              <a:t> number</a:t>
            </a:r>
            <a:endParaRPr lang="en-IN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289388" y="5631302"/>
            <a:ext cx="0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128" y="354367"/>
            <a:ext cx="4340311" cy="288032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35633" y="5940805"/>
            <a:ext cx="388843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tx2"/>
                </a:solidFill>
              </a:rPr>
              <a:t>Encoding object data in numeric using Label Encoder</a:t>
            </a:r>
            <a:endParaRPr lang="en-IN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171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83963" y="23356"/>
            <a:ext cx="155042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2400" b="1" u="sng" dirty="0" smtClean="0"/>
              <a:t>Arrival </a:t>
            </a:r>
            <a:r>
              <a:rPr lang="en-IN" sz="2400" b="1" u="sng" dirty="0"/>
              <a:t>Time</a:t>
            </a:r>
            <a:endParaRPr kumimoji="0" lang="en-US" sz="24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600" y="37018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      </a:t>
            </a:r>
            <a:endParaRPr lang="en-IN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263957" y="36450"/>
            <a:ext cx="112370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2400" b="1" u="sng" dirty="0" smtClean="0">
                <a:cs typeface="Arial" pitchFamily="34" charset="0"/>
              </a:rPr>
              <a:t>Duration</a:t>
            </a:r>
            <a:endParaRPr kumimoji="0" lang="en-US" sz="24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48681"/>
            <a:ext cx="4507621" cy="273419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20" y="548682"/>
            <a:ext cx="4636380" cy="269306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3258" y="3459978"/>
            <a:ext cx="4321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Majority of the flights arrive in the evening between 7.00 to 12.00</a:t>
            </a:r>
            <a:endParaRPr lang="en-IN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315764" y="4180058"/>
            <a:ext cx="0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3714" y="4683350"/>
            <a:ext cx="39401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Converting time to </a:t>
            </a:r>
            <a:r>
              <a:rPr lang="en-IN" b="1" dirty="0" err="1"/>
              <a:t>continous</a:t>
            </a:r>
            <a:r>
              <a:rPr lang="en-IN" b="1" dirty="0"/>
              <a:t> number</a:t>
            </a:r>
            <a:endParaRPr lang="en-IN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623614" y="3424801"/>
            <a:ext cx="4321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Majority of the flights have a duration of 2-6 hours</a:t>
            </a:r>
            <a:endParaRPr lang="en-IN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846120" y="4144881"/>
            <a:ext cx="0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14070" y="4648173"/>
            <a:ext cx="39401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Converting time to </a:t>
            </a:r>
            <a:r>
              <a:rPr lang="en-IN" b="1" dirty="0" err="1"/>
              <a:t>continous</a:t>
            </a:r>
            <a:r>
              <a:rPr lang="en-IN" b="1" dirty="0"/>
              <a:t> number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47908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62094" y="23356"/>
            <a:ext cx="139416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2400" b="1" u="sng" dirty="0" smtClean="0"/>
              <a:t>Total </a:t>
            </a:r>
            <a:r>
              <a:rPr lang="en-IN" sz="2400" b="1" u="sng" dirty="0"/>
              <a:t>Stops</a:t>
            </a:r>
            <a:endParaRPr kumimoji="0" lang="en-US" sz="24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600" y="37018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      </a:t>
            </a:r>
            <a:endParaRPr lang="en-IN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510016" y="36450"/>
            <a:ext cx="63158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2400" b="1" u="sng" dirty="0" smtClean="0">
                <a:cs typeface="Arial" pitchFamily="34" charset="0"/>
              </a:rPr>
              <a:t>Price</a:t>
            </a:r>
            <a:endParaRPr kumimoji="0" lang="en-US" sz="24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0" y="1184708"/>
            <a:ext cx="4106489" cy="273419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082" y="1225834"/>
            <a:ext cx="4078075" cy="269306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2174" y="4048008"/>
            <a:ext cx="4321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1548 flights have 1(one) stop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451 flights have 2(two) stops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259 flights are non-stop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12 flights have 3(three) stops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121680" y="406170"/>
            <a:ext cx="39401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Replacing redundant stop </a:t>
            </a:r>
            <a:r>
              <a:rPr lang="en-IN" b="1" dirty="0" smtClean="0"/>
              <a:t>names and converting into integer type</a:t>
            </a:r>
            <a:endParaRPr lang="en-IN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665256" y="4084766"/>
            <a:ext cx="4321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Majority of the flights have a price of 7000 - 14000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4623613" y="438441"/>
            <a:ext cx="438305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Replacing ‘,’ in price and </a:t>
            </a:r>
            <a:r>
              <a:rPr lang="en-IN" b="1" dirty="0" err="1" smtClean="0"/>
              <a:t>conerting</a:t>
            </a:r>
            <a:r>
              <a:rPr lang="en-IN" b="1" dirty="0" smtClean="0"/>
              <a:t> into integer type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5033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6996" y="4089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/>
              <a:t>Statistical analysis using describe </a:t>
            </a:r>
            <a:r>
              <a:rPr lang="en-IN" sz="2800" dirty="0" smtClean="0"/>
              <a:t>method-</a:t>
            </a:r>
            <a:endParaRPr lang="en-IN" sz="28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3" t="36111" r="13547" b="24206"/>
          <a:stretch/>
        </p:blipFill>
        <p:spPr bwMode="auto">
          <a:xfrm>
            <a:off x="-26996" y="1556792"/>
            <a:ext cx="9144000" cy="378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230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35559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The Correlation Matrix using </a:t>
            </a:r>
            <a:r>
              <a:rPr lang="en-IN" sz="2400" dirty="0" err="1" smtClean="0"/>
              <a:t>heatmap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664"/>
            <a:ext cx="9144000" cy="639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07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89" y="116632"/>
            <a:ext cx="9144000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/>
              <a:t>Correlation between the columns and the label ‘Price’ using </a:t>
            </a:r>
            <a:r>
              <a:rPr lang="en-IN" sz="2800" dirty="0" err="1" smtClean="0"/>
              <a:t>corr</a:t>
            </a:r>
            <a:r>
              <a:rPr lang="en-IN" sz="2800" dirty="0" smtClean="0"/>
              <a:t> method-</a:t>
            </a:r>
          </a:p>
          <a:p>
            <a:pPr marL="1257300" lvl="2" indent="-342900">
              <a:buFont typeface="Courier New" pitchFamily="49" charset="0"/>
              <a:buChar char="o"/>
            </a:pPr>
            <a:r>
              <a:rPr lang="en-IN" sz="2000" dirty="0" smtClean="0"/>
              <a:t>Duration : 0.248551 </a:t>
            </a:r>
          </a:p>
          <a:p>
            <a:pPr marL="1257300" lvl="2" indent="-342900">
              <a:buFont typeface="Courier New" pitchFamily="49" charset="0"/>
              <a:buChar char="o"/>
            </a:pPr>
            <a:r>
              <a:rPr lang="en-IN" sz="2000" dirty="0" smtClean="0"/>
              <a:t>Total </a:t>
            </a:r>
            <a:r>
              <a:rPr lang="en-IN" sz="2000" dirty="0"/>
              <a:t>Stops :</a:t>
            </a:r>
            <a:r>
              <a:rPr lang="en-IN" sz="2000" dirty="0" smtClean="0"/>
              <a:t> 0.235351 </a:t>
            </a:r>
          </a:p>
          <a:p>
            <a:pPr marL="1257300" lvl="2" indent="-342900">
              <a:buFont typeface="Courier New" pitchFamily="49" charset="0"/>
              <a:buChar char="o"/>
            </a:pPr>
            <a:r>
              <a:rPr lang="en-IN" sz="2000" dirty="0" smtClean="0"/>
              <a:t>Month </a:t>
            </a:r>
            <a:r>
              <a:rPr lang="en-IN" sz="2000" dirty="0"/>
              <a:t>of Journey :</a:t>
            </a:r>
            <a:r>
              <a:rPr lang="en-IN" sz="2000" dirty="0" smtClean="0"/>
              <a:t> 0.209234 </a:t>
            </a:r>
          </a:p>
          <a:p>
            <a:pPr marL="1257300" lvl="2" indent="-342900">
              <a:buFont typeface="Courier New" pitchFamily="49" charset="0"/>
              <a:buChar char="o"/>
            </a:pPr>
            <a:r>
              <a:rPr lang="en-IN" sz="2000" dirty="0" smtClean="0"/>
              <a:t>Source : 0.131165 </a:t>
            </a:r>
          </a:p>
          <a:p>
            <a:pPr marL="1257300" lvl="2" indent="-342900">
              <a:buFont typeface="Courier New" pitchFamily="49" charset="0"/>
              <a:buChar char="o"/>
            </a:pPr>
            <a:r>
              <a:rPr lang="en-IN" sz="2000" dirty="0" smtClean="0"/>
              <a:t>Arrival </a:t>
            </a:r>
            <a:r>
              <a:rPr lang="en-IN" sz="2000" dirty="0"/>
              <a:t>Time :</a:t>
            </a:r>
            <a:r>
              <a:rPr lang="en-IN" sz="2000" dirty="0" smtClean="0"/>
              <a:t> 0.078749 </a:t>
            </a:r>
          </a:p>
          <a:p>
            <a:pPr marL="1257300" lvl="2" indent="-342900">
              <a:buFont typeface="Courier New" pitchFamily="49" charset="0"/>
              <a:buChar char="o"/>
            </a:pPr>
            <a:r>
              <a:rPr lang="en-IN" sz="2000" dirty="0" smtClean="0"/>
              <a:t>Airline : 0.047292 </a:t>
            </a:r>
          </a:p>
          <a:p>
            <a:pPr marL="1257300" lvl="2" indent="-342900">
              <a:buFont typeface="Courier New" pitchFamily="49" charset="0"/>
              <a:buChar char="o"/>
            </a:pPr>
            <a:r>
              <a:rPr lang="en-IN" sz="2000" dirty="0" smtClean="0"/>
              <a:t>Destination : -</a:t>
            </a:r>
            <a:r>
              <a:rPr lang="en-IN" sz="2000" dirty="0"/>
              <a:t>0.019074 </a:t>
            </a:r>
            <a:endParaRPr lang="en-IN" sz="2000" dirty="0" smtClean="0"/>
          </a:p>
          <a:p>
            <a:pPr marL="1257300" lvl="2" indent="-342900">
              <a:buFont typeface="Courier New" pitchFamily="49" charset="0"/>
              <a:buChar char="o"/>
            </a:pPr>
            <a:r>
              <a:rPr lang="en-IN" sz="2000" dirty="0" smtClean="0"/>
              <a:t>Departure </a:t>
            </a:r>
            <a:r>
              <a:rPr lang="en-IN" sz="2000" dirty="0"/>
              <a:t>Time </a:t>
            </a:r>
            <a:r>
              <a:rPr lang="en-IN" sz="2000" dirty="0" smtClean="0"/>
              <a:t>: -</a:t>
            </a:r>
            <a:r>
              <a:rPr lang="en-IN" sz="2000" dirty="0"/>
              <a:t>0.054397 </a:t>
            </a:r>
            <a:endParaRPr lang="en-IN" sz="2000" dirty="0" smtClean="0"/>
          </a:p>
          <a:p>
            <a:pPr marL="1257300" lvl="2" indent="-342900">
              <a:buFont typeface="Courier New" pitchFamily="49" charset="0"/>
              <a:buChar char="o"/>
            </a:pPr>
            <a:r>
              <a:rPr lang="en-IN" sz="2000" dirty="0" smtClean="0"/>
              <a:t>Date </a:t>
            </a:r>
            <a:r>
              <a:rPr lang="en-IN" sz="2000" dirty="0"/>
              <a:t>of Journey </a:t>
            </a:r>
            <a:r>
              <a:rPr lang="en-IN" sz="2000" dirty="0" smtClean="0"/>
              <a:t>: -0.197196</a:t>
            </a:r>
          </a:p>
          <a:p>
            <a:pPr lvl="2"/>
            <a:endParaRPr lang="en-IN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Duration is </a:t>
            </a:r>
            <a:r>
              <a:rPr lang="en-IN" dirty="0" smtClean="0"/>
              <a:t>24.85</a:t>
            </a:r>
            <a:r>
              <a:rPr lang="en-IN" dirty="0" smtClean="0"/>
              <a:t>% </a:t>
            </a:r>
            <a:r>
              <a:rPr lang="en-IN" dirty="0" smtClean="0"/>
              <a:t>positively correlated to ‘Price’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Total Stops is </a:t>
            </a:r>
            <a:r>
              <a:rPr lang="en-IN" dirty="0" smtClean="0"/>
              <a:t>23.53</a:t>
            </a:r>
            <a:r>
              <a:rPr lang="en-IN" dirty="0" smtClean="0"/>
              <a:t>% </a:t>
            </a:r>
            <a:r>
              <a:rPr lang="en-IN" dirty="0" smtClean="0"/>
              <a:t>positively correlated to ‘Price’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Month of Journey is </a:t>
            </a:r>
            <a:r>
              <a:rPr lang="en-IN" dirty="0" smtClean="0"/>
              <a:t>20.92</a:t>
            </a:r>
            <a:r>
              <a:rPr lang="en-IN" dirty="0" smtClean="0"/>
              <a:t>% </a:t>
            </a:r>
            <a:r>
              <a:rPr lang="en-IN" dirty="0" smtClean="0"/>
              <a:t>positively correlated to ‘Price’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Source </a:t>
            </a:r>
            <a:r>
              <a:rPr lang="en-IN" dirty="0" smtClean="0"/>
              <a:t> is </a:t>
            </a:r>
            <a:r>
              <a:rPr lang="en-IN" dirty="0" smtClean="0"/>
              <a:t>13.11% </a:t>
            </a:r>
            <a:r>
              <a:rPr lang="en-IN" dirty="0" smtClean="0"/>
              <a:t>positively correlated to ‘Price’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Arrival Time is </a:t>
            </a:r>
            <a:r>
              <a:rPr lang="en-IN" dirty="0" smtClean="0"/>
              <a:t>7</a:t>
            </a:r>
            <a:r>
              <a:rPr lang="en-IN" dirty="0" smtClean="0"/>
              <a:t>.87% positively </a:t>
            </a:r>
            <a:r>
              <a:rPr lang="en-IN" dirty="0" smtClean="0"/>
              <a:t>correlated to ‘</a:t>
            </a:r>
            <a:r>
              <a:rPr lang="en-IN" dirty="0"/>
              <a:t>P</a:t>
            </a:r>
            <a:r>
              <a:rPr lang="en-IN" dirty="0" smtClean="0"/>
              <a:t>rice’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Airline </a:t>
            </a:r>
            <a:r>
              <a:rPr lang="en-IN" dirty="0"/>
              <a:t>is </a:t>
            </a:r>
            <a:r>
              <a:rPr lang="en-IN" dirty="0" smtClean="0"/>
              <a:t>4.73% positively </a:t>
            </a:r>
            <a:r>
              <a:rPr lang="en-IN" dirty="0" smtClean="0"/>
              <a:t>correlated to ‘Price’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Destination is </a:t>
            </a:r>
            <a:r>
              <a:rPr lang="en-IN" dirty="0" smtClean="0"/>
              <a:t>1.91</a:t>
            </a:r>
            <a:r>
              <a:rPr lang="en-IN" dirty="0" smtClean="0"/>
              <a:t>% </a:t>
            </a:r>
            <a:r>
              <a:rPr lang="en-IN" dirty="0" smtClean="0"/>
              <a:t>negatively correlated to ‘Price’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Departure Time is </a:t>
            </a:r>
            <a:r>
              <a:rPr lang="en-IN" dirty="0" smtClean="0"/>
              <a:t>5</a:t>
            </a:r>
            <a:r>
              <a:rPr lang="en-IN" dirty="0" smtClean="0"/>
              <a:t>.43% </a:t>
            </a:r>
            <a:r>
              <a:rPr lang="en-IN" dirty="0" smtClean="0"/>
              <a:t>negatively correlated to ‘Price</a:t>
            </a:r>
            <a:r>
              <a:rPr lang="en-IN" dirty="0" smtClean="0"/>
              <a:t>’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Date of Journey </a:t>
            </a:r>
            <a:r>
              <a:rPr lang="en-IN" dirty="0" smtClean="0"/>
              <a:t>is 19.72% </a:t>
            </a:r>
            <a:r>
              <a:rPr lang="en-IN" dirty="0"/>
              <a:t>negatively correlated to ‘Price</a:t>
            </a:r>
            <a:r>
              <a:rPr lang="en-IN" dirty="0" smtClean="0"/>
              <a:t>’</a:t>
            </a:r>
            <a:endParaRPr lang="en-IN" dirty="0" smtClean="0"/>
          </a:p>
          <a:p>
            <a:pPr marL="285750" indent="-285750">
              <a:buFont typeface="Arial" pitchFamily="34" charset="0"/>
              <a:buChar char="•"/>
            </a:pP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83619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800" dirty="0" smtClean="0"/>
              <a:t>Visualizing outliers using boxplot method-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220"/>
            <a:ext cx="9144000" cy="633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5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96752"/>
            <a:ext cx="916350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800" dirty="0" smtClean="0"/>
              <a:t>Removing outliers using </a:t>
            </a:r>
            <a:r>
              <a:rPr lang="en-IN" sz="2800" dirty="0" err="1" smtClean="0"/>
              <a:t>zscore</a:t>
            </a:r>
            <a:r>
              <a:rPr lang="en-IN" sz="2800" dirty="0" smtClean="0"/>
              <a:t> method-</a:t>
            </a:r>
          </a:p>
          <a:p>
            <a:r>
              <a:rPr lang="en-IN" sz="2800" dirty="0" smtClean="0">
                <a:solidFill>
                  <a:schemeClr val="accent1"/>
                </a:solidFill>
              </a:rPr>
              <a:t>   			</a:t>
            </a:r>
            <a:r>
              <a:rPr lang="en-IN" sz="2800" dirty="0" smtClean="0">
                <a:solidFill>
                  <a:schemeClr val="tx2"/>
                </a:solidFill>
              </a:rPr>
              <a:t>On removing the outliers the data loss is </a:t>
            </a:r>
            <a:r>
              <a:rPr lang="en-IN" sz="2800" dirty="0" smtClean="0">
                <a:solidFill>
                  <a:schemeClr val="tx2"/>
                </a:solidFill>
              </a:rPr>
              <a:t>2.3</a:t>
            </a:r>
            <a:r>
              <a:rPr lang="en-IN" sz="2800" dirty="0" smtClean="0">
                <a:solidFill>
                  <a:schemeClr val="tx2"/>
                </a:solidFill>
              </a:rPr>
              <a:t>%, which is acceptable, hence outliers are removed</a:t>
            </a:r>
          </a:p>
          <a:p>
            <a:endParaRPr lang="en-IN" sz="2800" dirty="0" smtClean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/>
              <a:t>The dataset is divided into x(features) and y (label)-</a:t>
            </a:r>
          </a:p>
          <a:p>
            <a:r>
              <a:rPr lang="en-IN" sz="2800" dirty="0"/>
              <a:t> </a:t>
            </a:r>
            <a:r>
              <a:rPr lang="en-IN" sz="2800" dirty="0" smtClean="0"/>
              <a:t>                       </a:t>
            </a:r>
            <a:r>
              <a:rPr lang="en-IN" sz="2800" dirty="0" smtClean="0">
                <a:solidFill>
                  <a:schemeClr val="tx2"/>
                </a:solidFill>
              </a:rPr>
              <a:t>The x contains all the features other than the label ‘Price’</a:t>
            </a:r>
          </a:p>
          <a:p>
            <a:r>
              <a:rPr lang="en-IN" sz="2800" dirty="0">
                <a:solidFill>
                  <a:schemeClr val="tx2"/>
                </a:solidFill>
              </a:rPr>
              <a:t> </a:t>
            </a:r>
            <a:r>
              <a:rPr lang="en-IN" sz="2800" dirty="0" smtClean="0">
                <a:solidFill>
                  <a:schemeClr val="tx2"/>
                </a:solidFill>
              </a:rPr>
              <a:t>                       The y contains only the label ‘Price’</a:t>
            </a:r>
          </a:p>
        </p:txBody>
      </p:sp>
    </p:spTree>
    <p:extLst>
      <p:ext uri="{BB962C8B-B14F-4D97-AF65-F5344CB8AC3E}">
        <p14:creationId xmlns:p14="http://schemas.microsoft.com/office/powerpoint/2010/main" val="222899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800" dirty="0" smtClean="0"/>
              <a:t>Visualizing relationship between features and label-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220"/>
            <a:ext cx="9144000" cy="633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6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20688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u="sng" dirty="0" smtClean="0">
                <a:latin typeface="+mj-lt"/>
              </a:rPr>
              <a:t>Problem Statement-</a:t>
            </a:r>
            <a:endParaRPr lang="en-IN" sz="4800" dirty="0" smtClean="0"/>
          </a:p>
          <a:p>
            <a:endParaRPr lang="en-IN" sz="2800" dirty="0"/>
          </a:p>
          <a:p>
            <a:r>
              <a:rPr lang="en-IN" sz="2800" dirty="0"/>
              <a:t> </a:t>
            </a:r>
            <a:r>
              <a:rPr lang="en-IN" sz="2800" b="1" dirty="0"/>
              <a:t>Data </a:t>
            </a:r>
            <a:r>
              <a:rPr lang="en-IN" sz="2800" b="1" dirty="0" smtClean="0"/>
              <a:t>Collection-</a:t>
            </a:r>
            <a:endParaRPr lang="en-IN" sz="2800" dirty="0"/>
          </a:p>
          <a:p>
            <a:r>
              <a:rPr lang="en-IN" sz="2800" dirty="0"/>
              <a:t> </a:t>
            </a:r>
            <a:r>
              <a:rPr lang="en-IN" sz="2800" dirty="0" smtClean="0"/>
              <a:t>You </a:t>
            </a:r>
            <a:r>
              <a:rPr lang="en-IN" sz="2800" dirty="0"/>
              <a:t>have to scrape at least 1500 rows of </a:t>
            </a:r>
            <a:r>
              <a:rPr lang="en-IN" sz="2800" dirty="0" smtClean="0"/>
              <a:t>flight details from different websites. (</a:t>
            </a:r>
            <a:r>
              <a:rPr lang="en-IN" sz="2800" dirty="0"/>
              <a:t>yatra.com, skyscanner.com, official websites of airlines, </a:t>
            </a:r>
            <a:r>
              <a:rPr lang="en-IN" sz="2800" dirty="0" err="1"/>
              <a:t>etc</a:t>
            </a:r>
            <a:r>
              <a:rPr lang="en-IN" sz="2800" dirty="0"/>
              <a:t>). </a:t>
            </a:r>
            <a:endParaRPr lang="en-IN" sz="2800" dirty="0" smtClean="0"/>
          </a:p>
          <a:p>
            <a:endParaRPr lang="en-IN" sz="2800" dirty="0"/>
          </a:p>
          <a:p>
            <a:r>
              <a:rPr lang="en-IN" sz="2800" b="1" dirty="0" smtClean="0"/>
              <a:t>Model </a:t>
            </a:r>
            <a:r>
              <a:rPr lang="en-IN" sz="2800" b="1" dirty="0"/>
              <a:t>Building </a:t>
            </a:r>
            <a:r>
              <a:rPr lang="en-IN" sz="2800" b="1" dirty="0" smtClean="0"/>
              <a:t>–</a:t>
            </a:r>
          </a:p>
          <a:p>
            <a:r>
              <a:rPr lang="en-IN" sz="2800" dirty="0" smtClean="0"/>
              <a:t>After </a:t>
            </a:r>
            <a:r>
              <a:rPr lang="en-IN" sz="2800" dirty="0"/>
              <a:t>collecting the data, you need to build a machine learning model. </a:t>
            </a:r>
          </a:p>
        </p:txBody>
      </p:sp>
    </p:spTree>
    <p:extLst>
      <p:ext uri="{BB962C8B-B14F-4D97-AF65-F5344CB8AC3E}">
        <p14:creationId xmlns:p14="http://schemas.microsoft.com/office/powerpoint/2010/main" val="2000751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530"/>
            <a:ext cx="91440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/>
              <a:t>The </a:t>
            </a:r>
            <a:r>
              <a:rPr lang="en-IN" sz="2800" dirty="0" err="1" smtClean="0"/>
              <a:t>skewness</a:t>
            </a:r>
            <a:r>
              <a:rPr lang="en-IN" sz="2800" dirty="0" smtClean="0"/>
              <a:t> observed in graphical analysis was confirmed by using the skew method-</a:t>
            </a:r>
          </a:p>
          <a:p>
            <a:pPr marL="1371600" lvl="2" indent="-457200">
              <a:buFont typeface="Courier New" pitchFamily="49" charset="0"/>
              <a:buChar char="o"/>
            </a:pPr>
            <a:r>
              <a:rPr lang="en-IN" sz="2000" dirty="0" smtClean="0"/>
              <a:t>Month </a:t>
            </a:r>
            <a:r>
              <a:rPr lang="en-IN" sz="2000" dirty="0"/>
              <a:t>of Journey </a:t>
            </a:r>
            <a:r>
              <a:rPr lang="en-IN" sz="2000" dirty="0" smtClean="0"/>
              <a:t>: 0.693280 </a:t>
            </a:r>
          </a:p>
          <a:p>
            <a:pPr marL="1371600" lvl="2" indent="-457200">
              <a:buFont typeface="Courier New" pitchFamily="49" charset="0"/>
              <a:buChar char="o"/>
            </a:pPr>
            <a:r>
              <a:rPr lang="en-IN" sz="2000" dirty="0" smtClean="0"/>
              <a:t>Duration : 0.548951 </a:t>
            </a:r>
          </a:p>
          <a:p>
            <a:pPr marL="1371600" lvl="2" indent="-457200">
              <a:buFont typeface="Courier New" pitchFamily="49" charset="0"/>
              <a:buChar char="o"/>
            </a:pPr>
            <a:r>
              <a:rPr lang="en-IN" sz="2000" dirty="0" smtClean="0"/>
              <a:t>Source : 0.145235 </a:t>
            </a:r>
          </a:p>
          <a:p>
            <a:pPr marL="1371600" lvl="2" indent="-457200">
              <a:buFont typeface="Courier New" pitchFamily="49" charset="0"/>
              <a:buChar char="o"/>
            </a:pPr>
            <a:r>
              <a:rPr lang="en-IN" sz="2000" dirty="0" smtClean="0"/>
              <a:t>Destination : 0.051229 </a:t>
            </a:r>
          </a:p>
          <a:p>
            <a:pPr marL="1371600" lvl="2" indent="-457200">
              <a:buFont typeface="Courier New" pitchFamily="49" charset="0"/>
              <a:buChar char="o"/>
            </a:pPr>
            <a:r>
              <a:rPr lang="en-IN" sz="2000" dirty="0" smtClean="0"/>
              <a:t>Total </a:t>
            </a:r>
            <a:r>
              <a:rPr lang="en-IN" sz="2000" dirty="0"/>
              <a:t>Stops </a:t>
            </a:r>
            <a:r>
              <a:rPr lang="en-IN" sz="2000" dirty="0" smtClean="0"/>
              <a:t>: 0.030756 </a:t>
            </a:r>
          </a:p>
          <a:p>
            <a:pPr marL="1371600" lvl="2" indent="-457200">
              <a:buFont typeface="Courier New" pitchFamily="49" charset="0"/>
              <a:buChar char="o"/>
            </a:pPr>
            <a:r>
              <a:rPr lang="en-IN" sz="2000" dirty="0" smtClean="0"/>
              <a:t>Departure </a:t>
            </a:r>
            <a:r>
              <a:rPr lang="en-IN" sz="2000" dirty="0"/>
              <a:t>Time </a:t>
            </a:r>
            <a:r>
              <a:rPr lang="en-IN" sz="2000" dirty="0" smtClean="0"/>
              <a:t>: -</a:t>
            </a:r>
            <a:r>
              <a:rPr lang="en-IN" sz="2000" dirty="0"/>
              <a:t>0.004913 </a:t>
            </a:r>
            <a:endParaRPr lang="en-IN" sz="2000" dirty="0" smtClean="0"/>
          </a:p>
          <a:p>
            <a:pPr marL="1371600" lvl="2" indent="-457200">
              <a:buFont typeface="Courier New" pitchFamily="49" charset="0"/>
              <a:buChar char="o"/>
            </a:pPr>
            <a:r>
              <a:rPr lang="en-IN" sz="2000" dirty="0" smtClean="0"/>
              <a:t>Date </a:t>
            </a:r>
            <a:r>
              <a:rPr lang="en-IN" sz="2000" dirty="0"/>
              <a:t>of Journey </a:t>
            </a:r>
            <a:r>
              <a:rPr lang="en-IN" sz="2000" dirty="0" smtClean="0"/>
              <a:t>: -</a:t>
            </a:r>
            <a:r>
              <a:rPr lang="en-IN" sz="2000" dirty="0"/>
              <a:t>0.013968 </a:t>
            </a:r>
            <a:endParaRPr lang="en-IN" sz="2000" dirty="0" smtClean="0"/>
          </a:p>
          <a:p>
            <a:pPr marL="1371600" lvl="2" indent="-457200">
              <a:buFont typeface="Courier New" pitchFamily="49" charset="0"/>
              <a:buChar char="o"/>
            </a:pPr>
            <a:r>
              <a:rPr lang="en-IN" sz="2000" dirty="0" smtClean="0"/>
              <a:t>Airline : -</a:t>
            </a:r>
            <a:r>
              <a:rPr lang="en-IN" sz="2000" dirty="0"/>
              <a:t>0.524608 </a:t>
            </a:r>
            <a:endParaRPr lang="en-IN" sz="2000" dirty="0" smtClean="0"/>
          </a:p>
          <a:p>
            <a:pPr marL="1371600" lvl="2" indent="-457200">
              <a:buFont typeface="Courier New" pitchFamily="49" charset="0"/>
              <a:buChar char="o"/>
            </a:pPr>
            <a:r>
              <a:rPr lang="en-IN" sz="2000" dirty="0" smtClean="0"/>
              <a:t>Arrival </a:t>
            </a:r>
            <a:r>
              <a:rPr lang="en-IN" sz="2000" dirty="0"/>
              <a:t>Time </a:t>
            </a:r>
            <a:r>
              <a:rPr lang="en-IN" sz="2000" dirty="0" smtClean="0"/>
              <a:t>: -</a:t>
            </a:r>
            <a:r>
              <a:rPr lang="en-IN" sz="2000" dirty="0"/>
              <a:t>0.610788</a:t>
            </a:r>
            <a:endParaRPr lang="en-IN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604" y="3717032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/>
              <a:t>This </a:t>
            </a:r>
            <a:r>
              <a:rPr lang="en-IN" sz="2800" dirty="0" err="1" smtClean="0"/>
              <a:t>skewness</a:t>
            </a:r>
            <a:r>
              <a:rPr lang="en-IN" sz="2800" dirty="0" smtClean="0"/>
              <a:t> was removed using the power transformer</a:t>
            </a:r>
          </a:p>
          <a:p>
            <a:pPr marL="457200" indent="-457200">
              <a:buFont typeface="Arial" pitchFamily="34" charset="0"/>
              <a:buChar char="•"/>
            </a:pPr>
            <a:endParaRPr lang="en-IN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/>
              <a:t>The x(features) were scaled using the Standard </a:t>
            </a:r>
            <a:r>
              <a:rPr lang="en-IN" sz="2800" dirty="0" err="1" smtClean="0"/>
              <a:t>Scaler</a:t>
            </a:r>
            <a:endParaRPr lang="en-I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IN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/>
              <a:t>The dataset was divided into train and test set using train test split and the best random state was found to be </a:t>
            </a:r>
            <a:r>
              <a:rPr lang="en-IN" sz="2800" dirty="0"/>
              <a:t>1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00258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2276872"/>
            <a:ext cx="7128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/>
              <a:t>The train and test data were applied on different models as follows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256397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116632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 smtClean="0"/>
              <a:t>Linear </a:t>
            </a:r>
            <a:r>
              <a:rPr lang="en-IN" sz="3600" b="1" u="sng" dirty="0"/>
              <a:t>Regression </a:t>
            </a:r>
            <a:r>
              <a:rPr lang="en-IN" sz="3600" b="1" u="sng" dirty="0" smtClean="0"/>
              <a:t>Model</a:t>
            </a:r>
            <a:endParaRPr lang="en-IN" sz="36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-36004" y="1340768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chemeClr val="tx2"/>
                </a:solidFill>
              </a:rPr>
              <a:t>R2 score </a:t>
            </a:r>
            <a:r>
              <a:rPr lang="en-IN" sz="2400" dirty="0" smtClean="0"/>
              <a:t>for target test and </a:t>
            </a:r>
            <a:r>
              <a:rPr lang="en-IN" sz="2400" dirty="0" err="1" smtClean="0"/>
              <a:t>pred_test</a:t>
            </a:r>
            <a:r>
              <a:rPr lang="en-IN" sz="2400" dirty="0" smtClean="0"/>
              <a:t>(data predicted on </a:t>
            </a:r>
            <a:r>
              <a:rPr lang="en-IN" sz="2400" dirty="0" err="1" smtClean="0"/>
              <a:t>features_test</a:t>
            </a:r>
            <a:r>
              <a:rPr lang="en-IN" sz="2400" dirty="0" smtClean="0"/>
              <a:t>) is </a:t>
            </a:r>
            <a:r>
              <a:rPr lang="en-IN" sz="2400" b="1" dirty="0" smtClean="0">
                <a:solidFill>
                  <a:schemeClr val="tx2"/>
                </a:solidFill>
              </a:rPr>
              <a:t>28</a:t>
            </a:r>
            <a:r>
              <a:rPr lang="en-IN" sz="2400" b="1" dirty="0" smtClean="0">
                <a:solidFill>
                  <a:schemeClr val="tx2"/>
                </a:solidFill>
              </a:rPr>
              <a:t>.98%</a:t>
            </a:r>
            <a:endParaRPr lang="en-IN" sz="2400" b="1" dirty="0" smtClean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2400" b="1" dirty="0" smtClean="0">
              <a:solidFill>
                <a:schemeClr val="tx2"/>
              </a:solidFill>
            </a:endParaRPr>
          </a:p>
          <a:p>
            <a:endParaRPr lang="en-IN" sz="2400" b="1" dirty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Upon cross-validation it was observed that the </a:t>
            </a:r>
            <a:r>
              <a:rPr lang="en-IN" sz="2400" dirty="0"/>
              <a:t>number of folds </a:t>
            </a:r>
            <a:r>
              <a:rPr lang="en-IN" sz="2400" dirty="0" smtClean="0"/>
              <a:t>did not have </a:t>
            </a:r>
            <a:r>
              <a:rPr lang="en-IN" sz="2400" dirty="0"/>
              <a:t>such impact on the accuracy and cv score. So </a:t>
            </a:r>
            <a:r>
              <a:rPr lang="en-IN" sz="2400" dirty="0" smtClean="0"/>
              <a:t>cv=9 </a:t>
            </a:r>
            <a:r>
              <a:rPr lang="en-IN" sz="2400" dirty="0"/>
              <a:t>is </a:t>
            </a:r>
            <a:r>
              <a:rPr lang="en-IN" sz="2400" dirty="0" smtClean="0"/>
              <a:t>selected. Here </a:t>
            </a:r>
            <a:r>
              <a:rPr lang="en-IN" sz="2400" dirty="0"/>
              <a:t>we have handled the problem of the </a:t>
            </a:r>
            <a:r>
              <a:rPr lang="en-IN" sz="2400" dirty="0" err="1"/>
              <a:t>overfitting</a:t>
            </a:r>
            <a:r>
              <a:rPr lang="en-IN" sz="2400" dirty="0"/>
              <a:t> and the </a:t>
            </a:r>
            <a:r>
              <a:rPr lang="en-IN" sz="2400" dirty="0" err="1"/>
              <a:t>underfitting</a:t>
            </a:r>
            <a:r>
              <a:rPr lang="en-IN" sz="2400" dirty="0"/>
              <a:t> by checking the training and testing </a:t>
            </a:r>
            <a:r>
              <a:rPr lang="en-IN" sz="2400" dirty="0" smtClean="0"/>
              <a:t>score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The graph between Actual Price and Predicted Price depicts the </a:t>
            </a:r>
            <a:r>
              <a:rPr lang="en-IN" sz="2400" dirty="0"/>
              <a:t>best fit line </a:t>
            </a:r>
            <a:r>
              <a:rPr lang="en-IN" sz="2400" dirty="0" smtClean="0"/>
              <a:t>which passes </a:t>
            </a:r>
            <a:r>
              <a:rPr lang="en-IN" sz="2400" dirty="0"/>
              <a:t>through maximum of the points, </a:t>
            </a:r>
            <a:r>
              <a:rPr lang="en-IN" sz="2400" dirty="0" smtClean="0"/>
              <a:t>hence suggesting that the model works well-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38156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62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08720"/>
            <a:ext cx="91516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The Linear Regression Model is Lasso regularized with the aid of </a:t>
            </a:r>
            <a:r>
              <a:rPr lang="en-IN" sz="2400" dirty="0" err="1" smtClean="0"/>
              <a:t>GridSearchCV</a:t>
            </a:r>
            <a:endParaRPr lang="en-IN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n-IN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The best parameters for alpha and </a:t>
            </a:r>
            <a:r>
              <a:rPr lang="en-IN" sz="2400" dirty="0" err="1" smtClean="0"/>
              <a:t>random_state</a:t>
            </a:r>
            <a:r>
              <a:rPr lang="en-IN" sz="2400" dirty="0" smtClean="0"/>
              <a:t> are found as follows-</a:t>
            </a:r>
          </a:p>
          <a:p>
            <a:pPr marL="1257300" lvl="2" indent="-342900">
              <a:buFont typeface="Courier New" pitchFamily="49" charset="0"/>
              <a:buChar char="o"/>
            </a:pPr>
            <a:r>
              <a:rPr lang="en-IN" sz="2400" b="1" dirty="0" smtClean="0">
                <a:solidFill>
                  <a:schemeClr val="tx2"/>
                </a:solidFill>
              </a:rPr>
              <a:t>alpha: 10 </a:t>
            </a:r>
          </a:p>
          <a:p>
            <a:pPr marL="1257300" lvl="2" indent="-342900">
              <a:buFont typeface="Courier New" pitchFamily="49" charset="0"/>
              <a:buChar char="o"/>
            </a:pPr>
            <a:r>
              <a:rPr lang="en-IN" sz="2400" b="1" dirty="0" err="1" smtClean="0">
                <a:solidFill>
                  <a:schemeClr val="tx2"/>
                </a:solidFill>
              </a:rPr>
              <a:t>random_state</a:t>
            </a:r>
            <a:r>
              <a:rPr lang="en-IN" sz="2400" b="1" dirty="0" smtClean="0">
                <a:solidFill>
                  <a:schemeClr val="tx2"/>
                </a:solidFill>
              </a:rPr>
              <a:t>: 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89040"/>
            <a:ext cx="91516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Applying the above found best parameters  on Lasso regularized Linear Regression Model, the following was obtained-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400" dirty="0"/>
          </a:p>
          <a:p>
            <a:pPr marL="1257300" lvl="2" indent="-342900">
              <a:buFont typeface="Courier New" pitchFamily="49" charset="0"/>
              <a:buChar char="o"/>
            </a:pPr>
            <a:r>
              <a:rPr lang="en-IN" sz="2400" b="1" dirty="0" smtClean="0">
                <a:solidFill>
                  <a:schemeClr val="tx2"/>
                </a:solidFill>
              </a:rPr>
              <a:t>R2 score for </a:t>
            </a:r>
            <a:r>
              <a:rPr lang="en-IN" sz="2400" b="1" dirty="0" err="1" smtClean="0">
                <a:solidFill>
                  <a:schemeClr val="tx2"/>
                </a:solidFill>
              </a:rPr>
              <a:t>target_test</a:t>
            </a:r>
            <a:r>
              <a:rPr lang="en-IN" sz="2400" b="1" dirty="0" smtClean="0">
                <a:solidFill>
                  <a:schemeClr val="tx2"/>
                </a:solidFill>
              </a:rPr>
              <a:t> and </a:t>
            </a:r>
            <a:r>
              <a:rPr lang="en-IN" sz="2400" b="1" dirty="0" err="1" smtClean="0">
                <a:solidFill>
                  <a:schemeClr val="tx2"/>
                </a:solidFill>
              </a:rPr>
              <a:t>pred_test</a:t>
            </a:r>
            <a:r>
              <a:rPr lang="en-IN" sz="2400" b="1" dirty="0" smtClean="0">
                <a:solidFill>
                  <a:schemeClr val="tx2"/>
                </a:solidFill>
              </a:rPr>
              <a:t>(data predicted on </a:t>
            </a:r>
            <a:r>
              <a:rPr lang="en-IN" sz="2400" b="1" dirty="0" err="1" smtClean="0">
                <a:solidFill>
                  <a:schemeClr val="tx2"/>
                </a:solidFill>
              </a:rPr>
              <a:t>features_test</a:t>
            </a:r>
            <a:r>
              <a:rPr lang="en-IN" sz="2400" b="1" dirty="0" smtClean="0">
                <a:solidFill>
                  <a:schemeClr val="tx2"/>
                </a:solidFill>
              </a:rPr>
              <a:t>) </a:t>
            </a:r>
            <a:r>
              <a:rPr lang="en-IN" sz="2400" b="1" dirty="0" smtClean="0">
                <a:solidFill>
                  <a:schemeClr val="tx2"/>
                </a:solidFill>
              </a:rPr>
              <a:t>: 29</a:t>
            </a:r>
            <a:r>
              <a:rPr lang="en-IN" sz="2400" b="1" dirty="0" smtClean="0">
                <a:solidFill>
                  <a:schemeClr val="tx2"/>
                </a:solidFill>
              </a:rPr>
              <a:t>.05%</a:t>
            </a:r>
            <a:endParaRPr lang="en-IN" sz="2400" b="1" dirty="0" smtClean="0">
              <a:solidFill>
                <a:schemeClr val="tx2"/>
              </a:solidFill>
            </a:endParaRPr>
          </a:p>
          <a:p>
            <a:pPr marL="1257300" lvl="2" indent="-342900">
              <a:buFont typeface="Courier New" pitchFamily="49" charset="0"/>
              <a:buChar char="o"/>
            </a:pPr>
            <a:r>
              <a:rPr lang="en-IN" sz="2400" b="1" dirty="0" smtClean="0">
                <a:solidFill>
                  <a:schemeClr val="tx2"/>
                </a:solidFill>
              </a:rPr>
              <a:t>CV </a:t>
            </a:r>
            <a:r>
              <a:rPr lang="en-IN" sz="2400" b="1" dirty="0" smtClean="0">
                <a:solidFill>
                  <a:schemeClr val="tx2"/>
                </a:solidFill>
              </a:rPr>
              <a:t>score : -13.12%</a:t>
            </a:r>
            <a:endParaRPr lang="en-IN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461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1680" y="188640"/>
            <a:ext cx="64132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u="sng" dirty="0"/>
              <a:t>Random Forest </a:t>
            </a:r>
            <a:r>
              <a:rPr lang="en-IN" sz="3600" b="1" u="sng" dirty="0" err="1"/>
              <a:t>Regressor</a:t>
            </a:r>
            <a:r>
              <a:rPr lang="en-IN" sz="3600" b="1" u="sng" dirty="0"/>
              <a:t>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24744"/>
            <a:ext cx="9144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N" sz="2400" dirty="0" smtClean="0"/>
              <a:t>Random Forest </a:t>
            </a:r>
            <a:r>
              <a:rPr lang="en-IN" sz="2400" dirty="0" err="1" smtClean="0"/>
              <a:t>Regressor</a:t>
            </a:r>
            <a:r>
              <a:rPr lang="en-IN" sz="2400" dirty="0" smtClean="0"/>
              <a:t> Model is </a:t>
            </a:r>
            <a:r>
              <a:rPr lang="en-IN" sz="2400" dirty="0" err="1" smtClean="0"/>
              <a:t>hyperparameter</a:t>
            </a:r>
            <a:r>
              <a:rPr lang="en-IN" sz="2400" dirty="0" smtClean="0"/>
              <a:t> tuned using </a:t>
            </a:r>
            <a:r>
              <a:rPr lang="en-IN" sz="2400" dirty="0" err="1" smtClean="0"/>
              <a:t>GridSearchCV</a:t>
            </a:r>
            <a:endParaRPr lang="en-IN" sz="2400" dirty="0" smtClean="0"/>
          </a:p>
          <a:p>
            <a:pPr marL="457200" indent="-457200">
              <a:buFont typeface="Arial" pitchFamily="34" charset="0"/>
              <a:buChar char="•"/>
            </a:pPr>
            <a:endParaRPr lang="en-IN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The best parameters for criterion and </a:t>
            </a:r>
            <a:r>
              <a:rPr lang="en-IN" sz="2400" dirty="0" err="1" smtClean="0"/>
              <a:t>max_features</a:t>
            </a:r>
            <a:r>
              <a:rPr lang="en-IN" sz="2400" dirty="0" smtClean="0"/>
              <a:t> are found as follows-</a:t>
            </a:r>
          </a:p>
          <a:p>
            <a:pPr marL="1257300" lvl="2" indent="-342900">
              <a:buFont typeface="Courier New" pitchFamily="49" charset="0"/>
              <a:buChar char="o"/>
            </a:pPr>
            <a:r>
              <a:rPr lang="en-IN" sz="2400" b="1" dirty="0" smtClean="0">
                <a:solidFill>
                  <a:schemeClr val="tx2"/>
                </a:solidFill>
              </a:rPr>
              <a:t>criterion: </a:t>
            </a:r>
            <a:r>
              <a:rPr lang="en-IN" sz="2400" b="1" dirty="0" err="1" smtClean="0">
                <a:solidFill>
                  <a:schemeClr val="tx2"/>
                </a:solidFill>
              </a:rPr>
              <a:t>mse</a:t>
            </a:r>
            <a:r>
              <a:rPr lang="en-IN" sz="2400" b="1" dirty="0" smtClean="0">
                <a:solidFill>
                  <a:schemeClr val="tx2"/>
                </a:solidFill>
              </a:rPr>
              <a:t> </a:t>
            </a:r>
            <a:endParaRPr lang="en-IN" sz="2400" b="1" dirty="0">
              <a:solidFill>
                <a:schemeClr val="tx2"/>
              </a:solidFill>
            </a:endParaRPr>
          </a:p>
          <a:p>
            <a:pPr marL="1257300" lvl="2" indent="-342900">
              <a:buFont typeface="Courier New" pitchFamily="49" charset="0"/>
              <a:buChar char="o"/>
            </a:pPr>
            <a:r>
              <a:rPr lang="en-IN" sz="2400" b="1" dirty="0" err="1" smtClean="0">
                <a:solidFill>
                  <a:schemeClr val="tx2"/>
                </a:solidFill>
              </a:rPr>
              <a:t>max_features</a:t>
            </a:r>
            <a:r>
              <a:rPr lang="en-IN" sz="2400" b="1" dirty="0" smtClean="0">
                <a:solidFill>
                  <a:schemeClr val="tx2"/>
                </a:solidFill>
              </a:rPr>
              <a:t>: </a:t>
            </a:r>
            <a:r>
              <a:rPr lang="en-IN" sz="2400" b="1" dirty="0" smtClean="0">
                <a:solidFill>
                  <a:schemeClr val="tx2"/>
                </a:solidFill>
              </a:rPr>
              <a:t>auto</a:t>
            </a:r>
            <a:endParaRPr lang="en-IN" sz="2400" b="1" dirty="0" smtClean="0">
              <a:solidFill>
                <a:schemeClr val="tx2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n-IN" sz="2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Applying the above found best parameters  on Random Forest </a:t>
            </a:r>
            <a:r>
              <a:rPr lang="en-IN" sz="2400" dirty="0" err="1" smtClean="0"/>
              <a:t>Regressor</a:t>
            </a:r>
            <a:r>
              <a:rPr lang="en-IN" sz="2400" dirty="0" smtClean="0"/>
              <a:t> Model, the following was obtained-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400" dirty="0" smtClean="0"/>
          </a:p>
          <a:p>
            <a:pPr marL="1257300" lvl="2" indent="-342900">
              <a:buFont typeface="Courier New" pitchFamily="49" charset="0"/>
              <a:buChar char="o"/>
            </a:pPr>
            <a:r>
              <a:rPr lang="en-IN" sz="2400" b="1" dirty="0" smtClean="0">
                <a:solidFill>
                  <a:schemeClr val="tx2"/>
                </a:solidFill>
              </a:rPr>
              <a:t>R2 score for </a:t>
            </a:r>
            <a:r>
              <a:rPr lang="en-IN" sz="2400" b="1" dirty="0" err="1" smtClean="0">
                <a:solidFill>
                  <a:schemeClr val="tx2"/>
                </a:solidFill>
              </a:rPr>
              <a:t>target_test</a:t>
            </a:r>
            <a:r>
              <a:rPr lang="en-IN" sz="2400" b="1" dirty="0" smtClean="0">
                <a:solidFill>
                  <a:schemeClr val="tx2"/>
                </a:solidFill>
              </a:rPr>
              <a:t> and </a:t>
            </a:r>
            <a:r>
              <a:rPr lang="en-IN" sz="2400" b="1" dirty="0" err="1" smtClean="0">
                <a:solidFill>
                  <a:schemeClr val="tx2"/>
                </a:solidFill>
              </a:rPr>
              <a:t>pred_test</a:t>
            </a:r>
            <a:r>
              <a:rPr lang="en-IN" sz="2400" b="1" dirty="0" smtClean="0">
                <a:solidFill>
                  <a:schemeClr val="tx2"/>
                </a:solidFill>
              </a:rPr>
              <a:t> (data predicted on </a:t>
            </a:r>
            <a:r>
              <a:rPr lang="en-IN" sz="2400" b="1" dirty="0" err="1" smtClean="0">
                <a:solidFill>
                  <a:schemeClr val="tx2"/>
                </a:solidFill>
              </a:rPr>
              <a:t>features_test</a:t>
            </a:r>
            <a:r>
              <a:rPr lang="en-IN" sz="2400" b="1" dirty="0" smtClean="0">
                <a:solidFill>
                  <a:schemeClr val="tx2"/>
                </a:solidFill>
              </a:rPr>
              <a:t>) </a:t>
            </a:r>
            <a:r>
              <a:rPr lang="en-IN" sz="2400" b="1" dirty="0" smtClean="0">
                <a:solidFill>
                  <a:schemeClr val="tx2"/>
                </a:solidFill>
              </a:rPr>
              <a:t>: 69</a:t>
            </a:r>
            <a:r>
              <a:rPr lang="en-IN" sz="2400" b="1" dirty="0" smtClean="0">
                <a:solidFill>
                  <a:schemeClr val="tx2"/>
                </a:solidFill>
              </a:rPr>
              <a:t>.55%</a:t>
            </a:r>
            <a:endParaRPr lang="en-IN" sz="2400" b="1" dirty="0" smtClean="0">
              <a:solidFill>
                <a:schemeClr val="tx2"/>
              </a:solidFill>
            </a:endParaRPr>
          </a:p>
          <a:p>
            <a:pPr marL="1257300" lvl="2" indent="-342900">
              <a:buFont typeface="Courier New" pitchFamily="49" charset="0"/>
              <a:buChar char="o"/>
            </a:pPr>
            <a:r>
              <a:rPr lang="en-IN" sz="2400" b="1" dirty="0" smtClean="0">
                <a:solidFill>
                  <a:schemeClr val="tx2"/>
                </a:solidFill>
              </a:rPr>
              <a:t>CV </a:t>
            </a:r>
            <a:r>
              <a:rPr lang="en-IN" sz="2400" b="1" dirty="0" smtClean="0">
                <a:solidFill>
                  <a:schemeClr val="tx2"/>
                </a:solidFill>
              </a:rPr>
              <a:t>score : -69.30%</a:t>
            </a:r>
            <a:endParaRPr lang="en-IN" sz="2800" dirty="0"/>
          </a:p>
          <a:p>
            <a:pPr marL="457200" indent="-457200">
              <a:buFont typeface="Arial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13740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1680" y="188640"/>
            <a:ext cx="54718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 smtClean="0"/>
              <a:t>Ada Boost </a:t>
            </a:r>
            <a:r>
              <a:rPr lang="en-IN" sz="3600" b="1" dirty="0" err="1" smtClean="0"/>
              <a:t>Regressor</a:t>
            </a:r>
            <a:r>
              <a:rPr lang="en-IN" sz="3600" b="1" dirty="0" smtClean="0"/>
              <a:t> </a:t>
            </a:r>
            <a:r>
              <a:rPr lang="en-IN" sz="3600" b="1" dirty="0"/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24744"/>
            <a:ext cx="9144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N" sz="2400" dirty="0" smtClean="0"/>
              <a:t>Ada Boost </a:t>
            </a:r>
            <a:r>
              <a:rPr lang="en-IN" sz="2400" dirty="0" err="1" smtClean="0"/>
              <a:t>Regressor</a:t>
            </a:r>
            <a:r>
              <a:rPr lang="en-IN" sz="2400" dirty="0" smtClean="0"/>
              <a:t> Model is </a:t>
            </a:r>
            <a:r>
              <a:rPr lang="en-IN" sz="2400" dirty="0" err="1" smtClean="0"/>
              <a:t>hyperparameter</a:t>
            </a:r>
            <a:r>
              <a:rPr lang="en-IN" sz="2400" dirty="0" smtClean="0"/>
              <a:t> tuned using </a:t>
            </a:r>
            <a:r>
              <a:rPr lang="en-IN" sz="2400" dirty="0" err="1" smtClean="0"/>
              <a:t>GridSearchCV</a:t>
            </a:r>
            <a:endParaRPr lang="en-IN" sz="2400" dirty="0" smtClean="0"/>
          </a:p>
          <a:p>
            <a:pPr marL="457200" indent="-457200">
              <a:buFont typeface="Arial" pitchFamily="34" charset="0"/>
              <a:buChar char="•"/>
            </a:pPr>
            <a:endParaRPr lang="en-IN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The best parameters for </a:t>
            </a:r>
            <a:r>
              <a:rPr lang="en-IN" sz="2400" dirty="0" err="1" smtClean="0"/>
              <a:t>n_estimators</a:t>
            </a:r>
            <a:r>
              <a:rPr lang="en-IN" sz="2400" dirty="0" smtClean="0"/>
              <a:t> and </a:t>
            </a:r>
            <a:r>
              <a:rPr lang="en-IN" sz="2400" dirty="0" err="1" smtClean="0"/>
              <a:t>learning_rate</a:t>
            </a:r>
            <a:r>
              <a:rPr lang="en-IN" sz="2400" dirty="0" smtClean="0"/>
              <a:t> are found as follows-</a:t>
            </a:r>
          </a:p>
          <a:p>
            <a:pPr marL="1257300" lvl="2" indent="-342900">
              <a:buFont typeface="Courier New" pitchFamily="49" charset="0"/>
              <a:buChar char="o"/>
            </a:pPr>
            <a:r>
              <a:rPr lang="en-IN" sz="2400" b="1" dirty="0" err="1" smtClean="0">
                <a:solidFill>
                  <a:schemeClr val="tx2"/>
                </a:solidFill>
              </a:rPr>
              <a:t>learning_rate</a:t>
            </a:r>
            <a:r>
              <a:rPr lang="en-IN" sz="2400" b="1" dirty="0" smtClean="0">
                <a:solidFill>
                  <a:schemeClr val="tx2"/>
                </a:solidFill>
              </a:rPr>
              <a:t>: 0.01</a:t>
            </a:r>
          </a:p>
          <a:p>
            <a:pPr marL="1257300" lvl="2" indent="-342900">
              <a:buFont typeface="Courier New" pitchFamily="49" charset="0"/>
              <a:buChar char="o"/>
            </a:pPr>
            <a:r>
              <a:rPr lang="en-IN" sz="2400" b="1" dirty="0" err="1" smtClean="0">
                <a:solidFill>
                  <a:schemeClr val="tx2"/>
                </a:solidFill>
              </a:rPr>
              <a:t>n_estimators</a:t>
            </a:r>
            <a:r>
              <a:rPr lang="en-IN" sz="2400" b="1" dirty="0" smtClean="0">
                <a:solidFill>
                  <a:schemeClr val="tx2"/>
                </a:solidFill>
              </a:rPr>
              <a:t>: </a:t>
            </a:r>
            <a:r>
              <a:rPr lang="en-IN" sz="2400" b="1" dirty="0" smtClean="0">
                <a:solidFill>
                  <a:schemeClr val="tx2"/>
                </a:solidFill>
              </a:rPr>
              <a:t>87</a:t>
            </a:r>
            <a:endParaRPr lang="en-IN" sz="2400" b="1" dirty="0" smtClean="0">
              <a:solidFill>
                <a:schemeClr val="tx2"/>
              </a:solidFill>
            </a:endParaRPr>
          </a:p>
          <a:p>
            <a:pPr lvl="2"/>
            <a:endParaRPr lang="en-IN" sz="2400" b="1" dirty="0" smtClean="0">
              <a:solidFill>
                <a:schemeClr val="tx2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Applying the above found best parameters  on Ada Boost </a:t>
            </a:r>
            <a:r>
              <a:rPr lang="en-IN" sz="2400" dirty="0" err="1" smtClean="0"/>
              <a:t>Regressor</a:t>
            </a:r>
            <a:r>
              <a:rPr lang="en-IN" sz="2400" dirty="0" smtClean="0"/>
              <a:t> Model, the following was obtained-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400" dirty="0" smtClean="0"/>
          </a:p>
          <a:p>
            <a:pPr marL="1257300" lvl="2" indent="-342900">
              <a:buFont typeface="Courier New" pitchFamily="49" charset="0"/>
              <a:buChar char="o"/>
            </a:pPr>
            <a:r>
              <a:rPr lang="en-IN" sz="2400" b="1" dirty="0" smtClean="0">
                <a:solidFill>
                  <a:schemeClr val="tx2"/>
                </a:solidFill>
              </a:rPr>
              <a:t>R2 score for </a:t>
            </a:r>
            <a:r>
              <a:rPr lang="en-IN" sz="2400" b="1" dirty="0" err="1" smtClean="0">
                <a:solidFill>
                  <a:schemeClr val="tx2"/>
                </a:solidFill>
              </a:rPr>
              <a:t>target_test</a:t>
            </a:r>
            <a:r>
              <a:rPr lang="en-IN" sz="2400" b="1" dirty="0" smtClean="0">
                <a:solidFill>
                  <a:schemeClr val="tx2"/>
                </a:solidFill>
              </a:rPr>
              <a:t> and </a:t>
            </a:r>
            <a:r>
              <a:rPr lang="en-IN" sz="2400" b="1" dirty="0" err="1" smtClean="0">
                <a:solidFill>
                  <a:schemeClr val="tx2"/>
                </a:solidFill>
              </a:rPr>
              <a:t>pred_test</a:t>
            </a:r>
            <a:r>
              <a:rPr lang="en-IN" sz="2400" b="1" dirty="0" smtClean="0">
                <a:solidFill>
                  <a:schemeClr val="tx2"/>
                </a:solidFill>
              </a:rPr>
              <a:t>(data predicted on </a:t>
            </a:r>
            <a:r>
              <a:rPr lang="en-IN" sz="2400" b="1" dirty="0" err="1" smtClean="0">
                <a:solidFill>
                  <a:schemeClr val="tx2"/>
                </a:solidFill>
              </a:rPr>
              <a:t>features_test</a:t>
            </a:r>
            <a:r>
              <a:rPr lang="en-IN" sz="2400" b="1" dirty="0" smtClean="0">
                <a:solidFill>
                  <a:schemeClr val="tx2"/>
                </a:solidFill>
              </a:rPr>
              <a:t>) </a:t>
            </a:r>
            <a:r>
              <a:rPr lang="en-IN" sz="2400" b="1" dirty="0" smtClean="0">
                <a:solidFill>
                  <a:schemeClr val="tx2"/>
                </a:solidFill>
              </a:rPr>
              <a:t>: 48</a:t>
            </a:r>
            <a:r>
              <a:rPr lang="en-IN" sz="2400" b="1" dirty="0" smtClean="0">
                <a:solidFill>
                  <a:schemeClr val="tx2"/>
                </a:solidFill>
              </a:rPr>
              <a:t>%</a:t>
            </a:r>
            <a:endParaRPr lang="en-IN" sz="2400" b="1" dirty="0" smtClean="0">
              <a:solidFill>
                <a:schemeClr val="tx2"/>
              </a:solidFill>
            </a:endParaRPr>
          </a:p>
          <a:p>
            <a:pPr marL="1257300" lvl="2" indent="-342900">
              <a:buFont typeface="Courier New" pitchFamily="49" charset="0"/>
              <a:buChar char="o"/>
            </a:pPr>
            <a:r>
              <a:rPr lang="en-IN" sz="2400" b="1" dirty="0" smtClean="0">
                <a:solidFill>
                  <a:schemeClr val="tx2"/>
                </a:solidFill>
              </a:rPr>
              <a:t>CV </a:t>
            </a:r>
            <a:r>
              <a:rPr lang="en-IN" sz="2400" b="1" dirty="0" smtClean="0">
                <a:solidFill>
                  <a:schemeClr val="tx2"/>
                </a:solidFill>
              </a:rPr>
              <a:t>score : 19.22%</a:t>
            </a:r>
            <a:endParaRPr lang="en-IN" sz="2800" dirty="0"/>
          </a:p>
          <a:p>
            <a:pPr marL="457200" indent="-457200">
              <a:buFont typeface="Arial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01164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850100"/>
              </p:ext>
            </p:extLst>
          </p:nvPr>
        </p:nvGraphicFramePr>
        <p:xfrm>
          <a:off x="395536" y="404664"/>
          <a:ext cx="8352927" cy="361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309"/>
                <a:gridCol w="2784309"/>
                <a:gridCol w="2784309"/>
              </a:tblGrid>
              <a:tr h="90010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Model</a:t>
                      </a:r>
                      <a:endParaRPr lang="en-IN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>
                          <a:solidFill>
                            <a:schemeClr val="bg1"/>
                          </a:solidFill>
                        </a:rPr>
                        <a:t>R2 score for </a:t>
                      </a:r>
                      <a:r>
                        <a:rPr lang="en-IN" sz="1800" b="1" dirty="0" err="1" smtClean="0">
                          <a:solidFill>
                            <a:schemeClr val="bg1"/>
                          </a:solidFill>
                        </a:rPr>
                        <a:t>target_test</a:t>
                      </a:r>
                      <a:r>
                        <a:rPr lang="en-IN" sz="1800" b="1" dirty="0" smtClean="0">
                          <a:solidFill>
                            <a:schemeClr val="bg1"/>
                          </a:solidFill>
                        </a:rPr>
                        <a:t> and </a:t>
                      </a:r>
                      <a:r>
                        <a:rPr lang="en-IN" sz="1800" b="1" dirty="0" err="1" smtClean="0">
                          <a:solidFill>
                            <a:schemeClr val="bg1"/>
                          </a:solidFill>
                        </a:rPr>
                        <a:t>pred_test</a:t>
                      </a:r>
                      <a:r>
                        <a:rPr lang="en-IN" sz="1800" b="1" dirty="0" smtClean="0">
                          <a:solidFill>
                            <a:schemeClr val="bg1"/>
                          </a:solidFill>
                        </a:rPr>
                        <a:t> (data predicted on </a:t>
                      </a:r>
                      <a:r>
                        <a:rPr lang="en-IN" sz="1800" b="1" dirty="0" err="1" smtClean="0">
                          <a:solidFill>
                            <a:schemeClr val="bg1"/>
                          </a:solidFill>
                        </a:rPr>
                        <a:t>features_test</a:t>
                      </a:r>
                      <a:r>
                        <a:rPr lang="en-IN" sz="1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bg1"/>
                          </a:solidFill>
                        </a:rPr>
                        <a:t>CV score</a:t>
                      </a:r>
                      <a:endParaRPr lang="en-IN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9001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chemeClr val="tx1"/>
                          </a:solidFill>
                        </a:rPr>
                        <a:t>Linear</a:t>
                      </a:r>
                      <a:r>
                        <a:rPr lang="en-IN" sz="2400" b="1" baseline="0" dirty="0" smtClean="0">
                          <a:solidFill>
                            <a:schemeClr val="tx1"/>
                          </a:solidFill>
                        </a:rPr>
                        <a:t> Regression Model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chemeClr val="tx1"/>
                          </a:solidFill>
                        </a:rPr>
                        <a:t>29.05%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dirty="0" smtClean="0">
                          <a:solidFill>
                            <a:schemeClr val="tx1"/>
                          </a:solidFill>
                        </a:rPr>
                        <a:t>-13.12%</a:t>
                      </a:r>
                    </a:p>
                  </a:txBody>
                  <a:tcPr anchor="ctr"/>
                </a:tc>
              </a:tr>
              <a:tr h="9001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chemeClr val="tx1"/>
                          </a:solidFill>
                        </a:rPr>
                        <a:t>Random</a:t>
                      </a:r>
                      <a:r>
                        <a:rPr lang="en-IN" sz="2400" b="1" baseline="0" dirty="0" smtClean="0">
                          <a:solidFill>
                            <a:schemeClr val="tx1"/>
                          </a:solidFill>
                        </a:rPr>
                        <a:t> Forest </a:t>
                      </a:r>
                      <a:r>
                        <a:rPr lang="en-IN" sz="2400" b="1" baseline="0" dirty="0" err="1" smtClean="0">
                          <a:solidFill>
                            <a:schemeClr val="tx1"/>
                          </a:solidFill>
                        </a:rPr>
                        <a:t>Regressor</a:t>
                      </a:r>
                      <a:r>
                        <a:rPr lang="en-IN" sz="2400" b="1" baseline="0" dirty="0" smtClean="0">
                          <a:solidFill>
                            <a:schemeClr val="tx1"/>
                          </a:solidFill>
                        </a:rPr>
                        <a:t> Model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chemeClr val="tx1"/>
                          </a:solidFill>
                        </a:rPr>
                        <a:t>69.55%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dirty="0" smtClean="0">
                          <a:solidFill>
                            <a:schemeClr val="tx1"/>
                          </a:solidFill>
                        </a:rPr>
                        <a:t>-69.30%</a:t>
                      </a:r>
                      <a:endParaRPr lang="en-IN" sz="2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9001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err="1" smtClean="0">
                          <a:solidFill>
                            <a:schemeClr val="tx1"/>
                          </a:solidFill>
                        </a:rPr>
                        <a:t>AdaBoost</a:t>
                      </a:r>
                      <a:r>
                        <a:rPr lang="en-IN" sz="2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sz="2400" b="1" dirty="0" err="1" smtClean="0">
                          <a:solidFill>
                            <a:schemeClr val="tx1"/>
                          </a:solidFill>
                        </a:rPr>
                        <a:t>Regressor</a:t>
                      </a:r>
                      <a:r>
                        <a:rPr lang="en-IN" sz="2400" b="1" dirty="0" smtClean="0">
                          <a:solidFill>
                            <a:schemeClr val="tx1"/>
                          </a:solidFill>
                        </a:rPr>
                        <a:t> Model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chemeClr val="tx1"/>
                          </a:solidFill>
                        </a:rPr>
                        <a:t>48%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chemeClr val="tx1"/>
                          </a:solidFill>
                        </a:rPr>
                        <a:t>19.22%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1141" y="4293096"/>
            <a:ext cx="87129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N" sz="2800" dirty="0"/>
              <a:t>The R2 score of Random Forest </a:t>
            </a:r>
            <a:r>
              <a:rPr lang="en-IN" sz="2800" dirty="0" err="1"/>
              <a:t>Regressor</a:t>
            </a:r>
            <a:r>
              <a:rPr lang="en-IN" sz="2800" dirty="0"/>
              <a:t> </a:t>
            </a:r>
            <a:r>
              <a:rPr lang="en-IN" sz="2800" dirty="0" smtClean="0"/>
              <a:t>is </a:t>
            </a:r>
            <a:r>
              <a:rPr lang="en-IN" sz="2800" dirty="0" smtClean="0"/>
              <a:t>69.55% </a:t>
            </a:r>
            <a:r>
              <a:rPr lang="en-IN" sz="2800" dirty="0" smtClean="0"/>
              <a:t>and </a:t>
            </a:r>
            <a:r>
              <a:rPr lang="en-IN" sz="2800" dirty="0"/>
              <a:t>CV score of Random Forest </a:t>
            </a:r>
            <a:r>
              <a:rPr lang="en-IN" sz="2800" dirty="0" err="1"/>
              <a:t>Regressor</a:t>
            </a:r>
            <a:r>
              <a:rPr lang="en-IN" sz="2800" dirty="0"/>
              <a:t> </a:t>
            </a:r>
            <a:r>
              <a:rPr lang="en-IN" sz="2800" dirty="0" smtClean="0"/>
              <a:t>is</a:t>
            </a:r>
            <a:r>
              <a:rPr lang="en-IN" sz="2400" b="1" dirty="0"/>
              <a:t> </a:t>
            </a:r>
            <a:r>
              <a:rPr lang="en-IN" sz="2800" dirty="0"/>
              <a:t>-69.30%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/>
              <a:t>This </a:t>
            </a:r>
            <a:r>
              <a:rPr lang="en-IN" sz="2800" dirty="0"/>
              <a:t>is the best working </a:t>
            </a:r>
            <a:r>
              <a:rPr lang="en-IN" sz="2800" dirty="0" smtClean="0"/>
              <a:t>model and is finalized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/>
              <a:t>This model can be used to predict </a:t>
            </a:r>
            <a:r>
              <a:rPr lang="en-IN" sz="2800" dirty="0" smtClean="0"/>
              <a:t>the </a:t>
            </a:r>
            <a:r>
              <a:rPr lang="en-IN" sz="2800" dirty="0" smtClean="0"/>
              <a:t>price </a:t>
            </a:r>
            <a:r>
              <a:rPr lang="en-IN" sz="2800" dirty="0" smtClean="0"/>
              <a:t>of the flights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84530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2786" y="10527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u="sng" dirty="0" smtClean="0"/>
              <a:t>Problem Understanding-</a:t>
            </a:r>
            <a:endParaRPr lang="en-IN" sz="2000" dirty="0"/>
          </a:p>
          <a:p>
            <a:r>
              <a:rPr lang="en-IN" sz="2000" dirty="0"/>
              <a:t> </a:t>
            </a:r>
            <a:endParaRPr lang="en-IN" sz="2000" dirty="0"/>
          </a:p>
          <a:p>
            <a:r>
              <a:rPr lang="en-IN" sz="2000" dirty="0"/>
              <a:t> Anyone who has booked a flight ticket knows how unexpectedly the prices vary. The cheapest available ticket on a given flight gets more and less expensive over time. This usually happens as an attempt to maximize revenue based on - </a:t>
            </a:r>
          </a:p>
          <a:p>
            <a:r>
              <a:rPr lang="en-IN" sz="2000" dirty="0"/>
              <a:t>1. Time of purchase patterns (making sure last-minute purchases are expensive) </a:t>
            </a:r>
          </a:p>
          <a:p>
            <a:r>
              <a:rPr lang="en-IN" sz="2000" dirty="0"/>
              <a:t>2. Keeping the flight as full as they want it (raising prices on a flight which is filling up in order to reduce sales and hold back inventory for those expensive last-minute expensive purchases) </a:t>
            </a:r>
          </a:p>
          <a:p>
            <a:endParaRPr lang="en-IN" sz="2000" dirty="0"/>
          </a:p>
          <a:p>
            <a:r>
              <a:rPr lang="en-IN" sz="2000" dirty="0"/>
              <a:t>So, you have to work on a project where you collect data of flight fares with other features and work to make a model to predict fares of flights.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5283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806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u="sng" dirty="0" smtClean="0"/>
              <a:t>Data Collection</a:t>
            </a:r>
            <a:endParaRPr lang="en-IN" sz="4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97266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data is scraped from </a:t>
            </a:r>
            <a:r>
              <a:rPr lang="en-IN" dirty="0" smtClean="0"/>
              <a:t>3 </a:t>
            </a:r>
            <a:r>
              <a:rPr lang="en-IN" dirty="0" smtClean="0"/>
              <a:t>websites-</a:t>
            </a:r>
          </a:p>
          <a:p>
            <a:pPr marL="342900" indent="-342900">
              <a:buAutoNum type="arabicPeriod"/>
            </a:pPr>
            <a:r>
              <a:rPr lang="en-IN" dirty="0" smtClean="0"/>
              <a:t>vimaansafar.com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smtClean="0"/>
              <a:t>yatra.com</a:t>
            </a:r>
          </a:p>
          <a:p>
            <a:pPr marL="342900" indent="-342900">
              <a:buAutoNum type="arabicPeriod"/>
            </a:pPr>
            <a:r>
              <a:rPr lang="en-IN" dirty="0" smtClean="0"/>
              <a:t>makemytrip.com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2270 flight </a:t>
            </a:r>
            <a:r>
              <a:rPr lang="en-IN" dirty="0" smtClean="0"/>
              <a:t>data </a:t>
            </a:r>
            <a:r>
              <a:rPr lang="en-IN" dirty="0" smtClean="0"/>
              <a:t>is scraped </a:t>
            </a:r>
            <a:r>
              <a:rPr lang="en-IN" dirty="0" smtClean="0"/>
              <a:t>from all the three websites</a:t>
            </a:r>
            <a:r>
              <a:rPr lang="en-IN" dirty="0" smtClean="0"/>
              <a:t>. 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2" t="22889" r="10312" b="9523"/>
          <a:stretch/>
        </p:blipFill>
        <p:spPr bwMode="auto">
          <a:xfrm>
            <a:off x="0" y="2551593"/>
            <a:ext cx="9144000" cy="4306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7119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2323162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u="sng" dirty="0" smtClean="0"/>
              <a:t>EDA Steps and Visualization</a:t>
            </a:r>
            <a:endParaRPr lang="en-IN" sz="54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1454432" y="404664"/>
            <a:ext cx="600196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7200" b="1" u="sng" dirty="0" smtClean="0"/>
              <a:t>Model Building</a:t>
            </a:r>
            <a:endParaRPr lang="en-IN" sz="7200" b="1" u="sng" dirty="0"/>
          </a:p>
        </p:txBody>
      </p:sp>
    </p:spTree>
    <p:extLst>
      <p:ext uri="{BB962C8B-B14F-4D97-AF65-F5344CB8AC3E}">
        <p14:creationId xmlns:p14="http://schemas.microsoft.com/office/powerpoint/2010/main" val="151453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6996" y="0"/>
            <a:ext cx="9144000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/>
              <a:t>The web scraped data is saved onto an excel sheet</a:t>
            </a:r>
            <a:endParaRPr lang="en-IN" sz="28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/>
              <a:t>The excel datasheet is extracted and saved in a </a:t>
            </a:r>
            <a:r>
              <a:rPr lang="en-IN" sz="2800" dirty="0" err="1" smtClean="0"/>
              <a:t>dataframe</a:t>
            </a:r>
            <a:endParaRPr lang="en-IN" sz="28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/>
              <a:t>The shape of the </a:t>
            </a:r>
            <a:r>
              <a:rPr lang="en-IN" sz="2800" dirty="0" err="1" smtClean="0"/>
              <a:t>dataframe</a:t>
            </a:r>
            <a:r>
              <a:rPr lang="en-IN" sz="2800" dirty="0" smtClean="0"/>
              <a:t> is checked-</a:t>
            </a:r>
          </a:p>
          <a:p>
            <a:r>
              <a:rPr lang="en-IN" sz="2800" dirty="0" smtClean="0"/>
              <a:t>			</a:t>
            </a:r>
            <a:r>
              <a:rPr lang="en-IN" sz="2800" b="1" dirty="0" smtClean="0">
                <a:solidFill>
                  <a:schemeClr val="tx2"/>
                </a:solidFill>
              </a:rPr>
              <a:t>There are </a:t>
            </a:r>
            <a:r>
              <a:rPr lang="en-IN" sz="2800" b="1" dirty="0" smtClean="0">
                <a:solidFill>
                  <a:schemeClr val="tx2"/>
                </a:solidFill>
              </a:rPr>
              <a:t>2270</a:t>
            </a:r>
            <a:r>
              <a:rPr lang="en-IN" sz="2800" b="1" dirty="0" smtClean="0">
                <a:solidFill>
                  <a:schemeClr val="tx2"/>
                </a:solidFill>
              </a:rPr>
              <a:t> </a:t>
            </a:r>
            <a:r>
              <a:rPr lang="en-IN" sz="2800" b="1" dirty="0" smtClean="0">
                <a:solidFill>
                  <a:schemeClr val="tx2"/>
                </a:solidFill>
              </a:rPr>
              <a:t>rows and 10 columns</a:t>
            </a:r>
            <a:endParaRPr lang="en-IN" sz="2800" b="1" dirty="0">
              <a:solidFill>
                <a:schemeClr val="tx2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IN" sz="2800" b="1" dirty="0" smtClean="0"/>
              <a:t>The columns are as </a:t>
            </a:r>
            <a:r>
              <a:rPr lang="en-IN" sz="2800" b="1" dirty="0" smtClean="0"/>
              <a:t>follows-</a:t>
            </a:r>
          </a:p>
          <a:p>
            <a:pPr marL="3200400" lvl="6" indent="-457200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2"/>
                </a:solidFill>
              </a:rPr>
              <a:t>Airline</a:t>
            </a:r>
          </a:p>
          <a:p>
            <a:pPr marL="3200400" lvl="6" indent="-457200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2"/>
                </a:solidFill>
              </a:rPr>
              <a:t>Date </a:t>
            </a:r>
            <a:r>
              <a:rPr lang="en-IN" sz="2400" dirty="0">
                <a:solidFill>
                  <a:schemeClr val="tx2"/>
                </a:solidFill>
              </a:rPr>
              <a:t>of </a:t>
            </a:r>
            <a:r>
              <a:rPr lang="en-IN" sz="2400" dirty="0" smtClean="0">
                <a:solidFill>
                  <a:schemeClr val="tx2"/>
                </a:solidFill>
              </a:rPr>
              <a:t>Journey</a:t>
            </a:r>
          </a:p>
          <a:p>
            <a:pPr marL="3200400" lvl="6" indent="-457200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2"/>
                </a:solidFill>
              </a:rPr>
              <a:t>Month </a:t>
            </a:r>
            <a:r>
              <a:rPr lang="en-IN" sz="2400" dirty="0">
                <a:solidFill>
                  <a:schemeClr val="tx2"/>
                </a:solidFill>
              </a:rPr>
              <a:t>of </a:t>
            </a:r>
            <a:r>
              <a:rPr lang="en-IN" sz="2400" dirty="0" smtClean="0">
                <a:solidFill>
                  <a:schemeClr val="tx2"/>
                </a:solidFill>
              </a:rPr>
              <a:t>Journey</a:t>
            </a:r>
          </a:p>
          <a:p>
            <a:pPr marL="3200400" lvl="6" indent="-457200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2"/>
                </a:solidFill>
              </a:rPr>
              <a:t>Source</a:t>
            </a:r>
          </a:p>
          <a:p>
            <a:pPr marL="3200400" lvl="6" indent="-457200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2"/>
                </a:solidFill>
              </a:rPr>
              <a:t>Destination</a:t>
            </a:r>
          </a:p>
          <a:p>
            <a:pPr marL="3200400" lvl="6" indent="-457200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2"/>
                </a:solidFill>
              </a:rPr>
              <a:t>Departure Time</a:t>
            </a:r>
          </a:p>
          <a:p>
            <a:pPr marL="3200400" lvl="6" indent="-457200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2"/>
                </a:solidFill>
              </a:rPr>
              <a:t>Arrival Time</a:t>
            </a:r>
          </a:p>
          <a:p>
            <a:pPr marL="3200400" lvl="6" indent="-457200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2"/>
                </a:solidFill>
              </a:rPr>
              <a:t>Duration</a:t>
            </a:r>
          </a:p>
          <a:p>
            <a:pPr marL="3200400" lvl="6" indent="-457200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2"/>
                </a:solidFill>
              </a:rPr>
              <a:t>Total Stops</a:t>
            </a:r>
          </a:p>
          <a:p>
            <a:pPr marL="3200400" lvl="6" indent="-457200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2"/>
                </a:solidFill>
              </a:rPr>
              <a:t>Price</a:t>
            </a:r>
            <a:endParaRPr lang="en-IN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105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20688"/>
            <a:ext cx="9144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The data type of each column is-</a:t>
            </a:r>
          </a:p>
          <a:p>
            <a:pPr marL="3371850" lvl="7" indent="-171450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2"/>
                </a:solidFill>
              </a:rPr>
              <a:t>Airline - object </a:t>
            </a:r>
          </a:p>
          <a:p>
            <a:pPr marL="3371850" lvl="7" indent="-171450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2"/>
                </a:solidFill>
              </a:rPr>
              <a:t>Date </a:t>
            </a:r>
            <a:r>
              <a:rPr lang="en-IN" sz="2000" dirty="0">
                <a:solidFill>
                  <a:schemeClr val="tx2"/>
                </a:solidFill>
              </a:rPr>
              <a:t>of Journey </a:t>
            </a:r>
            <a:r>
              <a:rPr lang="en-IN" sz="2000" dirty="0" smtClean="0">
                <a:solidFill>
                  <a:schemeClr val="tx2"/>
                </a:solidFill>
              </a:rPr>
              <a:t>- int64 </a:t>
            </a:r>
          </a:p>
          <a:p>
            <a:pPr marL="3371850" lvl="7" indent="-171450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2"/>
                </a:solidFill>
              </a:rPr>
              <a:t>Month </a:t>
            </a:r>
            <a:r>
              <a:rPr lang="en-IN" sz="2000" dirty="0">
                <a:solidFill>
                  <a:schemeClr val="tx2"/>
                </a:solidFill>
              </a:rPr>
              <a:t>of Journey </a:t>
            </a:r>
            <a:r>
              <a:rPr lang="en-IN" sz="2000" dirty="0" smtClean="0">
                <a:solidFill>
                  <a:schemeClr val="tx2"/>
                </a:solidFill>
              </a:rPr>
              <a:t>- object </a:t>
            </a:r>
          </a:p>
          <a:p>
            <a:pPr marL="3371850" lvl="7" indent="-171450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2"/>
                </a:solidFill>
              </a:rPr>
              <a:t>Source - object </a:t>
            </a:r>
          </a:p>
          <a:p>
            <a:pPr marL="3371850" lvl="7" indent="-171450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2"/>
                </a:solidFill>
              </a:rPr>
              <a:t>Destination - object </a:t>
            </a:r>
          </a:p>
          <a:p>
            <a:pPr marL="3371850" lvl="7" indent="-171450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2"/>
                </a:solidFill>
              </a:rPr>
              <a:t>Departure </a:t>
            </a:r>
            <a:r>
              <a:rPr lang="en-IN" sz="2000" dirty="0">
                <a:solidFill>
                  <a:schemeClr val="tx2"/>
                </a:solidFill>
              </a:rPr>
              <a:t>Time </a:t>
            </a:r>
            <a:r>
              <a:rPr lang="en-IN" sz="2000" dirty="0" smtClean="0">
                <a:solidFill>
                  <a:schemeClr val="tx2"/>
                </a:solidFill>
              </a:rPr>
              <a:t>- object </a:t>
            </a:r>
          </a:p>
          <a:p>
            <a:pPr marL="3371850" lvl="7" indent="-171450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2"/>
                </a:solidFill>
              </a:rPr>
              <a:t>Arrival </a:t>
            </a:r>
            <a:r>
              <a:rPr lang="en-IN" sz="2000" dirty="0">
                <a:solidFill>
                  <a:schemeClr val="tx2"/>
                </a:solidFill>
              </a:rPr>
              <a:t>Time </a:t>
            </a:r>
            <a:r>
              <a:rPr lang="en-IN" sz="2000" dirty="0" smtClean="0">
                <a:solidFill>
                  <a:schemeClr val="tx2"/>
                </a:solidFill>
              </a:rPr>
              <a:t>- object </a:t>
            </a:r>
          </a:p>
          <a:p>
            <a:pPr marL="3371850" lvl="7" indent="-171450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2"/>
                </a:solidFill>
              </a:rPr>
              <a:t>Duration - object </a:t>
            </a:r>
          </a:p>
          <a:p>
            <a:pPr marL="3371850" lvl="7" indent="-171450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2"/>
                </a:solidFill>
              </a:rPr>
              <a:t>Total Stops - object </a:t>
            </a:r>
          </a:p>
          <a:p>
            <a:pPr marL="3371850" lvl="7" indent="-171450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2"/>
                </a:solidFill>
              </a:rPr>
              <a:t>Price - object</a:t>
            </a:r>
            <a:endParaRPr lang="en-IN" sz="2000" dirty="0" smtClean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5114" y="450912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The null values are checked. The whitespaces, and dashes (‘—’) are replaced by null values-</a:t>
            </a:r>
          </a:p>
          <a:p>
            <a:pPr marL="3371850" lvl="7" indent="-171450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2"/>
                </a:solidFill>
              </a:rPr>
              <a:t>There are no null values</a:t>
            </a:r>
            <a:endParaRPr lang="en-IN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994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16832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u="sng" dirty="0" smtClean="0"/>
              <a:t>The data visualization, value </a:t>
            </a:r>
            <a:r>
              <a:rPr lang="en-IN" sz="4400" b="1" u="sng" dirty="0" smtClean="0"/>
              <a:t>counts and </a:t>
            </a:r>
            <a:r>
              <a:rPr lang="en-IN" sz="4400" b="1" u="sng" dirty="0" smtClean="0"/>
              <a:t>encoding </a:t>
            </a:r>
            <a:r>
              <a:rPr lang="en-IN" sz="4400" b="1" u="sng" dirty="0" smtClean="0"/>
              <a:t>of object data type into numeric form for </a:t>
            </a:r>
            <a:r>
              <a:rPr lang="en-IN" sz="4400" b="1" u="sng" dirty="0" smtClean="0"/>
              <a:t>each column</a:t>
            </a:r>
            <a:endParaRPr lang="en-IN" sz="4400" b="1" u="sng" dirty="0"/>
          </a:p>
        </p:txBody>
      </p:sp>
    </p:spTree>
    <p:extLst>
      <p:ext uri="{BB962C8B-B14F-4D97-AF65-F5344CB8AC3E}">
        <p14:creationId xmlns:p14="http://schemas.microsoft.com/office/powerpoint/2010/main" val="1005691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BbIAAAJNCAYAAADkhoPPAAAAOXRFWHRTb2Z0d2FyZQBNYXRwbG90bGliIHZlcnNpb24zLjUuMSwgaHR0cHM6Ly9tYXRwbG90bGliLm9yZy/YYfK9AAAACXBIWXMAAAsTAAALEwEAmpwYAAA9rElEQVR4nO3debwkV2Ef+t+RxGIH8IIkBAgHnBAnJLEdRyGO4/h5ia0VtMwAAmOMWGQ2YeI42NlenMdzEtt4YRGSBYjFCwI0o11Ifo5j8xxMDHy8gh+2gm0QQhqJRUISI2lm6v3RfeaeW1195440rTkXvt/PZ+bePnX61KnqWn9VXbcMwxAAAAAAAOjVEYe7AwAAAAAAsBFBNgAAAAAAXRNkAwAAAADQNUE2AAAAAABdE2QDAAAAANA1QTYAAAAAAF076nB34GAdffTRwxOf+MTD3Q0AAAAAADbwkY985LZhGI45FG1tuSD7iU98Yj784Q8f7m4AAAAAALCBUspfH6q2PFoEAAAAAICuCbIBAAAAAOiaIBsAAAAAgK4JsgEAAAAA6JogGwAAAACArgmyAQAAAADomiAbAAAAAICuCbIBAAAAAOiaIBsAAAAAgK4JsgEAAAAA6JogGwAAAACArgmyAQAAAADomiAbAAAAAICuCbIBAAAAAOiaIBsAAAAAgK4JsgEAAAAA6JogGwAAAACArgmyAQAAAADomiAbAAAAAICuCbIBAAAAAOjayoLsUsrFpZRdpZQ/XTK8lFJeX0q5oZTyx6WUb1tVXwAAAAAA2LpWeUf225OctMHwk5M8ef7v3CQXrLAvAAAAAABsUSsLsodheH+Sz21Q5fQk7xxmPpjka0spj11VfwAAAAAA2JoO5zOyH5/kU83rG+dlAAAAAACw31GHcdxlomyYrFjKuZk9fiTHf/2j95ffesGvLLz1mJc+L7de8I6J8ufn1gve1ox5Xv6SF+TWC986Gv2QY17y4tx64Zsnyn8kt174y+vKZuUvm/XpwvPnpbPyY19yXpJk14WvX1c/SY59yauy68JfXNfWMAx5zEt/PLdc8Np1dZMhj3npT+SWC/7b+voZctxL/31uvuD/XujTcS/9T7n5gp9KhmF/j5Ihj33Za5Ikn3nTv2/GMeSxL/tvSZKb3vTqWdlQh+3L417+i7np/Fftn65a/viXn59Pn/+yZBgyZN/+8uNf8Zbc+MYXJtmXYZiVJfvyhPN+NZ96w3NmdYd9+8u/4ZU789evP2P9HCrJk867PEnyiTecsb//Q5K/fd4VSZK/eOPp6z+hknzTy6/Ix88/fd3cSJK/9/Ir8rHzn75/yavlf/9lV+ZP3/T0tbIy+/nNL70yf3zB09ctlEOSb33plfnDC56Woawv/7aXXJUk+ciFT1vX/gnz8g/98vryJHnqj1yV//XLp61rJyX59nOvzu9dNCpP8h3nXp3/OVH+nedend9982n751H9/7tefE3e/+ZTF6bhu198TZLkt9986sJ0fO+LrslvveXUde0PSf7li67Jb77llIVp+P4XXZvfeOspC3068YXX5vq3nrIw7pNfeG3e99bFdk554bW55q0nL3w+p73gfUmSqy4+eWEcT3/B+3LlxScvjOOMF7wvl8/r13maDDnznOuy820nLbSz7ZzrsuNtJy2084xzrst75/XbefGsc67Lu9eVD0lJzn7+9UmSd739xIXpe87zr8+vzcvbYc99/vX51befuLC8Pu/51+edbz9x/5pbhz3/+b+Rt7/jBxbaP+eHfyNve8cPrJ+Gkrzweb+RJHnrO09cN+xFz5v19c3vPHF/3ercH7o+v/wri319yQ9dnwt/5cRmns6Gvey51+dNv7o4zS9/7vV546+euPCZnveD1+f1v7bY/o/+4KxPv/Tr69v6V8+Zlf/Cry/29V8/+/q89l3r6w9JXv3s6/Oz7zpxYfn+ybOvz3+7ZDS/S/LvnnV9fvrdi+38x2ddn9e8u6k/3z781DNnffpP71m/fPxfz7wuSfIf3rtWXof9l2dcl3/73pPWbWeGJD+7/bq8+tKT1m1dU5Kf33ZdfmzHqDzJ67Zdl1fuOGl/X+q/N511XV66s6k/H/7mM2d9euFlJ+3fSg8leccZs/LnXn5S6lZ6SLKvJO85/bpsv2KtvP676vTrcuqVJ2VvSpIjUnJEkiPzvqdfnpOvPDMZjsjsGvkRSUred/olOfmK58wmaF42K39HTr7inP2v18pn+92Tr/iRUfmbZuWXv6Ipn82o953xupx8+av2l5d5+bVn/HxOufzH19Wdlf9MTrn8JybK/0tOufzfTZS/Jqdc/h+bBW/289oz/3OS5JTLfmr0nuTaM//PnHLZa7Kmlv+HnHLZT68rS0quPfPf5pTL/utE+U/klMt+Zl15SXLNma/OqZf93Fr5fOG45qwfz6k7f35hvNec9WNJklN3/uLEsFfl1J2/1Ix3Nuyas16ZU3e+fqL+eTl15xtG9ZNrznpFTt15/kT9l+XUnW8aTVtyzVkvzak7Lxwd+ZVcs+1HZn3d8cuL79l2bk7dcdHiuLe9OKfueEvWK7lm2wtz6o63NiWz91297QU5bcfFC329ets5OW3H2xbGe/W25ydJTtvRHl8mV2/74Xn5O2cF+6el5OrtP5TTLv2VrFdy9fbn5rRLf3Vx3Nt/MKdd+msT5c/JaZf++kT5s3Pape9a7Ov2s2d9uvSSUfmz5uXvznj+Xb39mTnt0veu7+qQXP2MZ+S09166v3pdAq/avi1Pu3THQp+u2n5WnnbpzoU+XbX9zDzt0ssWxnvV9jOSJE+79IpmSMmV22fHZE+/9MqFtq7c/rQ8/dKrMl5er9x+ap5+6TXrykqSK7afktMvvXahnSu2n5zTL33fQjtXbD8xp196/cK0XbF9tt8949L/Z900XL79++flv7kwjsu3f1/OuPS/rx9HKbl82/fkjB3/Y900J8ll2747Z+747YU+Xbbtu3LmjvcvtH/Ztn+Rs3b87kJfd27750mSs3Z8YN2wndv+2bz897L2ac7+37Htn2bbjv+1MO4d2/5Jtu340GjcJTu2/eNs3/GRhfJLt/2jbN/xBxPl35Jn7PijdWVJ8t5t/zBJ8owdf7quvKTkPduekmfu+NjCe96z7e/mmTs+vr+svuPd256cZ+28YWHc7z7rG3P2zk+k3XcckZJfP+tv5rk7/zpre61ZW2896xvy4p2fnO2xStm/5zr/zCckSV552af21617tteeeXz+zWU3pszL63v+y5mPz7+/7NP79071Pf/5zMflpy67abQHLPkPZz42P33ZZ0blyU+c+dj87GWf2d9GncJ/feZx+YXLbl5XN0l+9MzjkiRvuOyWdeUlycvOfEwu2HlLUzZr89yzjs1FO3cttPXCs47NxfPytv4Pn3VM3rHz1oX2n3vWMfm1nbfWQ+P973n2tqNzyY7b9terw5657egkyXt33LauPEOybfvR2Xnp2nvqzzO2H53L33vbaMlInv6Mo3PVe26rLewvP+2ZR+ea99w26lNy8rOOzvvevVh+4tmzPv3GJbft366XDPn+Zx+TJPnNd62fviT5vucck9/69cXy7/nBY/LbvzaeH8l3PfeYvP9XF8u/84eOye/+ymL5dzzvmHzgHbcuzItv/+FZnz749uYzGpKnnnNskuT33zYvb9o74QXH5sMX70oZsq69b3vhsfmDt+xaP/+G5FtffGz+6M1N+fx933zusfmTi+blw7C/nX/wI4/JRy+8ZV3bGZKnvPQxSZI/u+CWdeP+ppfNyj9+/i0LfX3yKx6TG95wSzPu2Rv/1iuPyydef/P6+T0kT3rVcfmrX1pfXobkG37suHzyF25eP81DcvyPH5dPv/bmee6xNm2Pe/XsQQGf+ZnPNB0a8thXz+67/MzP3rg20vkbH/tvviE3/9wns/7AZshx/+aJufnn/mpdO0ly3I9/Y25+7f9eV3dW/rdz82v/Yl3dJDnuX/+d3PzzH19Xd1b+d5MkN//Cny2O+8f+fm7+hY9OlP/D3PwLf5KU2bJdyx/zr74lt/ziHy2M4zH/6ltzyy/+wVoT8xn1mFd9W275pY+slaeWn5BbfunDC+N9zKuemiS55XW/vzjsR789t7zug4vj/tF/llte94F1dWfl/zy3vP5/Lrbzyn+RW17//y6288rvyi2v/53Fdl753bnl9b+dUta3c+x535sk2fWG31oYx7Hn/cvsesNvrmsnSY497/uz6w2zc+/28zv2FSdm1xuvX2znFSdn1xvft9jOK07Jrjdes67urPy07Dr/6sV2Xj47btp1/pUTw87IrvMvXxzHy8/MrvN3rlWdT/+xL9uWXW/a0dSt5c/Irje9tynfNy8/O7vedEmzHM3aOualz0mS3HpBe2x76BzOO7JvTPKE5vXxSW6aqjgMw0XDMJwwDMMJj37Eox6UzgEAAAAA0IfDGWRfmeR5Zebbk9w+DMNnDmN/AAAAAADo0MoeLVJKeVeS705ydCnlxiT/KclDkmQYhguTXJvklCQ3JLk7yTmr6gsAAAAAAFvXyoLsYRiefYDhQ5KXr2r8AAAAAAB8eTicjxYBAAAAAIADEm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VtpkF1KOamU8vFSyg2llJ+cGP41pZSrSil/VEr5aCnlnFX2BwAAAACArWdlQXYp5cgk5yc5OclTkjy7lPKUUbWXJ/nYMAzfkuS7k/x8KeWhq+oTAAAAAABbzyrvyH5qkhuGYfjEMAz3JrkkyemjOkOSR5ZSSpJHJPlckj0r7BMAAAAAAFvMKoPsxyf5VPP6xnlZ641J/l6Sm5L8SZIfHYZh3wr7BAAAAADAFrPKILtMlA2j1ycm+cMkj0vyrUneWEp51EJDpZxbSvlwKeXDn73zjkPdTwAAAAAAOrbKIPvGJE9oXh+f2Z3XrXOS7Bxmbkjyl0n+7rihYRguGobhhGEYTnj0IxZybgAAAAAAvoytMsj+UJInl1KeNP8DjmcnuXJU55NJvi9JSimPSfJNST6xwj4BAAAAALDFHLWqhodh2FNKeUWS65McmeTiYRg+Wkp5yXz4hUlek+TtpZQ/yexRJD8xDMNtq+oTAAAAAABbz8qC7CQZhuHaJNeOyi5sfr8pyQ+ssg8AAAAAAGxtq3y0CAAAAAAAPGC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ttIgu5RyUinl46WUG0opP7mkzneXUv6wlPLRUsrvrLI/AAAAAABsPUetquFSypFJzk/y/UluTPKhUsqVwzB8rKnztUnelOSkYRg+WUo5dlX9AQAAAABga1rlHdlPTXLDMAyfGIbh3iSXJDl9VOc5SXYOw/DJJBmGYdcK+wMAAAAAwBa0yiD78Uk+1by+cV7W+jtJvq6U8tullI+UUp63wv4AAAAAALAFrezRIknKRNkwMf5/nOT7knxVkt8rpXxwGIY/X9dQKecmOTdJjv/6R6+gqwAAAAAA9GqVd2TfmOQJzevjk9w0Uee6YRjuGobhtiTvT/It44aGYbhoGIYThmE44dGPeNTKOgwAAAAAQH9WGWR/KMmTSylPKqU8NMnZSa4c1bkiyb8opRxVSvnqJP80yZ+tsE8AAAAAAGwxK3u0yDAMe0opr0hyfZIjk1w8DMNHSykvmQ+/cBiGPyulXJfkj5PsS/KWYRj+dFV9AgAAAABg61nlM7IzDMO1Sa4dlV04ev1zSX5ulf0AAAAAAGDrWuWjRQAAAAAA4AETZAMAAAAA0DVBNgAAAAAAXRNkAwAAAADQNUE2AAAAAABdE2QDAAAAANA1QTYAAAAAAF0TZAMAAAAA0DVBNgAAAAAAXRNkAwAAAADQNUE2AAAAAABdE2QDAAAAANA1QTYAAAAAAF0TZAMAAAAA0DVBNgAAAAAAXRNkAwAAAADQNUE2AAAAAABdE2QDAAAAANA1QTYAAAAAAF0TZAMAAAAA0DVBNgAAAAAAXRNkAwAAAADQtU0F2aWU/76ZMgAAAAAAONSO2mhgKeXhSb46ydGllK9LUuaDHpXkcSvuGwAAAAAAbBxkJ/mRJK/KLLT+SNaC7DuSnL+6bgEAAAAAwMyGQfYwDK9L8rpSynnDMLzhQeoTAAAAAADsd6A7spMkwzC8oZTyHUme2L5nGIZ3rqhfAAAAAACQZJNBdinlV5L8rSR/mGTvvHhIIsgGAAAAAGClNhVkJzkhyVOGYRhW2RkAAAAAABg7YpP1/jTJcavsCAAAAAAATNnsHdlHJ/lYKeX3k9xTC4dhePpKegUAAAAAAHObDbJ/apWdAAAAAACAZTYVZA/D8Dur7ggAAAAAAEzZVJBdSvlikvqHHh+a5CFJ7hqG4VGr6hgAAAAAACSbvyP7ke3rUsoZSZ66ig4BAAAAAEDriPvzpmEYLk/yvYe2KwAAAAAAsGizjxY5q3l5RJITsvaoEQAAAAAAWJlNBdlJntb8vifJXyU5/ZD3BgAAAAAARjb7jOxzVt0RAAAAAACYsqlnZJdSji+lXFZK2VVKuaWUsqOUcvyqOwcAAAAAAJv9Y49vS3JlkscleXySq+ZlAAAAAACwUpsNso8ZhuFtwzDsmf97e5JjVtgvAAAAAABIsvkg+7ZSynNLKUfO/z03yWdX2TEAAAAAAEg2H2S/IMkzk9yc5DNJtifxByABAAAAAFi5ozZZ7zVJfngYhs8nSSnl65O8NrOAGwAAAAAAVmazd2R/cw2xk2QYhs8l+Uer6RIAAAAAAKzZbJB9RCnl6+qL+R3Zm72bGwAAAAAA7rfNhtE/n+QDpZRLkwyZPS/7p1fWKwAAAAAAmNtUkD0MwztLKR9O8r1JSpKzhmH42Ep7BgAAAAAAOYjHg8yDa+E1AAAAAAAPqs0+IxsAAAAAAA4L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LWVBtmllJNKKR8vpdxQSvnJDer9k1LK3lLK9lX2BwAAAACArWdlQXYp5cgk5yc5OclTkjy7lPKUJfV+Jsn1q+oLAAAAAABb1yrvyH5qkhuGYfjEMAz3JrkkyekT9c5LsiPJrhX2BQAAAACALWqVQfbjk3yqeX3jvGy/Usrjk5yZ5MIV9gMAAAAAgC1slUF2mSgbRq9/KclPDMOwd8OGSjm3lPLhUsqHP3vnHYeqfwAAAAAAbAFHrbDtG5M8oXl9fJKbRnVOSHJJKSVJjk5ySillzzAMl7eVhmG4KMlFSfKtf/Mbx2E4AAAAAABfxlYZZH8oyZNLKU9K8ukkZyd5TlthGIYn1d9LKW9PcvU4xAYAAAAA4CvbyoLsYRj2lFJekeT6JEcmuXgYho+WUl4yH+652AAAAAAAHNAq78jOMAzXJrl2VDYZYA/D8PxV9gUAAAAAgK1plX/sEQAAAAAAHjB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W2mQXUo5qZTy8VLKDaWUn5wY/oOllD+e//tAKeVbVtkfAAAAAAC2npUF2aWUI5Ocn+TkJE9J8uxSylNG1f4yyf8xDMM3J3lNkotW1R8AAAAAALamVd6R/dQkNwzD8IlhGO5NckmS09sKwzB8YBiGz89ffjDJ8SvsDwAAAAAAW9Aqg+zHJ/lU8/rGedkyL0zyvhX2BwAAAACALeioFbZdJsqGyYqlfE9mQfZ3Lhl+bpJzk+T4r3/0oeofAAAAAABbwCrvyL4xyROa18cnuWlcqZTyzUnekuT0YRg+O9XQMAwXDcNwwjAMJzz6EY9aSWcBAAAAAOjTKoPsDyV5cinlSaWUhyY5O8mVbYVSyjck2Znkh4Zh+PMV9gUAAAAAgC1qZY8WGYZhTynlFUmuT3JkkouHYfhoKeUl8+EXJvk/kzw6yZtKKUmyZxiGE1bVJwAAAAAAtp5VPiM7wzBcm+TaUdmFze8vSvKiVfYBAAAAAICtbZWPFgEAAAAAgAdM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baVBdinlpFLKx0spN5RSfnJieCmlvH4+/I9LKd+2yv4AAAAAALD1rCzILqUcmeT8JCcneUqSZ5dSnjKqdnKSJ8//nZvkglX1BwAAAACArWmVd2Q/NckNwzB8YhiGe5NckuT0UZ3Tk7xzmPlgkq8tpTx2hX0CAAAAAGCLWWWQ/fgkn2pe3zgvO9g6AAAAAAB8BSvDMKym4VKekeTEYRheNH/9Q0meOgzDeU2da5L812EYfnf++r8nefUwDB8ZtXVuZo8eSZJvSvLZ0ehuS3L0RDcOtvxQtrXq8h77pK8PbnmPfdpKfe2xT/r64Jb32Cd9fXDLe+zTVuprj33S1we3vMc+6euDW95jn7ZSX3vsk74+uOU99klfH9zyHvukr185fXqw+vpNwzA8csl4DspRh6KRJW5M8oTm9fFJbrofdTIMw0VJLqqvSykfHg0/YVx2f8oPZVurLu+xT/qqr1uprz32SV/1VV/1dSv1tcc+6au+6qu+bqW+9tgnfdVXfdVXff3K6dPh7Ov9tcpHi3woyZNLKU8qpTw0ydlJrhzVuTLJ88rMtye5fRiGz6ywTwAAAAAAbDEruyN7GIY9pZRXJLk+yZFJLh6G4aOllJfMh1+Y5NokpyS5IcndSc5ZVX8AAAAAANiaVvlokQzDcG1mYXVbdmHz+5Dk5fej6Ys2WXZ/yg9lW6suP5zj1tc+yg/nuL8c+no4x62vfZQfznHrax/lh3PcXw59PZzj1tc+yg/nuPW1j/LDOe4vh74eznHrax/lh3Pc+tpH+eEct74+uOWHc9w99vWgreyPPQIAAAAAwKGwymdkAwAAAADAA7bSR4scaqWUi5M8PcnDM3vudkny0PnP1t7MQvq2fJiot1n75v+20vx6INMLAHB/OQYBAACmDEn2ZJbr1vOGLyZ5Z5IfHQ7w6JCtdkf225M8J8nNSY6Z/xuSfGn+86bMZsa+zP6A5GeSfC7JPfN/ddhnk9yVZHfznrvm//bOX/9ikjua9xwxH8eQ5PNJds2HZf6eu+fD/neSDyX583l5/Tkk+UiS25Pcm+Sj8/HdO+//B+a//2XTh33Nzy8186GWD1kL2Ws/Mi+v9T7blN/elLfvqdNxT1O3Dts3b+/e5j3t8M815XuaYXcmua/pY+3Tl+ZtTbVT51Ote18W1WF7JsprH+9syuq0tv3fNx9XnR97m2lt58vtWZynmfe17Xs7bBj9HBvXvzvrp7ed/7Uvw6i81t+b5NOj8rou7J6ovzuzz7ja0wy/aTTe+p7bs177mUxN477R8Ha92531n++9WfuM6vTc2Qxv5/NtTb0vjt5Xx/XJiT7WPo2X3an+tm1NLXv3JLl1VK8aL491HrbzeM/odfuZtuvgHVn/2dd/N2Txc92d5BOjesn0ctm22aqfzx2jvtfPb/yZ7W7e9/kk/1/T1t55nan1pk5fsrg8f2H0utqXxTY2WsfG9Wvf6/j2LKnbTnPb/u7m9/qzbjPH/Zzq/5S6LNT3tPO4/Xzvy3Sf6jTcNSq/O4vb0HHfpubPMrtHr4cl5cna9nM8nnZ5bN9bl8e756/vyXSf78na/m6j/i4r/8Os3w/VunV/ek/WT8+XktyYxXlYh92X9duG+zLb50+N/2Ce21Y/v/F7x9vKdni7vxiP646J+nszW2ba/XWtc1vW5vG+edt7mjp7sriO3jovHy+n+zLbb4xD7Kn1tu5722nanbV99mezfrm6N8n7m7J2OduX2XFZu72/e95enX/tNI/Xq/E2d6xu2+rw8Tag3ZZMtXNH83u7/avbxKnPcFy31rszi/aM2mrf9wcbtDVl/BnVabmrGd6Oo9ap+/la9rmsP3Ydtzfl00vKl+0Hxpbt6w/U1viYom1ro/m0bNu/2e3sVJtfaF7fs6TeWF0+x8ci7fxfth3dzHJwMNMw1c74/VPbrmX79PtGr6fqt7+382x8vrFRH8eWHXe3r5ftb4fRuL/U1G0/o6nt4kbL1TJTx5MHqrfRvB+fVx6orVUbn5tWG82bA03D1Dp/IJs9Bln2uR6onWXtLpv+qdf3x0bTNZ6W8XHpuI12v14daFu6zLJpG+9XDmTc37av4/1dsnE/lw27ZUn5Zj+fNlPazHLWHoMsO5ddZuo4Ptn8/mYzy/LUdnHq3HSYKG8tGzZ1nt6+50B9ak1tb8fLzH1LyttxfWJJ+xstr6vcjt6f/fZG8/WBjPuMrH3WX0xyVWa5xhczC7H3Zjb/3pXkr5J8e5KTDjSSLRVkD8Pw/syC4d3DMNyZ5Gvmg+5qqt2X2Qx5Q2Yz5wuZ3bV9V2bT+8XMTo6OzCy8+/i87KisPwG6I8lXZTbTS/Nvz3y8n8va1YMj5u8fkjw2yR8n+fp5/W/I2gnd4zJbmB8yH/7wzE74HpLkNzM76XrcvL3PZ/1J58OyfqE4at5ue1B0RGYHTmU+3WXeTj1B/Kp5e+0J5r3z6UjzszoiayvY3Vm/vAzzvv9Fpjcyf531gXJ7IjQ+catXX8YnteP+tAcdy1a0Mu9nu9Osn127cbovySOydpD8xfmw+r4j5tPcXiGqpsLg+t4DbTRqX9ppKs3vRza/t/OnPXGv9Y9I8j9G7d+atWWy7uTqyc3erN/Rfilry3w7f+rrPZldWKl1pg5oMnrd7lj3Zv2FizakqCdd7by4rfl9T2YXovY1v1f1Wxhtn+9KcvT893Y5HU/fOGybUrL27Yv2833Y/F9brxoHnvUbIfc1devnUvuxd1S/lreBUm1zmI9jHA61F9g22hmOP+NWnZcPafq0L+uX1TqOezObN3sy20bel9kFxbY/7fumwqxxX0tm26b29bh/U6+npmfvRP1kLWybugBWh9f5XZp644O9+pmOx1uW/L5Myfpwvb7nIU2dOi3jE4C6Lh7ZvO+ezObheP6Pt13j1xv1ddkB7cMmyg60XasXqI6cGF7XhfH6WOvU7UTdf0y5u3nPVHntY13+vtSUtfP8qCwGynV5re/fPap/dKaXxamD9fHv1Z5MrwPtcjH+3I7M2vwcf45fncVloP5r9yXV55u26udxxLzsC1nbD7bjrwef9QC02pvkUVnUngRU7TfnxtN3T2b76HZ73i7n7Xys26vPZP2y+PDM9hd1/n1pg/G182tqW7qvaafOx/Zzb5fn2s6y44Z23rfzpe6v2otl4wtudV9+X1O/9qU9tipNW7uz2J/xiduyfXt7MaNeZG33E3UahsyOi4+aj293ZheFHjoxnnuyuMzW4bX+eHtwoP1CNd7/b8aBTiTHxw7L+jFeRw62H1M2+iboeB0YfxM1Wdtet9vfjbb7y6ZhanqWbfOW/WzrtRcv6zLeHv/Ueruz/rzg7lH9qr0hpZ6P1WOusfacZFnf2+Pn8fFv+542oPlSU15vcKoe2rQx3p5m9HrZccpG5xftdB5omak2Wg5qe+PzsNay5fpA50H3R9uPdlqXXTBt6200Dav+1tCy9qfm0Ubz7a4Nhm904WLc/mY/m3a/Nj7f3tsMq9pz03ohfNzH8TlfO54D9WPsziXDlk3jeP/Xas/F2une7Hyt/mpJ+WZD9/Z8ZKpPddhU6Dq1zdhovJ9dUr7ZC3+b2b9N7T/GxzTVRnnk+PyitnN/tjMHs81adr40noa278vm60bTdzDHBwc7zcuW+Y3Guex4aLP9XNbHE+Y/S5KPJbkys/OnW7I+o7kzsxt/v5BZ+L2hLffHHkspT0xydZJvyezk65GZHVw/MutPLr4xyfWZBcu1zqOydrCX+e8nzdtrD7b3ZjpETdYWinpC9LAceEc1PkGqB1njQPlzSY5rXt86f137e392uG0fNtqQL1Pn152ZnVS26h1AD8/iAfTuLM6bffP6D8viSn2wfZv6jO6vdplo+/O5JI8ejW/IbEN1dA6NzzbjuD/uzcbLbtvvPVkLJ9rh9WD/UFzY2pPVPoKn3snaTnNd5+/I2sWtB+r+rCurHO/UMrqRZfUPtp2NLOvrwc67Vc/rNtSpQdh4vFN92J1ZcHWotjMPtlWviwfjQJ/xoVwuOfTGxzIcvPuy/qJJNV43bs/smPXerB1DDc3PNPXvbdpc9tksG+94nauvl9U/GLWt27O2T26nYV+21nb1cB0PMM3nwVeaezLbLi+7MLPZ9eHBWHcO1bnB/RnHwdavN/M90P3RRv05VH3daBoeOlF+SZKzD2K8G42DLy8bnXMdbH6w7FhyIzWPar+t+8jMjj8/mLX88/PDMJy2UUNb+cTxzMwm/LzM7qyuB/g3Z7YSnjH/We+q/uX58Pr12mQWzu7I2pWVL2UWhu1O8qdZf4dwvQOmvQp01LyNfVl/p3G9Y2t8FekLWQsWavmu+c9611Ad31GZhfBt6N7eCVOvmg2Z/rpDDfzaPpRmWLXZrzTUjWR7te6IzB4r0IbY7SM8xm0fkdldt+2dcbX/7Xxur/q0dzS0Nvo60LIrmcum9YiJYXWlqm20d1C0O4z2Lqup8Y7vGhn7+g2GbcZ4HW7vuEtm/a6vd2X9zroG2PWO0Hr3S61/e5Z//XPZFbA7Rq/bu//q3e+tdnnazJX5o7J2N15Vv8Hw1RPjTTZ35Xk87oPdkU/1fV+S94zqtFdy2zvda1/aRwK063J7h95dTVt7M/0V9GXzsr3LoG4j6nK7bPndSHvFv/atLoP1X7u9mZrnh/qgqZ2f7XJwRNbuiqrjbR/r0U7rvswu0LV9G8/f9j3j9WNsvF1r64wfq9H2YcpUO/Xza8fX3rVa3zP1CJzNOlAf2+FT69zUsl/L67523N9k9q2pZPqRQVPjaN/f7hunlu+pO8E344+WjHvZfJ76BlF7LNKzejf6wd5JtVnL7gB6MO6yWPbNrlWMe7Ph8Ndkdrd7eyNAXZ7qXeVV++2km7PY733ztjbzVdF6LDE+5mr3Q1OmjqtqW+361y4/7fZh/PiFQ2mzXy9uv0k29fiNqfrVeN7en2Wnvctu2Tb1YEx9VsOofNnvrQdyJ/kqje+Cn5pP92febTS9D8b2aBXG/d6q09H6cpiGKUOmHxtVb4CbuuFq2f5z6q7XA52PLpuvyx6ZscyyEHbqW34bnU8e7DiS5dv8L06U1XPKqW9ILLPskRzJ8rxiWfkXlpQvm7Zl5ePz7mQ2Pd85ej0ePuVQrVtT86ld/sb715sWqyfZOKO6fYNhU9OxbL+YHLpjjwf6yJb762A/t818G2ez4xi31eaW45/tEyRqtrY3yd9IcnFmn8OTkzwmGz9u5oCd3Qp+NrOD+B9P8qSsPU7iIZnNqO9M8nVZewTHefP3PSSzMHXv/P1/I2sz8nczu4v7q5M8MWuPKcm8nfak4avmZY+cj/uO+c/6nOmpmf83svist6+d/z5kdmdu3aj/+bz87qw/iWy/Tr43sxW5DcfbleX35+O4PWuPkagHs7V/7TIwfv5ne/Jfw9vxydj4kSf1ivHDsv5r5DXErHect+F6/bpufbZu26c2nGyN/8hn+55PZ/3XbatlV1ynduwPz/ppbU/E2q9Nt3c8tu230zd18FE/i49nc6HhsjrjDUh74tg+3/2ezB5bU4fVPnw+a4FdvdO5bmC+OrNlZzwfp0KNahzM17bqxYL2oKWug+NpqXXaZbmd7qNGdW/K2rrejndZn6qpcdc263P1P5P1z6ddthMeP/+7tjm+kli3D+2zpmsbezLbRrRBX10njsza44/Gy9mXsvhMumXLesnafKoHxnVe3Txva3wiX59TPIz+7c3i4xDqhcPabj1QrOrv4/m47GuC90fJ2mc7/qbIkaPXNSwa1zti9LO+tx3H1EXC8e/te5d9HXbZt3qW7Z+n2imj/tXx1T7W94zv0F52d8+fZPEAsr0jdDz+cfkjsraM7MnafuyI5mddPu7K2tX5kvX7gCGzdTtZ3PdM9X08ve17vpDF5XujE5j2QtPYk0ev6ze06nHI+ORyqq9T62jdDix7ZvgDtewi70btj08Wpi68jJ8XfTDa7XDbzioucI0tC5cPNO76mK6D+arl+JEJ4+msde7KbDvarn/tetve1dz+q8eP43E8LNMnV8u2L18zet2O784sHt9OLcd1vanfXGvn5+4kxy4Zd3383ZT2GcObne8bnZCN1+32GLu+Hn9uU+2O94n3Z7lt77Qct32gCz1T6/N4O1/7deSSOsu+uTM1/+7N7ELeRo86GJuqV/cNdXtXj13bZXo83nrx775ReUb1D2YZabWPJazt1Iud7SPFxtNTt4njZeXuUd3x3yGYOp5MFi+OLLvQsJkLVOP5sMrnsY6tKnBe1TNcV2Gj44uxktk5wFT5zUvaGZ8L1+3afaPyzUzrZs/r7o96XjDVl4N9hMeQ5eHtsm3+1CPxpvqSrP/7TJttZ3wTWWvqM03W8p/N9GmjYeNvdQ+Z7S8f35SNP9tlx7btMfJmLctQxuo+derc4nGL1ZNsfKd8Pc9IFqdlalme2s/Vegf7LbRln9Gy5W/qjvkDtXUwDva44/4cp2yUK0wZH9PUHKge59bzwHr88/cyy1yeldlx6O1ZfoFjYSRbzfGZBc6PT/JPsvb83PoMpr2ZPVrkUZnd+XFP1v5A3N6sndA+NGt/KfPKzJ43/APztu7M2knuvUk+ldmJy955W7uzdmBza5I3Zu1AsQ04Pp+1k4h6Z1ktvzVrd2TXO2Fr+Pjo+c+/zNoz4uqBfJ3WZO2u4drmX2TtDzD9g6w9EuSrMjuo2jOfJ1NXCOvd0lV7J1btQ3sAURfKuhzVP+yXLIZ6d2ZtQ1HD0fYu7BqwjZ+H+ZujPtY222fejk8Kb8paKNIGkMvuzG3vUm3HXUOVdty1bhvyVVMnMXWlnTo4LpldhGnvhm7vgG7vum/fX8vrsy/bP75XA6y9ze/3ZrZTGZ+03ZG1kGh3Zs81b69K7s1sHRrfSXXjxPTU+XBb1s/ztr3x8xnb9ajWb4e342h3ru3B/x2ZfXOh1QYt4x3E1A63/YNlVd023JW1Cy27s/YHYccHju2zU2vZ7iS/1/SjXrQZ5u23F8buzvpguW5LjszaxYV7MvvDcnXDXt/7NVn7rOs07M7i8t6uO/W56e16c0tmy8n4RL792U7jUVm/TUrWPwNvvA1I1j+buP67L7NtYx3WXvCoJ8vtsyfb6RkfEN2T2XPq6vPW67JVt6/tTvGu5nV74txu2+sfUGz/iFbdDrbzr17IaL910F59viuz7XMtb9fpDzV9ar/R0j4zvl1u2zvq2+W8DTzqxYfxncntwf+Q2b6w7Utt74lZDFDqBa3x59qGr1Ub7CZrB/Ljb+vsyWz/9NCsBQafz/rP9ejmPW1o1O6Lav26nW8/98z7siuLy/fuzEKZcb/q7+OLdnVeXZ/12ufQ1jv/D+S+zI476vuq+nc0yqhsWQi9rO2pOnV9G7dR/yDi2JD1F27rPqadL3Wax9vE8Tj2jobV4e12anzXSl2GN3tnbX09npapkGm8DC1rf+pOri9m9rcB2mm+Pev/Lkg7jvFxwZ2Z/XHi8TZsT9Ye1dY+s7weJ9Z9R3tRaE9my8fNWTxeSWbLZl3/6h+/rOOaCrna7Vj7jYV6obL9rOvxR7tNaMOE8bcUxwHlfVnczrX70PaPa7bL3fii2rL1YWqZbPvY7sum2tqXxePS3Vl/J127H2/rTR1jTy3HdRmZuiM7WbyhohpfRN1oWsfHXuNjymXzcuoustuT/J3MloXaXt0njttsjy/G32g9Imt/b+NhWZvOut8cby/qfH5oU7d9bntdDqv6bcT27yfUNqe+pbAna99qaKejLncPydp+f+ozGl8oSGbnlOM+JWvfzq3HbHU+Tv0x7GWmtmntsGqj8/zxsn6gOgc7fLzvnKo7dTyRLN+HJQ/8Ga4PxGZDvrrtXFZ/WfgztU/al/VhaN1mTM2fPZmtC+NjkLqNWhZGLduXDlnb/0z1a5nxdNRH9dW+VPVu82U+P1E2Ne/ac5Qp9ZGuy+rXn3dm7bx43P6y44hqHIZO5QTJ2vK77E7t8TRMbfenhrXab5TWbdq4nakLHVdl88vIsj4l0992rP0YHz/W+q2p9463vVOfXzV1oePuLH6LuPbpgXwzcKPPp9pomz71LYz2SQWtZXd8L1sXl20nNlp3lx0bLLurfNk2bkfWHxfUfKDe7FrLvjiv88L57+dmdkf2o5JcsUE/k2RrPSO7lPKuJN+ftTtP9uSBP8tvs+oBeN0YHmjje7Dqs6OnxrtVLzgA3B/tyd1W0e4jHkxtWPCVYisuH19pfEb9OpzbjGXLheUFAOArQw25601rD8/sHPqzmT2a9bzhAEH1lgqyAQAAAAD4yuNOXwAAAAAAuibIBgAAAACga4JsAAAAAAC6JsgGAAAAAKBrgmwAAAAAALomyAYAgMOglHLnkvK3l1K2P9j9AQCAngmyAQAAAADo2lGHuwMAAPCVrJRSkrwhyfcm+csk5fD2CAAA+uOObAAAOLzOTPJNSf5hkhcn+Y7D2x0AAOiPIBsAAA6v70ryrmEY9g7DcFOS3zrcHQIAgN4IsgEA4PAbDncHAACgZ4JsAAA4vN6f5OxSypGllMcm+Z7D3SEAAOiNP/YIAACH12WZ/aHHP0ny50l+5/B2BwAA+lOGwbcYAQAAAADol0eLAAAAAADQNUE2AAAAAABdE2QDAAAAANA1QTYAAAAAAF0TZAMAAAAA0DVBNgAAAAAAXRNkAwAAAADQNUE2AAAAAABd+/8BdC1dySnKVB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858112" y="0"/>
            <a:ext cx="2495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 smtClean="0"/>
              <a:t>Airline</a:t>
            </a:r>
            <a:endParaRPr lang="en-IN" sz="2400" b="1" u="sng" dirty="0"/>
          </a:p>
        </p:txBody>
      </p:sp>
      <p:sp>
        <p:nvSpPr>
          <p:cNvPr id="7" name="Rectangle 6"/>
          <p:cNvSpPr/>
          <p:nvPr/>
        </p:nvSpPr>
        <p:spPr>
          <a:xfrm>
            <a:off x="46270" y="3787259"/>
            <a:ext cx="915874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959 flights are </a:t>
            </a:r>
            <a:r>
              <a:rPr lang="en-IN" sz="1600" dirty="0" err="1" smtClean="0"/>
              <a:t>Vistara</a:t>
            </a:r>
            <a:r>
              <a:rPr lang="en-IN" sz="1600" dirty="0" smtClean="0"/>
              <a:t> flights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562 flights are Indigo flights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518 flights are Air India flights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100 flights are Air Asia flights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86 flights are Go Air flights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31 flights are Spice Jet flights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Air 14 flights are </a:t>
            </a:r>
            <a:r>
              <a:rPr lang="en-IN" sz="1600" dirty="0" err="1" smtClean="0"/>
              <a:t>Akasa</a:t>
            </a:r>
            <a:r>
              <a:rPr lang="en-IN" sz="1600" dirty="0" smtClean="0"/>
              <a:t> Air flights</a:t>
            </a:r>
            <a:endParaRPr lang="en-IN" sz="1600" dirty="0"/>
          </a:p>
          <a:p>
            <a:r>
              <a:rPr lang="en-IN" sz="1600" dirty="0" smtClean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688" y="6021288"/>
            <a:ext cx="4111322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tx2"/>
                </a:solidFill>
              </a:rPr>
              <a:t>Encoding object data in numeric using Label Encoder</a:t>
            </a:r>
            <a:endParaRPr lang="en-IN" sz="2000" b="1" dirty="0">
              <a:solidFill>
                <a:schemeClr val="tx2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82248" y="5630804"/>
            <a:ext cx="0" cy="2995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0304" y="398194"/>
            <a:ext cx="35638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Replacing </a:t>
            </a:r>
            <a:r>
              <a:rPr lang="en-IN" b="1" dirty="0">
                <a:solidFill>
                  <a:schemeClr val="tx1"/>
                </a:solidFill>
              </a:rPr>
              <a:t>redundant airline names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97226"/>
            <a:ext cx="4211960" cy="2858111"/>
          </a:xfrm>
          <a:prstGeom prst="rect">
            <a:avLst/>
          </a:prstGeom>
        </p:spPr>
      </p:pic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878591" y="230832"/>
            <a:ext cx="4265409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2400" b="1" u="sng" dirty="0">
                <a:solidFill>
                  <a:prstClr val="black"/>
                </a:solidFill>
              </a:rPr>
              <a:t>Date of Journey</a:t>
            </a:r>
            <a:endParaRPr lang="en-IN" sz="2400" b="1" u="sng" dirty="0" smtClean="0">
              <a:solidFill>
                <a:prstClr val="black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642" y="767526"/>
            <a:ext cx="4354112" cy="3019733"/>
          </a:xfrm>
          <a:prstGeom prst="rect">
            <a:avLst/>
          </a:prstGeom>
        </p:spPr>
      </p:pic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913196" y="3712964"/>
            <a:ext cx="4291819" cy="30162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sz="1400" dirty="0" smtClean="0"/>
              <a:t>475 flights depart  on the 1</a:t>
            </a:r>
            <a:r>
              <a:rPr lang="en-IN" sz="1400" baseline="30000" dirty="0" smtClean="0"/>
              <a:t>st</a:t>
            </a:r>
            <a:r>
              <a:rPr lang="en-IN" sz="1400" dirty="0" smtClean="0"/>
              <a:t> date of the month</a:t>
            </a:r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sz="1400" dirty="0" smtClean="0"/>
              <a:t>294 flights depart on the 10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date  of the month</a:t>
            </a:r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sz="1400" dirty="0" smtClean="0"/>
              <a:t>293 </a:t>
            </a:r>
            <a:r>
              <a:rPr lang="en-IN" sz="1400" dirty="0"/>
              <a:t>flights depart on the </a:t>
            </a:r>
            <a:r>
              <a:rPr lang="en-IN" sz="1400" dirty="0" smtClean="0"/>
              <a:t>29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date  </a:t>
            </a:r>
            <a:r>
              <a:rPr lang="en-IN" sz="1400" dirty="0"/>
              <a:t>of the month</a:t>
            </a:r>
            <a:endParaRPr lang="en-IN" sz="1400" dirty="0" smtClean="0"/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sz="1400" dirty="0" smtClean="0"/>
              <a:t>282 </a:t>
            </a:r>
            <a:r>
              <a:rPr lang="en-IN" sz="1400" dirty="0"/>
              <a:t>flights depart on the </a:t>
            </a:r>
            <a:r>
              <a:rPr lang="en-IN" sz="1400" dirty="0" smtClean="0"/>
              <a:t>31</a:t>
            </a:r>
            <a:r>
              <a:rPr lang="en-IN" sz="1400" baseline="30000" dirty="0" smtClean="0"/>
              <a:t>st</a:t>
            </a:r>
            <a:r>
              <a:rPr lang="en-IN" sz="1400" dirty="0" smtClean="0"/>
              <a:t> date  </a:t>
            </a:r>
            <a:r>
              <a:rPr lang="en-IN" sz="1400" dirty="0"/>
              <a:t>of the month</a:t>
            </a:r>
            <a:endParaRPr lang="en-IN" sz="1400" dirty="0" smtClean="0"/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sz="1400" dirty="0" smtClean="0"/>
              <a:t>197 </a:t>
            </a:r>
            <a:r>
              <a:rPr lang="en-IN" sz="1400" dirty="0"/>
              <a:t>flights depart on the </a:t>
            </a:r>
            <a:r>
              <a:rPr lang="en-IN" sz="1400" dirty="0" smtClean="0"/>
              <a:t>15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date  </a:t>
            </a:r>
            <a:r>
              <a:rPr lang="en-IN" sz="1400" dirty="0"/>
              <a:t>of the month</a:t>
            </a:r>
            <a:endParaRPr lang="en-IN" sz="1400" dirty="0" smtClean="0"/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sz="1400" dirty="0" smtClean="0"/>
              <a:t>173 flights </a:t>
            </a:r>
            <a:r>
              <a:rPr lang="en-IN" sz="1400" dirty="0"/>
              <a:t>depart on the </a:t>
            </a:r>
            <a:r>
              <a:rPr lang="en-IN" sz="1400" dirty="0" smtClean="0"/>
              <a:t>24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date  </a:t>
            </a:r>
            <a:r>
              <a:rPr lang="en-IN" sz="1400" dirty="0"/>
              <a:t>of the month</a:t>
            </a:r>
            <a:endParaRPr lang="en-IN" sz="1400" dirty="0" smtClean="0"/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sz="1400" dirty="0" smtClean="0"/>
              <a:t>151 </a:t>
            </a:r>
            <a:r>
              <a:rPr lang="en-IN" sz="1400" dirty="0"/>
              <a:t>flights depart on the 5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date  </a:t>
            </a:r>
            <a:r>
              <a:rPr lang="en-IN" sz="1400" dirty="0"/>
              <a:t>of the month</a:t>
            </a:r>
            <a:endParaRPr lang="en-IN" sz="1400" dirty="0" smtClean="0"/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sz="1400" dirty="0" smtClean="0"/>
              <a:t>96 </a:t>
            </a:r>
            <a:r>
              <a:rPr lang="en-IN" sz="1400" dirty="0"/>
              <a:t>flights depart on the </a:t>
            </a:r>
            <a:r>
              <a:rPr lang="en-IN" sz="1400" dirty="0" smtClean="0"/>
              <a:t>20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date  </a:t>
            </a:r>
            <a:r>
              <a:rPr lang="en-IN" sz="1400" dirty="0"/>
              <a:t>of the month</a:t>
            </a:r>
            <a:r>
              <a:rPr lang="en-IN" sz="1400" dirty="0" smtClean="0"/>
              <a:t> </a:t>
            </a:r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sz="1400" dirty="0" smtClean="0"/>
              <a:t>2 </a:t>
            </a:r>
            <a:r>
              <a:rPr lang="en-IN" sz="1400" dirty="0"/>
              <a:t>91 flights depart on the </a:t>
            </a:r>
            <a:r>
              <a:rPr lang="en-IN" sz="1400" dirty="0" smtClean="0"/>
              <a:t>2</a:t>
            </a:r>
            <a:r>
              <a:rPr lang="en-IN" sz="1400" baseline="30000" dirty="0" smtClean="0"/>
              <a:t>nd</a:t>
            </a:r>
            <a:r>
              <a:rPr lang="en-IN" sz="1400" dirty="0" smtClean="0"/>
              <a:t>  date  </a:t>
            </a:r>
            <a:r>
              <a:rPr lang="en-IN" sz="1400" dirty="0"/>
              <a:t>of the month</a:t>
            </a:r>
            <a:endParaRPr lang="en-IN" sz="1400" dirty="0" smtClean="0"/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sz="1400" dirty="0" smtClean="0"/>
              <a:t>89 </a:t>
            </a:r>
            <a:r>
              <a:rPr lang="en-IN" sz="1400" dirty="0"/>
              <a:t>flights depart on the </a:t>
            </a:r>
            <a:r>
              <a:rPr lang="en-IN" sz="1400" dirty="0" smtClean="0"/>
              <a:t>30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date  </a:t>
            </a:r>
            <a:r>
              <a:rPr lang="en-IN" sz="1400" dirty="0"/>
              <a:t>of the month</a:t>
            </a:r>
            <a:endParaRPr lang="en-IN" sz="1400" dirty="0" smtClean="0"/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sz="1400" dirty="0" smtClean="0"/>
              <a:t>79 </a:t>
            </a:r>
            <a:r>
              <a:rPr lang="en-IN" sz="1400" dirty="0"/>
              <a:t>flights depart on the </a:t>
            </a:r>
            <a:r>
              <a:rPr lang="en-IN" sz="1400" dirty="0" smtClean="0"/>
              <a:t>27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date  </a:t>
            </a:r>
            <a:r>
              <a:rPr lang="en-IN" sz="1400" dirty="0"/>
              <a:t>of the month</a:t>
            </a:r>
            <a:endParaRPr lang="en-IN" sz="1400" dirty="0" smtClean="0"/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sz="1400" dirty="0" smtClean="0"/>
              <a:t>19 </a:t>
            </a:r>
            <a:r>
              <a:rPr lang="en-IN" sz="1400" dirty="0"/>
              <a:t>flights depart on the </a:t>
            </a:r>
            <a:r>
              <a:rPr lang="en-IN" sz="1400" dirty="0" smtClean="0"/>
              <a:t>28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date  </a:t>
            </a:r>
            <a:r>
              <a:rPr lang="en-IN" sz="1400" dirty="0"/>
              <a:t>of the month</a:t>
            </a:r>
            <a:endParaRPr lang="en-IN" sz="1400" dirty="0" smtClean="0"/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sz="1400" dirty="0" smtClean="0"/>
              <a:t>18 </a:t>
            </a:r>
            <a:r>
              <a:rPr lang="en-IN" sz="1400" dirty="0"/>
              <a:t>flights depart on the 8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date  </a:t>
            </a:r>
            <a:r>
              <a:rPr lang="en-IN" sz="1400" dirty="0"/>
              <a:t>of the month</a:t>
            </a:r>
            <a:endParaRPr lang="en-IN" sz="1400" dirty="0" smtClean="0"/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sz="1400" dirty="0" smtClean="0"/>
              <a:t>13 </a:t>
            </a:r>
            <a:r>
              <a:rPr lang="en-IN" sz="1400" dirty="0"/>
              <a:t>flights depart on the </a:t>
            </a:r>
            <a:r>
              <a:rPr lang="en-IN" sz="1400" dirty="0" smtClean="0"/>
              <a:t>12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date  </a:t>
            </a:r>
            <a:r>
              <a:rPr lang="en-IN" sz="1400" dirty="0"/>
              <a:t>of the month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742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4225</TotalTime>
  <Words>1442</Words>
  <Application>Microsoft Office PowerPoint</Application>
  <PresentationFormat>On-screen Show (4:3)</PresentationFormat>
  <Paragraphs>238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Flight Price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CtrlSoft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Project</dc:title>
  <dc:creator>acer</dc:creator>
  <cp:lastModifiedBy>acer</cp:lastModifiedBy>
  <cp:revision>121</cp:revision>
  <dcterms:created xsi:type="dcterms:W3CDTF">2022-08-06T02:21:52Z</dcterms:created>
  <dcterms:modified xsi:type="dcterms:W3CDTF">2022-10-31T15:09:02Z</dcterms:modified>
</cp:coreProperties>
</file>