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2" r:id="rId58"/>
    <p:sldId id="314" r:id="rId59"/>
    <p:sldId id="313" r:id="rId60"/>
    <p:sldId id="318" r:id="rId61"/>
    <p:sldId id="315" r:id="rId62"/>
    <p:sldId id="316" r:id="rId63"/>
    <p:sldId id="317" r:id="rId64"/>
    <p:sldId id="319" r:id="rId65"/>
    <p:sldId id="320" r:id="rId66"/>
    <p:sldId id="321" r:id="rId67"/>
    <p:sldId id="322" r:id="rId68"/>
    <p:sldId id="324" r:id="rId69"/>
    <p:sldId id="323" r:id="rId70"/>
    <p:sldId id="326" r:id="rId71"/>
    <p:sldId id="325" r:id="rId72"/>
    <p:sldId id="327" r:id="rId73"/>
    <p:sldId id="328" r:id="rId74"/>
    <p:sldId id="329" r:id="rId75"/>
    <p:sldId id="330" r:id="rId76"/>
    <p:sldId id="332" r:id="rId77"/>
    <p:sldId id="333" r:id="rId78"/>
    <p:sldId id="33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851A9-406F-4DA7-82CB-C68883AC99CC}" type="datetimeFigureOut">
              <a:rPr lang="en-IN" smtClean="0"/>
              <a:t>06-08-2022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CA5FB-3727-439C-84B9-2EB3C59A00B3}" type="slidenum">
              <a:rPr lang="en-IN" smtClean="0"/>
              <a:t>‹#›</a:t>
            </a:fld>
            <a:endParaRPr lang="en-IN"/>
          </a:p>
        </p:txBody>
      </p:sp>
    </p:spTree>
    <p:extLst>
      <p:ext uri="{BB962C8B-B14F-4D97-AF65-F5344CB8AC3E}">
        <p14:creationId xmlns:p14="http://schemas.microsoft.com/office/powerpoint/2010/main" val="199820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FCA5FB-3727-439C-84B9-2EB3C59A00B3}" type="slidenum">
              <a:rPr lang="en-IN" smtClean="0"/>
              <a:t>64</a:t>
            </a:fld>
            <a:endParaRPr lang="en-IN"/>
          </a:p>
        </p:txBody>
      </p:sp>
    </p:spTree>
    <p:extLst>
      <p:ext uri="{BB962C8B-B14F-4D97-AF65-F5344CB8AC3E}">
        <p14:creationId xmlns:p14="http://schemas.microsoft.com/office/powerpoint/2010/main" val="290226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57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464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15867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6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042D5-967A-41B9-906D-077454112897}"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3585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3042D5-967A-41B9-906D-077454112897}"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8549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3042D5-967A-41B9-906D-077454112897}" type="datetimeFigureOut">
              <a:rPr lang="en-IN" smtClean="0"/>
              <a:t>06-08-2022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4368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3042D5-967A-41B9-906D-077454112897}"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785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042D5-967A-41B9-906D-077454112897}" type="datetimeFigureOut">
              <a:rPr lang="en-IN" smtClean="0"/>
              <a:t>06-08-2022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74969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11791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44130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042D5-967A-41B9-906D-077454112897}" type="datetimeFigureOut">
              <a:rPr lang="en-IN" smtClean="0"/>
              <a:t>06-08-2022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BCA73-84B8-49CF-B040-BD70E24676D0}" type="slidenum">
              <a:rPr lang="en-IN" smtClean="0"/>
              <a:t>‹#›</a:t>
            </a:fld>
            <a:endParaRPr lang="en-IN"/>
          </a:p>
        </p:txBody>
      </p:sp>
    </p:spTree>
    <p:extLst>
      <p:ext uri="{BB962C8B-B14F-4D97-AF65-F5344CB8AC3E}">
        <p14:creationId xmlns:p14="http://schemas.microsoft.com/office/powerpoint/2010/main" val="92411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36912"/>
            <a:ext cx="7772400" cy="1470025"/>
          </a:xfrm>
        </p:spPr>
        <p:txBody>
          <a:bodyPr/>
          <a:lstStyle/>
          <a:p>
            <a:r>
              <a:rPr lang="en-IN" b="1" u="sng" dirty="0" smtClean="0"/>
              <a:t>Housing Project</a:t>
            </a:r>
            <a:endParaRPr lang="en-IN" b="1" u="sng" dirty="0"/>
          </a:p>
        </p:txBody>
      </p:sp>
    </p:spTree>
    <p:extLst>
      <p:ext uri="{BB962C8B-B14F-4D97-AF65-F5344CB8AC3E}">
        <p14:creationId xmlns:p14="http://schemas.microsoft.com/office/powerpoint/2010/main" val="373162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bIAAAJNCAYAAADkhoPPAAAAOXRFWHRTb2Z0d2FyZQBNYXRwbG90bGliIHZlcnNpb24zLjUuMSwgaHR0cHM6Ly9tYXRwbG90bGliLm9yZy/YYfK9AAAACXBIWXMAAAsTAAALEwEAmpwYAAA9rElEQVR4nO3debwkV2Ef+t+RxGIH8IIkBAgHnBAnJLEdRyGO4/h5ia0VtMwAAmOMWGQ2YeI42NlenMdzEtt4YRGSBYjFCwI0o11Ifo5j8xxMDHy8gh+2gm0QQhqJRUISI2lm6v3RfeaeW1195440rTkXvt/PZ+bePnX61KnqWn9VXbcMwxAAAAAAAOjVEYe7AwAAAAAAsBFBNgAAAAAAXRNkAwAAAADQNUE2AAAAAABdE2QDAAAAANA1QTYAAAAAAF076nB34GAdffTRwxOf+MTD3Q0AAAAAADbwkY985LZhGI45FG1tuSD7iU98Yj784Q8f7m4AAAAAALCBUspfH6q2PFoEAAAAAICuCbIBAAAAAOiaIBsAAAAAgK4JsgEAAAAA6JogGwAAAACArgmyAQAAAADomiAbAAAAAICuCbIBAAAAAOiaIBsAAAAAgK4JsgEAAAAA6JogGwAAAACArgmyAQAAAADomiAbAAAAAICuCbIBAAAAAOiaIBsAAAAAgK4JsgEAAAAA6JogGwAAAACArgmyAQAAAADomiAbAAAAAICuCbIBAAAAAOjayoLsUsrFpZRdpZQ/XTK8lFJeX0q5oZTyx6WUb1tVXwAAAAAA2LpWeUf225OctMHwk5M8ef7v3CQXrLAvAAAAAABsUSsLsodheH+Sz21Q5fQk7xxmPpjka0spj11VfwAAAAAA2JoO5zOyH5/kU83rG+dlAAAAAACw31GHcdxlomyYrFjKuZk9fiTHf/2j95ffesGvLLz1mJc+L7de8I6J8ufn1gve1ox5Xv6SF+TWC986Gv2QY17y4tx64Zsnyn8kt174y+vKZuUvm/XpwvPnpbPyY19yXpJk14WvX1c/SY59yauy68JfXNfWMAx5zEt/PLdc8Np1dZMhj3npT+SWC/7b+voZctxL/31uvuD/XujTcS/9T7n5gp9KhmF/j5Ihj33Za5Ikn3nTv2/GMeSxL/tvSZKb3vTqWdlQh+3L417+i7np/Fftn65a/viXn59Pn/+yZBgyZN/+8uNf8Zbc+MYXJtmXYZiVJfvyhPN+NZ96w3NmdYd9+8u/4ZU789evP2P9HCrJk867PEnyiTecsb//Q5K/fd4VSZK/eOPp6z+hknzTy6/Ix88/fd3cSJK/9/Ir8rHzn75/yavlf/9lV+ZP3/T0tbIy+/nNL70yf3zB09ctlEOSb33plfnDC56Woawv/7aXXJUk+ciFT1vX/gnz8g/98vryJHnqj1yV//XLp61rJyX59nOvzu9dNCpP8h3nXp3/OVH+nedend9982n751H9/7tefE3e/+ZTF6bhu198TZLkt9986sJ0fO+LrslvveXUde0PSf7li67Jb77llIVp+P4XXZvfeOspC3068YXX5vq3nrIw7pNfeG3e99bFdk554bW55q0nL3w+p73gfUmSqy4+eWEcT3/B+3LlxScvjOOMF7wvl8/r13maDDnznOuy820nLbSz7ZzrsuNtJy2084xzrst75/XbefGsc67Lu9eVD0lJzn7+9UmSd739xIXpe87zr8+vzcvbYc99/vX51befuLC8Pu/51+edbz9x/5pbhz3/+b+Rt7/jBxbaP+eHfyNve8cPrJ+Gkrzweb+RJHnrO09cN+xFz5v19c3vPHF/3ercH7o+v/wri319yQ9dnwt/5cRmns6Gvey51+dNv7o4zS9/7vV546+euPCZnveD1+f1v7bY/o/+4KxPv/Tr69v6V8+Zlf/Cry/29V8/+/q89l3r6w9JXv3s6/Oz7zpxYfn+ybOvz3+7ZDS/S/LvnnV9fvrdi+38x2ddn9e8u6k/3z781DNnffpP71m/fPxfz7wuSfIf3rtWXof9l2dcl3/73pPWbWeGJD+7/bq8+tKT1m1dU5Kf33ZdfmzHqDzJ67Zdl1fuOGl/X+q/N511XV66s6k/H/7mM2d9euFlJ+3fSg8leccZs/LnXn5S6lZ6SLKvJO85/bpsv2KtvP676vTrcuqVJ2VvSpIjUnJEkiPzvqdfnpOvPDMZjsjsGvkRSUred/olOfmK58wmaF42K39HTr7inP2v18pn+92Tr/iRUfmbZuWXv6Ipn82o953xupx8+av2l5d5+bVn/HxOufzH19Wdlf9MTrn8JybK/0tOufzfTZS/Jqdc/h+bBW/289oz/3OS5JTLfmr0nuTaM//PnHLZa7Kmlv+HnHLZT68rS0quPfPf5pTL/utE+U/klMt+Zl15SXLNma/OqZf93Fr5fOG45qwfz6k7f35hvNec9WNJklN3/uLEsFfl1J2/1Ix3Nuyas16ZU3e+fqL+eTl15xtG9ZNrznpFTt15/kT9l+XUnW8aTVtyzVkvzak7Lxwd+ZVcs+1HZn3d8cuL79l2bk7dcdHiuLe9OKfueEvWK7lm2wtz6o63NiWz91297QU5bcfFC329ets5OW3H2xbGe/W25ydJTtvRHl8mV2/74Xn5O2cF+6el5OrtP5TTLv2VrFdy9fbn5rRLf3Vx3Nt/MKdd+msT5c/JaZf++kT5s3Pape9a7Ov2s2d9uvSSUfmz5uXvznj+Xb39mTnt0veu7+qQXP2MZ+S09166v3pdAq/avi1Pu3THQp+u2n5WnnbpzoU+XbX9zDzt0ssWxnvV9jOSJE+79IpmSMmV22fHZE+/9MqFtq7c/rQ8/dKrMl5er9x+ap5+6TXrykqSK7afktMvvXahnSu2n5zTL33fQjtXbD8xp196/cK0XbF9tt8949L/Z900XL79++flv7kwjsu3f1/OuPS/rx9HKbl82/fkjB3/Y900J8ll2747Z+747YU+Xbbtu3LmjvcvtH/Ztn+Rs3b87kJfd27750mSs3Z8YN2wndv+2bz897L2ac7+37Htn2bbjv+1MO4d2/5Jtu340GjcJTu2/eNs3/GRhfJLt/2jbN/xBxPl35Jn7PijdWVJ8t5t/zBJ8owdf7quvKTkPduekmfu+NjCe96z7e/mmTs+vr+svuPd256cZ+28YWHc7z7rG3P2zk+k3XcckZJfP+tv5rk7/zpre61ZW2896xvy4p2fnO2xStm/5zr/zCckSV552af21617tteeeXz+zWU3pszL63v+y5mPz7+/7NP79071Pf/5zMflpy67abQHLPkPZz42P33ZZ0blyU+c+dj87GWf2d9GncJ/feZx+YXLbl5XN0l+9MzjkiRvuOyWdeUlycvOfEwu2HlLUzZr89yzjs1FO3cttPXCs47NxfPytv4Pn3VM3rHz1oX2n3vWMfm1nbfWQ+P973n2tqNzyY7b9terw5657egkyXt33LauPEOybfvR2Xnp2nvqzzO2H53L33vbaMlInv6Mo3PVe26rLewvP+2ZR+ea99w26lNy8rOOzvvevVh+4tmzPv3GJbft366XDPn+Zx+TJPnNd62fviT5vucck9/69cXy7/nBY/LbvzaeH8l3PfeYvP9XF8u/84eOye/+ymL5dzzvmHzgHbcuzItv/+FZnz749uYzGpKnnnNskuT33zYvb9o74QXH5sMX70oZsq69b3vhsfmDt+xaP/+G5FtffGz+6M1N+fx933zusfmTi+blw7C/nX/wI4/JRy+8ZV3bGZKnvPQxSZI/u+CWdeP+ppfNyj9+/i0LfX3yKx6TG95wSzPu2Rv/1iuPyydef/P6+T0kT3rVcfmrX1pfXobkG37suHzyF25eP81DcvyPH5dPv/bmee6xNm2Pe/XsQQGf+ZnPNB0a8thXz+67/MzP3rg20vkbH/tvviE3/9wns/7AZshx/+aJufnn/mpdO0ly3I9/Y25+7f9eV3dW/rdz82v/Yl3dJDnuX/+d3PzzH19Xd1b+d5MkN//Cny2O+8f+fm7+hY9OlP/D3PwLf5KU2bJdyx/zr74lt/ziHy2M4zH/6ltzyy/+wVoT8xn1mFd9W275pY+slaeWn5BbfunDC+N9zKuemiS55XW/vzjsR789t7zug4vj/tF/llte94F1dWfl/zy3vP5/Lrbzyn+RW17//y6288rvyi2v/53Fdl753bnl9b+dUta3c+x535sk2fWG31oYx7Hn/cvsesNvrmsnSY497/uz6w2zc+/28zv2FSdm1xuvX2znFSdn1xvft9jOK07Jrjdes67urPy07Dr/6sV2Xj47btp1/pUTw87IrvMvXxzHy8/MrvN3rlWdT/+xL9uWXW/a0dSt5c/Irje9tynfNy8/O7vedEmzHM3aOualz0mS3HpBe2x76BzOO7JvTPKE5vXxSW6aqjgMw0XDMJwwDMMJj37Eox6UzgEAAAAA0IfDGWRfmeR5Zebbk9w+DMNnDmN/AAAAAADo0MoeLVJKeVeS705ydCnlxiT/KclDkmQYhguTXJvklCQ3JLk7yTmr6gsAAAAAAFvXyoLsYRiefYDhQ5KXr2r8AAAAAAB8eTicjxYBAAAAAIADEm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VtpkF1KOamU8vFSyg2llJ+cGP41pZSrSil/VEr5aCnlnFX2BwAAAACArWdlQXYp5cgk5yc5OclTkjy7lPKUUbWXJ/nYMAzfkuS7k/x8KeWhq+oTAAAAAABbzyrvyH5qkhuGYfjEMAz3JrkkyemjOkOSR5ZSSpJHJPlckj0r7BMAAAAAAFvMKoPsxyf5VPP6xnlZ641J/l6Sm5L8SZIfHYZh3wr7BAAAAADAFrPKILtMlA2j1ycm+cMkj0vyrUneWEp51EJDpZxbSvlwKeXDn73zjkPdTwAAAAAAOrbKIPvGJE9oXh+f2Z3XrXOS7Bxmbkjyl0n+7rihYRguGobhhGEYTnj0IxZybgAAAAAAvoytMsj+UJInl1KeNP8DjmcnuXJU55NJvi9JSimPSfJNST6xwj4BAAAAALDFHLWqhodh2FNKeUWS65McmeTiYRg+Wkp5yXz4hUlek+TtpZQ/yexRJD8xDMNtq+oTAAAAAABbz8qC7CQZhuHaJNeOyi5sfr8pyQ+ssg8AAAAAAGxtq3y0CAAAAAAAPGC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ttIgu5RyUinl46WUG0opP7mkzneXUv6wlPLRUsrvrLI/AAAAAABsPUetquFSypFJzk/y/UluTPKhUsqVwzB8rKnztUnelOSkYRg+WUo5dlX9AQAAAABga1rlHdlPTXLDMAyfGIbh3iSXJDl9VOc5SXYOw/DJJBmGYdcK+wMAAAAAwBa0yiD78Uk+1by+cV7W+jtJvq6U8tullI+UUp63wv4AAAAAALAFrezRIknKRNkwMf5/nOT7knxVkt8rpXxwGIY/X9dQKecmOTdJjv/6R6+gqwAAAAAA9GqVd2TfmOQJzevjk9w0Uee6YRjuGobhtiTvT/It44aGYbhoGIYThmE44dGPeNTKOgwAAAAAQH9WGWR/KMmTSylPKqU8NMnZSa4c1bkiyb8opRxVSvnqJP80yZ+tsE8AAAAAAGwxK3u0yDAMe0opr0hyfZIjk1w8DMNHSykvmQ+/cBiGPyulXJfkj5PsS/KWYRj+dFV9AgAAAABg61nlM7IzDMO1Sa4dlV04ev1zSX5ulf0AAAAAAGDrWuWjRQAAAAAA4AETZAMAAAAA0DVBNgAAAAAAXRNkAwAAAADQNUE2AAAAAABdE2QDAAAAANA1QTYAAAAAAF0TZAMAAAAA0DVBNgAAAAAAXRNkAwAAAADQNUE2AAAAAABdE2QDAAAAANA1QTYAAAAAAF0TZAMAAAAA0DVBNgAAAAAAXRNkAwAAAADQNUE2AAAAAABdE2QDAAAAANA1QTYAAAAAAF0TZAMAAAAA0DVBNgAAAAAAXRNkAwAAAADQtU0F2aWU/76ZMgAAAAAAONSO2mhgKeXhSb46ydGllK9LUuaDHpXkcSvuGwAAAAAAbBxkJ/mRJK/KLLT+SNaC7DuSnL+6bgEAAAAAwMyGQfYwDK9L8rpSynnDMLzhQeoTAAAAAADsd6A7spMkwzC8oZTyHUme2L5nGIZ3rqhfAAAAAACQZJNBdinlV5L8rSR/mGTvvHhIIsgGAAAAAGClNhVkJzkhyVOGYRhW2RkAAAAAABg7YpP1/jTJcavsCAAAAAAATNnsHdlHJ/lYKeX3k9xTC4dhePpKegUAAAAAAHObDbJ/apWdAAAAAACAZTYVZA/D8Dur7ggAAAAAAEzZVJBdSvlikvqHHh+a5CFJ7hqG4VGr6hgAAAAAACSbvyP7ke3rUsoZSZ66ig4BAAAAAEDriPvzpmEYLk/yvYe2KwAAAAAAsGizjxY5q3l5RJITsvaoEQAAAAAAWJlNBdlJntb8vifJXyU5/ZD3BgAAAAAARjb7jOxzVt0RAAAAAACYsqlnZJdSji+lXFZK2VVKuaWUsqOUcvyqOwcAAAAAAJv9Y49vS3JlkscleXySq+ZlAAAAAACwUpsNso8ZhuFtwzDsmf97e5JjVtgvAAAAAABIsvkg+7ZSynNLKUfO/z03yWdX2TEAAAAAAEg2H2S/IMkzk9yc5DNJtifxByABAAAAAFi5ozZZ7zVJfngYhs8nSSnl65O8NrOAGwAAAAAAVmazd2R/cw2xk2QYhs8l+Uer6RIAAAAAAKzZbJB9RCnl6+qL+R3Zm72bGwAAAAAA7rfNhtE/n+QDpZRLkwyZPS/7p1fWKwAAAAAAmNtUkD0MwztLKR9O8r1JSpKzhmH42Ep7BgAAAAAAOYjHg8yDa+E1AAAAAAAPqs0+IxsAAAAAAA4L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LWVBtmllJNKKR8vpdxQSvnJDer9k1LK3lLK9lX2BwAAAACArWdlQXYp5cgk5yc5OclTkjy7lPKUJfV+Jsn1q+oLAAAAAABb1yrvyH5qkhuGYfjEMAz3JrkkyekT9c5LsiPJrhX2BQAAAACALWqVQfbjk3yqeX3jvGy/Usrjk5yZ5MIV9gMAAAAAgC1slUF2mSgbRq9/KclPDMOwd8OGSjm3lPLhUsqHP3vnHYeqfwAAAAAAbAFHrbDtG5M8oXl9fJKbRnVOSHJJKSVJjk5ySillzzAMl7eVhmG4KMlFSfKtf/Mbx2E4AAAAAABfxlYZZH8oyZNLKU9K8ukkZyd5TlthGIYn1d9LKW9PcvU4xAYAAAAA4CvbyoLsYRj2lFJekeT6JEcmuXgYho+WUl4yH+652AAAAAAAHNAq78jOMAzXJrl2VDYZYA/D8PxV9gUAAAAAgK1plX/sEQAAAAAAHjB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W2mQXUo5qZTy8VLKDaWUn5wY/oOllD+e//tAKeVbVtkfAAAAAAC2npUF2aWUI5Ocn+TkJE9J8uxSylNG1f4yyf8xDMM3J3lNkotW1R8AAAAAALamVd6R/dQkNwzD8IlhGO5NckmS09sKwzB8YBiGz89ffjDJ8SvsDwAAAAAAW9Aqg+zHJ/lU8/rGedkyL0zyvhX2BwAAAACALeioFbZdJsqGyYqlfE9mQfZ3Lhl+bpJzk+T4r3/0oeofAAAAAABbwCrvyL4xyROa18cnuWlcqZTyzUnekuT0YRg+O9XQMAwXDcNwwjAMJzz6EY9aSWcBAAAAAOjTKoPsDyV5cinlSaWUhyY5O8mVbYVSyjck2Znkh4Zh+PMV9gUAAAAAgC1qZY8WGYZhTynlFUmuT3JkkouHYfhoKeUl8+EXJvk/kzw6yZtKKUmyZxiGE1bVJwAAAAAAtp5VPiM7wzBcm+TaUdmFze8vSvKiVfYBAAAAAICtbZWPFgEAAAAAgAdM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baVBdinlpFLKx0spN5RSfnJieCmlvH4+/I9LKd+2yv4AAAAAALD1rCzILqUcmeT8JCcneUqSZ5dSnjKqdnKSJ8//nZvkglX1BwAAAACArWmVd2Q/NckNwzB8YhiGe5NckuT0UZ3Tk7xzmPlgkq8tpTx2hX0CAAAAAGCLWWWQ/fgkn2pe3zgvO9g6AAAAAAB8BSvDMKym4VKekeTEYRheNH/9Q0meOgzDeU2da5L812EYfnf++r8nefUwDB8ZtXVuZo8eSZJvSvLZ0ehuS3L0RDcOtvxQtrXq8h77pK8PbnmPfdpKfe2xT/r64Jb32Cd9fXDLe+zTVuprj33S1we3vMc+6euDW95jn7ZSX3vsk74+uOU99klfH9zyHvukr185fXqw+vpNwzA8csl4DspRh6KRJW5M8oTm9fFJbrofdTIMw0VJLqqvSykfHg0/YVx2f8oPZVurLu+xT/qqr1uprz32SV/1VV/1dSv1tcc+6au+6qu+bqW+9tgnfdVXfdVXff3K6dPh7Ov9tcpHi3woyZNLKU8qpTw0ydlJrhzVuTLJ88rMtye5fRiGz6ywTwAAAAAAbDEruyN7GIY9pZRXJLk+yZFJLh6G4aOllJfMh1+Y5NokpyS5IcndSc5ZVX8AAAAAANiaVvlokQzDcG1mYXVbdmHz+5Dk5fej6Ys2WXZ/yg9lW6suP5zj1tc+yg/nuL8c+no4x62vfZQfznHrax/lh3PcXw59PZzj1tc+yg/nuPW1j/LDOe4vh74eznHrax/lh3Pc+tpH+eEct74+uOWHc9w99vWgreyPPQIAAAAAwKGwymdkAwAAAADAA7bSR4scaqWUi5M8PcnDM3vudkny0PnP1t7MQvq2fJiot1n75v+20vx6INMLAHB/OQYBAACmDEn2ZJbr1vOGLyZ5Z5IfHQ7w6JCtdkf225M8J8nNSY6Z/xuSfGn+86bMZsa+zP6A5GeSfC7JPfN/ddhnk9yVZHfznrvm//bOX/9ikjua9xwxH8eQ5PNJds2HZf6eu+fD/neSDyX583l5/Tkk+UiS25Pcm+Sj8/HdO+//B+a//2XTh33Nzy8186GWD1kL2Ws/Mi+v9T7blN/elLfvqdNxT1O3Dts3b+/e5j3t8M815XuaYXcmua/pY+3Tl+ZtTbVT51Ote18W1WF7JsprH+9syuq0tv3fNx9XnR97m2lt58vtWZynmfe17Xs7bBj9HBvXvzvrp7ed/7Uvw6i81t+b5NOj8rou7J6ovzuzz7ja0wy/aTTe+p7bs177mUxN477R8Ha92531n++9WfuM6vTc2Qxv5/NtTb0vjt5Xx/XJiT7WPo2X3an+tm1NLXv3JLl1VK8aL491HrbzeM/odfuZtuvgHVn/2dd/N2Txc92d5BOjesn0ctm22aqfzx2jvtfPb/yZ7W7e9/kk/1/T1t55nan1pk5fsrg8f2H0utqXxTY2WsfG9Wvf6/j2LKnbTnPb/u7m9/qzbjPH/Zzq/5S6LNT3tPO4/Xzvy3Sf6jTcNSq/O4vb0HHfpubPMrtHr4cl5cna9nM8nnZ5bN9bl8e756/vyXSf78na/m6j/i4r/8Os3w/VunV/ek/WT8+XktyYxXlYh92X9duG+zLb50+N/2Ce21Y/v/F7x9vKdni7vxiP646J+nszW2ba/XWtc1vW5vG+edt7mjp7sriO3jovHy+n+zLbb4xD7Kn1tu5722nanbV99mezfrm6N8n7m7J2OduX2XFZu72/e95enX/tNI/Xq/E2d6xu2+rw8Tag3ZZMtXNH83u7/avbxKnPcFy31rszi/aM2mrf9wcbtDVl/BnVabmrGd6Oo9ap+/la9rmsP3Ydtzfl00vKl+0Hxpbt6w/U1viYom1ro/m0bNu/2e3sVJtfaF7fs6TeWF0+x8ci7fxfth3dzHJwMNMw1c74/VPbrmX79PtGr6fqt7+382x8vrFRH8eWHXe3r5ftb4fRuL/U1G0/o6nt4kbL1TJTx5MHqrfRvB+fVx6orVUbn5tWG82bA03D1Dp/IJs9Bln2uR6onWXtLpv+qdf3x0bTNZ6W8XHpuI12v14daFu6zLJpG+9XDmTc37av4/1dsnE/lw27ZUn5Zj+fNlPazHLWHoMsO5ddZuo4Ptn8/mYzy/LUdnHq3HSYKG8tGzZ1nt6+50B9ak1tb8fLzH1LyttxfWJJ+xstr6vcjt6f/fZG8/WBjPuMrH3WX0xyVWa5xhczC7H3Zjb/3pXkr5J8e5KTDjSSLRVkD8Pw/syC4d3DMNyZ5Gvmg+5qqt2X2Qx5Q2Yz5wuZ3bV9V2bT+8XMTo6OzCy8+/i87KisPwG6I8lXZTbTS/Nvz3y8n8va1YMj5u8fkjw2yR8n+fp5/W/I2gnd4zJbmB8yH/7wzE74HpLkNzM76XrcvL3PZ/1J58OyfqE4at5ue1B0RGYHTmU+3WXeTj1B/Kp5e+0J5r3z6UjzszoiayvY3Vm/vAzzvv9Fpjcyf531gXJ7IjQ+catXX8YnteP+tAcdy1a0Mu9nu9Osn127cbovySOydpD8xfmw+r4j5tPcXiGqpsLg+t4DbTRqX9ppKs3vRza/t/OnPXGv9Y9I8j9G7d+atWWy7uTqyc3erN/Rfilry3w7f+rrPZldWKl1pg5oMnrd7lj3Zv2FizakqCdd7by4rfl9T2YXovY1v1f1Wxhtn+9KcvT893Y5HU/fOGybUrL27Yv2833Y/F9brxoHnvUbIfc1devnUvuxd1S/lreBUm1zmI9jHA61F9g22hmOP+NWnZcPafq0L+uX1TqOezObN3sy20bel9kFxbY/7fumwqxxX0tm26b29bh/U6+npmfvRP1kLWybugBWh9f5XZp644O9+pmOx1uW/L5Myfpwvb7nIU2dOi3jE4C6Lh7ZvO+ezObheP6Pt13j1xv1ddkB7cMmyg60XasXqI6cGF7XhfH6WOvU7UTdf0y5u3nPVHntY13+vtSUtfP8qCwGynV5re/fPap/dKaXxamD9fHv1Z5MrwPtcjH+3I7M2vwcf45fncVloP5r9yXV55u26udxxLzsC1nbD7bjrwef9QC02pvkUVnUngRU7TfnxtN3T2b76HZ73i7n7Xys26vPZP2y+PDM9hd1/n1pg/G182tqW7qvaafOx/Zzb5fn2s6y44Z23rfzpe6v2otl4wtudV9+X1O/9qU9tipNW7uz2J/xiduyfXt7MaNeZG33E3UahsyOi4+aj293ZheFHjoxnnuyuMzW4bX+eHtwoP1CNd7/b8aBTiTHxw7L+jFeRw62H1M2+iboeB0YfxM1Wdtet9vfjbb7y6ZhanqWbfOW/WzrtRcv6zLeHv/Ueruz/rzg7lH9qr0hpZ6P1WOusfacZFnf2+Pn8fFv+542oPlSU15vcKoe2rQx3p5m9HrZccpG5xftdB5omak2Wg5qe+PzsNay5fpA50H3R9uPdlqXXTBt6200Dav+1tCy9qfm0Ubz7a4Nhm904WLc/mY/m3a/Nj7f3tsMq9pz03ohfNzH8TlfO54D9WPsziXDlk3jeP/Xas/F2une7Hyt/mpJ+WZD9/Z8ZKpPddhU6Dq1zdhovJ9dUr7ZC3+b2b9N7T/GxzTVRnnk+PyitnN/tjMHs81adr40noa278vm60bTdzDHBwc7zcuW+Y3Guex4aLP9XNbHE+Y/S5KPJbkys/OnW7I+o7kzsxt/v5BZ+L2hLffHHkspT0xydZJvyezk65GZHVw/MutPLr4xyfWZBcu1zqOydrCX+e8nzdtrD7b3ZjpETdYWinpC9LAceEc1PkGqB1njQPlzSY5rXt86f137e392uG0fNtqQL1Pn152ZnVS26h1AD8/iAfTuLM6bffP6D8viSn2wfZv6jO6vdplo+/O5JI8ejW/IbEN1dA6NzzbjuD/uzcbLbtvvPVkLJ9rh9WD/UFzY2pPVPoKn3snaTnNd5+/I2sWtB+r+rCurHO/UMrqRZfUPtp2NLOvrwc67Vc/rNtSpQdh4vFN92J1ZcHWotjMPtlWviwfjQJ/xoVwuOfTGxzIcvPuy/qJJNV43bs/smPXerB1DDc3PNPXvbdpc9tksG+94nauvl9U/GLWt27O2T26nYV+21nb1cB0PMM3nwVeaezLbLi+7MLPZ9eHBWHcO1bnB/RnHwdavN/M90P3RRv05VH3daBoeOlF+SZKzD2K8G42DLy8bnXMdbH6w7FhyIzWPar+t+8jMjj8/mLX88/PDMJy2UUNb+cTxzMwm/LzM7qyuB/g3Z7YSnjH/We+q/uX58Pr12mQWzu7I2pWVL2UWhu1O8qdZf4dwvQOmvQp01LyNfVl/p3G9Y2t8FekLWQsWavmu+c9611Ad31GZhfBt6N7eCVOvmg2Z/rpDDfzaPpRmWLXZrzTUjWR7te6IzB4r0IbY7SM8xm0fkdldt+2dcbX/7Xxur/q0dzS0Nvo60LIrmcum9YiJYXWlqm20d1C0O4z2Lqup8Y7vGhn7+g2GbcZ4HW7vuEtm/a6vd2X9zroG2PWO0Hr3S61/e5Z//XPZFbA7Rq/bu//q3e+tdnnazJX5o7J2N15Vv8Hw1RPjTTZ35Xk87oPdkU/1fV+S94zqtFdy2zvda1/aRwK063J7h95dTVt7M/0V9GXzsr3LoG4j6nK7bPndSHvFv/atLoP1X7u9mZrnh/qgqZ2f7XJwRNbuiqrjbR/r0U7rvswu0LV9G8/f9j3j9WNsvF1r64wfq9H2YcpUO/Xza8fX3rVa3zP1CJzNOlAf2+FT69zUsl/L67523N9k9q2pZPqRQVPjaN/f7hunlu+pO8E344+WjHvZfJ76BlF7LNKzejf6wd5JtVnL7gB6MO6yWPbNrlWMe7Ph8Ndkdrd7eyNAXZ7qXeVV++2km7PY733ztjbzVdF6LDE+5mr3Q1OmjqtqW+361y4/7fZh/PiFQ2mzXy9uv0k29fiNqfrVeN7en2Wnvctu2Tb1YEx9VsOofNnvrQdyJ/kqje+Cn5pP92febTS9D8b2aBXG/d6q09H6cpiGKUOmHxtVb4CbuuFq2f5z6q7XA52PLpuvyx6ZscyyEHbqW34bnU8e7DiS5dv8L06U1XPKqW9ILLPskRzJ8rxiWfkXlpQvm7Zl5ePz7mQ2Pd85ej0ePuVQrVtT86ld/sb715sWqyfZOKO6fYNhU9OxbL+YHLpjjwf6yJb762A/t818G2ez4xi31eaW45/tEyRqtrY3yd9IcnFmn8OTkzwmGz9u5oCd3Qp+NrOD+B9P8qSsPU7iIZnNqO9M8nVZewTHefP3PSSzMHXv/P1/I2sz8nczu4v7q5M8MWuPKcm8nfak4avmZY+cj/uO+c/6nOmpmf83svist6+d/z5kdmdu3aj/+bz87qw/iWy/Tr43sxW5DcfbleX35+O4PWuPkagHs7V/7TIwfv5ne/Jfw9vxydj4kSf1ivHDsv5r5DXErHect+F6/bpufbZu26c2nGyN/8hn+55PZ/3XbatlV1ynduwPz/ppbU/E2q9Nt3c8tu230zd18FE/i49nc6HhsjrjDUh74tg+3/2ezB5bU4fVPnw+a4FdvdO5bmC+OrNlZzwfp0KNahzM17bqxYL2oKWug+NpqXXaZbmd7qNGdW/K2rrejndZn6qpcdc263P1P5P1z6ddthMeP/+7tjm+kli3D+2zpmsbezLbRrRBX10njsza44/Gy9mXsvhMumXLesnafKoHxnVe3Txva3wiX59TPIz+7c3i4xDqhcPabj1QrOrv4/m47GuC90fJ2mc7/qbIkaPXNSwa1zti9LO+tx3H1EXC8e/te5d9HXbZt3qW7Z+n2imj/tXx1T7W94zv0F52d8+fZPEAsr0jdDz+cfkjsraM7MnafuyI5mddPu7K2tX5kvX7gCGzdTtZ3PdM9X08ve17vpDF5XujE5j2QtPYk0ev6ze06nHI+ORyqq9T62jdDix7ZvgDtewi70btj08Wpi68jJ8XfTDa7XDbzioucI0tC5cPNO76mK6D+arl+JEJ4+msde7KbDvarn/tetve1dz+q8eP43E8LNMnV8u2L18zet2O784sHt9OLcd1vanfXGvn5+4kxy4Zd3383ZT2GcObne8bnZCN1+32GLu+Hn9uU+2O94n3Z7lt77Qct32gCz1T6/N4O1/7deSSOsu+uTM1/+7N7ELeRo86GJuqV/cNdXtXj13bZXo83nrx775ReUb1D2YZabWPJazt1Iud7SPFxtNTt4njZeXuUd3x3yGYOp5MFi+OLLvQsJkLVOP5sMrnsY6tKnBe1TNcV2Gj44uxktk5wFT5zUvaGZ8L1+3afaPyzUzrZs/r7o96XjDVl4N9hMeQ5eHtsm3+1CPxpvqSrP/7TJttZ3wTWWvqM03W8p/N9GmjYeNvdQ+Z7S8f35SNP9tlx7btMfJmLctQxuo+derc4nGL1ZNsfKd8Pc9IFqdlalme2s/Vegf7LbRln9Gy5W/qjvkDtXUwDva44/4cp2yUK0wZH9PUHKge59bzwHr88/cyy1yeldlx6O1ZfoFjYSRbzfGZBc6PT/JPsvb83PoMpr2ZPVrkUZnd+XFP1v5A3N6sndA+NGt/KfPKzJ43/APztu7M2knuvUk+ldmJy955W7uzdmBza5I3Zu1AsQ04Pp+1k4h6Z1ktvzVrd2TXO2Fr+Pjo+c+/zNoz4uqBfJ3WZO2u4drmX2TtDzD9g6w9EuSrMjuo2jOfJ1NXCOvd0lV7J1btQ3sAURfKuhzVP+yXLIZ6d2ZtQ1HD0fYu7BqwjZ+H+ZujPtY222fejk8Kb8paKNIGkMvuzG3vUm3HXUOVdty1bhvyVVMnMXWlnTo4LpldhGnvhm7vgG7vum/fX8vrsy/bP75XA6y9ze/3ZrZTGZ+03ZG1kGh3Zs81b69K7s1sHRrfSXXjxPTU+XBb1s/ztr3x8xnb9ajWb4e342h3ru3B/x2ZfXOh1QYt4x3E1A63/YNlVd023JW1Cy27s/YHYccHju2zU2vZ7iS/1/SjXrQZ5u23F8buzvpguW5LjszaxYV7MvvDcnXDXt/7NVn7rOs07M7i8t6uO/W56e16c0tmy8n4RL792U7jUVm/TUrWPwNvvA1I1j+buP67L7NtYx3WXvCoJ8vtsyfb6RkfEN2T2XPq6vPW67JVt6/tTvGu5nV74txu2+sfUGz/iFbdDrbzr17IaL910F59viuz7XMtb9fpDzV9ar/R0j4zvl1u2zvq2+W8DTzqxYfxncntwf+Q2b6w7Utt74lZDFDqBa3x59qGr1Ub7CZrB/Ljb+vsyWz/9NCsBQafz/rP9ejmPW1o1O6Lav26nW8/98z7siuLy/fuzEKZcb/q7+OLdnVeXZ/12ufQ1jv/D+S+zI476vuq+nc0yqhsWQi9rO2pOnV9G7dR/yDi2JD1F27rPqadL3Wax9vE8Tj2jobV4e12anzXSl2GN3tnbX09npapkGm8DC1rf+pOri9m9rcB2mm+Pev/Lkg7jvFxwZ2Z/XHi8TZsT9Ye1dY+s7weJ9Z9R3tRaE9my8fNWTxeSWbLZl3/6h+/rOOaCrna7Vj7jYV6obL9rOvxR7tNaMOE8bcUxwHlfVnczrX70PaPa7bL3fii2rL1YWqZbPvY7sum2tqXxePS3Vl/J127H2/rTR1jTy3HdRmZuiM7WbyhohpfRN1oWsfHXuNjymXzcuoustuT/J3MloXaXt0njttsjy/G32g9Imt/b+NhWZvOut8cby/qfH5oU7d9bntdDqv6bcT27yfUNqe+pbAna99qaKejLncPydp+f+ozGl8oSGbnlOM+JWvfzq3HbHU+Tv0x7GWmtmntsGqj8/zxsn6gOgc7fLzvnKo7dTyRLN+HJQ/8Ga4PxGZDvrrtXFZ/WfgztU/al/VhaN1mTM2fPZmtC+NjkLqNWhZGLduXDlnb/0z1a5nxdNRH9dW+VPVu82U+P1E2Ne/ac5Qp9ZGuy+rXn3dm7bx43P6y44hqHIZO5QTJ2vK77E7t8TRMbfenhrXab5TWbdq4nakLHVdl88vIsj4l0992rP0YHz/W+q2p9463vVOfXzV1oePuLH6LuPbpgXwzcKPPp9pomz71LYz2SQWtZXd8L1sXl20nNlp3lx0bLLurfNk2bkfWHxfUfKDe7FrLvjiv88L57+dmdkf2o5JcsUE/k2RrPSO7lPKuJN+ftTtP9uSBP8tvs+oBeN0YHmjje7Dqs6OnxrtVLzgA3B/tyd1W0e4jHkxtWPCVYisuH19pfEb9OpzbjGXLheUFAOArQw25601rD8/sHPqzmT2a9bzhAEH1lgqyAQAAAAD4yuNOXwAAAAAAuibIBgAAAACga4JsAAAAAAC6JsgGAAAAAKBrgmwAAAAAALomyAYAgMOglHLnkvK3l1K2P9j9AQCAngmyAQAAAADo2lGHuwMAAPCVrJRSkrwhyfcm+csk5fD2CAAA+uOObAAAOLzOTPJNSf5hkhcn+Y7D2x0AAOiPIBsAAA6v70ryrmEY9g7DcFOS3zrcHQIAgN4IsgEA4PAbDncHAACgZ4JsAAA4vN6f5OxSypGllMcm+Z7D3SEAAOiNP/YIAACH12WZ/aHHP0ny50l+5/B2BwAA+lOGwbcYAQAAAADol0eLAAAAAADQNUE2AAAAAABdE2QDAAAAANA1QTYAAAAAAF0TZAMAAAAA0DVBNgAAAAAAXRNkAwAAAADQNUE2AAAAAABd+/8BdC1dySnKVB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0324"/>
            <a:ext cx="8963472" cy="4320480"/>
          </a:xfrm>
          <a:prstGeom prst="rect">
            <a:avLst/>
          </a:prstGeom>
        </p:spPr>
      </p:pic>
      <p:sp>
        <p:nvSpPr>
          <p:cNvPr id="5" name="TextBox 4"/>
          <p:cNvSpPr txBox="1"/>
          <p:nvPr/>
        </p:nvSpPr>
        <p:spPr>
          <a:xfrm>
            <a:off x="31156" y="476672"/>
            <a:ext cx="8932315" cy="369332"/>
          </a:xfrm>
          <a:prstGeom prst="rect">
            <a:avLst/>
          </a:prstGeom>
          <a:noFill/>
        </p:spPr>
        <p:txBody>
          <a:bodyPr wrap="square" rtlCol="0">
            <a:spAutoFit/>
          </a:bodyPr>
          <a:lstStyle/>
          <a:p>
            <a:pPr algn="ctr"/>
            <a:r>
              <a:rPr lang="en-IN" b="1" u="sng" dirty="0" smtClean="0"/>
              <a:t>ID</a:t>
            </a:r>
            <a:endParaRPr lang="en-IN" b="1" u="sng" dirty="0"/>
          </a:p>
        </p:txBody>
      </p:sp>
      <p:sp>
        <p:nvSpPr>
          <p:cNvPr id="6" name="TextBox 5"/>
          <p:cNvSpPr txBox="1"/>
          <p:nvPr/>
        </p:nvSpPr>
        <p:spPr>
          <a:xfrm>
            <a:off x="155575" y="5445224"/>
            <a:ext cx="86648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As the id is unique to all, its safe to drop this column</a:t>
            </a:r>
            <a:endParaRPr lang="en-IN" b="1" dirty="0"/>
          </a:p>
        </p:txBody>
      </p:sp>
    </p:spTree>
    <p:extLst>
      <p:ext uri="{BB962C8B-B14F-4D97-AF65-F5344CB8AC3E}">
        <p14:creationId xmlns:p14="http://schemas.microsoft.com/office/powerpoint/2010/main" val="35087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9268" y="27755"/>
            <a:ext cx="388843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Arial" pitchFamily="34" charset="0"/>
              </a:rPr>
              <a:t>MSSubClass</a:t>
            </a:r>
            <a:endParaRPr kumimoji="0" lang="en-US" b="1" i="0" u="sng" strike="noStrike" cap="none" normalizeH="0" baseline="0" dirty="0" smtClean="0">
              <a:ln>
                <a:noFill/>
              </a:ln>
              <a:solidFill>
                <a:srgbClr val="000000"/>
              </a:solidFill>
              <a:effectLst/>
              <a:cs typeface="Arial" pitchFamily="34" charset="0"/>
            </a:endParaRPr>
          </a:p>
          <a:p>
            <a:pPr lvl="0" algn="ctr" fontAlgn="base">
              <a:spcBef>
                <a:spcPct val="0"/>
              </a:spcBef>
              <a:spcAft>
                <a:spcPct val="0"/>
              </a:spcAft>
            </a:pPr>
            <a:r>
              <a:rPr lang="en-IN" dirty="0" smtClean="0"/>
              <a:t>Identifies the type of dwelling involved in the sale</a:t>
            </a:r>
            <a:r>
              <a:rPr lang="en-IN" sz="800" dirty="0" smtClean="0"/>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92696"/>
            <a:ext cx="4211960" cy="2890775"/>
          </a:xfrm>
          <a:prstGeom prst="rect">
            <a:avLst/>
          </a:prstGeom>
        </p:spPr>
      </p:pic>
      <p:sp>
        <p:nvSpPr>
          <p:cNvPr id="5" name="Rectangle 4"/>
          <p:cNvSpPr/>
          <p:nvPr/>
        </p:nvSpPr>
        <p:spPr>
          <a:xfrm>
            <a:off x="0" y="3479611"/>
            <a:ext cx="5325111" cy="461665"/>
          </a:xfrm>
          <a:prstGeom prst="rect">
            <a:avLst/>
          </a:prstGeom>
        </p:spPr>
        <p:txBody>
          <a:bodyPr wrap="square">
            <a:spAutoFit/>
          </a:bodyPr>
          <a:lstStyle/>
          <a:p>
            <a:r>
              <a:rPr lang="en-IN" sz="1200" dirty="0" smtClean="0"/>
              <a:t>	</a:t>
            </a:r>
          </a:p>
          <a:p>
            <a:r>
              <a:rPr lang="en-IN" sz="1200" dirty="0" smtClean="0"/>
              <a:t>	</a:t>
            </a:r>
            <a:endParaRPr lang="en-IN" sz="1200" dirty="0"/>
          </a:p>
        </p:txBody>
      </p:sp>
      <p:cxnSp>
        <p:nvCxnSpPr>
          <p:cNvPr id="11" name="Straight Connector 10"/>
          <p:cNvCxnSpPr/>
          <p:nvPr/>
        </p:nvCxnSpPr>
        <p:spPr>
          <a:xfrm flipV="1">
            <a:off x="4644008" y="0"/>
            <a:ext cx="0" cy="2775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89" y="3703876"/>
            <a:ext cx="5364088" cy="3046988"/>
          </a:xfrm>
          <a:prstGeom prst="rect">
            <a:avLst/>
          </a:prstGeom>
          <a:noFill/>
        </p:spPr>
        <p:txBody>
          <a:bodyPr wrap="square" rtlCol="0">
            <a:spAutoFit/>
          </a:bodyPr>
          <a:lstStyle/>
          <a:p>
            <a:pPr marL="285750" indent="-285750">
              <a:buFont typeface="Arial" pitchFamily="34" charset="0"/>
              <a:buChar char="•"/>
            </a:pPr>
            <a:r>
              <a:rPr lang="en-IN" sz="1200" dirty="0" smtClean="0"/>
              <a:t>428 properties are 20 (</a:t>
            </a:r>
            <a:r>
              <a:rPr lang="en-IN" sz="1200" dirty="0" smtClean="0"/>
              <a:t>1-STORY 1946 &amp; NEWER ALL STYLES)</a:t>
            </a:r>
            <a:endParaRPr lang="en-IN" sz="1200" dirty="0" smtClean="0"/>
          </a:p>
          <a:p>
            <a:pPr marL="285750" indent="-285750">
              <a:buFont typeface="Arial" pitchFamily="34" charset="0"/>
              <a:buChar char="•"/>
            </a:pPr>
            <a:r>
              <a:rPr lang="en-IN" sz="1200" dirty="0" smtClean="0"/>
              <a:t>244 properties are 60 (</a:t>
            </a:r>
            <a:r>
              <a:rPr lang="en-IN" sz="1200" dirty="0" smtClean="0"/>
              <a:t>2-STORY 1946 &amp; NEWER)</a:t>
            </a:r>
            <a:endParaRPr lang="en-IN" sz="1200" dirty="0" smtClean="0"/>
          </a:p>
          <a:p>
            <a:pPr marL="285750" indent="-285750">
              <a:buFont typeface="Arial" pitchFamily="34" charset="0"/>
              <a:buChar char="•"/>
            </a:pPr>
            <a:r>
              <a:rPr lang="en-IN" sz="1200" dirty="0" smtClean="0"/>
              <a:t>113 properties are 50 (</a:t>
            </a:r>
            <a:r>
              <a:rPr lang="en-IN" sz="1200" dirty="0" smtClean="0"/>
              <a:t>1-1/2 STORY FINISHED ALL AGES)</a:t>
            </a:r>
            <a:endParaRPr lang="en-IN" sz="1200" dirty="0" smtClean="0"/>
          </a:p>
          <a:p>
            <a:pPr marL="285750" indent="-285750">
              <a:buFont typeface="Arial" pitchFamily="34" charset="0"/>
              <a:buChar char="•"/>
            </a:pPr>
            <a:r>
              <a:rPr lang="en-IN" sz="1200" dirty="0" smtClean="0"/>
              <a:t>69 properties are 120 (</a:t>
            </a:r>
            <a:r>
              <a:rPr lang="en-IN" sz="1200" dirty="0" smtClean="0"/>
              <a:t>1-STORY PUD (Planned Unit Development) – </a:t>
            </a:r>
          </a:p>
          <a:p>
            <a:r>
              <a:rPr lang="en-IN" sz="1200" dirty="0"/>
              <a:t> </a:t>
            </a:r>
            <a:r>
              <a:rPr lang="en-IN" sz="1200" dirty="0" smtClean="0"/>
              <a:t>                                                  </a:t>
            </a:r>
            <a:r>
              <a:rPr lang="en-IN" sz="1200" dirty="0" smtClean="0"/>
              <a:t>1946 &amp; NEWER)</a:t>
            </a:r>
            <a:endParaRPr lang="en-IN" sz="1200" dirty="0" smtClean="0"/>
          </a:p>
          <a:p>
            <a:pPr marL="285750" indent="-285750">
              <a:buFont typeface="Arial" pitchFamily="34" charset="0"/>
              <a:buChar char="•"/>
            </a:pPr>
            <a:r>
              <a:rPr lang="en-IN" sz="1200" dirty="0" smtClean="0"/>
              <a:t>53 properties are 70 (</a:t>
            </a:r>
            <a:r>
              <a:rPr lang="en-IN" sz="1200" dirty="0" smtClean="0"/>
              <a:t>2-STORY 1945 &amp; OLDER)</a:t>
            </a:r>
            <a:endParaRPr lang="en-IN" sz="1200" dirty="0" smtClean="0"/>
          </a:p>
          <a:p>
            <a:pPr marL="285750" indent="-285750">
              <a:buFont typeface="Arial" pitchFamily="34" charset="0"/>
              <a:buChar char="•"/>
            </a:pPr>
            <a:r>
              <a:rPr lang="en-IN" sz="1200" dirty="0" smtClean="0"/>
              <a:t>52 properties are 30 (</a:t>
            </a:r>
            <a:r>
              <a:rPr lang="en-IN" sz="1200" dirty="0" smtClean="0"/>
              <a:t>1-STORY 1945 &amp; OLDER)</a:t>
            </a:r>
            <a:endParaRPr lang="en-IN" sz="1200" dirty="0" smtClean="0"/>
          </a:p>
          <a:p>
            <a:pPr marL="285750" indent="-285750">
              <a:buFont typeface="Arial" pitchFamily="34" charset="0"/>
              <a:buChar char="•"/>
            </a:pPr>
            <a:r>
              <a:rPr lang="en-IN" sz="1200" dirty="0" smtClean="0"/>
              <a:t>47 properties are 160 (</a:t>
            </a:r>
            <a:r>
              <a:rPr lang="en-IN" sz="1200" dirty="0" smtClean="0"/>
              <a:t>2-STORY PUD - 1946 &amp; NEWER)</a:t>
            </a:r>
            <a:endParaRPr lang="en-IN" sz="1200" dirty="0" smtClean="0"/>
          </a:p>
          <a:p>
            <a:pPr marL="285750" indent="-285750">
              <a:buFont typeface="Arial" pitchFamily="34" charset="0"/>
              <a:buChar char="•"/>
            </a:pPr>
            <a:r>
              <a:rPr lang="en-IN" sz="1200" dirty="0" smtClean="0"/>
              <a:t>43 properties are 80 (</a:t>
            </a:r>
            <a:r>
              <a:rPr lang="en-IN" sz="1200" dirty="0" smtClean="0"/>
              <a:t>SPLIT OR MULTI-LEVEL)</a:t>
            </a:r>
            <a:endParaRPr lang="en-IN" sz="1200" dirty="0" smtClean="0"/>
          </a:p>
          <a:p>
            <a:pPr marL="285750" indent="-285750">
              <a:buFont typeface="Arial" pitchFamily="34" charset="0"/>
              <a:buChar char="•"/>
            </a:pPr>
            <a:r>
              <a:rPr lang="en-IN" sz="1200" dirty="0" smtClean="0"/>
              <a:t>41 properties are 90 (</a:t>
            </a:r>
            <a:r>
              <a:rPr lang="en-IN" sz="1200" dirty="0" smtClean="0"/>
              <a:t>DUPLEX - ALL STYLES AND AGES)</a:t>
            </a:r>
            <a:endParaRPr lang="en-IN" sz="1200" dirty="0" smtClean="0"/>
          </a:p>
          <a:p>
            <a:pPr marL="285750" indent="-285750">
              <a:buFont typeface="Arial" pitchFamily="34" charset="0"/>
              <a:buChar char="•"/>
            </a:pPr>
            <a:r>
              <a:rPr lang="en-IN" sz="1200" dirty="0" smtClean="0"/>
              <a:t>26 properties are </a:t>
            </a:r>
            <a:r>
              <a:rPr lang="en-IN" sz="1200" dirty="0" smtClean="0"/>
              <a:t>190 (2 FAMILY CONVERSION - ALL STYLES AND AGES)</a:t>
            </a:r>
            <a:endParaRPr lang="en-IN" sz="1200" dirty="0" smtClean="0"/>
          </a:p>
          <a:p>
            <a:pPr marL="285750" indent="-285750">
              <a:buFont typeface="Arial" pitchFamily="34" charset="0"/>
              <a:buChar char="•"/>
            </a:pPr>
            <a:r>
              <a:rPr lang="en-IN" sz="1200" dirty="0" smtClean="0"/>
              <a:t>19 properties are </a:t>
            </a:r>
            <a:r>
              <a:rPr lang="en-IN" sz="1200" dirty="0" smtClean="0"/>
              <a:t>85 (SPLIT FOYER)</a:t>
            </a:r>
            <a:endParaRPr lang="en-IN" sz="1200" dirty="0" smtClean="0"/>
          </a:p>
          <a:p>
            <a:pPr marL="285750" indent="-285750">
              <a:buFont typeface="Arial" pitchFamily="34" charset="0"/>
              <a:buChar char="•"/>
            </a:pPr>
            <a:r>
              <a:rPr lang="en-IN" sz="1200" dirty="0" smtClean="0"/>
              <a:t>14 properties are </a:t>
            </a:r>
            <a:r>
              <a:rPr lang="en-IN" sz="1200" dirty="0" smtClean="0"/>
              <a:t>75 (2-1/2 STORY ALL AGES)</a:t>
            </a:r>
            <a:endParaRPr lang="en-IN" sz="1200" dirty="0" smtClean="0"/>
          </a:p>
          <a:p>
            <a:pPr marL="285750" indent="-285750">
              <a:buFont typeface="Arial" pitchFamily="34" charset="0"/>
              <a:buChar char="•"/>
            </a:pPr>
            <a:r>
              <a:rPr lang="en-IN" sz="1200" dirty="0" smtClean="0"/>
              <a:t>10 properties are </a:t>
            </a:r>
            <a:r>
              <a:rPr lang="en-IN" sz="1200" dirty="0" smtClean="0"/>
              <a:t>45 (1-1/2 STORY - UNFINISHED ALL AGES)</a:t>
            </a:r>
            <a:endParaRPr lang="en-IN" sz="1200" dirty="0" smtClean="0"/>
          </a:p>
          <a:p>
            <a:pPr marL="285750" indent="-285750">
              <a:buFont typeface="Arial" pitchFamily="34" charset="0"/>
              <a:buChar char="•"/>
            </a:pPr>
            <a:r>
              <a:rPr lang="en-IN" sz="1200" dirty="0" smtClean="0"/>
              <a:t>6 properties are </a:t>
            </a:r>
            <a:r>
              <a:rPr lang="en-IN" sz="1200" dirty="0" smtClean="0"/>
              <a:t>180 (PUD - MULTILEVEL - INCL SPLIT LEV/FOYER)</a:t>
            </a:r>
            <a:endParaRPr lang="en-IN" sz="1200" dirty="0" smtClean="0"/>
          </a:p>
          <a:p>
            <a:pPr marL="285750" indent="-285750">
              <a:buFont typeface="Arial" pitchFamily="34" charset="0"/>
              <a:buChar char="•"/>
            </a:pPr>
            <a:r>
              <a:rPr lang="en-IN" sz="1200" dirty="0" smtClean="0"/>
              <a:t>3 properties are </a:t>
            </a:r>
            <a:r>
              <a:rPr lang="en-IN" sz="1200" dirty="0" smtClean="0"/>
              <a:t>40  (1-STORY W/FINISHED ATTIC ALL AGES)</a:t>
            </a:r>
          </a:p>
        </p:txBody>
      </p:sp>
      <p:sp>
        <p:nvSpPr>
          <p:cNvPr id="16" name="Rectangle 3"/>
          <p:cNvSpPr>
            <a:spLocks noChangeArrowheads="1"/>
          </p:cNvSpPr>
          <p:nvPr/>
        </p:nvSpPr>
        <p:spPr bwMode="auto">
          <a:xfrm>
            <a:off x="4821622" y="0"/>
            <a:ext cx="432642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MSZoning</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lang="en-IN" dirty="0">
                <a:solidFill>
                  <a:prstClr val="black"/>
                </a:solidFill>
              </a:rPr>
              <a:t>Identifies the general zoning classification of the sale</a:t>
            </a:r>
            <a:r>
              <a:rPr lang="en-IN" sz="800" dirty="0">
                <a:solidFill>
                  <a:prstClr val="black"/>
                </a:solidFill>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b="7968"/>
          <a:stretch/>
        </p:blipFill>
        <p:spPr>
          <a:xfrm>
            <a:off x="4821621" y="738743"/>
            <a:ext cx="4304363" cy="2740868"/>
          </a:xfrm>
          <a:prstGeom prst="rect">
            <a:avLst/>
          </a:prstGeom>
        </p:spPr>
      </p:pic>
      <p:sp>
        <p:nvSpPr>
          <p:cNvPr id="18" name="Rectangle 4"/>
          <p:cNvSpPr>
            <a:spLocks noChangeArrowheads="1"/>
          </p:cNvSpPr>
          <p:nvPr/>
        </p:nvSpPr>
        <p:spPr bwMode="auto">
          <a:xfrm>
            <a:off x="5508104" y="3696444"/>
            <a:ext cx="345703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928 properties</a:t>
            </a:r>
            <a:r>
              <a:rPr kumimoji="0" lang="en-US" sz="1200" b="0" i="0" u="none" strike="noStrike" cap="none" normalizeH="0" dirty="0" smtClean="0">
                <a:ln>
                  <a:noFill/>
                </a:ln>
                <a:solidFill>
                  <a:srgbClr val="000000"/>
                </a:solidFill>
                <a:effectLst/>
                <a:cs typeface="Courier New" pitchFamily="49" charset="0"/>
              </a:rPr>
              <a:t> are RL (</a:t>
            </a:r>
            <a:r>
              <a:rPr lang="en-IN" sz="1200" dirty="0">
                <a:solidFill>
                  <a:prstClr val="black"/>
                </a:solidFill>
              </a:rPr>
              <a:t>Residential Low </a:t>
            </a:r>
            <a:r>
              <a:rPr lang="en-IN" sz="1200" dirty="0" smtClean="0">
                <a:solidFill>
                  <a:prstClr val="black"/>
                </a:solidFill>
              </a:rPr>
              <a:t>Density)</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163 properties are RM (</a:t>
            </a:r>
            <a:r>
              <a:rPr lang="en-IN" sz="1200" dirty="0">
                <a:solidFill>
                  <a:prstClr val="black"/>
                </a:solidFill>
              </a:rPr>
              <a:t>Residential Medium </a:t>
            </a:r>
            <a:r>
              <a:rPr lang="en-IN" sz="1200" dirty="0" smtClean="0">
                <a:solidFill>
                  <a:prstClr val="black"/>
                </a:solidFill>
              </a:rPr>
              <a:t>Density</a:t>
            </a:r>
            <a:r>
              <a:rPr lang="en-IN" sz="1200" dirty="0"/>
              <a: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52 properties are FV (</a:t>
            </a:r>
            <a:r>
              <a:rPr lang="en-IN" sz="1200" dirty="0">
                <a:solidFill>
                  <a:prstClr val="black"/>
                </a:solidFill>
              </a:rPr>
              <a:t>Floating Village </a:t>
            </a:r>
            <a:r>
              <a:rPr lang="en-IN" sz="1200" dirty="0" smtClean="0">
                <a:solidFill>
                  <a:prstClr val="black"/>
                </a:solidFill>
              </a:rPr>
              <a:t>Residential)</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16 properties are RH (</a:t>
            </a:r>
            <a:r>
              <a:rPr lang="en-IN" sz="1200" dirty="0">
                <a:solidFill>
                  <a:prstClr val="black"/>
                </a:solidFill>
              </a:rPr>
              <a:t>Residential High </a:t>
            </a:r>
            <a:r>
              <a:rPr lang="en-IN" sz="1200" dirty="0" smtClean="0">
                <a:solidFill>
                  <a:prstClr val="black"/>
                </a:solidFill>
              </a:rPr>
              <a:t>Density)</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a:t>
            </a:r>
            <a:r>
              <a:rPr kumimoji="0" lang="en-US" sz="1200" b="0" i="0" u="none" strike="noStrike" cap="none" normalizeH="0" baseline="0" dirty="0" smtClean="0">
                <a:ln>
                  <a:noFill/>
                </a:ln>
                <a:solidFill>
                  <a:schemeClr val="tx1"/>
                </a:solidFill>
                <a:effectLst/>
                <a:cs typeface="Arial" pitchFamily="34" charset="0"/>
              </a:rPr>
              <a:t> properties are C (</a:t>
            </a:r>
            <a:r>
              <a:rPr lang="en-IN" sz="1200" dirty="0" smtClean="0">
                <a:solidFill>
                  <a:prstClr val="black"/>
                </a:solidFill>
              </a:rPr>
              <a:t>Commercial</a:t>
            </a:r>
            <a:r>
              <a:rPr kumimoji="0" lang="en-US" sz="1200" b="0" i="0" u="none" strike="noStrike" cap="none" normalizeH="0" baseline="0" dirty="0" smtClean="0">
                <a:ln>
                  <a:noFill/>
                </a:ln>
                <a:solidFill>
                  <a:schemeClr val="tx1"/>
                </a:solidFill>
                <a:effectLst/>
                <a:cs typeface="Arial" pitchFamily="34" charset="0"/>
              </a:rPr>
              <a:t>)</a:t>
            </a:r>
          </a:p>
        </p:txBody>
      </p:sp>
      <p:sp>
        <p:nvSpPr>
          <p:cNvPr id="20" name="TextBox 19"/>
          <p:cNvSpPr txBox="1"/>
          <p:nvPr/>
        </p:nvSpPr>
        <p:spPr>
          <a:xfrm>
            <a:off x="5148064" y="547857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21" name="Straight Arrow Connector 20"/>
          <p:cNvCxnSpPr/>
          <p:nvPr/>
        </p:nvCxnSpPr>
        <p:spPr>
          <a:xfrm>
            <a:off x="7092280" y="492780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1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634" y="680776"/>
            <a:ext cx="412234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LotFrontage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Linear feet of street connected to property</a:t>
            </a:r>
            <a:r>
              <a:rPr kumimoji="0" lang="en-US" i="0"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1443813"/>
            <a:ext cx="4545838" cy="3191047"/>
          </a:xfrm>
          <a:prstGeom prst="rect">
            <a:avLst/>
          </a:prstGeom>
        </p:spPr>
      </p:pic>
      <p:cxnSp>
        <p:nvCxnSpPr>
          <p:cNvPr id="5" name="Straight Arrow Connector 4"/>
          <p:cNvCxnSpPr/>
          <p:nvPr/>
        </p:nvCxnSpPr>
        <p:spPr>
          <a:xfrm>
            <a:off x="2240808" y="508518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1771" y="5589239"/>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slightly skewed and will be transformed later</a:t>
            </a:r>
            <a:endParaRPr lang="en-IN" b="1" dirty="0"/>
          </a:p>
        </p:txBody>
      </p:sp>
      <p:sp>
        <p:nvSpPr>
          <p:cNvPr id="7" name="Rectangle 2"/>
          <p:cNvSpPr>
            <a:spLocks noChangeArrowheads="1"/>
          </p:cNvSpPr>
          <p:nvPr/>
        </p:nvSpPr>
        <p:spPr bwMode="auto">
          <a:xfrm>
            <a:off x="6224380" y="680776"/>
            <a:ext cx="208794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LotArea</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Lot size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814" y="1443813"/>
            <a:ext cx="4299355" cy="2952177"/>
          </a:xfrm>
          <a:prstGeom prst="rect">
            <a:avLst/>
          </a:prstGeom>
        </p:spPr>
      </p:pic>
      <p:cxnSp>
        <p:nvCxnSpPr>
          <p:cNvPr id="9" name="Straight Arrow Connector 8"/>
          <p:cNvCxnSpPr/>
          <p:nvPr/>
        </p:nvCxnSpPr>
        <p:spPr>
          <a:xfrm>
            <a:off x="6880657" y="508518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08104" y="5589240"/>
            <a:ext cx="316835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11" name="TextBox 10"/>
          <p:cNvSpPr txBox="1"/>
          <p:nvPr/>
        </p:nvSpPr>
        <p:spPr>
          <a:xfrm>
            <a:off x="179634" y="4681721"/>
            <a:ext cx="4257684" cy="276999"/>
          </a:xfrm>
          <a:prstGeom prst="rect">
            <a:avLst/>
          </a:prstGeom>
          <a:noFill/>
        </p:spPr>
        <p:txBody>
          <a:bodyPr wrap="square" rtlCol="0">
            <a:spAutoFit/>
          </a:bodyPr>
          <a:lstStyle/>
          <a:p>
            <a:pPr marL="171450" indent="-171450">
              <a:buFont typeface="Arial" pitchFamily="34" charset="0"/>
              <a:buChar char="•"/>
            </a:pPr>
            <a:r>
              <a:rPr lang="en-IN" sz="1200" dirty="0" smtClean="0"/>
              <a:t>111 properties have </a:t>
            </a:r>
            <a:r>
              <a:rPr lang="en-IN" sz="1200" dirty="0" err="1" smtClean="0"/>
              <a:t>LotFrontage</a:t>
            </a:r>
            <a:r>
              <a:rPr lang="en-IN" sz="1200" dirty="0" smtClean="0"/>
              <a:t> of 60</a:t>
            </a:r>
            <a:endParaRPr lang="en-IN" sz="1200" dirty="0"/>
          </a:p>
        </p:txBody>
      </p:sp>
      <p:sp>
        <p:nvSpPr>
          <p:cNvPr id="12" name="TextBox 11"/>
          <p:cNvSpPr txBox="1"/>
          <p:nvPr/>
        </p:nvSpPr>
        <p:spPr>
          <a:xfrm>
            <a:off x="5508104" y="4634860"/>
            <a:ext cx="3024336" cy="276999"/>
          </a:xfrm>
          <a:prstGeom prst="rect">
            <a:avLst/>
          </a:prstGeom>
          <a:noFill/>
        </p:spPr>
        <p:txBody>
          <a:bodyPr wrap="square" rtlCol="0">
            <a:spAutoFit/>
          </a:bodyPr>
          <a:lstStyle/>
          <a:p>
            <a:pPr marL="285750" indent="-285750">
              <a:buFont typeface="Arial" pitchFamily="34" charset="0"/>
              <a:buChar char="•"/>
            </a:pPr>
            <a:r>
              <a:rPr lang="en-IN" sz="1200" dirty="0" smtClean="0"/>
              <a:t>21 properties have </a:t>
            </a:r>
            <a:r>
              <a:rPr lang="en-IN" sz="1200" dirty="0" err="1" smtClean="0"/>
              <a:t>LotArea</a:t>
            </a:r>
            <a:r>
              <a:rPr lang="en-IN" sz="1200" dirty="0" smtClean="0"/>
              <a:t> of 9600</a:t>
            </a:r>
            <a:endParaRPr lang="en-IN" sz="1200" dirty="0"/>
          </a:p>
        </p:txBody>
      </p:sp>
    </p:spTree>
    <p:extLst>
      <p:ext uri="{BB962C8B-B14F-4D97-AF65-F5344CB8AC3E}">
        <p14:creationId xmlns:p14="http://schemas.microsoft.com/office/powerpoint/2010/main" val="7231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8207" y="263277"/>
            <a:ext cx="294702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Street</a:t>
            </a:r>
          </a:p>
          <a:p>
            <a:pPr lvl="0" algn="ctr" fontAlgn="base">
              <a:spcBef>
                <a:spcPct val="0"/>
              </a:spcBef>
              <a:spcAft>
                <a:spcPct val="0"/>
              </a:spcAft>
            </a:pPr>
            <a:r>
              <a:rPr lang="en-IN" dirty="0" smtClean="0"/>
              <a:t>Type of road access to property</a:t>
            </a:r>
            <a:endParaRPr kumimoji="0" lang="en-US" b="1" i="0" u="sng" strike="noStrike" cap="none" normalizeH="0" baseline="0" dirty="0" smtClean="0">
              <a:ln>
                <a:noFill/>
              </a:ln>
              <a:solidFill>
                <a:schemeClr val="tx1"/>
              </a:solidFill>
              <a:effectLst/>
              <a:cs typeface="Arial"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415"/>
          <a:stretch/>
        </p:blipFill>
        <p:spPr>
          <a:xfrm>
            <a:off x="13888" y="1052736"/>
            <a:ext cx="4313666" cy="2649064"/>
          </a:xfrm>
          <a:prstGeom prst="rect">
            <a:avLst/>
          </a:prstGeom>
        </p:spPr>
      </p:pic>
      <p:sp>
        <p:nvSpPr>
          <p:cNvPr id="4" name="Rectangle 3"/>
          <p:cNvSpPr/>
          <p:nvPr/>
        </p:nvSpPr>
        <p:spPr>
          <a:xfrm>
            <a:off x="0" y="3933056"/>
            <a:ext cx="4572000" cy="738664"/>
          </a:xfrm>
          <a:prstGeom prst="rect">
            <a:avLst/>
          </a:prstGeom>
        </p:spPr>
        <p:txBody>
          <a:bodyPr>
            <a:spAutoFit/>
          </a:bodyPr>
          <a:lstStyle/>
          <a:p>
            <a:pPr marL="171450" indent="-171450">
              <a:buFont typeface="Arial" pitchFamily="34" charset="0"/>
              <a:buChar char="•"/>
            </a:pPr>
            <a:r>
              <a:rPr lang="en-IN" sz="1200" dirty="0" smtClean="0"/>
              <a:t>1164 properties have Pave (paved) road</a:t>
            </a:r>
          </a:p>
          <a:p>
            <a:pPr marL="171450" indent="-171450">
              <a:buFont typeface="Arial" pitchFamily="34" charset="0"/>
              <a:buChar char="•"/>
            </a:pPr>
            <a:r>
              <a:rPr lang="en-IN" sz="1200" dirty="0" smtClean="0"/>
              <a:t>4 properties have </a:t>
            </a:r>
            <a:r>
              <a:rPr lang="en-IN" sz="1200" dirty="0" err="1" smtClean="0"/>
              <a:t>Grvl</a:t>
            </a:r>
            <a:r>
              <a:rPr lang="en-IN" sz="1200" dirty="0" smtClean="0"/>
              <a:t> (gravel) road</a:t>
            </a:r>
          </a:p>
          <a:p>
            <a:r>
              <a:rPr lang="en-IN" dirty="0" smtClean="0"/>
              <a:t>      </a:t>
            </a:r>
            <a:endParaRPr lang="en-IN" dirty="0"/>
          </a:p>
        </p:txBody>
      </p:sp>
      <p:sp>
        <p:nvSpPr>
          <p:cNvPr id="5" name="TextBox 4"/>
          <p:cNvSpPr txBox="1"/>
          <p:nvPr/>
        </p:nvSpPr>
        <p:spPr>
          <a:xfrm>
            <a:off x="226505"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6" name="Straight Arrow Connector 5"/>
          <p:cNvCxnSpPr/>
          <p:nvPr/>
        </p:nvCxnSpPr>
        <p:spPr>
          <a:xfrm>
            <a:off x="2080675"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5296546" y="277254"/>
            <a:ext cx="305853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Alley</a:t>
            </a: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Type of alley access to property</a:t>
            </a:r>
            <a:r>
              <a:rPr kumimoji="0" lang="en-US" i="0" strike="noStrike" cap="none" normalizeH="0" baseline="0" dirty="0" smtClean="0">
                <a:ln>
                  <a:noFill/>
                </a:ln>
                <a:solidFill>
                  <a:schemeClr val="tx1"/>
                </a:solidFill>
                <a:effectLst/>
                <a:cs typeface="Arial" pitchFamily="34" charset="0"/>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6860"/>
          <a:stretch/>
        </p:blipFill>
        <p:spPr>
          <a:xfrm>
            <a:off x="4507621" y="1037960"/>
            <a:ext cx="4636380" cy="2663840"/>
          </a:xfrm>
          <a:prstGeom prst="rect">
            <a:avLst/>
          </a:prstGeom>
        </p:spPr>
      </p:pic>
      <p:sp>
        <p:nvSpPr>
          <p:cNvPr id="10" name="Rectangle 9"/>
          <p:cNvSpPr/>
          <p:nvPr/>
        </p:nvSpPr>
        <p:spPr>
          <a:xfrm>
            <a:off x="4932040" y="3853647"/>
            <a:ext cx="4572000" cy="646331"/>
          </a:xfrm>
          <a:prstGeom prst="rect">
            <a:avLst/>
          </a:prstGeom>
        </p:spPr>
        <p:txBody>
          <a:bodyPr>
            <a:spAutoFit/>
          </a:bodyPr>
          <a:lstStyle/>
          <a:p>
            <a:pPr marL="171450" indent="-171450">
              <a:buFont typeface="Arial" pitchFamily="34" charset="0"/>
              <a:buChar char="•"/>
            </a:pPr>
            <a:r>
              <a:rPr lang="en-IN" sz="1200" dirty="0" smtClean="0"/>
              <a:t>1091 have No alley access</a:t>
            </a:r>
          </a:p>
          <a:p>
            <a:pPr marL="171450" indent="-171450">
              <a:buFont typeface="Arial" pitchFamily="34" charset="0"/>
              <a:buChar char="•"/>
            </a:pPr>
            <a:r>
              <a:rPr lang="en-IN" sz="1200" dirty="0" smtClean="0"/>
              <a:t>41 have </a:t>
            </a:r>
            <a:r>
              <a:rPr lang="en-IN" sz="1200" dirty="0" err="1" smtClean="0"/>
              <a:t>Grvl</a:t>
            </a:r>
            <a:r>
              <a:rPr lang="en-IN" sz="1200" dirty="0" smtClean="0"/>
              <a:t> (Gravel) alley</a:t>
            </a:r>
          </a:p>
          <a:p>
            <a:pPr marL="171450" indent="-171450">
              <a:buFont typeface="Arial" pitchFamily="34" charset="0"/>
              <a:buChar char="•"/>
            </a:pPr>
            <a:r>
              <a:rPr lang="en-IN" sz="1200" dirty="0" smtClean="0"/>
              <a:t>36 have Pave (paved) alley</a:t>
            </a:r>
            <a:endParaRPr lang="en-IN" sz="1200" dirty="0"/>
          </a:p>
        </p:txBody>
      </p:sp>
      <p:sp>
        <p:nvSpPr>
          <p:cNvPr id="11" name="TextBox 10"/>
          <p:cNvSpPr txBox="1"/>
          <p:nvPr/>
        </p:nvSpPr>
        <p:spPr>
          <a:xfrm>
            <a:off x="4788024"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2" name="Straight Arrow Connector 11"/>
          <p:cNvCxnSpPr/>
          <p:nvPr/>
        </p:nvCxnSpPr>
        <p:spPr>
          <a:xfrm>
            <a:off x="6642194"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90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11223" y="221860"/>
            <a:ext cx="250722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LotShape</a:t>
            </a:r>
            <a:r>
              <a:rPr kumimoji="0" lang="en-US" b="1" i="0" u="sng" strike="noStrike" cap="none" normalizeH="0" baseline="0" dirty="0" smtClean="0">
                <a:ln>
                  <a:noFill/>
                </a:ln>
                <a:solidFill>
                  <a:schemeClr val="tx1"/>
                </a:solidFill>
                <a:effectLst/>
                <a:cs typeface="Arial" pitchFamily="34" charset="0"/>
              </a:rPr>
              <a:t> </a:t>
            </a: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General shape of property</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549"/>
          <a:stretch/>
        </p:blipFill>
        <p:spPr>
          <a:xfrm>
            <a:off x="0" y="775858"/>
            <a:ext cx="4329672" cy="2725150"/>
          </a:xfrm>
          <a:prstGeom prst="rect">
            <a:avLst/>
          </a:prstGeom>
        </p:spPr>
      </p:pic>
      <p:sp>
        <p:nvSpPr>
          <p:cNvPr id="4" name="Rectangle 2"/>
          <p:cNvSpPr>
            <a:spLocks noChangeArrowheads="1"/>
          </p:cNvSpPr>
          <p:nvPr/>
        </p:nvSpPr>
        <p:spPr bwMode="auto">
          <a:xfrm>
            <a:off x="296168" y="3645024"/>
            <a:ext cx="5544616"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740 properties are </a:t>
            </a:r>
            <a:r>
              <a:rPr kumimoji="0" lang="en-US" sz="1200" b="0" i="0" u="none" strike="noStrike" cap="none" normalizeH="0" baseline="0" dirty="0" err="1" smtClean="0">
                <a:ln>
                  <a:noFill/>
                </a:ln>
                <a:solidFill>
                  <a:srgbClr val="000000"/>
                </a:solidFill>
                <a:effectLst/>
                <a:cs typeface="Courier New" pitchFamily="49" charset="0"/>
              </a:rPr>
              <a:t>Reg</a:t>
            </a:r>
            <a:r>
              <a:rPr kumimoji="0" lang="en-US" sz="1200" b="0" i="0" u="none" strike="noStrike" cap="none" normalizeH="0" baseline="0" dirty="0" smtClean="0">
                <a:ln>
                  <a:noFill/>
                </a:ln>
                <a:solidFill>
                  <a:srgbClr val="000000"/>
                </a:solidFill>
                <a:effectLst/>
                <a:cs typeface="Courier New" pitchFamily="49" charset="0"/>
              </a:rPr>
              <a:t> (Regular)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390 properties are IR1 (Slightly Irregular)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32 properties are IR2 ( Moderately irregular)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6</a:t>
            </a:r>
            <a:r>
              <a:rPr kumimoji="0" lang="en-US" sz="1200" b="0" i="0" u="none" strike="noStrike" cap="none" normalizeH="0" baseline="0" dirty="0" smtClean="0">
                <a:ln>
                  <a:noFill/>
                </a:ln>
                <a:solidFill>
                  <a:schemeClr val="tx1"/>
                </a:solidFill>
                <a:effectLst/>
                <a:cs typeface="Arial" pitchFamily="34" charset="0"/>
              </a:rPr>
              <a:t> properties are IR3 (Irregular)</a:t>
            </a:r>
          </a:p>
        </p:txBody>
      </p:sp>
      <p:sp>
        <p:nvSpPr>
          <p:cNvPr id="5" name="TextBox 4"/>
          <p:cNvSpPr txBox="1"/>
          <p:nvPr/>
        </p:nvSpPr>
        <p:spPr>
          <a:xfrm>
            <a:off x="226505"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6" name="Straight Arrow Connector 5"/>
          <p:cNvCxnSpPr/>
          <p:nvPr/>
        </p:nvCxnSpPr>
        <p:spPr>
          <a:xfrm>
            <a:off x="2080675"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6228184" y="174020"/>
            <a:ext cx="224478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LandContour</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Flatness of the property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7287"/>
          <a:stretch/>
        </p:blipFill>
        <p:spPr>
          <a:xfrm>
            <a:off x="4530924" y="725474"/>
            <a:ext cx="4613076" cy="2775534"/>
          </a:xfrm>
          <a:prstGeom prst="rect">
            <a:avLst/>
          </a:prstGeom>
        </p:spPr>
      </p:pic>
      <p:sp>
        <p:nvSpPr>
          <p:cNvPr id="9" name="Rectangle 4"/>
          <p:cNvSpPr>
            <a:spLocks noChangeArrowheads="1"/>
          </p:cNvSpPr>
          <p:nvPr/>
        </p:nvSpPr>
        <p:spPr bwMode="auto">
          <a:xfrm>
            <a:off x="5076056" y="3425913"/>
            <a:ext cx="406794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1046 properties are </a:t>
            </a:r>
            <a:r>
              <a:rPr kumimoji="0" lang="en-US" sz="1200" b="0" i="0" u="none" strike="noStrike" cap="none" normalizeH="0" baseline="0" dirty="0" err="1" smtClean="0">
                <a:ln>
                  <a:noFill/>
                </a:ln>
                <a:solidFill>
                  <a:srgbClr val="000000"/>
                </a:solidFill>
                <a:effectLst/>
                <a:cs typeface="Courier New" pitchFamily="49" charset="0"/>
              </a:rPr>
              <a:t>Lvl</a:t>
            </a:r>
            <a:r>
              <a:rPr kumimoji="0" lang="en-US" sz="1200" b="0" i="0" u="none" strike="noStrike" cap="none" normalizeH="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Near Flat/Level)</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50 properties are </a:t>
            </a:r>
            <a:r>
              <a:rPr kumimoji="0" lang="en-US" sz="1200" b="0" i="0" u="none" strike="noStrike" cap="none" normalizeH="0" baseline="0" dirty="0" err="1" smtClean="0">
                <a:ln>
                  <a:noFill/>
                </a:ln>
                <a:solidFill>
                  <a:srgbClr val="000000"/>
                </a:solidFill>
                <a:effectLst/>
                <a:cs typeface="Courier New" pitchFamily="49" charset="0"/>
              </a:rPr>
              <a:t>Bnk</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Banked - Quick and significant rise from street grade to building)</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42 properties are HLS (</a:t>
            </a:r>
            <a:r>
              <a:rPr kumimoji="0" lang="en-IN" sz="1200" b="0" i="0" u="none" strike="noStrike" cap="none" normalizeH="0" baseline="0" dirty="0" smtClean="0">
                <a:ln>
                  <a:noFill/>
                </a:ln>
                <a:solidFill>
                  <a:schemeClr val="tx1"/>
                </a:solidFill>
                <a:effectLst/>
                <a:cs typeface="Arial" pitchFamily="34" charset="0"/>
              </a:rPr>
              <a:t>Hillside - Significant slope from side to side)</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30</a:t>
            </a:r>
            <a:r>
              <a:rPr kumimoji="0" lang="en-US" sz="1200" b="0" i="0" u="none" strike="noStrike" cap="none" normalizeH="0" baseline="0" dirty="0" smtClean="0">
                <a:ln>
                  <a:noFill/>
                </a:ln>
                <a:solidFill>
                  <a:schemeClr val="tx1"/>
                </a:solidFill>
                <a:effectLst/>
                <a:cs typeface="Arial" pitchFamily="34" charset="0"/>
              </a:rPr>
              <a:t> properties are Low depression</a:t>
            </a:r>
          </a:p>
        </p:txBody>
      </p:sp>
      <p:sp>
        <p:nvSpPr>
          <p:cNvPr id="10" name="TextBox 9"/>
          <p:cNvSpPr txBox="1"/>
          <p:nvPr/>
        </p:nvSpPr>
        <p:spPr>
          <a:xfrm>
            <a:off x="5076056" y="515719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1" name="Straight Arrow Connector 10"/>
          <p:cNvCxnSpPr/>
          <p:nvPr/>
        </p:nvCxnSpPr>
        <p:spPr>
          <a:xfrm>
            <a:off x="6930226" y="4533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1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93349" y="415697"/>
            <a:ext cx="77104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Utilities</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483"/>
          <a:stretch/>
        </p:blipFill>
        <p:spPr>
          <a:xfrm>
            <a:off x="179512" y="692696"/>
            <a:ext cx="3598721" cy="2232248"/>
          </a:xfrm>
          <a:prstGeom prst="rect">
            <a:avLst/>
          </a:prstGeom>
        </p:spPr>
      </p:pic>
      <p:sp>
        <p:nvSpPr>
          <p:cNvPr id="4" name="TextBox 3"/>
          <p:cNvSpPr txBox="1"/>
          <p:nvPr/>
        </p:nvSpPr>
        <p:spPr>
          <a:xfrm>
            <a:off x="-1" y="3140968"/>
            <a:ext cx="3778233" cy="461665"/>
          </a:xfrm>
          <a:prstGeom prst="rect">
            <a:avLst/>
          </a:prstGeom>
          <a:noFill/>
        </p:spPr>
        <p:txBody>
          <a:bodyPr wrap="square" rtlCol="0">
            <a:spAutoFit/>
          </a:bodyPr>
          <a:lstStyle/>
          <a:p>
            <a:pPr marL="171450" indent="-171450">
              <a:buFont typeface="Arial" pitchFamily="34" charset="0"/>
              <a:buChar char="•"/>
            </a:pPr>
            <a:r>
              <a:rPr lang="en-IN" sz="1200" dirty="0" smtClean="0"/>
              <a:t>1168 properties have </a:t>
            </a:r>
            <a:r>
              <a:rPr lang="en-IN" sz="1200" dirty="0" err="1" smtClean="0"/>
              <a:t>AllPub</a:t>
            </a:r>
            <a:r>
              <a:rPr lang="en-IN" sz="1200" dirty="0"/>
              <a:t> </a:t>
            </a:r>
            <a:r>
              <a:rPr lang="en-IN" sz="1200" dirty="0" smtClean="0"/>
              <a:t>[All public Utilities (E,G,W,&amp; S)]</a:t>
            </a:r>
            <a:endParaRPr lang="en-IN" sz="1200" dirty="0"/>
          </a:p>
        </p:txBody>
      </p:sp>
      <p:cxnSp>
        <p:nvCxnSpPr>
          <p:cNvPr id="5" name="Straight Arrow Connector 4"/>
          <p:cNvCxnSpPr/>
          <p:nvPr/>
        </p:nvCxnSpPr>
        <p:spPr>
          <a:xfrm>
            <a:off x="2080675" y="386104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0131" y="4305137"/>
            <a:ext cx="342558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b="1" dirty="0" smtClean="0"/>
              <a:t>As all properties have the same utilities, its safe to drop this column</a:t>
            </a:r>
            <a:endParaRPr lang="en-IN" b="1" dirty="0"/>
          </a:p>
        </p:txBody>
      </p:sp>
      <p:sp>
        <p:nvSpPr>
          <p:cNvPr id="7" name="Rectangle 2"/>
          <p:cNvSpPr>
            <a:spLocks noChangeArrowheads="1"/>
          </p:cNvSpPr>
          <p:nvPr/>
        </p:nvSpPr>
        <p:spPr bwMode="auto">
          <a:xfrm>
            <a:off x="6300192" y="138912"/>
            <a:ext cx="168161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LotConfig</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Lot configuration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4344"/>
          <a:stretch/>
        </p:blipFill>
        <p:spPr>
          <a:xfrm>
            <a:off x="4808334" y="624599"/>
            <a:ext cx="4301417" cy="2771253"/>
          </a:xfrm>
          <a:prstGeom prst="rect">
            <a:avLst/>
          </a:prstGeom>
        </p:spPr>
      </p:pic>
      <p:sp>
        <p:nvSpPr>
          <p:cNvPr id="9" name="Rectangle 3"/>
          <p:cNvSpPr>
            <a:spLocks noChangeArrowheads="1"/>
          </p:cNvSpPr>
          <p:nvPr/>
        </p:nvSpPr>
        <p:spPr bwMode="auto">
          <a:xfrm>
            <a:off x="5336222" y="3549168"/>
            <a:ext cx="323838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842 properties are inside</a:t>
            </a:r>
            <a:r>
              <a:rPr kumimoji="0" lang="en-US" sz="1200" b="0" i="0" u="none" strike="noStrike" cap="none" normalizeH="0" dirty="0" smtClean="0">
                <a:ln>
                  <a:noFill/>
                </a:ln>
                <a:solidFill>
                  <a:srgbClr val="000000"/>
                </a:solidFill>
                <a:effectLst/>
                <a:cs typeface="Courier New" pitchFamily="49" charset="0"/>
              </a:rPr>
              <a:t> lot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222 properties are corner</a:t>
            </a:r>
            <a:r>
              <a:rPr kumimoji="0" lang="en-US" sz="1200" b="0" i="0" u="none" strike="noStrike" cap="none" normalizeH="0" dirty="0" smtClean="0">
                <a:ln>
                  <a:noFill/>
                </a:ln>
                <a:solidFill>
                  <a:srgbClr val="000000"/>
                </a:solidFill>
                <a:effectLst/>
                <a:cs typeface="Courier New" pitchFamily="49" charset="0"/>
              </a:rPr>
              <a:t> lot</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69 properties are </a:t>
            </a:r>
            <a:r>
              <a:rPr kumimoji="0" lang="en-IN" sz="1200" b="0" i="0" u="none" strike="noStrike" cap="none" normalizeH="0" baseline="0" dirty="0" smtClean="0">
                <a:ln>
                  <a:noFill/>
                </a:ln>
                <a:solidFill>
                  <a:schemeClr val="tx1"/>
                </a:solidFill>
                <a:effectLst/>
                <a:cs typeface="Arial" pitchFamily="34" charset="0"/>
              </a:rPr>
              <a:t>Cul-de-sac</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33 properties are </a:t>
            </a:r>
            <a:r>
              <a:rPr kumimoji="0" lang="en-IN" sz="1200" b="0" i="0" u="none" strike="noStrike" cap="none" normalizeH="0" baseline="0" dirty="0" smtClean="0">
                <a:ln>
                  <a:noFill/>
                </a:ln>
                <a:solidFill>
                  <a:schemeClr val="tx1"/>
                </a:solidFill>
                <a:effectLst/>
                <a:cs typeface="Arial" pitchFamily="34" charset="0"/>
              </a:rPr>
              <a:t>Frontage on 2 sides of property</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 are </a:t>
            </a:r>
            <a:r>
              <a:rPr kumimoji="0" lang="en-IN" sz="1200" b="0" i="0" u="none" strike="noStrike" cap="none" normalizeH="0" baseline="0" dirty="0" smtClean="0">
                <a:ln>
                  <a:noFill/>
                </a:ln>
                <a:solidFill>
                  <a:schemeClr val="tx1"/>
                </a:solidFill>
                <a:effectLst/>
                <a:cs typeface="Arial" pitchFamily="34" charset="0"/>
              </a:rPr>
              <a:t>Frontage on 3 sides of property</a:t>
            </a:r>
            <a:endParaRPr kumimoji="0" lang="en-US" sz="1200" b="0" i="0" u="none" strike="noStrike" cap="none" normalizeH="0" baseline="0" dirty="0" smtClean="0">
              <a:ln>
                <a:noFill/>
              </a:ln>
              <a:solidFill>
                <a:schemeClr val="tx1"/>
              </a:solidFill>
              <a:effectLst/>
              <a:cs typeface="Arial" pitchFamily="34" charset="0"/>
            </a:endParaRPr>
          </a:p>
        </p:txBody>
      </p:sp>
      <p:sp>
        <p:nvSpPr>
          <p:cNvPr id="10" name="TextBox 9"/>
          <p:cNvSpPr txBox="1"/>
          <p:nvPr/>
        </p:nvSpPr>
        <p:spPr>
          <a:xfrm>
            <a:off x="5011199" y="522846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1" name="Straight Arrow Connector 10"/>
          <p:cNvCxnSpPr/>
          <p:nvPr/>
        </p:nvCxnSpPr>
        <p:spPr>
          <a:xfrm>
            <a:off x="6865369" y="460518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18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0454" y="129257"/>
            <a:ext cx="168745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LandSlop</a:t>
            </a:r>
            <a:r>
              <a:rPr lang="en-US" b="1" u="sng" dirty="0" err="1" smtClean="0">
                <a:solidFill>
                  <a:srgbClr val="000000"/>
                </a:solidFill>
                <a:cs typeface="Courier New" pitchFamily="49" charset="0"/>
              </a:rPr>
              <a:t>e</a:t>
            </a:r>
            <a:endParaRPr lang="en-US" b="1" u="sng" dirty="0" smtClean="0">
              <a:solidFill>
                <a:srgbClr val="000000"/>
              </a:solidFill>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Slope of property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0" y="855293"/>
            <a:ext cx="4204863" cy="2596616"/>
          </a:xfrm>
          <a:prstGeom prst="rect">
            <a:avLst/>
          </a:prstGeom>
        </p:spPr>
      </p:pic>
      <p:sp>
        <p:nvSpPr>
          <p:cNvPr id="4" name="Rectangle 2"/>
          <p:cNvSpPr>
            <a:spLocks noChangeArrowheads="1"/>
          </p:cNvSpPr>
          <p:nvPr/>
        </p:nvSpPr>
        <p:spPr bwMode="auto">
          <a:xfrm>
            <a:off x="539552" y="3613144"/>
            <a:ext cx="278929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1105 properties have </a:t>
            </a:r>
            <a:r>
              <a:rPr kumimoji="0" lang="en-US" sz="1200" b="0" i="0" u="none" strike="noStrike" cap="none" normalizeH="0" baseline="0" dirty="0" err="1" smtClean="0">
                <a:ln>
                  <a:noFill/>
                </a:ln>
                <a:solidFill>
                  <a:srgbClr val="000000"/>
                </a:solidFill>
                <a:effectLst/>
                <a:cs typeface="Courier New" pitchFamily="49" charset="0"/>
              </a:rPr>
              <a:t>Gtl</a:t>
            </a:r>
            <a:r>
              <a:rPr kumimoji="0" lang="en-US" sz="1200" b="0" i="0" u="none" strike="noStrike" cap="none" normalizeH="0" dirty="0" smtClean="0">
                <a:ln>
                  <a:noFill/>
                </a:ln>
                <a:solidFill>
                  <a:srgbClr val="000000"/>
                </a:solidFill>
                <a:effectLst/>
                <a:cs typeface="Courier New" pitchFamily="49" charset="0"/>
              </a:rPr>
              <a:t> (Gentle slope)</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51 properties have Mod (Moderate slope)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12</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chemeClr val="tx1"/>
                </a:solidFill>
                <a:effectLst/>
                <a:cs typeface="Arial" pitchFamily="34" charset="0"/>
              </a:rPr>
              <a:t>Sev</a:t>
            </a:r>
            <a:r>
              <a:rPr kumimoji="0" lang="en-US" sz="1200" b="0" i="0" u="none" strike="noStrike" cap="none" normalizeH="0" baseline="0" dirty="0" smtClean="0">
                <a:ln>
                  <a:noFill/>
                </a:ln>
                <a:solidFill>
                  <a:schemeClr val="tx1"/>
                </a:solidFill>
                <a:effectLst/>
                <a:cs typeface="Arial" pitchFamily="34" charset="0"/>
              </a:rPr>
              <a:t> (Severe slopes)</a:t>
            </a:r>
          </a:p>
        </p:txBody>
      </p:sp>
      <p:cxnSp>
        <p:nvCxnSpPr>
          <p:cNvPr id="5" name="Straight Arrow Connector 4"/>
          <p:cNvCxnSpPr/>
          <p:nvPr/>
        </p:nvCxnSpPr>
        <p:spPr>
          <a:xfrm>
            <a:off x="2100183" y="433294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165" y="481296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7"/>
          <p:cNvSpPr/>
          <p:nvPr/>
        </p:nvSpPr>
        <p:spPr>
          <a:xfrm>
            <a:off x="4687311" y="-4640"/>
            <a:ext cx="4085542" cy="646331"/>
          </a:xfrm>
          <a:prstGeom prst="rect">
            <a:avLst/>
          </a:prstGeom>
        </p:spPr>
        <p:txBody>
          <a:bodyPr wrap="none">
            <a:spAutoFit/>
          </a:bodyPr>
          <a:lstStyle/>
          <a:p>
            <a:pPr algn="ctr"/>
            <a:r>
              <a:rPr lang="en-IN" b="1" u="sng" dirty="0" err="1" smtClean="0"/>
              <a:t>Neighborhood</a:t>
            </a:r>
            <a:endParaRPr lang="en-IN" b="1" u="sng" dirty="0" smtClean="0"/>
          </a:p>
          <a:p>
            <a:r>
              <a:rPr lang="en-IN" dirty="0" smtClean="0"/>
              <a:t>Physical locations within Ames city limits</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9881" y="548681"/>
            <a:ext cx="4880403" cy="1800200"/>
          </a:xfrm>
          <a:prstGeom prst="rect">
            <a:avLst/>
          </a:prstGeom>
        </p:spPr>
      </p:pic>
      <p:sp>
        <p:nvSpPr>
          <p:cNvPr id="10" name="Rectangle 3"/>
          <p:cNvSpPr>
            <a:spLocks noChangeArrowheads="1"/>
          </p:cNvSpPr>
          <p:nvPr/>
        </p:nvSpPr>
        <p:spPr bwMode="auto">
          <a:xfrm>
            <a:off x="4411631" y="2348881"/>
            <a:ext cx="3669274"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182 properties are</a:t>
            </a:r>
            <a:r>
              <a:rPr kumimoji="0" lang="en-US" sz="1000" b="0" i="0" u="none" strike="noStrike" cap="none" normalizeH="0" dirty="0" smtClean="0">
                <a:ln>
                  <a:noFill/>
                </a:ln>
                <a:solidFill>
                  <a:srgbClr val="000000"/>
                </a:solidFill>
                <a:effectLst/>
                <a:cs typeface="Courier New" pitchFamily="49" charset="0"/>
              </a:rPr>
              <a:t> in </a:t>
            </a:r>
            <a:r>
              <a:rPr lang="en-IN" sz="1000" dirty="0" smtClean="0"/>
              <a:t>Names (North Ames)</a:t>
            </a:r>
            <a:r>
              <a:rPr kumimoji="0" lang="en-US" sz="1000" b="0" i="0" u="none" strike="noStrike" cap="none" normalizeH="0" dirty="0" smtClean="0">
                <a:ln>
                  <a:noFill/>
                </a:ln>
                <a:solidFill>
                  <a:srgbClr val="000000"/>
                </a:solidFill>
                <a:effectLst/>
                <a:cs typeface="Courier New" pitchFamily="49" charset="0"/>
              </a:rPr>
              <a:t> </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118 properties are in </a:t>
            </a:r>
            <a:r>
              <a:rPr kumimoji="0" lang="en-US" sz="1000" b="0" i="0" u="none" strike="noStrike" cap="none" normalizeH="0" baseline="0" dirty="0" err="1" smtClean="0">
                <a:ln>
                  <a:noFill/>
                </a:ln>
                <a:solidFill>
                  <a:srgbClr val="000000"/>
                </a:solidFill>
                <a:effectLst/>
                <a:cs typeface="Courier New" pitchFamily="49" charset="0"/>
              </a:rPr>
              <a:t>CollgCr</a:t>
            </a:r>
            <a:r>
              <a:rPr lang="en-US" sz="1000" dirty="0">
                <a:solidFill>
                  <a:srgbClr val="000000"/>
                </a:solidFill>
                <a:cs typeface="Courier New" pitchFamily="49" charset="0"/>
              </a:rPr>
              <a:t> </a:t>
            </a:r>
            <a:r>
              <a:rPr lang="en-US" sz="1000" dirty="0" smtClean="0">
                <a:solidFill>
                  <a:srgbClr val="000000"/>
                </a:solidFill>
                <a:cs typeface="Courier New" pitchFamily="49" charset="0"/>
              </a:rPr>
              <a:t>(</a:t>
            </a:r>
            <a:r>
              <a:rPr lang="en-IN" sz="1000" dirty="0" smtClean="0"/>
              <a:t>College Creek)</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86 properties are in </a:t>
            </a:r>
            <a:r>
              <a:rPr kumimoji="0" lang="en-US" sz="1000" b="0" i="0" u="none" strike="noStrike" cap="none" normalizeH="0" baseline="0" dirty="0" err="1" smtClean="0">
                <a:ln>
                  <a:noFill/>
                </a:ln>
                <a:solidFill>
                  <a:srgbClr val="000000"/>
                </a:solidFill>
                <a:effectLst/>
                <a:cs typeface="Courier New" pitchFamily="49" charset="0"/>
              </a:rPr>
              <a:t>OldTown</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83 properties in </a:t>
            </a:r>
            <a:r>
              <a:rPr kumimoji="0" lang="en-US" sz="1000" b="0" i="0" u="none" strike="noStrike" cap="none" normalizeH="0" baseline="0" dirty="0" smtClean="0">
                <a:ln>
                  <a:noFill/>
                </a:ln>
                <a:solidFill>
                  <a:srgbClr val="000000"/>
                </a:solidFill>
                <a:effectLst/>
                <a:cs typeface="Courier New" pitchFamily="49" charset="0"/>
              </a:rPr>
              <a:t>Edwards</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68 properties are in </a:t>
            </a:r>
            <a:r>
              <a:rPr kumimoji="0" lang="en-US" sz="1000" b="0" i="0" u="none" strike="noStrike" cap="none" normalizeH="0" baseline="0" dirty="0" err="1" smtClean="0">
                <a:ln>
                  <a:noFill/>
                </a:ln>
                <a:solidFill>
                  <a:srgbClr val="000000"/>
                </a:solidFill>
                <a:effectLst/>
                <a:cs typeface="Courier New" pitchFamily="49" charset="0"/>
              </a:rPr>
              <a:t>Somerst</a:t>
            </a:r>
            <a:r>
              <a:rPr kumimoji="0" lang="en-US" sz="10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64 properties are in </a:t>
            </a:r>
            <a:r>
              <a:rPr kumimoji="0" lang="en-US" sz="1000" b="0" i="0" u="none" strike="noStrike" cap="none" normalizeH="0" baseline="0" dirty="0" smtClean="0">
                <a:ln>
                  <a:noFill/>
                </a:ln>
                <a:solidFill>
                  <a:srgbClr val="000000"/>
                </a:solidFill>
                <a:effectLst/>
                <a:cs typeface="Courier New" pitchFamily="49" charset="0"/>
              </a:rPr>
              <a:t>Gilbert</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61 properties are in </a:t>
            </a:r>
            <a:r>
              <a:rPr kumimoji="0" lang="en-US" sz="1000" b="0" i="0" u="none" strike="noStrike" cap="none" normalizeH="0" baseline="0" dirty="0" err="1" smtClean="0">
                <a:ln>
                  <a:noFill/>
                </a:ln>
                <a:solidFill>
                  <a:srgbClr val="000000"/>
                </a:solidFill>
                <a:effectLst/>
                <a:cs typeface="Courier New" pitchFamily="49" charset="0"/>
              </a:rPr>
              <a:t>NridgHt</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Northridge Heights)</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60 properties are in </a:t>
            </a:r>
            <a:r>
              <a:rPr kumimoji="0" lang="en-US" sz="1000" b="0" i="0" u="none" strike="noStrike" cap="none" normalizeH="0" baseline="0" dirty="0" smtClean="0">
                <a:ln>
                  <a:noFill/>
                </a:ln>
                <a:solidFill>
                  <a:srgbClr val="000000"/>
                </a:solidFill>
                <a:effectLst/>
                <a:cs typeface="Courier New" pitchFamily="49" charset="0"/>
              </a:rPr>
              <a:t>Sawyer</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59 properties are in </a:t>
            </a:r>
            <a:r>
              <a:rPr kumimoji="0" lang="en-US" sz="1000" b="0" i="0" u="none" strike="noStrike" cap="none" normalizeH="0" baseline="0" dirty="0" err="1" smtClean="0">
                <a:ln>
                  <a:noFill/>
                </a:ln>
                <a:solidFill>
                  <a:srgbClr val="000000"/>
                </a:solidFill>
                <a:effectLst/>
                <a:cs typeface="Courier New" pitchFamily="49" charset="0"/>
              </a:rPr>
              <a:t>NWAmes</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Northwest Ames)</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51 properties are in </a:t>
            </a:r>
            <a:r>
              <a:rPr kumimoji="0" lang="en-US" sz="1000" b="0" i="0" u="none" strike="noStrike" cap="none" normalizeH="0" baseline="0" dirty="0" err="1" smtClean="0">
                <a:ln>
                  <a:noFill/>
                </a:ln>
                <a:solidFill>
                  <a:srgbClr val="000000"/>
                </a:solidFill>
                <a:effectLst/>
                <a:cs typeface="Courier New" pitchFamily="49" charset="0"/>
              </a:rPr>
              <a:t>SawyerW</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Sawyer West)</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50 properties are in </a:t>
            </a:r>
            <a:r>
              <a:rPr kumimoji="0" lang="en-US" sz="1000" b="0" i="0" u="none" strike="noStrike" cap="none" normalizeH="0" baseline="0" dirty="0" err="1" smtClean="0">
                <a:ln>
                  <a:noFill/>
                </a:ln>
                <a:solidFill>
                  <a:srgbClr val="000000"/>
                </a:solidFill>
                <a:effectLst/>
                <a:cs typeface="Courier New" pitchFamily="49" charset="0"/>
              </a:rPr>
              <a:t>BrkSide</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Brookside)</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45 properties are in </a:t>
            </a:r>
            <a:r>
              <a:rPr kumimoji="0" lang="en-US" sz="1000" b="0" i="0" u="none" strike="noStrike" cap="none" normalizeH="0" baseline="0" dirty="0" err="1" smtClean="0">
                <a:ln>
                  <a:noFill/>
                </a:ln>
                <a:solidFill>
                  <a:srgbClr val="000000"/>
                </a:solidFill>
                <a:effectLst/>
                <a:cs typeface="Courier New" pitchFamily="49" charset="0"/>
              </a:rPr>
              <a:t>Crawfor</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Crawford)</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35 properties are in </a:t>
            </a:r>
            <a:r>
              <a:rPr kumimoji="0" lang="en-US" sz="1000" b="0" i="0" u="none" strike="noStrike" cap="none" normalizeH="0" baseline="0" dirty="0" err="1" smtClean="0">
                <a:ln>
                  <a:noFill/>
                </a:ln>
                <a:solidFill>
                  <a:srgbClr val="000000"/>
                </a:solidFill>
                <a:effectLst/>
                <a:cs typeface="Courier New" pitchFamily="49" charset="0"/>
              </a:rPr>
              <a:t>NoRidge</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Northridge)</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34 properties are in </a:t>
            </a:r>
            <a:r>
              <a:rPr kumimoji="0" lang="en-US" sz="1000" b="0" i="0" u="none" strike="noStrike" cap="none" normalizeH="0" baseline="0" dirty="0" smtClean="0">
                <a:ln>
                  <a:noFill/>
                </a:ln>
                <a:solidFill>
                  <a:srgbClr val="000000"/>
                </a:solidFill>
                <a:effectLst/>
                <a:cs typeface="Courier New" pitchFamily="49" charset="0"/>
              </a:rPr>
              <a:t>Mitchel</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30 properties are in </a:t>
            </a:r>
            <a:r>
              <a:rPr kumimoji="0" lang="en-US" sz="1000" b="0" i="0" u="none" strike="noStrike" cap="none" normalizeH="0" baseline="0" dirty="0" smtClean="0">
                <a:ln>
                  <a:noFill/>
                </a:ln>
                <a:solidFill>
                  <a:srgbClr val="000000"/>
                </a:solidFill>
                <a:effectLst/>
                <a:cs typeface="Courier New" pitchFamily="49" charset="0"/>
              </a:rPr>
              <a:t>IDOTRR (</a:t>
            </a:r>
            <a:r>
              <a:rPr lang="en-IN" sz="1000" dirty="0" smtClean="0"/>
              <a:t>Iowa DOT and Rail Road</a:t>
            </a:r>
            <a:r>
              <a:rPr kumimoji="0" lang="en-US" sz="1000" b="0" i="0" u="none" strike="noStrike" cap="none" normalizeH="0" baseline="0" dirty="0" smtClean="0">
                <a:ln>
                  <a:noFill/>
                </a:ln>
                <a:solidFill>
                  <a:srgbClr val="000000"/>
                </a:solidFill>
                <a:effectLst/>
                <a:cs typeface="Courier New" pitchFamily="49" charset="0"/>
              </a:rPr>
              <a:t>)</a:t>
            </a: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24 properties are in </a:t>
            </a:r>
            <a:r>
              <a:rPr kumimoji="0" lang="en-US" sz="1000" b="0" i="0" u="none" strike="noStrike" cap="none" normalizeH="0" baseline="0" dirty="0" smtClean="0">
                <a:ln>
                  <a:noFill/>
                </a:ln>
                <a:solidFill>
                  <a:srgbClr val="000000"/>
                </a:solidFill>
                <a:effectLst/>
                <a:cs typeface="Courier New" pitchFamily="49" charset="0"/>
              </a:rPr>
              <a:t>Timber (</a:t>
            </a:r>
            <a:r>
              <a:rPr lang="en-IN" sz="1000" dirty="0" smtClean="0"/>
              <a:t>Timberland</a:t>
            </a:r>
            <a:r>
              <a:rPr kumimoji="0" lang="en-US" sz="1000" b="0" i="0" u="none" strike="noStrike" cap="none" normalizeH="0" baseline="0" dirty="0" smtClean="0">
                <a:ln>
                  <a:noFill/>
                </a:ln>
                <a:solidFill>
                  <a:srgbClr val="000000"/>
                </a:solidFill>
                <a:effectLst/>
                <a:cs typeface="Courier New" pitchFamily="49" charset="0"/>
              </a:rPr>
              <a:t>)</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24 properties are in </a:t>
            </a:r>
            <a:r>
              <a:rPr kumimoji="0" lang="en-US" sz="1000" b="0" i="0" u="none" strike="noStrike" cap="none" normalizeH="0" baseline="0" dirty="0" err="1" smtClean="0">
                <a:ln>
                  <a:noFill/>
                </a:ln>
                <a:solidFill>
                  <a:srgbClr val="000000"/>
                </a:solidFill>
                <a:effectLst/>
                <a:cs typeface="Courier New" pitchFamily="49" charset="0"/>
              </a:rPr>
              <a:t>ClearCr</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Clear Creek)</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21 properties are in </a:t>
            </a:r>
            <a:r>
              <a:rPr kumimoji="0" lang="en-US" sz="1000" b="0" i="0" u="none" strike="noStrike" cap="none" normalizeH="0" baseline="0" dirty="0" smtClean="0">
                <a:ln>
                  <a:noFill/>
                </a:ln>
                <a:solidFill>
                  <a:srgbClr val="000000"/>
                </a:solidFill>
                <a:effectLst/>
                <a:cs typeface="Courier New" pitchFamily="49" charset="0"/>
              </a:rPr>
              <a:t>SWISU (</a:t>
            </a:r>
            <a:r>
              <a:rPr lang="en-IN" sz="1000" dirty="0" smtClean="0"/>
              <a:t>South &amp; West of Iowa State University)</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19 properties are in </a:t>
            </a:r>
            <a:r>
              <a:rPr lang="en-IN" sz="1000" dirty="0" smtClean="0"/>
              <a:t>Stone Brook</a:t>
            </a:r>
            <a:endParaRPr kumimoji="0" lang="en-US" sz="10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15 properties are in </a:t>
            </a:r>
            <a:r>
              <a:rPr kumimoji="0" lang="en-US" sz="1000" b="0" i="0" u="none" strike="noStrike" cap="none" normalizeH="0" baseline="0" dirty="0" err="1" smtClean="0">
                <a:ln>
                  <a:noFill/>
                </a:ln>
                <a:solidFill>
                  <a:srgbClr val="000000"/>
                </a:solidFill>
                <a:effectLst/>
                <a:cs typeface="Courier New" pitchFamily="49" charset="0"/>
              </a:rPr>
              <a:t>Blmngtn</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Bloomington Heights)</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11 properties are in </a:t>
            </a:r>
            <a:r>
              <a:rPr kumimoji="0" lang="en-US" sz="1000" b="0" i="0" u="none" strike="noStrike" cap="none" normalizeH="0" baseline="0" dirty="0" err="1" smtClean="0">
                <a:ln>
                  <a:noFill/>
                </a:ln>
                <a:solidFill>
                  <a:srgbClr val="000000"/>
                </a:solidFill>
                <a:effectLst/>
                <a:cs typeface="Courier New" pitchFamily="49" charset="0"/>
              </a:rPr>
              <a:t>BrDale</a:t>
            </a:r>
            <a:r>
              <a:rPr kumimoji="0" lang="en-US" sz="1000" b="0" i="0" u="none" strike="noStrike" cap="none" normalizeH="0" baseline="0" dirty="0" smtClean="0">
                <a:ln>
                  <a:noFill/>
                </a:ln>
                <a:solidFill>
                  <a:srgbClr val="000000"/>
                </a:solidFill>
                <a:effectLst/>
                <a:cs typeface="Courier New" pitchFamily="49" charset="0"/>
              </a:rPr>
              <a:t> (</a:t>
            </a:r>
            <a:r>
              <a:rPr lang="en-IN" sz="1000" dirty="0" err="1" smtClean="0"/>
              <a:t>Briardale</a:t>
            </a:r>
            <a:r>
              <a:rPr lang="en-IN" sz="1000" dirty="0"/>
              <a:t>)</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9 properties are in </a:t>
            </a:r>
            <a:r>
              <a:rPr kumimoji="0" lang="en-US" sz="1000" b="0" i="0" u="none" strike="noStrike" cap="none" normalizeH="0" baseline="0" dirty="0" err="1" smtClean="0">
                <a:ln>
                  <a:noFill/>
                </a:ln>
                <a:solidFill>
                  <a:srgbClr val="000000"/>
                </a:solidFill>
                <a:effectLst/>
                <a:cs typeface="Courier New" pitchFamily="49" charset="0"/>
              </a:rPr>
              <a:t>MeadowV</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Meadow Village</a:t>
            </a:r>
            <a:r>
              <a:rPr kumimoji="0" lang="en-US" sz="1000" b="0" i="0" u="none" strike="noStrike" cap="none" normalizeH="0" baseline="0" dirty="0" smtClean="0">
                <a:ln>
                  <a:noFill/>
                </a:ln>
                <a:solidFill>
                  <a:srgbClr val="000000"/>
                </a:solidFill>
                <a:effectLst/>
                <a:cs typeface="Courier New" pitchFamily="49" charset="0"/>
              </a:rPr>
              <a:t>)</a:t>
            </a:r>
          </a:p>
          <a:p>
            <a:pPr marL="171450" lvl="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9 properties are in </a:t>
            </a:r>
            <a:r>
              <a:rPr kumimoji="0" lang="en-US" sz="1000" b="0" i="0" u="none" strike="noStrike" cap="none" normalizeH="0" baseline="0" dirty="0" err="1" smtClean="0">
                <a:ln>
                  <a:noFill/>
                </a:ln>
                <a:solidFill>
                  <a:srgbClr val="000000"/>
                </a:solidFill>
                <a:effectLst/>
                <a:cs typeface="Courier New" pitchFamily="49" charset="0"/>
              </a:rPr>
              <a:t>Veenker</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8 properties are in </a:t>
            </a:r>
            <a:r>
              <a:rPr kumimoji="0" lang="en-US" sz="1000" b="0" i="0" u="none" strike="noStrike" cap="none" normalizeH="0" baseline="0" dirty="0" err="1" smtClean="0">
                <a:ln>
                  <a:noFill/>
                </a:ln>
                <a:solidFill>
                  <a:srgbClr val="000000"/>
                </a:solidFill>
                <a:effectLst/>
                <a:cs typeface="Courier New" pitchFamily="49" charset="0"/>
              </a:rPr>
              <a:t>NPkVill</a:t>
            </a:r>
            <a:r>
              <a:rPr kumimoji="0" lang="en-US" sz="1000" b="0" i="0" u="none" strike="noStrike" cap="none" normalizeH="0" baseline="0" dirty="0" smtClean="0">
                <a:ln>
                  <a:noFill/>
                </a:ln>
                <a:solidFill>
                  <a:srgbClr val="000000"/>
                </a:solidFill>
                <a:effectLst/>
                <a:cs typeface="Courier New" pitchFamily="49" charset="0"/>
              </a:rPr>
              <a:t> (</a:t>
            </a:r>
            <a:r>
              <a:rPr lang="en-IN" sz="1000" dirty="0" err="1" smtClean="0"/>
              <a:t>Northpark</a:t>
            </a:r>
            <a:r>
              <a:rPr lang="en-IN" sz="1000" dirty="0" smtClean="0"/>
              <a:t> Villa)</a:t>
            </a:r>
            <a:endParaRPr kumimoji="0" lang="en-US" sz="10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000" b="0" i="0" u="none" strike="noStrike" cap="none" normalizeH="0" baseline="0" dirty="0" smtClean="0">
                <a:ln>
                  <a:noFill/>
                </a:ln>
                <a:solidFill>
                  <a:srgbClr val="000000"/>
                </a:solidFill>
                <a:effectLst/>
                <a:cs typeface="Courier New" pitchFamily="49" charset="0"/>
              </a:rPr>
              <a:t>2</a:t>
            </a:r>
            <a:r>
              <a:rPr kumimoji="0" lang="en-US" sz="1000" b="0" i="0" u="none" strike="noStrike" cap="none" normalizeH="0" baseline="0" dirty="0" smtClean="0">
                <a:ln>
                  <a:noFill/>
                </a:ln>
                <a:solidFill>
                  <a:schemeClr val="tx1"/>
                </a:solidFill>
                <a:effectLst/>
                <a:cs typeface="Arial" pitchFamily="34" charset="0"/>
              </a:rPr>
              <a:t> properties are in </a:t>
            </a:r>
            <a:r>
              <a:rPr kumimoji="0" lang="en-US" sz="1000" b="0" i="0" u="none" strike="noStrike" cap="none" normalizeH="0" baseline="0" dirty="0" err="1" smtClean="0">
                <a:ln>
                  <a:noFill/>
                </a:ln>
                <a:solidFill>
                  <a:srgbClr val="000000"/>
                </a:solidFill>
                <a:effectLst/>
                <a:cs typeface="Courier New" pitchFamily="49" charset="0"/>
              </a:rPr>
              <a:t>Blueste</a:t>
            </a:r>
            <a:r>
              <a:rPr kumimoji="0" lang="en-US" sz="1000" b="0" i="0" u="none" strike="noStrike" cap="none" normalizeH="0" baseline="0" dirty="0" smtClean="0">
                <a:ln>
                  <a:noFill/>
                </a:ln>
                <a:solidFill>
                  <a:srgbClr val="000000"/>
                </a:solidFill>
                <a:effectLst/>
                <a:cs typeface="Courier New" pitchFamily="49" charset="0"/>
              </a:rPr>
              <a:t> (</a:t>
            </a:r>
            <a:r>
              <a:rPr lang="en-IN" sz="1000" dirty="0" smtClean="0"/>
              <a:t>Bluestem</a:t>
            </a:r>
            <a:r>
              <a:rPr lang="en-US" sz="1000" dirty="0">
                <a:cs typeface="Arial" pitchFamily="34" charset="0"/>
              </a:rPr>
              <a:t>)</a:t>
            </a:r>
            <a:endParaRPr lang="en-IN" sz="1000" dirty="0" smtClean="0"/>
          </a:p>
        </p:txBody>
      </p:sp>
      <p:cxnSp>
        <p:nvCxnSpPr>
          <p:cNvPr id="12" name="Straight Arrow Connector 11"/>
          <p:cNvCxnSpPr/>
          <p:nvPr/>
        </p:nvCxnSpPr>
        <p:spPr>
          <a:xfrm>
            <a:off x="7740352" y="582760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77911" y="6215051"/>
            <a:ext cx="39660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2"/>
                </a:solidFill>
              </a:rPr>
              <a:t>Encoding object data in numeric using Label Encoder</a:t>
            </a:r>
            <a:endParaRPr lang="en-IN" b="1" dirty="0">
              <a:solidFill>
                <a:schemeClr val="tx2"/>
              </a:solidFill>
            </a:endParaRPr>
          </a:p>
        </p:txBody>
      </p:sp>
    </p:spTree>
    <p:extLst>
      <p:ext uri="{BB962C8B-B14F-4D97-AF65-F5344CB8AC3E}">
        <p14:creationId xmlns:p14="http://schemas.microsoft.com/office/powerpoint/2010/main" val="429743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1673" y="20875"/>
            <a:ext cx="29465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Condition1</a:t>
            </a: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Proximity to various conditions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483"/>
          <a:stretch/>
        </p:blipFill>
        <p:spPr>
          <a:xfrm>
            <a:off x="0" y="574873"/>
            <a:ext cx="3788670" cy="2350071"/>
          </a:xfrm>
          <a:prstGeom prst="rect">
            <a:avLst/>
          </a:prstGeom>
        </p:spPr>
      </p:pic>
      <p:sp>
        <p:nvSpPr>
          <p:cNvPr id="4" name="Rectangle 2"/>
          <p:cNvSpPr>
            <a:spLocks noChangeArrowheads="1"/>
          </p:cNvSpPr>
          <p:nvPr/>
        </p:nvSpPr>
        <p:spPr bwMode="auto">
          <a:xfrm>
            <a:off x="112199" y="2763973"/>
            <a:ext cx="385242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1005 properties are Norm (Normal)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67 properties are </a:t>
            </a:r>
            <a:r>
              <a:rPr kumimoji="0" lang="en-US" sz="1200" b="0" i="0" u="none" strike="noStrike" cap="none" normalizeH="0" baseline="0" dirty="0" err="1" smtClean="0">
                <a:ln>
                  <a:noFill/>
                </a:ln>
                <a:solidFill>
                  <a:srgbClr val="000000"/>
                </a:solidFill>
                <a:effectLst/>
                <a:cs typeface="Courier New" pitchFamily="49" charset="0"/>
              </a:rPr>
              <a:t>Feedr</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feeder street)</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38 properties</a:t>
            </a:r>
            <a:r>
              <a:rPr kumimoji="0" lang="en-US" sz="1200" b="0" i="0" u="none" strike="noStrike" cap="none" normalizeH="0" dirty="0" smtClean="0">
                <a:ln>
                  <a:noFill/>
                </a:ln>
                <a:solidFill>
                  <a:srgbClr val="000000"/>
                </a:solidFill>
                <a:effectLst/>
                <a:cs typeface="Courier New" pitchFamily="49" charset="0"/>
              </a:rPr>
              <a:t> are Artery (</a:t>
            </a:r>
            <a:r>
              <a:rPr kumimoji="0" lang="en-IN" sz="1200" b="0" i="0" u="none" strike="noStrike" cap="none" normalizeH="0" baseline="0" dirty="0" smtClean="0">
                <a:ln>
                  <a:noFill/>
                </a:ln>
                <a:solidFill>
                  <a:schemeClr val="tx1"/>
                </a:solidFill>
                <a:effectLst/>
                <a:cs typeface="Arial" pitchFamily="34" charset="0"/>
              </a:rPr>
              <a:t>Adjacent to arterial street)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20 properties are </a:t>
            </a:r>
            <a:r>
              <a:rPr kumimoji="0" lang="en-US" sz="1200" b="0" i="0" u="none" strike="noStrike" cap="none" normalizeH="0" baseline="0" dirty="0" err="1" smtClean="0">
                <a:ln>
                  <a:noFill/>
                </a:ln>
                <a:solidFill>
                  <a:srgbClr val="000000"/>
                </a:solidFill>
                <a:effectLst/>
                <a:cs typeface="Courier New" pitchFamily="49" charset="0"/>
              </a:rPr>
              <a:t>RRAn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North-South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 properties are </a:t>
            </a:r>
            <a:r>
              <a:rPr kumimoji="0" lang="en-US" sz="1200" b="0" i="0" u="none" strike="noStrike" cap="none" normalizeH="0" baseline="0" dirty="0" err="1" smtClean="0">
                <a:ln>
                  <a:noFill/>
                </a:ln>
                <a:solidFill>
                  <a:srgbClr val="000000"/>
                </a:solidFill>
                <a:effectLst/>
                <a:cs typeface="Courier New" pitchFamily="49" charset="0"/>
              </a:rPr>
              <a:t>PosN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Near positive off-site feature--park, greenbelt, </a:t>
            </a:r>
            <a:r>
              <a:rPr kumimoji="0" lang="en-IN" sz="1200" b="0" i="0" u="none" strike="noStrike" cap="none" normalizeH="0" baseline="0" dirty="0" err="1" smtClean="0">
                <a:ln>
                  <a:noFill/>
                </a:ln>
                <a:solidFill>
                  <a:schemeClr val="tx1"/>
                </a:solidFill>
                <a:effectLst/>
                <a:cs typeface="Arial" pitchFamily="34" charset="0"/>
              </a:rPr>
              <a:t>etc</a:t>
            </a:r>
            <a:r>
              <a:rPr kumimoji="0" lang="en-IN" sz="1200" b="0" i="0" u="none" strike="noStrike" cap="none" normalizeH="0" baseline="0" dirty="0" smtClean="0">
                <a:ln>
                  <a:noFill/>
                </a:ln>
                <a:solidFill>
                  <a:schemeClr val="tx1"/>
                </a:solidFill>
                <a:effectLst/>
                <a:cs typeface="Arial" pitchFamily="34" charset="0"/>
              </a:rPr>
              <a: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 properties are </a:t>
            </a:r>
            <a:r>
              <a:rPr kumimoji="0" lang="en-US" sz="1200" b="0" i="0" u="none" strike="noStrike" cap="none" normalizeH="0" baseline="0" dirty="0" err="1" smtClean="0">
                <a:ln>
                  <a:noFill/>
                </a:ln>
                <a:solidFill>
                  <a:srgbClr val="000000"/>
                </a:solidFill>
                <a:effectLst/>
                <a:cs typeface="Courier New" pitchFamily="49" charset="0"/>
              </a:rPr>
              <a:t>RRAe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East-West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 properties are </a:t>
            </a:r>
            <a:r>
              <a:rPr kumimoji="0" lang="en-US" sz="1200" b="0" i="0" u="none" strike="noStrike" cap="none" normalizeH="0" baseline="0" dirty="0" err="1" smtClean="0">
                <a:ln>
                  <a:noFill/>
                </a:ln>
                <a:solidFill>
                  <a:srgbClr val="000000"/>
                </a:solidFill>
                <a:effectLst/>
                <a:cs typeface="Courier New" pitchFamily="49" charset="0"/>
              </a:rPr>
              <a:t>PosA</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a:t>
            </a:r>
            <a:r>
              <a:rPr kumimoji="0" lang="en-IN" sz="1200" b="0" i="0" u="none" strike="noStrike" cap="none" normalizeH="0" baseline="0" dirty="0" err="1" smtClean="0">
                <a:ln>
                  <a:noFill/>
                </a:ln>
                <a:solidFill>
                  <a:schemeClr val="tx1"/>
                </a:solidFill>
                <a:effectLst/>
                <a:cs typeface="Arial" pitchFamily="34" charset="0"/>
              </a:rPr>
              <a:t>postive</a:t>
            </a:r>
            <a:r>
              <a:rPr kumimoji="0" lang="en-IN" sz="1200" b="0" i="0" u="none" strike="noStrike" cap="none" normalizeH="0" baseline="0" dirty="0" smtClean="0">
                <a:ln>
                  <a:noFill/>
                </a:ln>
                <a:solidFill>
                  <a:schemeClr val="tx1"/>
                </a:solidFill>
                <a:effectLst/>
                <a:cs typeface="Arial" pitchFamily="34" charset="0"/>
              </a:rPr>
              <a:t> off-site feature)</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are </a:t>
            </a:r>
            <a:r>
              <a:rPr kumimoji="0" lang="en-US" sz="1200" b="0" i="0" u="none" strike="noStrike" cap="none" normalizeH="0" baseline="0" dirty="0" err="1" smtClean="0">
                <a:ln>
                  <a:noFill/>
                </a:ln>
                <a:solidFill>
                  <a:srgbClr val="000000"/>
                </a:solidFill>
                <a:effectLst/>
                <a:cs typeface="Courier New" pitchFamily="49" charset="0"/>
              </a:rPr>
              <a:t>RRNn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Within 200' of North-South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 are </a:t>
            </a:r>
            <a:r>
              <a:rPr kumimoji="0" lang="en-US" sz="1200" b="0" i="0" u="none" strike="noStrike" cap="none" normalizeH="0" baseline="0" dirty="0" err="1" smtClean="0">
                <a:ln>
                  <a:noFill/>
                </a:ln>
                <a:solidFill>
                  <a:srgbClr val="000000"/>
                </a:solidFill>
                <a:effectLst/>
                <a:cs typeface="Courier New" pitchFamily="49" charset="0"/>
              </a:rPr>
              <a:t>RRNe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Within 200' of East-West Railroad)</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5" name="Straight Arrow Connector 4"/>
          <p:cNvCxnSpPr/>
          <p:nvPr/>
        </p:nvCxnSpPr>
        <p:spPr>
          <a:xfrm>
            <a:off x="1870578" y="501261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5560" y="549264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7"/>
          <p:cNvSpPr>
            <a:spLocks noChangeArrowheads="1"/>
          </p:cNvSpPr>
          <p:nvPr/>
        </p:nvSpPr>
        <p:spPr bwMode="auto">
          <a:xfrm>
            <a:off x="5364088" y="-6882"/>
            <a:ext cx="29815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kumimoji="0" lang="en-US" b="1" i="0" u="sng" strike="noStrike" cap="none" normalizeH="0" baseline="0" dirty="0" smtClean="0">
                <a:ln>
                  <a:noFill/>
                </a:ln>
                <a:solidFill>
                  <a:srgbClr val="000000"/>
                </a:solidFill>
                <a:effectLst/>
                <a:cs typeface="Courier New" pitchFamily="49" charset="0"/>
              </a:rPr>
              <a:t>Condition2</a:t>
            </a:r>
          </a:p>
          <a:p>
            <a:pPr lvl="0" algn="ctr" fontAlgn="base">
              <a:spcBef>
                <a:spcPct val="0"/>
              </a:spcBef>
              <a:spcAft>
                <a:spcPct val="0"/>
              </a:spcAft>
            </a:pPr>
            <a:r>
              <a:rPr kumimoji="0" lang="en-IN" i="0" strike="noStrike" cap="none" normalizeH="0" baseline="0" dirty="0" smtClean="0">
                <a:ln>
                  <a:noFill/>
                </a:ln>
                <a:solidFill>
                  <a:srgbClr val="000000"/>
                </a:solidFill>
                <a:effectLst/>
                <a:cs typeface="Courier New" pitchFamily="49" charset="0"/>
              </a:rPr>
              <a:t>Proximity to various conditions (if more than one is present)</a:t>
            </a:r>
            <a:endParaRPr kumimoji="0" lang="en-US" i="0" strike="noStrike" cap="none" normalizeH="0" baseline="0" dirty="0" smtClean="0">
              <a:ln>
                <a:noFill/>
              </a:ln>
              <a:solidFill>
                <a:srgbClr val="000000"/>
              </a:solidFill>
              <a:effectLst/>
              <a:cs typeface="Courier New" pitchFamily="49"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5986"/>
          <a:stretch/>
        </p:blipFill>
        <p:spPr>
          <a:xfrm>
            <a:off x="4362147" y="824116"/>
            <a:ext cx="4596169" cy="1939857"/>
          </a:xfrm>
          <a:prstGeom prst="rect">
            <a:avLst/>
          </a:prstGeom>
        </p:spPr>
      </p:pic>
      <p:sp>
        <p:nvSpPr>
          <p:cNvPr id="10" name="Rectangle 4"/>
          <p:cNvSpPr>
            <a:spLocks noChangeArrowheads="1"/>
          </p:cNvSpPr>
          <p:nvPr/>
        </p:nvSpPr>
        <p:spPr bwMode="auto">
          <a:xfrm>
            <a:off x="4644009" y="2831086"/>
            <a:ext cx="4587976"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1154 properties</a:t>
            </a:r>
            <a:r>
              <a:rPr kumimoji="0" lang="en-US" sz="1200" b="0" i="0" u="none" strike="noStrike" cap="none" normalizeH="0" dirty="0" smtClean="0">
                <a:ln>
                  <a:noFill/>
                </a:ln>
                <a:solidFill>
                  <a:srgbClr val="000000"/>
                </a:solidFill>
                <a:effectLst/>
                <a:cs typeface="Courier New" pitchFamily="49" charset="0"/>
              </a:rPr>
              <a:t> are Norm (Normal)</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 properties are </a:t>
            </a:r>
            <a:r>
              <a:rPr kumimoji="0" lang="en-US" sz="1200" b="0" i="0" u="none" strike="noStrike" cap="none" normalizeH="0" baseline="0" dirty="0" err="1" smtClean="0">
                <a:ln>
                  <a:noFill/>
                </a:ln>
                <a:solidFill>
                  <a:srgbClr val="000000"/>
                </a:solidFill>
                <a:effectLst/>
                <a:cs typeface="Courier New" pitchFamily="49" charset="0"/>
              </a:rPr>
              <a:t>Feedr</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smtClean="0">
                <a:ln>
                  <a:noFill/>
                </a:ln>
                <a:solidFill>
                  <a:srgbClr val="000000"/>
                </a:solidFill>
                <a:effectLst/>
                <a:cs typeface="Courier New" pitchFamily="49" charset="0"/>
              </a:rPr>
              <a:t>(</a:t>
            </a:r>
            <a:r>
              <a:rPr kumimoji="0" lang="en-IN" sz="1200" b="0" i="0" u="none" strike="noStrike" cap="none" normalizeH="0" baseline="0" dirty="0" smtClean="0">
                <a:ln>
                  <a:noFill/>
                </a:ln>
                <a:solidFill>
                  <a:schemeClr val="tx1"/>
                </a:solidFill>
                <a:effectLst/>
                <a:cs typeface="Arial" pitchFamily="34" charset="0"/>
              </a:rPr>
              <a:t>Adjacent to feeder street)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 properties are </a:t>
            </a:r>
            <a:r>
              <a:rPr kumimoji="0" lang="en-US" sz="1200" b="0" i="0" u="none" strike="noStrike" cap="none" normalizeH="0" baseline="0" dirty="0" err="1" smtClean="0">
                <a:ln>
                  <a:noFill/>
                </a:ln>
                <a:solidFill>
                  <a:srgbClr val="000000"/>
                </a:solidFill>
                <a:effectLst/>
                <a:cs typeface="Courier New" pitchFamily="49" charset="0"/>
              </a:rPr>
              <a:t>PosN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Near positive off-site feature--park, greenbelt, </a:t>
            </a:r>
            <a:r>
              <a:rPr kumimoji="0" lang="en-IN" sz="1200" b="0" i="0" u="none" strike="noStrike" cap="none" normalizeH="0" baseline="0" dirty="0" err="1" smtClean="0">
                <a:ln>
                  <a:noFill/>
                </a:ln>
                <a:solidFill>
                  <a:schemeClr val="tx1"/>
                </a:solidFill>
                <a:effectLst/>
                <a:cs typeface="Arial" pitchFamily="34" charset="0"/>
              </a:rPr>
              <a:t>etc</a:t>
            </a:r>
            <a:r>
              <a:rPr kumimoji="0" lang="en-IN" sz="1200" b="0" i="0" u="none" strike="noStrike" cap="none" normalizeH="0" baseline="0" dirty="0" smtClean="0">
                <a:ln>
                  <a:noFill/>
                </a:ln>
                <a:solidFill>
                  <a:schemeClr val="tx1"/>
                </a:solidFill>
                <a:effectLst/>
                <a:cs typeface="Arial" pitchFamily="34" charset="0"/>
              </a:rPr>
              <a:t>)</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 properties are </a:t>
            </a:r>
            <a:r>
              <a:rPr kumimoji="0" lang="en-US" sz="1200" b="0" i="0" u="none" strike="noStrike" cap="none" normalizeH="0" dirty="0" smtClean="0">
                <a:ln>
                  <a:noFill/>
                </a:ln>
                <a:solidFill>
                  <a:srgbClr val="000000"/>
                </a:solidFill>
                <a:effectLst/>
                <a:cs typeface="Courier New" pitchFamily="49" charset="0"/>
              </a:rPr>
              <a:t>Artery (</a:t>
            </a:r>
            <a:r>
              <a:rPr kumimoji="0" lang="en-IN" sz="1200" b="0" i="0" u="none" strike="noStrike" cap="none" normalizeH="0" baseline="0" dirty="0" smtClean="0">
                <a:ln>
                  <a:noFill/>
                </a:ln>
                <a:solidFill>
                  <a:schemeClr val="tx1"/>
                </a:solidFill>
                <a:effectLst/>
                <a:cs typeface="Arial" pitchFamily="34" charset="0"/>
              </a:rPr>
              <a:t>Adjacent to arterial street)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is </a:t>
            </a:r>
            <a:r>
              <a:rPr kumimoji="0" lang="en-US" sz="1200" b="0" i="0" u="none" strike="noStrike" cap="none" normalizeH="0" baseline="0" dirty="0" err="1" smtClean="0">
                <a:ln>
                  <a:noFill/>
                </a:ln>
                <a:solidFill>
                  <a:srgbClr val="000000"/>
                </a:solidFill>
                <a:effectLst/>
                <a:cs typeface="Courier New" pitchFamily="49" charset="0"/>
              </a:rPr>
              <a:t>RRAe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East-West Railroad)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is </a:t>
            </a:r>
            <a:r>
              <a:rPr kumimoji="0" lang="en-US" sz="1200" b="0" i="0" u="none" strike="noStrike" cap="none" normalizeH="0" baseline="0" dirty="0" err="1" smtClean="0">
                <a:ln>
                  <a:noFill/>
                </a:ln>
                <a:solidFill>
                  <a:srgbClr val="000000"/>
                </a:solidFill>
                <a:effectLst/>
                <a:cs typeface="Courier New" pitchFamily="49" charset="0"/>
              </a:rPr>
              <a:t>RRNn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Within 200' of North-South Railroad)</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is </a:t>
            </a:r>
            <a:r>
              <a:rPr kumimoji="0" lang="en-US" sz="1200" b="0" i="0" u="none" strike="noStrike" cap="none" normalizeH="0" baseline="0" dirty="0" err="1" smtClean="0">
                <a:ln>
                  <a:noFill/>
                </a:ln>
                <a:solidFill>
                  <a:srgbClr val="000000"/>
                </a:solidFill>
                <a:effectLst/>
                <a:cs typeface="Courier New" pitchFamily="49" charset="0"/>
              </a:rPr>
              <a:t>PosA</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a:t>
            </a:r>
            <a:r>
              <a:rPr kumimoji="0" lang="en-IN" sz="1200" b="0" i="0" u="none" strike="noStrike" cap="none" normalizeH="0" baseline="0" dirty="0" err="1" smtClean="0">
                <a:ln>
                  <a:noFill/>
                </a:ln>
                <a:solidFill>
                  <a:schemeClr val="tx1"/>
                </a:solidFill>
                <a:effectLst/>
                <a:cs typeface="Arial" pitchFamily="34" charset="0"/>
              </a:rPr>
              <a:t>postive</a:t>
            </a:r>
            <a:r>
              <a:rPr kumimoji="0" lang="en-IN" sz="1200" b="0" i="0" u="none" strike="noStrike" cap="none" normalizeH="0" baseline="0" dirty="0" smtClean="0">
                <a:ln>
                  <a:noFill/>
                </a:ln>
                <a:solidFill>
                  <a:schemeClr val="tx1"/>
                </a:solidFill>
                <a:effectLst/>
                <a:cs typeface="Arial" pitchFamily="34" charset="0"/>
              </a:rPr>
              <a:t> off-site feature)</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is </a:t>
            </a:r>
            <a:r>
              <a:rPr kumimoji="0" lang="en-US" sz="1200" b="0" i="0" u="none" strike="noStrike" cap="none" normalizeH="0" baseline="0" dirty="0" err="1" smtClean="0">
                <a:ln>
                  <a:noFill/>
                </a:ln>
                <a:solidFill>
                  <a:srgbClr val="000000"/>
                </a:solidFill>
                <a:effectLst/>
                <a:cs typeface="Courier New" pitchFamily="49" charset="0"/>
              </a:rPr>
              <a:t>RRAn</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Adjacent to North-South Railroad)</a:t>
            </a:r>
            <a:endParaRPr kumimoji="0" lang="en-US" sz="1200" b="0" i="0" u="none" strike="noStrike" cap="none" normalizeH="0" baseline="0" dirty="0" smtClean="0">
              <a:ln>
                <a:noFill/>
              </a:ln>
              <a:solidFill>
                <a:srgbClr val="000000"/>
              </a:solidFill>
              <a:effectLst/>
              <a:cs typeface="Courier New" pitchFamily="49" charset="0"/>
            </a:endParaRPr>
          </a:p>
        </p:txBody>
      </p:sp>
      <p:cxnSp>
        <p:nvCxnSpPr>
          <p:cNvPr id="11" name="Straight Arrow Connector 10"/>
          <p:cNvCxnSpPr/>
          <p:nvPr/>
        </p:nvCxnSpPr>
        <p:spPr>
          <a:xfrm>
            <a:off x="6441033" y="501261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6015" y="549264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383445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26548" y="196851"/>
            <a:ext cx="158408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BldgType</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Type of dwelling</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1" y="764704"/>
            <a:ext cx="3496966" cy="2159471"/>
          </a:xfrm>
          <a:prstGeom prst="rect">
            <a:avLst/>
          </a:prstGeom>
        </p:spPr>
      </p:pic>
      <p:sp>
        <p:nvSpPr>
          <p:cNvPr id="4" name="Rectangle 2"/>
          <p:cNvSpPr>
            <a:spLocks noChangeArrowheads="1"/>
          </p:cNvSpPr>
          <p:nvPr/>
        </p:nvSpPr>
        <p:spPr bwMode="auto">
          <a:xfrm>
            <a:off x="155368" y="3284984"/>
            <a:ext cx="338437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981 properties are </a:t>
            </a:r>
            <a:r>
              <a:rPr kumimoji="0" lang="en-US" sz="1200" b="0" i="0" u="none" strike="noStrike" cap="none" normalizeH="0" baseline="0" dirty="0" smtClean="0">
                <a:ln>
                  <a:noFill/>
                </a:ln>
                <a:solidFill>
                  <a:srgbClr val="000000"/>
                </a:solidFill>
                <a:effectLst/>
                <a:cs typeface="Courier New" pitchFamily="49" charset="0"/>
              </a:rPr>
              <a:t>1Fam (</a:t>
            </a:r>
            <a:r>
              <a:rPr kumimoji="0" lang="en-IN" sz="1200" b="0" i="0" u="none" strike="noStrike" cap="none" normalizeH="0" baseline="0" dirty="0" smtClean="0">
                <a:ln>
                  <a:noFill/>
                </a:ln>
                <a:solidFill>
                  <a:schemeClr val="tx1"/>
                </a:solidFill>
                <a:effectLst/>
                <a:cs typeface="Arial" pitchFamily="34" charset="0"/>
              </a:rPr>
              <a:t>Single-family Detached)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90 properties are </a:t>
            </a:r>
            <a:r>
              <a:rPr kumimoji="0" lang="en-US" sz="1200" b="0" i="0" u="none" strike="noStrike" cap="none" normalizeH="0" baseline="0" dirty="0" err="1" smtClean="0">
                <a:ln>
                  <a:noFill/>
                </a:ln>
                <a:solidFill>
                  <a:srgbClr val="000000"/>
                </a:solidFill>
                <a:effectLst/>
                <a:cs typeface="Courier New" pitchFamily="49" charset="0"/>
              </a:rPr>
              <a:t>TwnhsE</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Townhouse End Unit)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41 properties are </a:t>
            </a:r>
            <a:r>
              <a:rPr kumimoji="0" lang="en-US" sz="1200" b="0" i="0" u="none" strike="noStrike" cap="none" normalizeH="0" baseline="0" dirty="0" smtClean="0">
                <a:ln>
                  <a:noFill/>
                </a:ln>
                <a:solidFill>
                  <a:srgbClr val="000000"/>
                </a:solidFill>
                <a:effectLst/>
                <a:cs typeface="Courier New" pitchFamily="49" charset="0"/>
              </a:rPr>
              <a:t>Duplex</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29 properties are </a:t>
            </a:r>
            <a:r>
              <a:rPr kumimoji="0" lang="en-US" sz="1200" b="0" i="0" u="none" strike="noStrike" cap="none" normalizeH="0" baseline="0" dirty="0" err="1" smtClean="0">
                <a:ln>
                  <a:noFill/>
                </a:ln>
                <a:solidFill>
                  <a:srgbClr val="000000"/>
                </a:solidFill>
                <a:effectLst/>
                <a:cs typeface="Courier New" pitchFamily="49" charset="0"/>
              </a:rPr>
              <a:t>Twnhs</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Townhouse Inside Unit</a:t>
            </a:r>
            <a:r>
              <a:rPr kumimoji="0" lang="en-US" sz="1200" b="0" i="0" u="none" strike="noStrike" cap="none" normalizeH="0" baseline="0" dirty="0" smtClean="0">
                <a:ln>
                  <a:noFill/>
                </a:ln>
                <a:solidFill>
                  <a:schemeClr val="tx1"/>
                </a:solidFill>
                <a:effectLst/>
                <a:cs typeface="Arial" pitchFamily="34" charset="0"/>
              </a:rPr>
              <a:t> )</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27 properties are </a:t>
            </a:r>
            <a:r>
              <a:rPr kumimoji="0" lang="en-US" sz="1200" b="0" i="0" u="none" strike="noStrike" cap="none" normalizeH="0" baseline="0" dirty="0" smtClean="0">
                <a:ln>
                  <a:noFill/>
                </a:ln>
                <a:solidFill>
                  <a:srgbClr val="000000"/>
                </a:solidFill>
                <a:effectLst/>
                <a:cs typeface="Courier New" pitchFamily="49" charset="0"/>
              </a:rPr>
              <a:t>2fmCon (</a:t>
            </a:r>
            <a:r>
              <a:rPr kumimoji="0" lang="en-IN" sz="1200" b="0" i="0" u="none" strike="noStrike" cap="none" normalizeH="0" baseline="0" dirty="0" smtClean="0">
                <a:ln>
                  <a:noFill/>
                </a:ln>
                <a:solidFill>
                  <a:schemeClr val="tx1"/>
                </a:solidFill>
                <a:effectLst/>
                <a:cs typeface="Arial" pitchFamily="34" charset="0"/>
              </a:rPr>
              <a:t>Two-family Conversion; originally built as one-family dwelling)</a:t>
            </a:r>
            <a:r>
              <a:rPr kumimoji="0" lang="en-IN" sz="1200" b="0" i="0" u="none" strike="noStrike" cap="none" normalizeH="0" baseline="0" dirty="0" smtClean="0">
                <a:ln>
                  <a:noFill/>
                </a:ln>
                <a:solidFill>
                  <a:schemeClr val="tx1"/>
                </a:solidFill>
                <a:effectLst/>
                <a:cs typeface="Arial" pitchFamily="34" charset="0"/>
              </a:rPr>
              <a:t>	</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5" name="Straight Arrow Connector 4"/>
          <p:cNvCxnSpPr/>
          <p:nvPr/>
        </p:nvCxnSpPr>
        <p:spPr>
          <a:xfrm>
            <a:off x="1803668" y="459712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8650" y="507714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3"/>
          <p:cNvSpPr>
            <a:spLocks noChangeArrowheads="1"/>
          </p:cNvSpPr>
          <p:nvPr/>
        </p:nvSpPr>
        <p:spPr bwMode="auto">
          <a:xfrm>
            <a:off x="6300192" y="210706"/>
            <a:ext cx="159614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HouseStyle</a:t>
            </a:r>
            <a:endParaRPr kumimoji="0" lang="en-US" b="1" i="0" u="sng" strike="noStrike" cap="none" normalizeH="0" baseline="0" dirty="0" smtClean="0">
              <a:ln>
                <a:noFill/>
              </a:ln>
              <a:solidFill>
                <a:srgbClr val="000000"/>
              </a:solidFill>
              <a:effectLst/>
              <a:cs typeface="Courier New" pitchFamily="49"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Style of dwelling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713"/>
          <a:stretch/>
        </p:blipFill>
        <p:spPr>
          <a:xfrm>
            <a:off x="4742656" y="777636"/>
            <a:ext cx="4225052" cy="2332710"/>
          </a:xfrm>
          <a:prstGeom prst="rect">
            <a:avLst/>
          </a:prstGeom>
        </p:spPr>
      </p:pic>
      <p:sp>
        <p:nvSpPr>
          <p:cNvPr id="9" name="Rectangle 4"/>
          <p:cNvSpPr>
            <a:spLocks noChangeArrowheads="1"/>
          </p:cNvSpPr>
          <p:nvPr/>
        </p:nvSpPr>
        <p:spPr bwMode="auto">
          <a:xfrm>
            <a:off x="4907395" y="3135800"/>
            <a:ext cx="4236605"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578 properties are </a:t>
            </a:r>
            <a:r>
              <a:rPr kumimoji="0" lang="en-US" sz="1200" b="0" i="0" u="none" strike="noStrike" cap="none" normalizeH="0" baseline="0" dirty="0" smtClean="0">
                <a:ln>
                  <a:noFill/>
                </a:ln>
                <a:solidFill>
                  <a:srgbClr val="000000"/>
                </a:solidFill>
                <a:effectLst/>
                <a:cs typeface="Courier New" pitchFamily="49" charset="0"/>
              </a:rPr>
              <a:t>1Story (</a:t>
            </a:r>
            <a:r>
              <a:rPr kumimoji="0" lang="en-IN" sz="1200" b="0" i="0" u="none" strike="noStrike" cap="none" normalizeH="0" baseline="0" dirty="0" smtClean="0">
                <a:ln>
                  <a:noFill/>
                </a:ln>
                <a:solidFill>
                  <a:schemeClr val="tx1"/>
                </a:solidFill>
                <a:effectLst/>
                <a:cs typeface="Arial" pitchFamily="34" charset="0"/>
              </a:rPr>
              <a:t>One story)</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2Story 361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121 properties are </a:t>
            </a:r>
            <a:r>
              <a:rPr kumimoji="0" lang="en-US" sz="1200" b="0" i="0" u="none" strike="noStrike" cap="none" normalizeH="0" baseline="0" dirty="0" smtClean="0">
                <a:ln>
                  <a:noFill/>
                </a:ln>
                <a:solidFill>
                  <a:srgbClr val="000000"/>
                </a:solidFill>
                <a:effectLst/>
                <a:cs typeface="Courier New" pitchFamily="49" charset="0"/>
              </a:rPr>
              <a:t>1.5Fin (</a:t>
            </a:r>
            <a:r>
              <a:rPr kumimoji="0" lang="en-IN" sz="1200" b="0" i="0" u="none" strike="noStrike" cap="none" normalizeH="0" baseline="0" dirty="0" smtClean="0">
                <a:ln>
                  <a:noFill/>
                </a:ln>
                <a:solidFill>
                  <a:schemeClr val="tx1"/>
                </a:solidFill>
                <a:effectLst/>
                <a:cs typeface="Arial" pitchFamily="34" charset="0"/>
              </a:rPr>
              <a:t>One and one-half story: 2nd level finished)</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47 properties are </a:t>
            </a:r>
            <a:r>
              <a:rPr kumimoji="0" lang="en-US" sz="1200" b="0" i="0" u="none" strike="noStrike" cap="none" normalizeH="0" baseline="0" dirty="0" err="1" smtClean="0">
                <a:ln>
                  <a:noFill/>
                </a:ln>
                <a:solidFill>
                  <a:srgbClr val="000000"/>
                </a:solidFill>
                <a:effectLst/>
                <a:cs typeface="Courier New" pitchFamily="49" charset="0"/>
              </a:rPr>
              <a:t>SLvl</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Split Level</a:t>
            </a:r>
            <a:r>
              <a:rPr kumimoji="0" lang="en-US" sz="1200" b="0" i="0" u="none" strike="noStrike" cap="none" normalizeH="0" baseline="0" dirty="0" smtClean="0">
                <a:ln>
                  <a:noFill/>
                </a:ln>
                <a:solidFill>
                  <a:schemeClr val="tx1"/>
                </a:solidFill>
                <a:effectLst/>
                <a:cs typeface="Arial" pitchFamily="34" charset="0"/>
              </a:rPr>
              <a:t> )</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32 properties are </a:t>
            </a:r>
            <a:r>
              <a:rPr kumimoji="0" lang="en-US" sz="1200" b="0" i="0" u="none" strike="noStrike" cap="none" normalizeH="0" baseline="0" dirty="0" err="1" smtClean="0">
                <a:ln>
                  <a:noFill/>
                </a:ln>
                <a:solidFill>
                  <a:srgbClr val="000000"/>
                </a:solidFill>
                <a:effectLst/>
                <a:cs typeface="Courier New" pitchFamily="49" charset="0"/>
              </a:rPr>
              <a:t>SFoyer</a:t>
            </a:r>
            <a:r>
              <a:rPr kumimoji="0" lang="en-US" sz="1200" b="0" i="0" u="none" strike="noStrike" cap="none" normalizeH="0" baseline="0" dirty="0" smtClean="0">
                <a:ln>
                  <a:noFill/>
                </a:ln>
                <a:solidFill>
                  <a:srgbClr val="000000"/>
                </a:solidFill>
                <a:effectLst/>
                <a:cs typeface="Courier New" pitchFamily="49" charset="0"/>
              </a:rPr>
              <a:t> (</a:t>
            </a:r>
            <a:r>
              <a:rPr kumimoji="0" lang="en-IN" sz="1200" b="0" i="0" u="none" strike="noStrike" cap="none" normalizeH="0" baseline="0" dirty="0" smtClean="0">
                <a:ln>
                  <a:noFill/>
                </a:ln>
                <a:solidFill>
                  <a:schemeClr val="tx1"/>
                </a:solidFill>
                <a:effectLst/>
                <a:cs typeface="Arial" pitchFamily="34" charset="0"/>
              </a:rPr>
              <a:t>Split Foyer)</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12 properties are </a:t>
            </a:r>
            <a:r>
              <a:rPr kumimoji="0" lang="en-US" sz="1200" b="0" i="0" u="none" strike="noStrike" cap="none" normalizeH="0" baseline="0" dirty="0" smtClean="0">
                <a:ln>
                  <a:noFill/>
                </a:ln>
                <a:solidFill>
                  <a:srgbClr val="000000"/>
                </a:solidFill>
                <a:effectLst/>
                <a:cs typeface="Courier New" pitchFamily="49" charset="0"/>
              </a:rPr>
              <a:t>1.5Unf (</a:t>
            </a:r>
            <a:r>
              <a:rPr kumimoji="0" lang="en-IN" sz="1200" b="0" i="0" u="none" strike="noStrike" cap="none" normalizeH="0" baseline="0" dirty="0" smtClean="0">
                <a:ln>
                  <a:noFill/>
                </a:ln>
                <a:solidFill>
                  <a:schemeClr val="tx1"/>
                </a:solidFill>
                <a:effectLst/>
                <a:cs typeface="Arial" pitchFamily="34" charset="0"/>
              </a:rPr>
              <a:t>One and one-half story: 2nd level unfinished)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 properties are </a:t>
            </a:r>
            <a:r>
              <a:rPr kumimoji="0" lang="en-US" sz="1200" b="0" i="0" u="none" strike="noStrike" cap="none" normalizeH="0" baseline="0" dirty="0" smtClean="0">
                <a:ln>
                  <a:noFill/>
                </a:ln>
                <a:solidFill>
                  <a:srgbClr val="000000"/>
                </a:solidFill>
                <a:effectLst/>
                <a:cs typeface="Courier New" pitchFamily="49" charset="0"/>
              </a:rPr>
              <a:t>2.5Unf (</a:t>
            </a:r>
            <a:r>
              <a:rPr kumimoji="0" lang="en-IN" sz="1200" b="0" i="0" u="none" strike="noStrike" cap="none" normalizeH="0" baseline="0" dirty="0" smtClean="0">
                <a:ln>
                  <a:noFill/>
                </a:ln>
                <a:solidFill>
                  <a:schemeClr val="tx1"/>
                </a:solidFill>
                <a:effectLst/>
                <a:cs typeface="Arial" pitchFamily="34" charset="0"/>
              </a:rPr>
              <a:t>Two and one-half story: 2nd level unfinished)</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7 properties are </a:t>
            </a:r>
            <a:r>
              <a:rPr kumimoji="0" lang="en-US" sz="1200" b="0" i="0" u="none" strike="noStrike" cap="none" normalizeH="0" baseline="0" dirty="0" smtClean="0">
                <a:ln>
                  <a:noFill/>
                </a:ln>
                <a:solidFill>
                  <a:srgbClr val="000000"/>
                </a:solidFill>
                <a:effectLst/>
                <a:cs typeface="Courier New" pitchFamily="49" charset="0"/>
              </a:rPr>
              <a:t>2.5Fin (</a:t>
            </a:r>
            <a:r>
              <a:rPr kumimoji="0" lang="en-IN" sz="1200" b="0" i="0" u="none" strike="noStrike" cap="none" normalizeH="0" baseline="0" dirty="0" smtClean="0">
                <a:ln>
                  <a:noFill/>
                </a:ln>
                <a:solidFill>
                  <a:schemeClr val="tx1"/>
                </a:solidFill>
                <a:effectLst/>
                <a:cs typeface="Arial" pitchFamily="34" charset="0"/>
              </a:rPr>
              <a:t>Two and one-half story: 2nd level finished)</a:t>
            </a:r>
            <a:endParaRPr kumimoji="0" lang="en-US" sz="1200" b="0" i="0" u="none" strike="noStrike" cap="none" normalizeH="0" baseline="0" dirty="0" smtClean="0">
              <a:ln>
                <a:noFill/>
              </a:ln>
              <a:solidFill>
                <a:srgbClr val="000000"/>
              </a:solidFill>
              <a:effectLst/>
              <a:cs typeface="Courier New" pitchFamily="49" charset="0"/>
            </a:endParaRPr>
          </a:p>
        </p:txBody>
      </p:sp>
      <p:cxnSp>
        <p:nvCxnSpPr>
          <p:cNvPr id="10" name="Straight Arrow Connector 9"/>
          <p:cNvCxnSpPr/>
          <p:nvPr/>
        </p:nvCxnSpPr>
        <p:spPr>
          <a:xfrm>
            <a:off x="6789915" y="542811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64897" y="5908144"/>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763574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34149" y="260648"/>
            <a:ext cx="324036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OverallQual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Rates the overall material and finish of the house</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961"/>
          <a:stretch/>
        </p:blipFill>
        <p:spPr>
          <a:xfrm>
            <a:off x="-45431" y="1196752"/>
            <a:ext cx="4329399" cy="2683813"/>
          </a:xfrm>
          <a:prstGeom prst="rect">
            <a:avLst/>
          </a:prstGeom>
        </p:spPr>
      </p:pic>
      <p:sp>
        <p:nvSpPr>
          <p:cNvPr id="4" name="Rectangle 2"/>
          <p:cNvSpPr>
            <a:spLocks noChangeArrowheads="1"/>
          </p:cNvSpPr>
          <p:nvPr/>
        </p:nvSpPr>
        <p:spPr bwMode="auto">
          <a:xfrm>
            <a:off x="734149" y="4293096"/>
            <a:ext cx="2851165"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314 properties are rated 5 (Average)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295 properties are rated 6 (Above average)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260 properties are rated 7 (Good)</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138 properties are rated 8 (Very good)</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93 properties are rated 4 (Below average)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32 properties are rate 9 (Excellent)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16 properties are rated 3 (Fair)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15 properties are rated 10 (Very excellent)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 properties are rated 2 (Poor)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 are rated 1 (Very poor)</a:t>
            </a:r>
          </a:p>
        </p:txBody>
      </p:sp>
      <p:sp>
        <p:nvSpPr>
          <p:cNvPr id="6" name="Rectangle 3"/>
          <p:cNvSpPr>
            <a:spLocks noChangeArrowheads="1"/>
          </p:cNvSpPr>
          <p:nvPr/>
        </p:nvSpPr>
        <p:spPr bwMode="auto">
          <a:xfrm>
            <a:off x="5652120" y="258059"/>
            <a:ext cx="310086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OverallCond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Rates the overall condition of the house</a:t>
            </a:r>
            <a:r>
              <a:rPr kumimoji="0" lang="en-US" b="0" i="0" u="none" strike="noStrike" cap="none" normalizeH="0" baseline="0" dirty="0" smtClean="0">
                <a:ln>
                  <a:noFill/>
                </a:ln>
                <a:solidFill>
                  <a:schemeClr val="tx1"/>
                </a:solidFill>
                <a:effectLst/>
                <a:cs typeface="Arial" pitchFamily="34" charset="0"/>
              </a:rPr>
              <a:t> </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7050"/>
          <a:stretch/>
        </p:blipFill>
        <p:spPr>
          <a:xfrm>
            <a:off x="4522587" y="1196752"/>
            <a:ext cx="4621413" cy="2683813"/>
          </a:xfrm>
          <a:prstGeom prst="rect">
            <a:avLst/>
          </a:prstGeom>
        </p:spPr>
      </p:pic>
      <p:sp>
        <p:nvSpPr>
          <p:cNvPr id="8" name="Rectangle 4"/>
          <p:cNvSpPr>
            <a:spLocks noChangeArrowheads="1"/>
          </p:cNvSpPr>
          <p:nvPr/>
        </p:nvSpPr>
        <p:spPr bwMode="auto">
          <a:xfrm>
            <a:off x="5407710" y="4293096"/>
            <a:ext cx="2851165"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640 properties are rated</a:t>
            </a:r>
            <a:r>
              <a:rPr kumimoji="0" lang="en-US" sz="1200" b="0" i="0" u="none" strike="noStrike" cap="none" normalizeH="0" dirty="0" smtClean="0">
                <a:ln>
                  <a:noFill/>
                </a:ln>
                <a:solidFill>
                  <a:srgbClr val="000000"/>
                </a:solidFill>
                <a:effectLst/>
                <a:cs typeface="Courier New" pitchFamily="49" charset="0"/>
              </a:rPr>
              <a:t> 5 (Average)</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209 properties are rated 6 (Above average)</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172 properties are rated</a:t>
            </a:r>
            <a:r>
              <a:rPr kumimoji="0" lang="en-US" sz="1200" b="0" i="0" u="none" strike="noStrike" cap="none" normalizeH="0" dirty="0" smtClean="0">
                <a:ln>
                  <a:noFill/>
                </a:ln>
                <a:solidFill>
                  <a:srgbClr val="000000"/>
                </a:solidFill>
                <a:effectLst/>
                <a:cs typeface="Courier New" pitchFamily="49" charset="0"/>
              </a:rPr>
              <a:t> 7 (Good)</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61 properties</a:t>
            </a:r>
            <a:r>
              <a:rPr kumimoji="0" lang="en-US" sz="1200" b="0" i="0" u="none" strike="noStrike" cap="none" normalizeH="0" dirty="0" smtClean="0">
                <a:ln>
                  <a:noFill/>
                </a:ln>
                <a:solidFill>
                  <a:srgbClr val="000000"/>
                </a:solidFill>
                <a:effectLst/>
                <a:cs typeface="Courier New" pitchFamily="49" charset="0"/>
              </a:rPr>
              <a:t> are rated 8 (Very good)</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43 properties are rated</a:t>
            </a:r>
            <a:r>
              <a:rPr kumimoji="0" lang="en-US" sz="1200" b="0" i="0" u="none" strike="noStrike" cap="none" normalizeH="0" dirty="0" smtClean="0">
                <a:ln>
                  <a:noFill/>
                </a:ln>
                <a:solidFill>
                  <a:srgbClr val="000000"/>
                </a:solidFill>
                <a:effectLst/>
                <a:cs typeface="Courier New" pitchFamily="49" charset="0"/>
              </a:rPr>
              <a:t> 4 (Below average)</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21 properties are rated 3 (Fair)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16 properties are rated 9 (Excellent)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 properties are rated 2 (Very poor)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properties are rated 1 (Very poor)</a:t>
            </a:r>
          </a:p>
        </p:txBody>
      </p:sp>
    </p:spTree>
    <p:extLst>
      <p:ext uri="{BB962C8B-B14F-4D97-AF65-F5344CB8AC3E}">
        <p14:creationId xmlns:p14="http://schemas.microsoft.com/office/powerpoint/2010/main" val="257114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9" y="1412776"/>
            <a:ext cx="9144000" cy="4216539"/>
          </a:xfrm>
          <a:prstGeom prst="rect">
            <a:avLst/>
          </a:prstGeom>
          <a:noFill/>
        </p:spPr>
        <p:txBody>
          <a:bodyPr wrap="square" rtlCol="0">
            <a:spAutoFit/>
          </a:bodyPr>
          <a:lstStyle/>
          <a:p>
            <a:pPr algn="ctr"/>
            <a:r>
              <a:rPr lang="en-IN" sz="4800" b="1" u="sng" dirty="0" smtClean="0">
                <a:latin typeface="+mj-lt"/>
              </a:rPr>
              <a:t>Problem Statement-</a:t>
            </a:r>
            <a:endParaRPr lang="en-IN" sz="4800" dirty="0" smtClean="0"/>
          </a:p>
          <a:p>
            <a:pPr algn="ctr"/>
            <a:endParaRPr lang="en-IN" sz="2800" dirty="0"/>
          </a:p>
          <a:p>
            <a:pPr algn="just"/>
            <a:r>
              <a:rPr lang="en-IN" sz="2400" dirty="0" smtClean="0"/>
              <a:t>Build </a:t>
            </a:r>
            <a:r>
              <a:rPr lang="en-IN" sz="2400" dirty="0"/>
              <a:t>a model using Machine Learning in order to predict the actual value of the prospective </a:t>
            </a:r>
            <a:r>
              <a:rPr lang="en-IN" sz="2400" dirty="0" smtClean="0"/>
              <a:t>properties and </a:t>
            </a:r>
            <a:r>
              <a:rPr lang="en-IN" sz="2400" dirty="0"/>
              <a:t>decide whether to invest in them or not </a:t>
            </a:r>
            <a:r>
              <a:rPr lang="en-IN" sz="2400" dirty="0" smtClean="0"/>
              <a:t>. This </a:t>
            </a:r>
            <a:r>
              <a:rPr lang="en-IN" sz="2400" dirty="0"/>
              <a:t>model will then be used by the management to understand how exactly the </a:t>
            </a:r>
            <a:r>
              <a:rPr lang="en-IN" sz="2400" dirty="0" smtClean="0"/>
              <a:t>prices of the houses </a:t>
            </a:r>
            <a:r>
              <a:rPr lang="en-IN" sz="2400" dirty="0"/>
              <a:t>vary with </a:t>
            </a:r>
            <a:r>
              <a:rPr lang="en-IN" sz="2400" dirty="0" smtClean="0"/>
              <a:t>the available independent </a:t>
            </a:r>
            <a:r>
              <a:rPr lang="en-IN" sz="2400" dirty="0"/>
              <a:t>variables. They can accordingly manipulate the strategy of the firm and concentrate on areas that will yield high returns. Further, the model will be a good way for the management to understand the pricing dynamics of a new market </a:t>
            </a:r>
            <a:endParaRPr lang="en-IN" sz="2400" b="1" u="sng" dirty="0">
              <a:latin typeface="+mj-lt"/>
            </a:endParaRPr>
          </a:p>
        </p:txBody>
      </p:sp>
    </p:spTree>
    <p:extLst>
      <p:ext uri="{BB962C8B-B14F-4D97-AF65-F5344CB8AC3E}">
        <p14:creationId xmlns:p14="http://schemas.microsoft.com/office/powerpoint/2010/main" val="200075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66" y="1273273"/>
            <a:ext cx="2665473" cy="646331"/>
          </a:xfrm>
          <a:prstGeom prst="rect">
            <a:avLst/>
          </a:prstGeom>
        </p:spPr>
        <p:txBody>
          <a:bodyPr wrap="none">
            <a:spAutoFit/>
          </a:bodyPr>
          <a:lstStyle/>
          <a:p>
            <a:pPr algn="ctr"/>
            <a:r>
              <a:rPr lang="en-IN" b="1" u="sng" dirty="0" err="1" smtClean="0"/>
              <a:t>YearBuilt</a:t>
            </a:r>
            <a:endParaRPr lang="en-IN" b="1" u="sng" dirty="0" smtClean="0"/>
          </a:p>
          <a:p>
            <a:pPr algn="ctr"/>
            <a:r>
              <a:rPr lang="en-IN" dirty="0" smtClean="0"/>
              <a:t>Original construction date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0" y="2058104"/>
            <a:ext cx="4089586" cy="2752999"/>
          </a:xfrm>
          <a:prstGeom prst="rect">
            <a:avLst/>
          </a:prstGeom>
        </p:spPr>
      </p:pic>
      <p:sp>
        <p:nvSpPr>
          <p:cNvPr id="4" name="TextBox 3"/>
          <p:cNvSpPr txBox="1"/>
          <p:nvPr/>
        </p:nvSpPr>
        <p:spPr>
          <a:xfrm>
            <a:off x="479375" y="4951803"/>
            <a:ext cx="3816424" cy="276999"/>
          </a:xfrm>
          <a:prstGeom prst="rect">
            <a:avLst/>
          </a:prstGeom>
          <a:noFill/>
        </p:spPr>
        <p:txBody>
          <a:bodyPr wrap="square" rtlCol="0">
            <a:spAutoFit/>
          </a:bodyPr>
          <a:lstStyle/>
          <a:p>
            <a:pPr marL="171450" indent="-171450">
              <a:buFont typeface="Arial" pitchFamily="34" charset="0"/>
              <a:buChar char="•"/>
            </a:pPr>
            <a:r>
              <a:rPr lang="en-IN" sz="1200" dirty="0" smtClean="0"/>
              <a:t>Majority of the properties are built in 2000</a:t>
            </a:r>
            <a:endParaRPr lang="en-IN" sz="1200" dirty="0"/>
          </a:p>
        </p:txBody>
      </p:sp>
      <p:sp>
        <p:nvSpPr>
          <p:cNvPr id="5" name="Rectangle 4"/>
          <p:cNvSpPr/>
          <p:nvPr/>
        </p:nvSpPr>
        <p:spPr>
          <a:xfrm>
            <a:off x="5136766" y="1134774"/>
            <a:ext cx="3888432" cy="923330"/>
          </a:xfrm>
          <a:prstGeom prst="rect">
            <a:avLst/>
          </a:prstGeom>
        </p:spPr>
        <p:txBody>
          <a:bodyPr wrap="square">
            <a:spAutoFit/>
          </a:bodyPr>
          <a:lstStyle/>
          <a:p>
            <a:pPr algn="ctr"/>
            <a:r>
              <a:rPr lang="en-IN" b="1" u="sng" dirty="0" err="1" smtClean="0"/>
              <a:t>YearRemodAdd</a:t>
            </a:r>
            <a:endParaRPr lang="en-IN" b="1" u="sng" dirty="0" smtClean="0"/>
          </a:p>
          <a:p>
            <a:pPr algn="ctr"/>
            <a:r>
              <a:rPr lang="en-IN" dirty="0" smtClean="0"/>
              <a:t>Remodel date (same as construction date if no </a:t>
            </a:r>
            <a:r>
              <a:rPr lang="en-IN" dirty="0" err="1" smtClean="0"/>
              <a:t>remodeling</a:t>
            </a:r>
            <a:r>
              <a:rPr lang="en-IN" dirty="0" smtClean="0"/>
              <a:t> or additions)</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984" y="2058104"/>
            <a:ext cx="4318214" cy="2753000"/>
          </a:xfrm>
          <a:prstGeom prst="rect">
            <a:avLst/>
          </a:prstGeom>
        </p:spPr>
      </p:pic>
      <p:sp>
        <p:nvSpPr>
          <p:cNvPr id="7" name="Rectangle 6"/>
          <p:cNvSpPr/>
          <p:nvPr/>
        </p:nvSpPr>
        <p:spPr>
          <a:xfrm>
            <a:off x="5349361" y="4951802"/>
            <a:ext cx="3033459" cy="276999"/>
          </a:xfrm>
          <a:prstGeom prst="rect">
            <a:avLst/>
          </a:prstGeom>
        </p:spPr>
        <p:txBody>
          <a:bodyPr wrap="none">
            <a:spAutoFit/>
          </a:bodyPr>
          <a:lstStyle/>
          <a:p>
            <a:pPr marL="171450" indent="-171450">
              <a:buFont typeface="Arial" pitchFamily="34" charset="0"/>
              <a:buChar char="•"/>
            </a:pPr>
            <a:r>
              <a:rPr lang="en-IN" sz="1200" dirty="0" smtClean="0"/>
              <a:t>Majority of the properties are built in 2010</a:t>
            </a:r>
            <a:endParaRPr lang="en-IN" sz="1200" dirty="0"/>
          </a:p>
        </p:txBody>
      </p:sp>
    </p:spTree>
    <p:extLst>
      <p:ext uri="{BB962C8B-B14F-4D97-AF65-F5344CB8AC3E}">
        <p14:creationId xmlns:p14="http://schemas.microsoft.com/office/powerpoint/2010/main" val="2320737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96176" y="277000"/>
            <a:ext cx="11848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RoofStyle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Type of roof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066"/>
          <a:stretch/>
        </p:blipFill>
        <p:spPr>
          <a:xfrm>
            <a:off x="-21526" y="830998"/>
            <a:ext cx="4220280" cy="2670009"/>
          </a:xfrm>
          <a:prstGeom prst="rect">
            <a:avLst/>
          </a:prstGeom>
        </p:spPr>
      </p:pic>
      <p:sp>
        <p:nvSpPr>
          <p:cNvPr id="4" name="Rectangle 2"/>
          <p:cNvSpPr>
            <a:spLocks noChangeArrowheads="1"/>
          </p:cNvSpPr>
          <p:nvPr/>
        </p:nvSpPr>
        <p:spPr bwMode="auto">
          <a:xfrm>
            <a:off x="426940" y="3530235"/>
            <a:ext cx="213847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915 properties have gable roof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225 properties have hip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12 properties have flat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9 properties have gambrel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 properties have mansard roof</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 properties have shed roof</a:t>
            </a:r>
          </a:p>
        </p:txBody>
      </p:sp>
      <p:cxnSp>
        <p:nvCxnSpPr>
          <p:cNvPr id="6" name="Straight Arrow Connector 5"/>
          <p:cNvCxnSpPr/>
          <p:nvPr/>
        </p:nvCxnSpPr>
        <p:spPr>
          <a:xfrm>
            <a:off x="1790526" y="482118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08" y="530120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6012160" y="253570"/>
            <a:ext cx="131952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RoofMatl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Roof material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322"/>
          <a:stretch/>
        </p:blipFill>
        <p:spPr>
          <a:xfrm>
            <a:off x="4499991" y="807659"/>
            <a:ext cx="4676119" cy="2621341"/>
          </a:xfrm>
          <a:prstGeom prst="rect">
            <a:avLst/>
          </a:prstGeom>
        </p:spPr>
      </p:pic>
      <p:sp>
        <p:nvSpPr>
          <p:cNvPr id="10" name="Rectangle 4"/>
          <p:cNvSpPr>
            <a:spLocks noChangeArrowheads="1"/>
          </p:cNvSpPr>
          <p:nvPr/>
        </p:nvSpPr>
        <p:spPr bwMode="auto">
          <a:xfrm>
            <a:off x="4785549" y="3530235"/>
            <a:ext cx="439056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1144 properties have </a:t>
            </a:r>
            <a:r>
              <a:rPr kumimoji="0" lang="en-US" sz="1200" b="0" i="0" u="none" strike="noStrike" cap="none" normalizeH="0" baseline="0" dirty="0" err="1" smtClean="0">
                <a:ln>
                  <a:noFill/>
                </a:ln>
                <a:solidFill>
                  <a:srgbClr val="000000"/>
                </a:solidFill>
                <a:effectLst/>
                <a:cs typeface="Courier New" pitchFamily="49" charset="0"/>
              </a:rPr>
              <a:t>CompShg</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smtClean="0">
                <a:ln>
                  <a:noFill/>
                </a:ln>
                <a:solidFill>
                  <a:srgbClr val="000000"/>
                </a:solidFill>
                <a:effectLst/>
                <a:cs typeface="Courier New" pitchFamily="49" charset="0"/>
              </a:rPr>
              <a:t>standard(composite) shingle)</a:t>
            </a:r>
            <a:r>
              <a:rPr kumimoji="0" lang="en-US" sz="1200" b="0" i="0" u="none" strike="noStrike" cap="none" normalizeH="0" dirty="0" smtClean="0">
                <a:ln>
                  <a:noFill/>
                </a:ln>
                <a:solidFill>
                  <a:srgbClr val="000000"/>
                </a:solidFill>
                <a:effectLst/>
                <a:cs typeface="Courier New" pitchFamily="49" charset="0"/>
              </a:rPr>
              <a:t> roof</a:t>
            </a:r>
            <a:r>
              <a:rPr kumimoji="0" lang="en-US" sz="12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Tar&amp;Grv</a:t>
            </a:r>
            <a:r>
              <a:rPr kumimoji="0" lang="en-US" sz="1200" b="0" i="0" u="none" strike="noStrike" cap="none" normalizeH="0" baseline="0" dirty="0" smtClean="0">
                <a:ln>
                  <a:noFill/>
                </a:ln>
                <a:solidFill>
                  <a:srgbClr val="000000"/>
                </a:solidFill>
                <a:effectLst/>
                <a:cs typeface="Courier New" pitchFamily="49" charset="0"/>
              </a:rPr>
              <a:t> (gravel &amp; Tar) roof</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6 properties have </a:t>
            </a:r>
            <a:r>
              <a:rPr kumimoji="0" lang="en-US" sz="1200" b="0" i="0" u="none" strike="noStrike" cap="none" normalizeH="0" baseline="0" dirty="0" err="1" smtClean="0">
                <a:ln>
                  <a:noFill/>
                </a:ln>
                <a:solidFill>
                  <a:srgbClr val="000000"/>
                </a:solidFill>
                <a:effectLst/>
                <a:cs typeface="Courier New" pitchFamily="49" charset="0"/>
              </a:rPr>
              <a:t>WdShngl</a:t>
            </a:r>
            <a:r>
              <a:rPr kumimoji="0" lang="en-US" sz="1200" b="0" i="0" u="none" strike="noStrike" cap="none" normalizeH="0" baseline="0" dirty="0" smtClean="0">
                <a:ln>
                  <a:noFill/>
                </a:ln>
                <a:solidFill>
                  <a:srgbClr val="000000"/>
                </a:solidFill>
                <a:effectLst/>
                <a:cs typeface="Courier New" pitchFamily="49" charset="0"/>
              </a:rPr>
              <a:t> (wood shingles) roof</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have </a:t>
            </a:r>
            <a:r>
              <a:rPr kumimoji="0" lang="en-US" sz="1200" b="0" i="0" u="none" strike="noStrike" cap="none" normalizeH="0" baseline="0" dirty="0" err="1" smtClean="0">
                <a:ln>
                  <a:noFill/>
                </a:ln>
                <a:solidFill>
                  <a:srgbClr val="000000"/>
                </a:solidFill>
                <a:effectLst/>
                <a:cs typeface="Courier New" pitchFamily="49" charset="0"/>
              </a:rPr>
              <a:t>WdShake</a:t>
            </a:r>
            <a:r>
              <a:rPr kumimoji="0" lang="en-US" sz="1200" b="0" i="0" u="none" strike="noStrike" cap="none" normalizeH="0" baseline="0" dirty="0" smtClean="0">
                <a:ln>
                  <a:noFill/>
                </a:ln>
                <a:solidFill>
                  <a:srgbClr val="000000"/>
                </a:solidFill>
                <a:effectLst/>
                <a:cs typeface="Courier New" pitchFamily="49" charset="0"/>
              </a:rPr>
              <a:t> (wood shakes) roof</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smtClean="0">
                <a:ln>
                  <a:noFill/>
                </a:ln>
                <a:solidFill>
                  <a:srgbClr val="000000"/>
                </a:solidFill>
                <a:effectLst/>
                <a:cs typeface="Courier New" pitchFamily="49" charset="0"/>
              </a:rPr>
              <a:t>Roll roof</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err="1" smtClean="0">
                <a:ln>
                  <a:noFill/>
                </a:ln>
                <a:solidFill>
                  <a:srgbClr val="000000"/>
                </a:solidFill>
                <a:effectLst/>
                <a:cs typeface="Courier New" pitchFamily="49" charset="0"/>
              </a:rPr>
              <a:t>ClyTile</a:t>
            </a:r>
            <a:r>
              <a:rPr kumimoji="0" lang="en-US" sz="1200" b="0" i="0" u="none" strike="noStrike" cap="none" normalizeH="0" baseline="0" dirty="0" smtClean="0">
                <a:ln>
                  <a:noFill/>
                </a:ln>
                <a:solidFill>
                  <a:srgbClr val="000000"/>
                </a:solidFill>
                <a:effectLst/>
                <a:cs typeface="Courier New" pitchFamily="49" charset="0"/>
              </a:rPr>
              <a:t> (clay or tile) roof</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smtClean="0">
                <a:ln>
                  <a:noFill/>
                </a:ln>
                <a:solidFill>
                  <a:srgbClr val="000000"/>
                </a:solidFill>
                <a:effectLst/>
                <a:cs typeface="Courier New" pitchFamily="49" charset="0"/>
              </a:rPr>
              <a:t>Metal  roof</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a:t>
            </a:r>
            <a:r>
              <a:rPr kumimoji="0" lang="en-US" sz="1200" b="0" i="0" u="none" strike="noStrike" cap="none" normalizeH="0" baseline="0" dirty="0" smtClean="0">
                <a:ln>
                  <a:noFill/>
                </a:ln>
                <a:solidFill>
                  <a:srgbClr val="000000"/>
                </a:solidFill>
                <a:effectLst/>
                <a:cs typeface="Courier New" pitchFamily="49" charset="0"/>
              </a:rPr>
              <a:t>Membrane roof</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12" name="Straight Arrow Connector 11"/>
          <p:cNvCxnSpPr/>
          <p:nvPr/>
        </p:nvCxnSpPr>
        <p:spPr>
          <a:xfrm>
            <a:off x="6761631" y="512075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36613" y="558924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58255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83743" y="-29222"/>
            <a:ext cx="256102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Exterior1st</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Exterior covering on house</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3221"/>
          <a:stretch/>
        </p:blipFill>
        <p:spPr>
          <a:xfrm>
            <a:off x="107504" y="528541"/>
            <a:ext cx="4320480" cy="2218499"/>
          </a:xfrm>
          <a:prstGeom prst="rect">
            <a:avLst/>
          </a:prstGeom>
        </p:spPr>
      </p:pic>
      <p:sp>
        <p:nvSpPr>
          <p:cNvPr id="4" name="Rectangle 2"/>
          <p:cNvSpPr>
            <a:spLocks noChangeArrowheads="1"/>
          </p:cNvSpPr>
          <p:nvPr/>
        </p:nvSpPr>
        <p:spPr bwMode="auto">
          <a:xfrm>
            <a:off x="430927" y="2747040"/>
            <a:ext cx="367363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396 properties have </a:t>
            </a:r>
            <a:r>
              <a:rPr kumimoji="0" lang="en-US" sz="1200" b="0" i="0" u="none" strike="noStrike" cap="none" normalizeH="0" baseline="0" dirty="0" err="1" smtClean="0">
                <a:ln>
                  <a:noFill/>
                </a:ln>
                <a:solidFill>
                  <a:srgbClr val="000000"/>
                </a:solidFill>
                <a:effectLst/>
                <a:cs typeface="Courier New" pitchFamily="49" charset="0"/>
              </a:rPr>
              <a:t>VinylSd</a:t>
            </a:r>
            <a:r>
              <a:rPr kumimoji="0" lang="en-US" sz="1200" b="0" i="0" u="none" strike="noStrike" cap="none" normalizeH="0" baseline="0" dirty="0" smtClean="0">
                <a:ln>
                  <a:noFill/>
                </a:ln>
                <a:solidFill>
                  <a:srgbClr val="000000"/>
                </a:solidFill>
                <a:effectLst/>
                <a:cs typeface="Courier New" pitchFamily="49" charset="0"/>
              </a:rPr>
              <a:t> (Vinyl </a:t>
            </a:r>
            <a:r>
              <a:rPr lang="en-US" sz="1200" dirty="0">
                <a:solidFill>
                  <a:srgbClr val="000000"/>
                </a:solidFill>
                <a:cs typeface="Courier New" pitchFamily="49" charset="0"/>
              </a:rPr>
              <a:t>S</a:t>
            </a:r>
            <a:r>
              <a:rPr kumimoji="0" lang="en-US" sz="1200" b="0" i="0" u="none" strike="noStrike" cap="none" normalizeH="0" baseline="0" dirty="0" smtClean="0">
                <a:ln>
                  <a:noFill/>
                </a:ln>
                <a:solidFill>
                  <a:srgbClr val="000000"/>
                </a:solidFill>
                <a:effectLst/>
                <a:cs typeface="Courier New" pitchFamily="49" charset="0"/>
              </a:rPr>
              <a:t>iding) exterior</a:t>
            </a:r>
            <a:r>
              <a:rPr kumimoji="0" lang="en-US" sz="12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179 properties have </a:t>
            </a:r>
            <a:r>
              <a:rPr kumimoji="0" lang="en-US" sz="1200" b="0" i="0" u="none" strike="noStrike" cap="none" normalizeH="0" baseline="0" dirty="0" err="1" smtClean="0">
                <a:ln>
                  <a:noFill/>
                </a:ln>
                <a:solidFill>
                  <a:srgbClr val="000000"/>
                </a:solidFill>
                <a:effectLst/>
                <a:cs typeface="Courier New" pitchFamily="49" charset="0"/>
              </a:rPr>
              <a:t>HdBoard</a:t>
            </a:r>
            <a:r>
              <a:rPr kumimoji="0" lang="en-US" sz="1200" b="0" i="0" u="none" strike="noStrike" cap="none" normalizeH="0" baseline="0" dirty="0" smtClean="0">
                <a:ln>
                  <a:noFill/>
                </a:ln>
                <a:solidFill>
                  <a:srgbClr val="000000"/>
                </a:solidFill>
                <a:effectLst/>
                <a:cs typeface="Courier New" pitchFamily="49" charset="0"/>
              </a:rPr>
              <a:t> (Hard Board)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178 properties have </a:t>
            </a:r>
            <a:r>
              <a:rPr kumimoji="0" lang="en-US" sz="1200" b="0" i="0" u="none" strike="noStrike" cap="none" normalizeH="0" baseline="0" dirty="0" err="1" smtClean="0">
                <a:ln>
                  <a:noFill/>
                </a:ln>
                <a:solidFill>
                  <a:srgbClr val="000000"/>
                </a:solidFill>
                <a:effectLst/>
                <a:cs typeface="Courier New" pitchFamily="49" charset="0"/>
              </a:rPr>
              <a:t>MetalSd</a:t>
            </a:r>
            <a:r>
              <a:rPr kumimoji="0" lang="en-US" sz="1200" b="0" i="0" u="none" strike="noStrike" cap="none" normalizeH="0" baseline="0" dirty="0" smtClean="0">
                <a:ln>
                  <a:noFill/>
                </a:ln>
                <a:solidFill>
                  <a:srgbClr val="000000"/>
                </a:solidFill>
                <a:effectLst/>
                <a:cs typeface="Courier New" pitchFamily="49" charset="0"/>
              </a:rPr>
              <a:t> (Metal Siding)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174 properties have </a:t>
            </a:r>
            <a:r>
              <a:rPr kumimoji="0" lang="en-US" sz="1200" b="0" i="0" u="none" strike="noStrike" cap="none" normalizeH="0" baseline="0" dirty="0" err="1" smtClean="0">
                <a:ln>
                  <a:noFill/>
                </a:ln>
                <a:solidFill>
                  <a:srgbClr val="000000"/>
                </a:solidFill>
                <a:effectLst/>
                <a:cs typeface="Courier New" pitchFamily="49" charset="0"/>
              </a:rPr>
              <a:t>Wd</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Sdng</a:t>
            </a:r>
            <a:r>
              <a:rPr kumimoji="0" lang="en-US" sz="1200" b="0" i="0" u="none" strike="noStrike" cap="none" normalizeH="0" baseline="0" dirty="0" smtClean="0">
                <a:ln>
                  <a:noFill/>
                </a:ln>
                <a:solidFill>
                  <a:srgbClr val="000000"/>
                </a:solidFill>
                <a:effectLst/>
                <a:cs typeface="Courier New" pitchFamily="49" charset="0"/>
              </a:rPr>
              <a:t> (Wood</a:t>
            </a:r>
            <a:r>
              <a:rPr kumimoji="0" lang="en-US" sz="1200" b="0" i="0" u="none" strike="noStrike" cap="none" normalizeH="0" dirty="0" smtClean="0">
                <a:ln>
                  <a:noFill/>
                </a:ln>
                <a:solidFill>
                  <a:srgbClr val="000000"/>
                </a:solidFill>
                <a:effectLst/>
                <a:cs typeface="Courier New" pitchFamily="49" charset="0"/>
              </a:rPr>
              <a:t> Siding)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93 properties have </a:t>
            </a:r>
            <a:r>
              <a:rPr kumimoji="0" lang="en-US" sz="1200" b="0" i="0" u="none" strike="noStrike" cap="none" normalizeH="0" baseline="0" dirty="0" smtClean="0">
                <a:ln>
                  <a:noFill/>
                </a:ln>
                <a:solidFill>
                  <a:srgbClr val="000000"/>
                </a:solidFill>
                <a:effectLst/>
                <a:cs typeface="Courier New" pitchFamily="49" charset="0"/>
              </a:rPr>
              <a:t>Plywood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42 properties have </a:t>
            </a:r>
            <a:r>
              <a:rPr kumimoji="0" lang="en-US" sz="1200" b="0" i="0" u="none" strike="noStrike" cap="none" normalizeH="0" baseline="0" dirty="0" err="1" smtClean="0">
                <a:ln>
                  <a:noFill/>
                </a:ln>
                <a:solidFill>
                  <a:srgbClr val="000000"/>
                </a:solidFill>
                <a:effectLst/>
                <a:cs typeface="Courier New" pitchFamily="49" charset="0"/>
              </a:rPr>
              <a:t>CemntBd</a:t>
            </a:r>
            <a:r>
              <a:rPr kumimoji="0" lang="en-US" sz="1200" b="0" i="0" u="none" strike="noStrike" cap="none" normalizeH="0" baseline="0" dirty="0" smtClean="0">
                <a:ln>
                  <a:noFill/>
                </a:ln>
                <a:solidFill>
                  <a:srgbClr val="000000"/>
                </a:solidFill>
                <a:effectLst/>
                <a:cs typeface="Courier New" pitchFamily="49" charset="0"/>
              </a:rPr>
              <a:t> (Cement Board)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41 properties have </a:t>
            </a:r>
            <a:r>
              <a:rPr kumimoji="0" lang="en-US" sz="1200" b="0" i="0" u="none" strike="noStrike" cap="none" normalizeH="0" baseline="0" dirty="0" err="1" smtClean="0">
                <a:ln>
                  <a:noFill/>
                </a:ln>
                <a:solidFill>
                  <a:srgbClr val="000000"/>
                </a:solidFill>
                <a:effectLst/>
                <a:cs typeface="Courier New" pitchFamily="49" charset="0"/>
              </a:rPr>
              <a:t>BrkFace</a:t>
            </a:r>
            <a:r>
              <a:rPr kumimoji="0" lang="en-US" sz="1200" b="0" i="0" u="none" strike="noStrike" cap="none" normalizeH="0" baseline="0" dirty="0" smtClean="0">
                <a:ln>
                  <a:noFill/>
                </a:ln>
                <a:solidFill>
                  <a:srgbClr val="000000"/>
                </a:solidFill>
                <a:effectLst/>
                <a:cs typeface="Courier New" pitchFamily="49" charset="0"/>
              </a:rPr>
              <a:t> (Brick Face)</a:t>
            </a:r>
            <a:r>
              <a:rPr kumimoji="0" lang="en-US" sz="1200" b="0" i="0" u="none" strike="noStrike" cap="none" normalizeH="0" dirty="0" smtClean="0">
                <a:ln>
                  <a:noFill/>
                </a:ln>
                <a:solidFill>
                  <a:srgbClr val="000000"/>
                </a:solidFill>
                <a:effectLst/>
                <a:cs typeface="Courier New" pitchFamily="49" charset="0"/>
              </a:rPr>
              <a:t>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22 properties have </a:t>
            </a:r>
            <a:r>
              <a:rPr kumimoji="0" lang="en-US" sz="1200" b="0" i="0" u="none" strike="noStrike" cap="none" normalizeH="0" baseline="0" dirty="0" smtClean="0">
                <a:ln>
                  <a:noFill/>
                </a:ln>
                <a:solidFill>
                  <a:srgbClr val="000000"/>
                </a:solidFill>
                <a:effectLst/>
                <a:cs typeface="Courier New" pitchFamily="49" charset="0"/>
              </a:rPr>
              <a:t>Stucco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19 properties</a:t>
            </a:r>
            <a:r>
              <a:rPr kumimoji="0" lang="en-US" sz="1200" b="0" i="0" u="none" strike="noStrike" cap="none" normalizeH="0" dirty="0" smtClean="0">
                <a:ln>
                  <a:noFill/>
                </a:ln>
                <a:solidFill>
                  <a:srgbClr val="000000"/>
                </a:solidFill>
                <a:effectLst/>
                <a:cs typeface="Courier New" pitchFamily="49" charset="0"/>
              </a:rPr>
              <a:t> have </a:t>
            </a:r>
            <a:r>
              <a:rPr kumimoji="0" lang="en-US" sz="1200" b="0" i="0" u="none" strike="noStrike" cap="none" normalizeH="0" baseline="0" dirty="0" err="1" smtClean="0">
                <a:ln>
                  <a:noFill/>
                </a:ln>
                <a:solidFill>
                  <a:srgbClr val="000000"/>
                </a:solidFill>
                <a:effectLst/>
                <a:cs typeface="Courier New" pitchFamily="49" charset="0"/>
              </a:rPr>
              <a:t>WdShing</a:t>
            </a:r>
            <a:r>
              <a:rPr kumimoji="0" lang="en-US" sz="1200" b="0" i="0" u="none" strike="noStrike" cap="none" normalizeH="0" baseline="0" dirty="0" smtClean="0">
                <a:ln>
                  <a:noFill/>
                </a:ln>
                <a:solidFill>
                  <a:srgbClr val="000000"/>
                </a:solidFill>
                <a:effectLst/>
                <a:cs typeface="Courier New" pitchFamily="49" charset="0"/>
              </a:rPr>
              <a:t> (Wood Shingles)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19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AsbShng</a:t>
            </a:r>
            <a:r>
              <a:rPr kumimoji="0" lang="en-US" sz="1200" b="0" i="0" u="none" strike="noStrike" cap="none" normalizeH="0" baseline="0" dirty="0" smtClean="0">
                <a:ln>
                  <a:noFill/>
                </a:ln>
                <a:solidFill>
                  <a:srgbClr val="000000"/>
                </a:solidFill>
                <a:effectLst/>
                <a:cs typeface="Courier New" pitchFamily="49" charset="0"/>
              </a:rPr>
              <a:t> (Asbestos Shingles)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 properties</a:t>
            </a:r>
            <a:r>
              <a:rPr kumimoji="0" lang="en-US" sz="1200" b="0" i="0" u="none" strike="noStrike" cap="none" normalizeH="0" dirty="0" smtClean="0">
                <a:ln>
                  <a:noFill/>
                </a:ln>
                <a:solidFill>
                  <a:srgbClr val="000000"/>
                </a:solidFill>
                <a:effectLst/>
                <a:cs typeface="Courier New" pitchFamily="49" charset="0"/>
              </a:rPr>
              <a:t> have </a:t>
            </a:r>
            <a:r>
              <a:rPr kumimoji="0" lang="en-US" sz="1200" b="0" i="0" u="none" strike="noStrike" cap="none" normalizeH="0" baseline="0" dirty="0" smtClean="0">
                <a:ln>
                  <a:noFill/>
                </a:ln>
                <a:solidFill>
                  <a:srgbClr val="000000"/>
                </a:solidFill>
                <a:effectLst/>
                <a:cs typeface="Courier New" pitchFamily="49" charset="0"/>
              </a:rPr>
              <a:t>Stone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a:t>
            </a:r>
            <a:r>
              <a:rPr kumimoji="0" lang="en-US" sz="1200" b="0" i="0" u="none" strike="noStrike" cap="none" normalizeH="0" dirty="0" smtClean="0">
                <a:ln>
                  <a:noFill/>
                </a:ln>
                <a:solidFill>
                  <a:srgbClr val="000000"/>
                </a:solidFill>
                <a:effectLst/>
                <a:cs typeface="Courier New" pitchFamily="49" charset="0"/>
              </a:rPr>
              <a:t> has </a:t>
            </a:r>
            <a:r>
              <a:rPr kumimoji="0" lang="en-US" sz="1200" b="0" i="0" u="none" strike="noStrike" cap="none" normalizeH="0" baseline="0" dirty="0" err="1" smtClean="0">
                <a:ln>
                  <a:noFill/>
                </a:ln>
                <a:solidFill>
                  <a:srgbClr val="000000"/>
                </a:solidFill>
                <a:effectLst/>
                <a:cs typeface="Courier New" pitchFamily="49" charset="0"/>
              </a:rPr>
              <a:t>AsphShn</a:t>
            </a:r>
            <a:r>
              <a:rPr kumimoji="0" lang="en-US" sz="1200" b="0" i="0" u="none" strike="noStrike" cap="none" normalizeH="0" baseline="0" dirty="0" smtClean="0">
                <a:ln>
                  <a:noFill/>
                </a:ln>
                <a:solidFill>
                  <a:srgbClr val="000000"/>
                </a:solidFill>
                <a:effectLst/>
                <a:cs typeface="Courier New" pitchFamily="49" charset="0"/>
              </a:rPr>
              <a:t> (Asphalt Shingles)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err="1" smtClean="0">
                <a:ln>
                  <a:noFill/>
                </a:ln>
                <a:solidFill>
                  <a:srgbClr val="000000"/>
                </a:solidFill>
                <a:effectLst/>
                <a:cs typeface="Courier New" pitchFamily="49" charset="0"/>
              </a:rPr>
              <a:t>ImStucc</a:t>
            </a:r>
            <a:r>
              <a:rPr kumimoji="0" lang="en-US" sz="1200" b="0" i="0" u="none" strike="noStrike" cap="none" normalizeH="0" baseline="0" dirty="0" smtClean="0">
                <a:ln>
                  <a:noFill/>
                </a:ln>
                <a:solidFill>
                  <a:srgbClr val="000000"/>
                </a:solidFill>
                <a:effectLst/>
                <a:cs typeface="Courier New" pitchFamily="49" charset="0"/>
              </a:rPr>
              <a:t> (Imitation Stucco)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a:t>
            </a:r>
            <a:r>
              <a:rPr lang="en-US" sz="1200" dirty="0" smtClean="0">
                <a:cs typeface="Arial" pitchFamily="34" charset="0"/>
              </a:rPr>
              <a:t>y has </a:t>
            </a:r>
            <a:r>
              <a:rPr kumimoji="0" lang="en-US" sz="1200" b="0" i="0" u="none" strike="noStrike" cap="none" normalizeH="0" baseline="0" dirty="0" err="1" smtClean="0">
                <a:ln>
                  <a:noFill/>
                </a:ln>
                <a:solidFill>
                  <a:srgbClr val="000000"/>
                </a:solidFill>
                <a:effectLst/>
                <a:cs typeface="Courier New" pitchFamily="49" charset="0"/>
              </a:rPr>
              <a:t>BrkComm</a:t>
            </a:r>
            <a:r>
              <a:rPr kumimoji="0" lang="en-US" sz="1200" b="0" i="0" u="none" strike="noStrike" cap="none" normalizeH="0" baseline="0" dirty="0" smtClean="0">
                <a:ln>
                  <a:noFill/>
                </a:ln>
                <a:solidFill>
                  <a:srgbClr val="000000"/>
                </a:solidFill>
                <a:effectLst/>
                <a:cs typeface="Courier New" pitchFamily="49" charset="0"/>
              </a:rPr>
              <a:t> (Brick Common) exterior</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941147" y="536143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6129" y="5841463"/>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7"/>
          <p:cNvSpPr/>
          <p:nvPr/>
        </p:nvSpPr>
        <p:spPr>
          <a:xfrm>
            <a:off x="5076056" y="-29222"/>
            <a:ext cx="3779912" cy="923330"/>
          </a:xfrm>
          <a:prstGeom prst="rect">
            <a:avLst/>
          </a:prstGeom>
        </p:spPr>
        <p:txBody>
          <a:bodyPr wrap="square">
            <a:spAutoFit/>
          </a:bodyPr>
          <a:lstStyle/>
          <a:p>
            <a:pPr algn="ctr"/>
            <a:r>
              <a:rPr lang="en-IN" b="1" u="sng" dirty="0" smtClean="0"/>
              <a:t>Exterior2nd</a:t>
            </a:r>
          </a:p>
          <a:p>
            <a:pPr algn="ctr"/>
            <a:r>
              <a:rPr lang="en-IN" dirty="0" smtClean="0"/>
              <a:t>Exterior covering on house (if more than one material)</a:t>
            </a:r>
            <a:endParaRPr lang="en-IN"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3594"/>
          <a:stretch/>
        </p:blipFill>
        <p:spPr>
          <a:xfrm>
            <a:off x="4540130" y="894109"/>
            <a:ext cx="4572000" cy="1852932"/>
          </a:xfrm>
          <a:prstGeom prst="rect">
            <a:avLst/>
          </a:prstGeom>
        </p:spPr>
      </p:pic>
      <p:sp>
        <p:nvSpPr>
          <p:cNvPr id="10" name="Rectangle 3"/>
          <p:cNvSpPr>
            <a:spLocks noChangeArrowheads="1"/>
          </p:cNvSpPr>
          <p:nvPr/>
        </p:nvSpPr>
        <p:spPr bwMode="auto">
          <a:xfrm>
            <a:off x="4989313" y="2779909"/>
            <a:ext cx="3673634"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387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VinylSd</a:t>
            </a:r>
            <a:r>
              <a:rPr kumimoji="0" lang="en-US" sz="1200" b="0" i="0" u="none" strike="noStrike" cap="none" normalizeH="0" baseline="0" dirty="0" smtClean="0">
                <a:ln>
                  <a:noFill/>
                </a:ln>
                <a:solidFill>
                  <a:srgbClr val="000000"/>
                </a:solidFill>
                <a:effectLst/>
                <a:cs typeface="Courier New" pitchFamily="49" charset="0"/>
              </a:rPr>
              <a:t> (Vinyl Siding) exterior</a:t>
            </a:r>
            <a:r>
              <a:rPr kumimoji="0" lang="en-US" sz="12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173 properties</a:t>
            </a:r>
            <a:r>
              <a:rPr kumimoji="0" lang="en-US" sz="1200" b="0" i="0" u="none" strike="noStrike" cap="none" normalizeH="0" dirty="0" smtClean="0">
                <a:ln>
                  <a:noFill/>
                </a:ln>
                <a:solidFill>
                  <a:srgbClr val="000000"/>
                </a:solidFill>
                <a:effectLst/>
                <a:cs typeface="Courier New" pitchFamily="49" charset="0"/>
              </a:rPr>
              <a:t> hav</a:t>
            </a:r>
            <a:r>
              <a:rPr lang="en-US" sz="1200" dirty="0" smtClean="0">
                <a:solidFill>
                  <a:srgbClr val="000000"/>
                </a:solidFill>
                <a:cs typeface="Courier New" pitchFamily="49" charset="0"/>
              </a:rPr>
              <a:t>e </a:t>
            </a:r>
            <a:r>
              <a:rPr kumimoji="0" lang="en-US" sz="1200" b="0" i="0" u="none" strike="noStrike" cap="none" normalizeH="0" baseline="0" dirty="0" err="1" smtClean="0">
                <a:ln>
                  <a:noFill/>
                </a:ln>
                <a:solidFill>
                  <a:srgbClr val="000000"/>
                </a:solidFill>
                <a:effectLst/>
                <a:cs typeface="Courier New" pitchFamily="49" charset="0"/>
              </a:rPr>
              <a:t>MetalSd</a:t>
            </a:r>
            <a:r>
              <a:rPr kumimoji="0" lang="en-US" sz="1200" b="0" i="0" u="none" strike="noStrike" cap="none" normalizeH="0" baseline="0" dirty="0" smtClean="0">
                <a:ln>
                  <a:noFill/>
                </a:ln>
                <a:solidFill>
                  <a:srgbClr val="000000"/>
                </a:solidFill>
                <a:effectLst/>
                <a:cs typeface="Courier New" pitchFamily="49" charset="0"/>
              </a:rPr>
              <a:t> (Metal Siding)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170 properties have </a:t>
            </a:r>
            <a:r>
              <a:rPr kumimoji="0" lang="en-US" sz="1200" b="0" i="0" u="none" strike="noStrike" cap="none" normalizeH="0" baseline="0" dirty="0" err="1" smtClean="0">
                <a:ln>
                  <a:noFill/>
                </a:ln>
                <a:solidFill>
                  <a:srgbClr val="000000"/>
                </a:solidFill>
                <a:effectLst/>
                <a:cs typeface="Courier New" pitchFamily="49" charset="0"/>
              </a:rPr>
              <a:t>HdBoard</a:t>
            </a:r>
            <a:r>
              <a:rPr kumimoji="0" lang="en-US" sz="1200" b="0" i="0" u="none" strike="noStrike" cap="none" normalizeH="0" baseline="0" dirty="0" smtClean="0">
                <a:ln>
                  <a:noFill/>
                </a:ln>
                <a:solidFill>
                  <a:srgbClr val="000000"/>
                </a:solidFill>
                <a:effectLst/>
                <a:cs typeface="Courier New" pitchFamily="49" charset="0"/>
              </a:rPr>
              <a:t> (Hard</a:t>
            </a:r>
            <a:r>
              <a:rPr kumimoji="0" lang="en-US" sz="1200" b="0" i="0" u="none" strike="noStrike" cap="none" normalizeH="0" dirty="0" smtClean="0">
                <a:ln>
                  <a:noFill/>
                </a:ln>
                <a:solidFill>
                  <a:srgbClr val="000000"/>
                </a:solidFill>
                <a:effectLst/>
                <a:cs typeface="Courier New" pitchFamily="49" charset="0"/>
              </a:rPr>
              <a:t> Board)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165 properties have </a:t>
            </a:r>
            <a:r>
              <a:rPr kumimoji="0" lang="en-US" sz="1200" b="0" i="0" u="none" strike="noStrike" cap="none" normalizeH="0" baseline="0" dirty="0" err="1" smtClean="0">
                <a:ln>
                  <a:noFill/>
                </a:ln>
                <a:solidFill>
                  <a:srgbClr val="000000"/>
                </a:solidFill>
                <a:effectLst/>
                <a:cs typeface="Courier New" pitchFamily="49" charset="0"/>
              </a:rPr>
              <a:t>Wd</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Sdng</a:t>
            </a:r>
            <a:r>
              <a:rPr kumimoji="0" lang="en-US" sz="1200" b="0" i="0" u="none" strike="noStrike" cap="none" normalizeH="0" baseline="0" dirty="0" smtClean="0">
                <a:ln>
                  <a:noFill/>
                </a:ln>
                <a:solidFill>
                  <a:srgbClr val="000000"/>
                </a:solidFill>
                <a:effectLst/>
                <a:cs typeface="Courier New" pitchFamily="49" charset="0"/>
              </a:rPr>
              <a:t> (Wood</a:t>
            </a:r>
            <a:r>
              <a:rPr kumimoji="0" lang="en-US" sz="1200" b="0" i="0" u="none" strike="noStrike" cap="none" normalizeH="0" dirty="0" smtClean="0">
                <a:ln>
                  <a:noFill/>
                </a:ln>
                <a:solidFill>
                  <a:srgbClr val="000000"/>
                </a:solidFill>
                <a:effectLst/>
                <a:cs typeface="Courier New" pitchFamily="49" charset="0"/>
              </a:rPr>
              <a:t> Siding)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118 properties have </a:t>
            </a:r>
            <a:r>
              <a:rPr kumimoji="0" lang="en-US" sz="1200" b="0" i="0" u="none" strike="noStrike" cap="none" normalizeH="0" baseline="0" dirty="0" smtClean="0">
                <a:ln>
                  <a:noFill/>
                </a:ln>
                <a:solidFill>
                  <a:srgbClr val="000000"/>
                </a:solidFill>
                <a:effectLst/>
                <a:cs typeface="Courier New" pitchFamily="49" charset="0"/>
              </a:rPr>
              <a:t>Plywood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42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CmentBd</a:t>
            </a:r>
            <a:r>
              <a:rPr kumimoji="0" lang="en-US" sz="1200" b="0" i="0" u="none" strike="noStrike" cap="none" normalizeH="0" baseline="0" dirty="0" smtClean="0">
                <a:ln>
                  <a:noFill/>
                </a:ln>
                <a:solidFill>
                  <a:srgbClr val="000000"/>
                </a:solidFill>
                <a:effectLst/>
                <a:cs typeface="Courier New" pitchFamily="49" charset="0"/>
              </a:rPr>
              <a:t> (Cement Board)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31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Wd</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Shng</a:t>
            </a:r>
            <a:r>
              <a:rPr kumimoji="0" lang="en-US" sz="1200" b="0" i="0" u="none" strike="noStrike" cap="none" normalizeH="0" baseline="0" dirty="0" smtClean="0">
                <a:ln>
                  <a:noFill/>
                </a:ln>
                <a:solidFill>
                  <a:srgbClr val="000000"/>
                </a:solidFill>
                <a:effectLst/>
                <a:cs typeface="Courier New" pitchFamily="49" charset="0"/>
              </a:rPr>
              <a:t> (Wood Shingles)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23 properties have </a:t>
            </a:r>
            <a:r>
              <a:rPr kumimoji="0" lang="en-US" sz="1200" b="0" i="0" u="none" strike="noStrike" cap="none" normalizeH="0" baseline="0" dirty="0" smtClean="0">
                <a:ln>
                  <a:noFill/>
                </a:ln>
                <a:solidFill>
                  <a:srgbClr val="000000"/>
                </a:solidFill>
                <a:effectLst/>
                <a:cs typeface="Courier New" pitchFamily="49" charset="0"/>
              </a:rPr>
              <a:t>Stucco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20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BrkFace</a:t>
            </a:r>
            <a:r>
              <a:rPr kumimoji="0" lang="en-US" sz="1200" b="0" i="0" u="none" strike="noStrike" cap="none" normalizeH="0" baseline="0" dirty="0" smtClean="0">
                <a:ln>
                  <a:noFill/>
                </a:ln>
                <a:solidFill>
                  <a:srgbClr val="000000"/>
                </a:solidFill>
                <a:effectLst/>
                <a:cs typeface="Courier New" pitchFamily="49" charset="0"/>
              </a:rPr>
              <a:t> (Brick face)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18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AsbShng</a:t>
            </a:r>
            <a:r>
              <a:rPr kumimoji="0" lang="en-US" sz="1200" b="0" i="0" u="none" strike="noStrike" cap="none" normalizeH="0" baseline="0" dirty="0" smtClean="0">
                <a:ln>
                  <a:noFill/>
                </a:ln>
                <a:solidFill>
                  <a:srgbClr val="000000"/>
                </a:solidFill>
                <a:effectLst/>
                <a:cs typeface="Courier New" pitchFamily="49" charset="0"/>
              </a:rPr>
              <a:t> (Asbestos Shingles)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8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ImStucc</a:t>
            </a:r>
            <a:r>
              <a:rPr kumimoji="0" lang="en-US" sz="1200" b="0" i="0" u="none" strike="noStrike" cap="none" normalizeH="0" baseline="0" dirty="0" smtClean="0">
                <a:ln>
                  <a:noFill/>
                </a:ln>
                <a:solidFill>
                  <a:srgbClr val="000000"/>
                </a:solidFill>
                <a:effectLst/>
                <a:cs typeface="Courier New" pitchFamily="49" charset="0"/>
              </a:rPr>
              <a:t> (Imitation Stucco)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Brk</a:t>
            </a:r>
            <a:r>
              <a:rPr kumimoji="0" lang="en-US" sz="1200" b="0" i="0" u="none" strike="noStrike" cap="none" normalizeH="0" baseline="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Cmn</a:t>
            </a:r>
            <a:r>
              <a:rPr kumimoji="0" lang="en-US" sz="1200" b="0" i="0" u="none" strike="noStrike" cap="none" normalizeH="0" baseline="0" dirty="0" smtClean="0">
                <a:ln>
                  <a:noFill/>
                </a:ln>
                <a:solidFill>
                  <a:srgbClr val="000000"/>
                </a:solidFill>
                <a:effectLst/>
                <a:cs typeface="Courier New" pitchFamily="49" charset="0"/>
              </a:rPr>
              <a:t> (Brick</a:t>
            </a:r>
            <a:r>
              <a:rPr kumimoji="0" lang="en-US" sz="1200" b="0" i="0" u="none" strike="noStrike" cap="none" normalizeH="0" dirty="0" smtClean="0">
                <a:ln>
                  <a:noFill/>
                </a:ln>
                <a:solidFill>
                  <a:srgbClr val="000000"/>
                </a:solidFill>
                <a:effectLst/>
                <a:cs typeface="Courier New" pitchFamily="49" charset="0"/>
              </a:rPr>
              <a:t> Common)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have </a:t>
            </a:r>
            <a:r>
              <a:rPr kumimoji="0" lang="en-US" sz="1200" b="0" i="0" u="none" strike="noStrike" cap="none" normalizeH="0" baseline="0" dirty="0" smtClean="0">
                <a:ln>
                  <a:noFill/>
                </a:ln>
                <a:solidFill>
                  <a:srgbClr val="000000"/>
                </a:solidFill>
                <a:effectLst/>
                <a:cs typeface="Courier New" pitchFamily="49" charset="0"/>
              </a:rPr>
              <a:t>Stone exterior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baseline="0" dirty="0" err="1" smtClean="0">
                <a:ln>
                  <a:noFill/>
                </a:ln>
                <a:solidFill>
                  <a:srgbClr val="000000"/>
                </a:solidFill>
                <a:effectLst/>
                <a:cs typeface="Courier New" pitchFamily="49" charset="0"/>
              </a:rPr>
              <a:t>AsphShn</a:t>
            </a:r>
            <a:r>
              <a:rPr kumimoji="0" lang="en-US" sz="1200" b="0" i="0" u="none" strike="noStrike" cap="none" normalizeH="0" baseline="0" dirty="0" smtClean="0">
                <a:ln>
                  <a:noFill/>
                </a:ln>
                <a:solidFill>
                  <a:srgbClr val="000000"/>
                </a:solidFill>
                <a:effectLst/>
                <a:cs typeface="Courier New" pitchFamily="49" charset="0"/>
              </a:rPr>
              <a:t> (Asphalt Shingles)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other exterior</a:t>
            </a:r>
          </a:p>
        </p:txBody>
      </p:sp>
      <p:cxnSp>
        <p:nvCxnSpPr>
          <p:cNvPr id="11" name="Straight Arrow Connector 10"/>
          <p:cNvCxnSpPr/>
          <p:nvPr/>
        </p:nvCxnSpPr>
        <p:spPr>
          <a:xfrm>
            <a:off x="6801074" y="551383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76056" y="5993863"/>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413922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8988" y="299303"/>
            <a:ext cx="205396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MasVnrType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Masonry veneer type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500"/>
          <a:stretch/>
        </p:blipFill>
        <p:spPr>
          <a:xfrm>
            <a:off x="17837" y="908719"/>
            <a:ext cx="3556262" cy="2239537"/>
          </a:xfrm>
          <a:prstGeom prst="rect">
            <a:avLst/>
          </a:prstGeom>
        </p:spPr>
      </p:pic>
      <p:sp>
        <p:nvSpPr>
          <p:cNvPr id="4" name="Rectangle 2"/>
          <p:cNvSpPr>
            <a:spLocks noChangeArrowheads="1"/>
          </p:cNvSpPr>
          <p:nvPr/>
        </p:nvSpPr>
        <p:spPr bwMode="auto">
          <a:xfrm>
            <a:off x="64150" y="3356992"/>
            <a:ext cx="390643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None 696 properties lack masonry veneer</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354 properties have </a:t>
            </a:r>
            <a:r>
              <a:rPr kumimoji="0" lang="en-US" sz="1200" b="0" i="0" u="none" strike="noStrike" cap="none" normalizeH="0" baseline="0" dirty="0" err="1" smtClean="0">
                <a:ln>
                  <a:noFill/>
                </a:ln>
                <a:solidFill>
                  <a:srgbClr val="000000"/>
                </a:solidFill>
                <a:effectLst/>
                <a:cs typeface="Courier New" pitchFamily="49" charset="0"/>
              </a:rPr>
              <a:t>BrkFace</a:t>
            </a:r>
            <a:r>
              <a:rPr kumimoji="0" lang="en-US" sz="1200" b="0" i="0" u="none" strike="noStrike" cap="none" normalizeH="0" baseline="0" dirty="0" smtClean="0">
                <a:ln>
                  <a:noFill/>
                </a:ln>
                <a:solidFill>
                  <a:srgbClr val="000000"/>
                </a:solidFill>
                <a:effectLst/>
                <a:cs typeface="Courier New" pitchFamily="49" charset="0"/>
              </a:rPr>
              <a:t> (Brick Face) masonry veneer</a:t>
            </a:r>
            <a:r>
              <a:rPr kumimoji="0" lang="en-US" sz="1200" b="0" i="0" u="none" strike="noStrike" cap="none" normalizeH="0" baseline="0" dirty="0" smtClean="0">
                <a:ln>
                  <a:noFill/>
                </a:ln>
                <a:solidFill>
                  <a:srgbClr val="000000"/>
                </a:solidFill>
                <a:effectLst/>
                <a:cs typeface="Courier New" pitchFamily="49" charset="0"/>
              </a:rPr>
              <a: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98 properties have </a:t>
            </a:r>
            <a:r>
              <a:rPr kumimoji="0" lang="en-US" sz="1200" b="0" i="0" u="none" strike="noStrike" cap="none" normalizeH="0" baseline="0" dirty="0" smtClean="0">
                <a:ln>
                  <a:noFill/>
                </a:ln>
                <a:solidFill>
                  <a:srgbClr val="000000"/>
                </a:solidFill>
                <a:effectLst/>
                <a:cs typeface="Courier New" pitchFamily="49" charset="0"/>
              </a:rPr>
              <a:t>Stone masonry veneer</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13</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rgbClr val="000000"/>
                </a:solidFill>
                <a:effectLst/>
                <a:cs typeface="Courier New" pitchFamily="49" charset="0"/>
              </a:rPr>
              <a:t>BrkCmn</a:t>
            </a:r>
            <a:r>
              <a:rPr kumimoji="0" lang="en-US" sz="1200" b="0" i="0" u="none" strike="noStrike" cap="none" normalizeH="0" baseline="0" dirty="0" smtClean="0">
                <a:ln>
                  <a:noFill/>
                </a:ln>
                <a:solidFill>
                  <a:srgbClr val="000000"/>
                </a:solidFill>
                <a:effectLst/>
                <a:cs typeface="Courier New" pitchFamily="49" charset="0"/>
              </a:rPr>
              <a:t> (Brick Common) masonry veneer</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906123" y="420019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1105" y="449976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8" name="Straight Arrow Connector 7"/>
          <p:cNvCxnSpPr/>
          <p:nvPr/>
        </p:nvCxnSpPr>
        <p:spPr>
          <a:xfrm>
            <a:off x="1906123" y="533076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1580" y="5655083"/>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Replacing null value with the mode of the column</a:t>
            </a:r>
            <a:endParaRPr lang="en-IN" sz="2400" b="1" dirty="0">
              <a:solidFill>
                <a:schemeClr val="tx2"/>
              </a:solidFill>
            </a:endParaRPr>
          </a:p>
        </p:txBody>
      </p:sp>
      <p:sp>
        <p:nvSpPr>
          <p:cNvPr id="10" name="Rectangle 3"/>
          <p:cNvSpPr>
            <a:spLocks noChangeArrowheads="1"/>
          </p:cNvSpPr>
          <p:nvPr/>
        </p:nvSpPr>
        <p:spPr bwMode="auto">
          <a:xfrm>
            <a:off x="5364088" y="363252"/>
            <a:ext cx="339067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MasVnrArea</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Masonry veneer area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798975"/>
            <a:ext cx="4170202" cy="2774041"/>
          </a:xfrm>
          <a:prstGeom prst="rect">
            <a:avLst/>
          </a:prstGeom>
        </p:spPr>
      </p:pic>
      <p:sp>
        <p:nvSpPr>
          <p:cNvPr id="13" name="TextBox 12"/>
          <p:cNvSpPr txBox="1"/>
          <p:nvPr/>
        </p:nvSpPr>
        <p:spPr>
          <a:xfrm>
            <a:off x="5076056" y="3573016"/>
            <a:ext cx="3882170" cy="523220"/>
          </a:xfrm>
          <a:prstGeom prst="rect">
            <a:avLst/>
          </a:prstGeom>
          <a:noFill/>
        </p:spPr>
        <p:txBody>
          <a:bodyPr wrap="square" rtlCol="0">
            <a:spAutoFit/>
          </a:bodyPr>
          <a:lstStyle/>
          <a:p>
            <a:pPr marL="285750" indent="-285750">
              <a:buFont typeface="Arial" pitchFamily="34" charset="0"/>
              <a:buChar char="•"/>
            </a:pPr>
            <a:r>
              <a:rPr lang="en-IN" sz="1400" dirty="0" smtClean="0"/>
              <a:t>692 properties have lack masonries hence the area is 0</a:t>
            </a:r>
            <a:endParaRPr lang="en-IN" sz="1400" dirty="0"/>
          </a:p>
        </p:txBody>
      </p:sp>
      <p:cxnSp>
        <p:nvCxnSpPr>
          <p:cNvPr id="14" name="Straight Arrow Connector 13"/>
          <p:cNvCxnSpPr/>
          <p:nvPr/>
        </p:nvCxnSpPr>
        <p:spPr>
          <a:xfrm>
            <a:off x="7017142" y="4503543"/>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98105" y="5007598"/>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281369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11025"/>
            <a:ext cx="3024336" cy="923330"/>
          </a:xfrm>
          <a:prstGeom prst="rect">
            <a:avLst/>
          </a:prstGeom>
        </p:spPr>
        <p:txBody>
          <a:bodyPr wrap="square">
            <a:spAutoFit/>
          </a:bodyPr>
          <a:lstStyle/>
          <a:p>
            <a:pPr algn="ctr"/>
            <a:r>
              <a:rPr lang="en-IN" b="1" u="sng" dirty="0" err="1" smtClean="0"/>
              <a:t>ExterQual</a:t>
            </a:r>
            <a:endParaRPr lang="en-IN" b="1" u="sng" dirty="0" smtClean="0"/>
          </a:p>
          <a:p>
            <a:pPr algn="ctr"/>
            <a:r>
              <a:rPr lang="en-IN" dirty="0" smtClean="0"/>
              <a:t>Evaluates the quality of the material on the exterior</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046"/>
          <a:stretch/>
        </p:blipFill>
        <p:spPr>
          <a:xfrm>
            <a:off x="0" y="1082206"/>
            <a:ext cx="3436640" cy="2611665"/>
          </a:xfrm>
          <a:prstGeom prst="rect">
            <a:avLst/>
          </a:prstGeom>
        </p:spPr>
      </p:pic>
      <p:sp>
        <p:nvSpPr>
          <p:cNvPr id="4" name="Rectangle 1"/>
          <p:cNvSpPr>
            <a:spLocks noChangeArrowheads="1"/>
          </p:cNvSpPr>
          <p:nvPr/>
        </p:nvSpPr>
        <p:spPr bwMode="auto">
          <a:xfrm>
            <a:off x="112525" y="3856678"/>
            <a:ext cx="322062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717 properties have TA (average/typical)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397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dirty="0" smtClean="0">
                <a:ln>
                  <a:noFill/>
                </a:ln>
                <a:solidFill>
                  <a:srgbClr val="000000"/>
                </a:solidFill>
                <a:effectLst/>
                <a:cs typeface="Courier New" pitchFamily="49" charset="0"/>
              </a:rPr>
              <a:t> (good)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43 properties</a:t>
            </a:r>
            <a:r>
              <a:rPr kumimoji="0" lang="en-US" sz="1200" b="0" i="0" u="none" strike="noStrike" cap="none" normalizeH="0" dirty="0" smtClean="0">
                <a:ln>
                  <a:noFill/>
                </a:ln>
                <a:solidFill>
                  <a:srgbClr val="000000"/>
                </a:solidFill>
                <a:effectLst/>
                <a:cs typeface="Courier New" pitchFamily="49" charset="0"/>
              </a:rPr>
              <a:t> have Ex (Excellent)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a:t>
            </a:r>
            <a:r>
              <a:rPr kumimoji="0" lang="en-US" sz="1200" b="0" i="0" u="none" strike="noStrike" cap="none" normalizeH="0" baseline="0" dirty="0" smtClean="0">
                <a:ln>
                  <a:noFill/>
                </a:ln>
                <a:solidFill>
                  <a:schemeClr val="tx1"/>
                </a:solidFill>
                <a:effectLst/>
                <a:cs typeface="Arial" pitchFamily="34" charset="0"/>
              </a:rPr>
              <a:t> properties have</a:t>
            </a:r>
            <a:r>
              <a:rPr kumimoji="0" lang="en-US" sz="1200" b="0" i="0" u="none" strike="noStrike" cap="none" normalizeH="0" dirty="0" smtClean="0">
                <a:ln>
                  <a:noFill/>
                </a:ln>
                <a:solidFill>
                  <a:schemeClr val="tx1"/>
                </a:solidFill>
                <a:effectLst/>
                <a:cs typeface="Arial" pitchFamily="34" charset="0"/>
              </a:rPr>
              <a:t> </a:t>
            </a:r>
            <a:r>
              <a:rPr kumimoji="0" lang="en-US" sz="1200" b="0" i="0" u="none" strike="noStrike" cap="none" normalizeH="0" dirty="0" err="1" smtClean="0">
                <a:ln>
                  <a:noFill/>
                </a:ln>
                <a:solidFill>
                  <a:schemeClr val="tx1"/>
                </a:solidFill>
                <a:effectLst/>
                <a:cs typeface="Arial" pitchFamily="34" charset="0"/>
              </a:rPr>
              <a:t>Fa</a:t>
            </a:r>
            <a:r>
              <a:rPr kumimoji="0" lang="en-US" sz="1200" b="0" i="0" u="none" strike="noStrike" cap="none" normalizeH="0" dirty="0" smtClean="0">
                <a:ln>
                  <a:noFill/>
                </a:ln>
                <a:solidFill>
                  <a:schemeClr val="tx1"/>
                </a:solidFill>
                <a:effectLst/>
                <a:cs typeface="Arial" pitchFamily="34" charset="0"/>
              </a:rPr>
              <a:t> (fair) exterior</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853358" y="474512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340" y="5233161"/>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2"/>
          <p:cNvSpPr>
            <a:spLocks noChangeArrowheads="1"/>
          </p:cNvSpPr>
          <p:nvPr/>
        </p:nvSpPr>
        <p:spPr bwMode="auto">
          <a:xfrm>
            <a:off x="4705609" y="303358"/>
            <a:ext cx="446449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ExterCond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Evaluates the present condition of the material on the exterior</a:t>
            </a:r>
            <a:r>
              <a:rPr kumimoji="0" lang="en-US" i="0" strike="noStrike" cap="none" normalizeH="0" baseline="0" dirty="0" smtClean="0">
                <a:ln>
                  <a:noFill/>
                </a:ln>
                <a:solidFill>
                  <a:schemeClr val="tx1"/>
                </a:solidFill>
                <a:effectLst/>
                <a:cs typeface="Arial" pitchFamily="34" charset="0"/>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074"/>
          <a:stretch/>
        </p:blipFill>
        <p:spPr>
          <a:xfrm>
            <a:off x="4572000" y="1082206"/>
            <a:ext cx="4351297" cy="2682027"/>
          </a:xfrm>
          <a:prstGeom prst="rect">
            <a:avLst/>
          </a:prstGeom>
        </p:spPr>
      </p:pic>
      <p:sp>
        <p:nvSpPr>
          <p:cNvPr id="10" name="Rectangle 3"/>
          <p:cNvSpPr>
            <a:spLocks noChangeArrowheads="1"/>
          </p:cNvSpPr>
          <p:nvPr/>
        </p:nvSpPr>
        <p:spPr bwMode="auto">
          <a:xfrm>
            <a:off x="5270637" y="3856678"/>
            <a:ext cx="333443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1022 properties</a:t>
            </a:r>
            <a:r>
              <a:rPr kumimoji="0" lang="en-US" sz="1200" b="0" i="0" u="none" strike="noStrike" cap="none" normalizeH="0" dirty="0" smtClean="0">
                <a:ln>
                  <a:noFill/>
                </a:ln>
                <a:solidFill>
                  <a:srgbClr val="000000"/>
                </a:solidFill>
                <a:effectLst/>
                <a:cs typeface="Courier New" pitchFamily="49" charset="0"/>
              </a:rPr>
              <a:t> have TA (average/typical) exterior</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117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baseline="0" dirty="0" smtClean="0">
                <a:ln>
                  <a:noFill/>
                </a:ln>
                <a:solidFill>
                  <a:srgbClr val="000000"/>
                </a:solidFill>
                <a:effectLst/>
                <a:cs typeface="Courier New" pitchFamily="49" charset="0"/>
              </a:rPr>
              <a:t> (good)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26 properties have (fair) exterior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 properties have Ex (excellent)</a:t>
            </a:r>
            <a:r>
              <a:rPr kumimoji="0" lang="en-US" sz="1200" b="0" i="0" u="none" strike="noStrike" cap="none" normalizeH="0" dirty="0" smtClean="0">
                <a:ln>
                  <a:noFill/>
                </a:ln>
                <a:solidFill>
                  <a:srgbClr val="000000"/>
                </a:solidFill>
                <a:effectLst/>
                <a:cs typeface="Courier New" pitchFamily="49" charset="0"/>
              </a:rPr>
              <a:t> exterior</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Po (poor) exterior</a:t>
            </a:r>
          </a:p>
        </p:txBody>
      </p:sp>
      <p:cxnSp>
        <p:nvCxnSpPr>
          <p:cNvPr id="11" name="Straight Arrow Connector 10"/>
          <p:cNvCxnSpPr/>
          <p:nvPr/>
        </p:nvCxnSpPr>
        <p:spPr>
          <a:xfrm>
            <a:off x="6542695" y="474512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17677" y="5233161"/>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99818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1581" y="175583"/>
            <a:ext cx="186910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Foundation</a:t>
            </a: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Type of foundation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698"/>
          <a:stretch/>
        </p:blipFill>
        <p:spPr>
          <a:xfrm>
            <a:off x="0" y="676426"/>
            <a:ext cx="3952647" cy="2457258"/>
          </a:xfrm>
          <a:prstGeom prst="rect">
            <a:avLst/>
          </a:prstGeom>
        </p:spPr>
      </p:pic>
      <p:sp>
        <p:nvSpPr>
          <p:cNvPr id="4" name="Rectangle 2"/>
          <p:cNvSpPr>
            <a:spLocks noChangeArrowheads="1"/>
          </p:cNvSpPr>
          <p:nvPr/>
        </p:nvSpPr>
        <p:spPr bwMode="auto">
          <a:xfrm>
            <a:off x="136178" y="3383126"/>
            <a:ext cx="370505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516 properties have </a:t>
            </a:r>
            <a:r>
              <a:rPr kumimoji="0" lang="en-US" sz="1200" b="0" i="0" u="none" strike="noStrike" cap="none" normalizeH="0" baseline="0" dirty="0" err="1" smtClean="0">
                <a:ln>
                  <a:noFill/>
                </a:ln>
                <a:solidFill>
                  <a:srgbClr val="000000"/>
                </a:solidFill>
                <a:effectLst/>
                <a:cs typeface="Courier New" pitchFamily="49" charset="0"/>
              </a:rPr>
              <a:t>Cblock</a:t>
            </a:r>
            <a:r>
              <a:rPr kumimoji="0" lang="en-US" sz="1200" b="0" i="0" u="none" strike="noStrike" cap="none" normalizeH="0" baseline="0" dirty="0" smtClean="0">
                <a:ln>
                  <a:noFill/>
                </a:ln>
                <a:solidFill>
                  <a:srgbClr val="000000"/>
                </a:solidFill>
                <a:effectLst/>
                <a:cs typeface="Courier New" pitchFamily="49" charset="0"/>
              </a:rPr>
              <a:t> (Cinder Block) foundation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513 properties have </a:t>
            </a:r>
            <a:r>
              <a:rPr kumimoji="0" lang="en-US" sz="1200" b="0" i="0" u="none" strike="noStrike" cap="none" normalizeH="0" baseline="0" dirty="0" err="1" smtClean="0">
                <a:ln>
                  <a:noFill/>
                </a:ln>
                <a:solidFill>
                  <a:srgbClr val="000000"/>
                </a:solidFill>
                <a:effectLst/>
                <a:cs typeface="Courier New" pitchFamily="49" charset="0"/>
              </a:rPr>
              <a:t>Pconc</a:t>
            </a:r>
            <a:r>
              <a:rPr kumimoji="0" lang="en-US" sz="1200" b="0" i="0" u="none" strike="noStrike" cap="none" normalizeH="0" baseline="0" dirty="0" smtClean="0">
                <a:ln>
                  <a:noFill/>
                </a:ln>
                <a:solidFill>
                  <a:srgbClr val="000000"/>
                </a:solidFill>
                <a:effectLst/>
                <a:cs typeface="Courier New" pitchFamily="49" charset="0"/>
              </a:rPr>
              <a:t> (Poured </a:t>
            </a:r>
            <a:r>
              <a:rPr kumimoji="0" lang="en-US" sz="1200" b="0" i="0" u="none" strike="noStrike" cap="none" normalizeH="0" baseline="0" dirty="0" err="1" smtClean="0">
                <a:ln>
                  <a:noFill/>
                </a:ln>
                <a:solidFill>
                  <a:srgbClr val="000000"/>
                </a:solidFill>
                <a:effectLst/>
                <a:cs typeface="Courier New" pitchFamily="49" charset="0"/>
              </a:rPr>
              <a:t>Contrete</a:t>
            </a:r>
            <a:r>
              <a:rPr kumimoji="0" lang="en-US" sz="1200" b="0" i="0" u="none" strike="noStrike" cap="none" normalizeH="0" baseline="0" dirty="0" smtClean="0">
                <a:ln>
                  <a:noFill/>
                </a:ln>
                <a:solidFill>
                  <a:srgbClr val="000000"/>
                </a:solidFill>
                <a:effectLst/>
                <a:cs typeface="Courier New" pitchFamily="49" charset="0"/>
              </a:rPr>
              <a:t>) foundation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112 properties have </a:t>
            </a:r>
            <a:r>
              <a:rPr kumimoji="0" lang="en-US" sz="1200" b="0" i="0" u="none" strike="noStrike" cap="none" normalizeH="0" baseline="0" dirty="0" err="1" smtClean="0">
                <a:ln>
                  <a:noFill/>
                </a:ln>
                <a:solidFill>
                  <a:srgbClr val="000000"/>
                </a:solidFill>
                <a:effectLst/>
                <a:cs typeface="Courier New" pitchFamily="49" charset="0"/>
              </a:rPr>
              <a:t>BrkTil</a:t>
            </a:r>
            <a:r>
              <a:rPr kumimoji="0" lang="en-US" sz="1200" b="0" i="0" u="none" strike="noStrike" cap="none" normalizeH="0" baseline="0" dirty="0" smtClean="0">
                <a:ln>
                  <a:noFill/>
                </a:ln>
                <a:solidFill>
                  <a:srgbClr val="000000"/>
                </a:solidFill>
                <a:effectLst/>
                <a:cs typeface="Courier New" pitchFamily="49" charset="0"/>
              </a:rPr>
              <a:t> (Brick &amp; Tile) foundation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21 properties</a:t>
            </a:r>
            <a:r>
              <a:rPr kumimoji="0" lang="en-US" sz="1200" b="0" i="0" u="none" strike="noStrike" cap="none" normalizeH="0" dirty="0" smtClean="0">
                <a:ln>
                  <a:noFill/>
                </a:ln>
                <a:solidFill>
                  <a:srgbClr val="000000"/>
                </a:solidFill>
                <a:effectLst/>
                <a:cs typeface="Courier New" pitchFamily="49" charset="0"/>
              </a:rPr>
              <a:t> have </a:t>
            </a:r>
            <a:r>
              <a:rPr lang="en-US" sz="1200" dirty="0">
                <a:solidFill>
                  <a:srgbClr val="000000"/>
                </a:solidFill>
                <a:cs typeface="Courier New" pitchFamily="49" charset="0"/>
              </a:rPr>
              <a:t>S</a:t>
            </a:r>
            <a:r>
              <a:rPr kumimoji="0" lang="en-US" sz="1200" b="0" i="0" u="none" strike="noStrike" cap="none" normalizeH="0" dirty="0" smtClean="0">
                <a:ln>
                  <a:noFill/>
                </a:ln>
                <a:solidFill>
                  <a:srgbClr val="000000"/>
                </a:solidFill>
                <a:effectLst/>
                <a:cs typeface="Courier New" pitchFamily="49" charset="0"/>
              </a:rPr>
              <a:t>lab foundation</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 properties have Stone foundation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wood foundation</a:t>
            </a:r>
          </a:p>
        </p:txBody>
      </p:sp>
      <p:cxnSp>
        <p:nvCxnSpPr>
          <p:cNvPr id="6" name="Straight Arrow Connector 5"/>
          <p:cNvCxnSpPr/>
          <p:nvPr/>
        </p:nvCxnSpPr>
        <p:spPr>
          <a:xfrm>
            <a:off x="1866933" y="458051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915" y="506854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5076056" y="175583"/>
            <a:ext cx="360746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BsmtQual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Evaluates the height of the basement</a:t>
            </a:r>
            <a:r>
              <a:rPr kumimoji="0" lang="en-US" i="0" strike="noStrike" cap="none" normalizeH="0" baseline="0" dirty="0" smtClean="0">
                <a:ln>
                  <a:noFill/>
                </a:ln>
                <a:solidFill>
                  <a:schemeClr val="tx1"/>
                </a:solidFill>
                <a:effectLst/>
                <a:cs typeface="Arial" pitchFamily="34" charset="0"/>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411"/>
          <a:stretch/>
        </p:blipFill>
        <p:spPr>
          <a:xfrm>
            <a:off x="4603145" y="708788"/>
            <a:ext cx="4398029" cy="2392534"/>
          </a:xfrm>
          <a:prstGeom prst="rect">
            <a:avLst/>
          </a:prstGeom>
        </p:spPr>
      </p:pic>
      <p:sp>
        <p:nvSpPr>
          <p:cNvPr id="10" name="Rectangle 4"/>
          <p:cNvSpPr>
            <a:spLocks noChangeArrowheads="1"/>
          </p:cNvSpPr>
          <p:nvPr/>
        </p:nvSpPr>
        <p:spPr bwMode="auto">
          <a:xfrm>
            <a:off x="4931382" y="3290793"/>
            <a:ext cx="423968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517 properties have TA (typical (80-89 inches)) basement height) </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498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baseline="0" dirty="0" smtClean="0">
                <a:ln>
                  <a:noFill/>
                </a:ln>
                <a:solidFill>
                  <a:srgbClr val="000000"/>
                </a:solidFill>
                <a:effectLst/>
                <a:cs typeface="Courier New" pitchFamily="49" charset="0"/>
              </a:rPr>
              <a:t> (good (90-99 inches) basement height)</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94 properties have Ex (excellent</a:t>
            </a:r>
            <a:r>
              <a:rPr kumimoji="0" lang="en-US" sz="1200" b="0" i="0" u="none" strike="noStrike" cap="none" normalizeH="0" dirty="0" smtClean="0">
                <a:ln>
                  <a:noFill/>
                </a:ln>
                <a:solidFill>
                  <a:srgbClr val="000000"/>
                </a:solidFill>
                <a:effectLst/>
                <a:cs typeface="Courier New" pitchFamily="49" charset="0"/>
              </a:rPr>
              <a:t> (100+ inches) basement height)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29</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chemeClr val="tx1"/>
                </a:solidFill>
                <a:effectLst/>
                <a:cs typeface="Arial" pitchFamily="34" charset="0"/>
              </a:rPr>
              <a:t>Fa</a:t>
            </a:r>
            <a:r>
              <a:rPr kumimoji="0" lang="en-US" sz="1200" b="0" i="0" u="none" strike="noStrike" cap="none" normalizeH="0" baseline="0" dirty="0" smtClean="0">
                <a:ln>
                  <a:noFill/>
                </a:ln>
                <a:solidFill>
                  <a:schemeClr val="tx1"/>
                </a:solidFill>
                <a:effectLst/>
                <a:cs typeface="Arial" pitchFamily="34" charset="0"/>
              </a:rPr>
              <a:t> (fair (70-79 inches) basement height)</a:t>
            </a:r>
          </a:p>
          <a:p>
            <a:pPr marL="171450" lvl="0" indent="-171450" fontAlgn="base">
              <a:spcBef>
                <a:spcPct val="0"/>
              </a:spcBef>
              <a:spcAft>
                <a:spcPct val="0"/>
              </a:spcAft>
              <a:buFont typeface="Arial" pitchFamily="34" charset="0"/>
              <a:buChar char="•"/>
            </a:pPr>
            <a:r>
              <a:rPr lang="en-US" sz="1200" dirty="0" smtClean="0">
                <a:cs typeface="Arial" pitchFamily="34" charset="0"/>
              </a:rPr>
              <a:t>30 properties have No basement</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11" name="Straight Arrow Connector 10"/>
          <p:cNvCxnSpPr/>
          <p:nvPr/>
        </p:nvCxnSpPr>
        <p:spPr>
          <a:xfrm>
            <a:off x="6686286" y="457563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61268" y="506366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576501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97412" y="108354"/>
            <a:ext cx="284380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Evaluates the general condition of the basement</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1" y="939351"/>
            <a:ext cx="4030348" cy="2175389"/>
          </a:xfrm>
          <a:prstGeom prst="rect">
            <a:avLst/>
          </a:prstGeom>
        </p:spPr>
      </p:pic>
      <p:sp>
        <p:nvSpPr>
          <p:cNvPr id="4" name="Rectangle 2"/>
          <p:cNvSpPr>
            <a:spLocks noChangeArrowheads="1"/>
          </p:cNvSpPr>
          <p:nvPr/>
        </p:nvSpPr>
        <p:spPr bwMode="auto">
          <a:xfrm>
            <a:off x="208288" y="3195520"/>
            <a:ext cx="382205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1041 properties have TA (Typical - slight dampness allowed) basement condition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56 properties have </a:t>
            </a:r>
            <a:r>
              <a:rPr kumimoji="0" lang="en-US" sz="1200" b="0" i="0" u="none" strike="noStrike" cap="none" normalizeH="0" baseline="0" dirty="0" err="1" smtClean="0">
                <a:ln>
                  <a:noFill/>
                </a:ln>
                <a:solidFill>
                  <a:srgbClr val="000000"/>
                </a:solidFill>
                <a:effectLst/>
                <a:cs typeface="Courier New" pitchFamily="49" charset="0"/>
              </a:rPr>
              <a:t>Gd</a:t>
            </a:r>
            <a:r>
              <a:rPr kumimoji="0" lang="en-US" sz="1200" b="0" i="0" u="none" strike="noStrike" cap="none" normalizeH="0" baseline="0" dirty="0" smtClean="0">
                <a:ln>
                  <a:noFill/>
                </a:ln>
                <a:solidFill>
                  <a:srgbClr val="000000"/>
                </a:solidFill>
                <a:effectLst/>
                <a:cs typeface="Courier New" pitchFamily="49" charset="0"/>
              </a:rPr>
              <a:t> (good) basement condition</a:t>
            </a: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39 properties have </a:t>
            </a:r>
            <a:r>
              <a:rPr kumimoji="0" lang="en-US" sz="1200" b="0" i="0" u="none" strike="noStrike" cap="none" normalizeH="0" baseline="0" dirty="0" err="1" smtClean="0">
                <a:ln>
                  <a:noFill/>
                </a:ln>
                <a:solidFill>
                  <a:srgbClr val="000000"/>
                </a:solidFill>
                <a:effectLst/>
                <a:cs typeface="Courier New" pitchFamily="49" charset="0"/>
              </a:rPr>
              <a:t>Fa</a:t>
            </a:r>
            <a:r>
              <a:rPr kumimoji="0" lang="en-US" sz="1200" b="0" i="0" u="none" strike="noStrike" cap="none" normalizeH="0" baseline="0" dirty="0" smtClean="0">
                <a:ln>
                  <a:noFill/>
                </a:ln>
                <a:solidFill>
                  <a:srgbClr val="000000"/>
                </a:solidFill>
                <a:effectLst/>
                <a:cs typeface="Courier New" pitchFamily="49" charset="0"/>
              </a:rPr>
              <a:t> (fair </a:t>
            </a:r>
            <a:r>
              <a:rPr kumimoji="0" lang="en-IN" sz="1200" b="0" i="0" u="none" strike="noStrike" cap="none" normalizeH="0" baseline="0" dirty="0" smtClean="0">
                <a:ln>
                  <a:noFill/>
                </a:ln>
                <a:solidFill>
                  <a:srgbClr val="000000"/>
                </a:solidFill>
                <a:effectLst/>
                <a:cs typeface="Courier New" pitchFamily="49" charset="0"/>
              </a:rPr>
              <a:t> - dampness or some cracking or settling</a:t>
            </a:r>
            <a:r>
              <a:rPr kumimoji="0" lang="en-US" sz="1200" b="0" i="0" u="none" strike="noStrike" cap="none" normalizeH="0" baseline="0" dirty="0" smtClean="0">
                <a:ln>
                  <a:noFill/>
                </a:ln>
                <a:solidFill>
                  <a:srgbClr val="000000"/>
                </a:solidFill>
                <a:effectLst/>
                <a:cs typeface="Courier New" pitchFamily="49" charset="0"/>
              </a:rPr>
              <a:t>) basement condition</a:t>
            </a: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2</a:t>
            </a:r>
            <a:r>
              <a:rPr kumimoji="0" lang="en-US" sz="1200" b="0" i="0" u="none" strike="noStrike" cap="none" normalizeH="0" baseline="0" dirty="0" smtClean="0">
                <a:ln>
                  <a:noFill/>
                </a:ln>
                <a:solidFill>
                  <a:schemeClr val="tx1"/>
                </a:solidFill>
                <a:effectLst/>
                <a:cs typeface="Arial" pitchFamily="34" charset="0"/>
              </a:rPr>
              <a:t> properties</a:t>
            </a:r>
            <a:r>
              <a:rPr kumimoji="0" lang="en-US" sz="1200" b="0" i="0" u="none" strike="noStrike" cap="none" normalizeH="0" dirty="0" smtClean="0">
                <a:ln>
                  <a:noFill/>
                </a:ln>
                <a:solidFill>
                  <a:schemeClr val="tx1"/>
                </a:solidFill>
                <a:effectLst/>
                <a:cs typeface="Arial" pitchFamily="34" charset="0"/>
              </a:rPr>
              <a:t> have Po (poor </a:t>
            </a:r>
            <a:r>
              <a:rPr kumimoji="0" lang="en-IN" sz="1200" b="0" i="0" u="none" strike="noStrike" cap="none" normalizeH="0" dirty="0" smtClean="0">
                <a:ln>
                  <a:noFill/>
                </a:ln>
                <a:solidFill>
                  <a:schemeClr val="tx1"/>
                </a:solidFill>
                <a:effectLst/>
                <a:cs typeface="Arial" pitchFamily="34" charset="0"/>
              </a:rPr>
              <a:t>- severe cracking, settling, or wetness) basement condition</a:t>
            </a:r>
          </a:p>
          <a:p>
            <a:pPr marL="285750" lvl="0" indent="-285750" fontAlgn="base">
              <a:spcBef>
                <a:spcPct val="0"/>
              </a:spcBef>
              <a:spcAft>
                <a:spcPct val="0"/>
              </a:spcAft>
              <a:buFont typeface="Arial" pitchFamily="34" charset="0"/>
              <a:buChar char="•"/>
            </a:pPr>
            <a:r>
              <a:rPr lang="en-IN" sz="1200" baseline="0" dirty="0" smtClean="0">
                <a:cs typeface="Arial" pitchFamily="34" charset="0"/>
              </a:rPr>
              <a:t>30 properties have No Basement</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5" name="Straight Arrow Connector 4"/>
          <p:cNvCxnSpPr/>
          <p:nvPr/>
        </p:nvCxnSpPr>
        <p:spPr>
          <a:xfrm>
            <a:off x="1866933" y="467284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1915" y="506854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6"/>
          <p:cNvSpPr/>
          <p:nvPr/>
        </p:nvSpPr>
        <p:spPr>
          <a:xfrm>
            <a:off x="4932040" y="108354"/>
            <a:ext cx="3869457" cy="646331"/>
          </a:xfrm>
          <a:prstGeom prst="rect">
            <a:avLst/>
          </a:prstGeom>
        </p:spPr>
        <p:txBody>
          <a:bodyPr wrap="none">
            <a:spAutoFit/>
          </a:bodyPr>
          <a:lstStyle/>
          <a:p>
            <a:pPr algn="ctr"/>
            <a:r>
              <a:rPr lang="en-IN" b="1" u="sng" dirty="0" err="1" smtClean="0"/>
              <a:t>BsmtExposure</a:t>
            </a:r>
            <a:endParaRPr lang="en-IN" b="1" u="sng" dirty="0" smtClean="0"/>
          </a:p>
          <a:p>
            <a:pPr algn="ctr"/>
            <a:r>
              <a:rPr lang="en-IN" dirty="0" smtClean="0"/>
              <a:t>Refers to walkout or garden level walls</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385"/>
          <a:stretch/>
        </p:blipFill>
        <p:spPr>
          <a:xfrm>
            <a:off x="4355975" y="754686"/>
            <a:ext cx="4815555" cy="2360054"/>
          </a:xfrm>
          <a:prstGeom prst="rect">
            <a:avLst/>
          </a:prstGeom>
        </p:spPr>
      </p:pic>
      <p:sp>
        <p:nvSpPr>
          <p:cNvPr id="9" name="Rectangle 8"/>
          <p:cNvSpPr/>
          <p:nvPr/>
        </p:nvSpPr>
        <p:spPr>
          <a:xfrm>
            <a:off x="4973666" y="3426352"/>
            <a:ext cx="4211960" cy="1200329"/>
          </a:xfrm>
          <a:prstGeom prst="rect">
            <a:avLst/>
          </a:prstGeom>
        </p:spPr>
        <p:txBody>
          <a:bodyPr wrap="square">
            <a:spAutoFit/>
          </a:bodyPr>
          <a:lstStyle/>
          <a:p>
            <a:pPr marL="171450" indent="-171450">
              <a:buFont typeface="Arial" pitchFamily="34" charset="0"/>
              <a:buChar char="•"/>
            </a:pPr>
            <a:r>
              <a:rPr lang="nn-NO" sz="1200" dirty="0" smtClean="0"/>
              <a:t>No 756 properties  No (do not have any exposure )</a:t>
            </a:r>
          </a:p>
          <a:p>
            <a:pPr marL="171450" indent="-171450">
              <a:buFont typeface="Arial" pitchFamily="34" charset="0"/>
              <a:buChar char="•"/>
            </a:pPr>
            <a:r>
              <a:rPr lang="nn-NO" sz="1200" dirty="0" smtClean="0"/>
              <a:t>Av 180 properties have Av (</a:t>
            </a:r>
            <a:r>
              <a:rPr lang="en-IN" sz="1200" dirty="0" smtClean="0"/>
              <a:t>Average Exposure (split levels or foyers typically score average or above))</a:t>
            </a:r>
            <a:endParaRPr lang="nn-NO" sz="1200" dirty="0" smtClean="0"/>
          </a:p>
          <a:p>
            <a:pPr marL="171450" indent="-171450">
              <a:buFont typeface="Arial" pitchFamily="34" charset="0"/>
              <a:buChar char="•"/>
            </a:pPr>
            <a:r>
              <a:rPr lang="nn-NO" sz="1200" dirty="0" smtClean="0"/>
              <a:t>Gd 108 properties have Gd (good) exposure</a:t>
            </a:r>
          </a:p>
          <a:p>
            <a:pPr marL="171450" indent="-171450">
              <a:buFont typeface="Arial" pitchFamily="34" charset="0"/>
              <a:buChar char="•"/>
            </a:pPr>
            <a:r>
              <a:rPr lang="nn-NO" sz="1200" dirty="0" smtClean="0"/>
              <a:t>Mn 93 properties have Mn (minimum) exposure</a:t>
            </a:r>
          </a:p>
          <a:p>
            <a:pPr marL="171450" indent="-171450">
              <a:buFont typeface="Arial" pitchFamily="34" charset="0"/>
              <a:buChar char="•"/>
            </a:pPr>
            <a:r>
              <a:rPr lang="nn-NO" sz="1200" dirty="0" smtClean="0"/>
              <a:t>31 properties have No basement</a:t>
            </a:r>
            <a:endParaRPr lang="en-IN" sz="1200" dirty="0"/>
          </a:p>
        </p:txBody>
      </p:sp>
      <p:cxnSp>
        <p:nvCxnSpPr>
          <p:cNvPr id="11" name="Straight Arrow Connector 10"/>
          <p:cNvCxnSpPr/>
          <p:nvPr/>
        </p:nvCxnSpPr>
        <p:spPr>
          <a:xfrm>
            <a:off x="6691904" y="458051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66886" y="506854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06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57742"/>
            <a:ext cx="314586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BsmtFinType1</a:t>
            </a: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Rating of basement finished area</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1" y="582869"/>
            <a:ext cx="4030347" cy="2302783"/>
          </a:xfrm>
          <a:prstGeom prst="rect">
            <a:avLst/>
          </a:prstGeom>
        </p:spPr>
      </p:pic>
      <p:sp>
        <p:nvSpPr>
          <p:cNvPr id="4" name="Rectangle 2"/>
          <p:cNvSpPr>
            <a:spLocks noChangeArrowheads="1"/>
          </p:cNvSpPr>
          <p:nvPr/>
        </p:nvSpPr>
        <p:spPr bwMode="auto">
          <a:xfrm>
            <a:off x="32370" y="3000384"/>
            <a:ext cx="3997976"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err="1" smtClean="0">
                <a:ln>
                  <a:noFill/>
                </a:ln>
                <a:solidFill>
                  <a:srgbClr val="000000"/>
                </a:solidFill>
                <a:effectLst/>
                <a:cs typeface="Courier New" pitchFamily="49" charset="0"/>
              </a:rPr>
              <a:t>Unf</a:t>
            </a:r>
            <a:r>
              <a:rPr kumimoji="0" lang="en-US" sz="1200" b="0" i="0" u="none" strike="noStrike" cap="none" normalizeH="0" baseline="0" dirty="0" smtClean="0">
                <a:ln>
                  <a:noFill/>
                </a:ln>
                <a:solidFill>
                  <a:srgbClr val="000000"/>
                </a:solidFill>
                <a:effectLst/>
                <a:cs typeface="Courier New" pitchFamily="49" charset="0"/>
              </a:rPr>
              <a:t> 345 properties have</a:t>
            </a:r>
            <a:r>
              <a:rPr kumimoji="0" lang="en-US" sz="1200" b="0" i="0" u="none" strike="noStrike" cap="none" normalizeH="0" dirty="0" smtClean="0">
                <a:ln>
                  <a:noFill/>
                </a:ln>
                <a:solidFill>
                  <a:srgbClr val="000000"/>
                </a:solidFill>
                <a:effectLst/>
                <a:cs typeface="Courier New" pitchFamily="49" charset="0"/>
              </a:rPr>
              <a:t> </a:t>
            </a:r>
            <a:r>
              <a:rPr kumimoji="0" lang="en-US" sz="1200" b="0" i="0" u="none" strike="noStrike" cap="none" normalizeH="0" dirty="0" err="1" smtClean="0">
                <a:ln>
                  <a:noFill/>
                </a:ln>
                <a:solidFill>
                  <a:srgbClr val="000000"/>
                </a:solidFill>
                <a:effectLst/>
                <a:cs typeface="Courier New" pitchFamily="49" charset="0"/>
              </a:rPr>
              <a:t>Unf</a:t>
            </a:r>
            <a:r>
              <a:rPr kumimoji="0" lang="en-US" sz="1200" b="0" i="0" u="none" strike="noStrike" cap="none" normalizeH="0" dirty="0" smtClean="0">
                <a:ln>
                  <a:noFill/>
                </a:ln>
                <a:solidFill>
                  <a:srgbClr val="000000"/>
                </a:solidFill>
                <a:effectLst/>
                <a:cs typeface="Courier New" pitchFamily="49" charset="0"/>
              </a:rPr>
              <a:t> (unfinished) basement</a:t>
            </a:r>
            <a:r>
              <a:rPr kumimoji="0" lang="en-US" sz="1200" b="0" i="0" u="none" strike="noStrike" cap="none" normalizeH="0" baseline="0" dirty="0" smtClean="0">
                <a:ln>
                  <a:noFill/>
                </a:ln>
                <a:solidFill>
                  <a:srgbClr val="000000"/>
                </a:solidFill>
                <a:effectLst/>
                <a:cs typeface="Courier New" pitchFamily="49" charset="0"/>
              </a:rPr>
              <a:t> </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GLQ 330 properties have GLQ (good living quarters) basement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ALQ 174 properties have ALQ (average</a:t>
            </a:r>
            <a:r>
              <a:rPr kumimoji="0" lang="en-US" sz="1200" b="0" i="0" u="none" strike="noStrike" cap="none" normalizeH="0" dirty="0" smtClean="0">
                <a:ln>
                  <a:noFill/>
                </a:ln>
                <a:solidFill>
                  <a:srgbClr val="000000"/>
                </a:solidFill>
                <a:effectLst/>
                <a:cs typeface="Courier New" pitchFamily="49" charset="0"/>
              </a:rPr>
              <a:t> living quarters) basement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BLQ 121 properties have BLQ (below</a:t>
            </a:r>
            <a:r>
              <a:rPr kumimoji="0" lang="en-US" sz="1200" b="0" i="0" u="none" strike="noStrike" cap="none" normalizeH="0" dirty="0" smtClean="0">
                <a:ln>
                  <a:noFill/>
                </a:ln>
                <a:solidFill>
                  <a:srgbClr val="000000"/>
                </a:solidFill>
                <a:effectLst/>
                <a:cs typeface="Courier New" pitchFamily="49" charset="0"/>
              </a:rPr>
              <a:t> average living quarters) basement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smtClean="0">
                <a:ln>
                  <a:noFill/>
                </a:ln>
                <a:solidFill>
                  <a:srgbClr val="000000"/>
                </a:solidFill>
                <a:effectLst/>
                <a:cs typeface="Courier New" pitchFamily="49" charset="0"/>
              </a:rPr>
              <a:t>Rec 109 properties have Rec</a:t>
            </a:r>
            <a:r>
              <a:rPr kumimoji="0" lang="en-US" sz="1200" b="0" i="0" u="none" strike="noStrike" cap="none" normalizeH="0" dirty="0" smtClean="0">
                <a:ln>
                  <a:noFill/>
                </a:ln>
                <a:solidFill>
                  <a:srgbClr val="000000"/>
                </a:solidFill>
                <a:effectLst/>
                <a:cs typeface="Courier New" pitchFamily="49" charset="0"/>
              </a:rPr>
              <a:t> (average rec room) basement</a:t>
            </a:r>
            <a:endParaRPr kumimoji="0" lang="en-US" sz="1200" b="0" i="0" u="none" strike="noStrike" cap="none" normalizeH="0" baseline="0" dirty="0" smtClean="0">
              <a:ln>
                <a:noFill/>
              </a:ln>
              <a:solidFill>
                <a:srgbClr val="000000"/>
              </a:solidFill>
              <a:effectLst/>
              <a:cs typeface="Courier New" pitchFamily="49"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err="1" smtClean="0">
                <a:ln>
                  <a:noFill/>
                </a:ln>
                <a:solidFill>
                  <a:srgbClr val="000000"/>
                </a:solidFill>
                <a:effectLst/>
                <a:cs typeface="Courier New" pitchFamily="49" charset="0"/>
              </a:rPr>
              <a:t>LwQ</a:t>
            </a:r>
            <a:r>
              <a:rPr kumimoji="0" lang="en-US" sz="1200" b="0" i="0" u="none" strike="noStrike" cap="none" normalizeH="0" baseline="0" dirty="0" smtClean="0">
                <a:ln>
                  <a:noFill/>
                </a:ln>
                <a:solidFill>
                  <a:srgbClr val="000000"/>
                </a:solidFill>
                <a:effectLst/>
                <a:cs typeface="Courier New" pitchFamily="49" charset="0"/>
              </a:rPr>
              <a:t> 59</a:t>
            </a:r>
            <a:r>
              <a:rPr kumimoji="0" lang="en-US" sz="1200" b="0" i="0" u="none" strike="noStrike" cap="none" normalizeH="0" baseline="0" dirty="0" smtClean="0">
                <a:ln>
                  <a:noFill/>
                </a:ln>
                <a:solidFill>
                  <a:schemeClr val="tx1"/>
                </a:solidFill>
                <a:effectLst/>
                <a:cs typeface="Arial" pitchFamily="34" charset="0"/>
              </a:rPr>
              <a:t> properties have </a:t>
            </a:r>
            <a:r>
              <a:rPr kumimoji="0" lang="en-US" sz="1200" b="0" i="0" u="none" strike="noStrike" cap="none" normalizeH="0" baseline="0" dirty="0" err="1" smtClean="0">
                <a:ln>
                  <a:noFill/>
                </a:ln>
                <a:solidFill>
                  <a:schemeClr val="tx1"/>
                </a:solidFill>
                <a:effectLst/>
                <a:cs typeface="Arial" pitchFamily="34" charset="0"/>
              </a:rPr>
              <a:t>LwQ</a:t>
            </a:r>
            <a:r>
              <a:rPr kumimoji="0" lang="en-US" sz="1200" b="0" i="0" u="none" strike="noStrike" cap="none" normalizeH="0" dirty="0" smtClean="0">
                <a:ln>
                  <a:noFill/>
                </a:ln>
                <a:solidFill>
                  <a:schemeClr val="tx1"/>
                </a:solidFill>
                <a:effectLst/>
                <a:cs typeface="Arial" pitchFamily="34" charset="0"/>
              </a:rPr>
              <a:t> (low quality) basement</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1200" baseline="0" dirty="0" smtClean="0">
                <a:cs typeface="Arial" pitchFamily="34" charset="0"/>
              </a:rPr>
              <a:t>30 properties have No basement</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866933" y="495213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915" y="5445224"/>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5940152" y="85589"/>
            <a:ext cx="262469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BsmtFinSF1</a:t>
            </a:r>
          </a:p>
          <a:p>
            <a:pPr lvl="0" algn="ctr" fontAlgn="base">
              <a:spcBef>
                <a:spcPct val="0"/>
              </a:spcBef>
              <a:spcAft>
                <a:spcPct val="0"/>
              </a:spcAft>
            </a:pPr>
            <a:r>
              <a:rPr kumimoji="0" lang="en-US" b="1" i="0" u="sng" strike="noStrike" cap="none" normalizeH="0" baseline="0" dirty="0" smtClean="0">
                <a:ln>
                  <a:noFill/>
                </a:ln>
                <a:solidFill>
                  <a:schemeClr val="tx1"/>
                </a:solidFill>
                <a:effectLst/>
                <a:cs typeface="Arial" pitchFamily="34" charset="0"/>
              </a:rPr>
              <a:t> </a:t>
            </a:r>
            <a:r>
              <a:rPr kumimoji="0" lang="en-IN" i="0" strike="noStrike" cap="none" normalizeH="0" baseline="0" dirty="0" smtClean="0">
                <a:ln>
                  <a:noFill/>
                </a:ln>
                <a:solidFill>
                  <a:schemeClr val="tx1"/>
                </a:solidFill>
                <a:effectLst/>
                <a:cs typeface="Arial" pitchFamily="34" charset="0"/>
              </a:rPr>
              <a:t>Type 1 finished square feet</a:t>
            </a:r>
            <a:endParaRPr kumimoji="0" lang="en-US" i="0" strike="noStrike" cap="none" normalizeH="0" baseline="0" dirty="0" smtClean="0">
              <a:ln>
                <a:noFill/>
              </a:ln>
              <a:solidFill>
                <a:schemeClr val="tx1"/>
              </a:solidFill>
              <a:effectLst/>
              <a:cs typeface="Arial"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264" y="639587"/>
            <a:ext cx="4119736" cy="2223082"/>
          </a:xfrm>
          <a:prstGeom prst="rect">
            <a:avLst/>
          </a:prstGeom>
        </p:spPr>
      </p:pic>
      <p:sp>
        <p:nvSpPr>
          <p:cNvPr id="10" name="TextBox 9"/>
          <p:cNvSpPr txBox="1"/>
          <p:nvPr/>
        </p:nvSpPr>
        <p:spPr>
          <a:xfrm>
            <a:off x="5658749" y="3000381"/>
            <a:ext cx="2788096" cy="276999"/>
          </a:xfrm>
          <a:prstGeom prst="rect">
            <a:avLst/>
          </a:prstGeom>
          <a:noFill/>
        </p:spPr>
        <p:txBody>
          <a:bodyPr wrap="square" rtlCol="0">
            <a:spAutoFit/>
          </a:bodyPr>
          <a:lstStyle/>
          <a:p>
            <a:pPr marL="285750" indent="-285750">
              <a:buFont typeface="Arial" pitchFamily="34" charset="0"/>
              <a:buChar char="•"/>
            </a:pPr>
            <a:r>
              <a:rPr lang="en-IN" sz="1200" dirty="0" smtClean="0"/>
              <a:t>375 properties have no basements</a:t>
            </a:r>
            <a:endParaRPr lang="en-IN" sz="1200" dirty="0"/>
          </a:p>
        </p:txBody>
      </p:sp>
      <p:cxnSp>
        <p:nvCxnSpPr>
          <p:cNvPr id="11" name="Straight Arrow Connector 10"/>
          <p:cNvCxnSpPr/>
          <p:nvPr/>
        </p:nvCxnSpPr>
        <p:spPr>
          <a:xfrm>
            <a:off x="7177786" y="3821712"/>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58749" y="4325767"/>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91606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89" y="211025"/>
            <a:ext cx="2830132" cy="923330"/>
          </a:xfrm>
          <a:prstGeom prst="rect">
            <a:avLst/>
          </a:prstGeom>
        </p:spPr>
        <p:txBody>
          <a:bodyPr wrap="square">
            <a:spAutoFit/>
          </a:bodyPr>
          <a:lstStyle/>
          <a:p>
            <a:pPr algn="ctr"/>
            <a:r>
              <a:rPr lang="en-IN" b="1" u="sng" dirty="0" smtClean="0"/>
              <a:t>BsmtFinType2</a:t>
            </a:r>
          </a:p>
          <a:p>
            <a:pPr algn="ctr"/>
            <a:r>
              <a:rPr lang="en-IN" dirty="0" smtClean="0"/>
              <a:t>Rating of basement finished area (if multiple types)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0" y="1113427"/>
            <a:ext cx="4142300" cy="2557982"/>
          </a:xfrm>
          <a:prstGeom prst="rect">
            <a:avLst/>
          </a:prstGeom>
        </p:spPr>
      </p:pic>
      <p:sp>
        <p:nvSpPr>
          <p:cNvPr id="5" name="Rectangle 2"/>
          <p:cNvSpPr>
            <a:spLocks noChangeArrowheads="1"/>
          </p:cNvSpPr>
          <p:nvPr/>
        </p:nvSpPr>
        <p:spPr bwMode="auto">
          <a:xfrm>
            <a:off x="255010" y="3677547"/>
            <a:ext cx="388729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b="0" i="0" u="none" strike="noStrike" cap="none" normalizeH="0" baseline="0" dirty="0" err="1" smtClean="0">
                <a:ln>
                  <a:noFill/>
                </a:ln>
                <a:solidFill>
                  <a:srgbClr val="000000"/>
                </a:solidFill>
                <a:effectLst/>
                <a:cs typeface="Courier New" pitchFamily="49" charset="0"/>
              </a:rPr>
              <a:t>Unf</a:t>
            </a:r>
            <a:r>
              <a:rPr kumimoji="0" lang="en-US" sz="1200" b="0" i="0" u="none" strike="noStrike" cap="none" normalizeH="0" baseline="0" dirty="0" smtClean="0">
                <a:ln>
                  <a:noFill/>
                </a:ln>
                <a:solidFill>
                  <a:srgbClr val="000000"/>
                </a:solidFill>
                <a:effectLst/>
                <a:cs typeface="Courier New" pitchFamily="49" charset="0"/>
              </a:rPr>
              <a:t> 1002 properties have </a:t>
            </a:r>
            <a:r>
              <a:rPr kumimoji="0" lang="en-US" sz="1200" b="0" i="0" u="none" strike="noStrike" cap="none" normalizeH="0" baseline="0" dirty="0" err="1" smtClean="0">
                <a:ln>
                  <a:noFill/>
                </a:ln>
                <a:solidFill>
                  <a:srgbClr val="000000"/>
                </a:solidFill>
                <a:effectLst/>
                <a:cs typeface="Courier New" pitchFamily="49" charset="0"/>
              </a:rPr>
              <a:t>Unf</a:t>
            </a:r>
            <a:r>
              <a:rPr kumimoji="0" lang="en-US" sz="1200" b="0" i="0" u="none" strike="noStrike" cap="none" normalizeH="0" baseline="0" dirty="0" smtClean="0">
                <a:ln>
                  <a:noFill/>
                </a:ln>
                <a:solidFill>
                  <a:srgbClr val="000000"/>
                </a:solidFill>
                <a:effectLst/>
                <a:cs typeface="Courier New" pitchFamily="49" charset="0"/>
              </a:rPr>
              <a:t> (unfinished) basements</a:t>
            </a: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Rec 43 properties have Rec (</a:t>
            </a:r>
            <a:r>
              <a:rPr lang="en-IN" sz="1200" dirty="0" smtClean="0"/>
              <a:t>Average Rec Room) basement</a:t>
            </a:r>
            <a:r>
              <a:rPr kumimoji="0" lang="en-US" sz="1200" b="0" i="0" u="none" strike="noStrike" cap="none" normalizeH="0" baseline="0" dirty="0" smtClean="0">
                <a:ln>
                  <a:noFill/>
                </a:ln>
                <a:solidFill>
                  <a:srgbClr val="000000"/>
                </a:solidFill>
                <a:effectLst/>
                <a:cs typeface="Courier New" pitchFamily="49" charset="0"/>
              </a:rPr>
              <a:t> </a:t>
            </a:r>
          </a:p>
          <a:p>
            <a:pPr marL="171450" indent="-171450" fontAlgn="base">
              <a:spcBef>
                <a:spcPct val="0"/>
              </a:spcBef>
              <a:spcAft>
                <a:spcPct val="0"/>
              </a:spcAft>
              <a:buFont typeface="Arial" pitchFamily="34" charset="0"/>
              <a:buChar char="•"/>
            </a:pPr>
            <a:r>
              <a:rPr kumimoji="0" lang="en-US" sz="1200" b="0" i="0" u="none" strike="noStrike" cap="none" normalizeH="0" baseline="0" dirty="0" err="1" smtClean="0">
                <a:ln>
                  <a:noFill/>
                </a:ln>
                <a:solidFill>
                  <a:srgbClr val="000000"/>
                </a:solidFill>
                <a:effectLst/>
                <a:cs typeface="Courier New" pitchFamily="49" charset="0"/>
              </a:rPr>
              <a:t>LwQ</a:t>
            </a:r>
            <a:r>
              <a:rPr kumimoji="0" lang="en-US" sz="1200" b="0" i="0" u="none" strike="noStrike" cap="none" normalizeH="0" baseline="0" dirty="0" smtClean="0">
                <a:ln>
                  <a:noFill/>
                </a:ln>
                <a:solidFill>
                  <a:srgbClr val="000000"/>
                </a:solidFill>
                <a:effectLst/>
                <a:cs typeface="Courier New" pitchFamily="49" charset="0"/>
              </a:rPr>
              <a:t> 40 properties have </a:t>
            </a:r>
            <a:r>
              <a:rPr kumimoji="0" lang="en-US" sz="1200" b="0" i="0" u="none" strike="noStrike" cap="none" normalizeH="0" baseline="0" dirty="0" err="1" smtClean="0">
                <a:ln>
                  <a:noFill/>
                </a:ln>
                <a:solidFill>
                  <a:srgbClr val="000000"/>
                </a:solidFill>
                <a:effectLst/>
                <a:cs typeface="Courier New" pitchFamily="49" charset="0"/>
              </a:rPr>
              <a:t>LwQ</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Low Quality) basement</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BLQ 24 properties have BLQ (</a:t>
            </a:r>
            <a:r>
              <a:rPr lang="en-IN" sz="1200" dirty="0" smtClean="0"/>
              <a:t>Below Average Living Quarters) basements</a:t>
            </a:r>
            <a:endParaRPr kumimoji="0" lang="en-US" sz="1200" b="0" i="0" u="none" strike="noStrike" cap="none" normalizeH="0" baseline="0" dirty="0" smtClean="0">
              <a:ln>
                <a:noFill/>
              </a:ln>
              <a:solidFill>
                <a:srgbClr val="000000"/>
              </a:solidFill>
              <a:effectLst/>
              <a:cs typeface="Courier New" pitchFamily="49" charset="0"/>
            </a:endParaRPr>
          </a:p>
          <a:p>
            <a:pPr marL="171450" lvl="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ALQ 16 properties have ALQ (</a:t>
            </a:r>
            <a:r>
              <a:rPr lang="en-IN" sz="1200" dirty="0" smtClean="0"/>
              <a:t>Average Living Quarters)</a:t>
            </a:r>
            <a:endParaRPr kumimoji="0" lang="en-US" sz="1200" b="0" i="0" u="none" strike="noStrike" cap="none" normalizeH="0" baseline="0" dirty="0" smtClean="0">
              <a:ln>
                <a:noFill/>
              </a:ln>
              <a:solidFill>
                <a:srgbClr val="000000"/>
              </a:solidFill>
              <a:effectLst/>
              <a:cs typeface="Courier New" pitchFamily="49" charset="0"/>
            </a:endParaRPr>
          </a:p>
          <a:p>
            <a:pPr marL="171450" indent="-1714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GLQ 12</a:t>
            </a:r>
            <a:r>
              <a:rPr kumimoji="0" lang="en-US" sz="1200" b="0" i="0" u="none" strike="noStrike" cap="none" normalizeH="0" baseline="0" dirty="0" smtClean="0">
                <a:ln>
                  <a:noFill/>
                </a:ln>
                <a:solidFill>
                  <a:schemeClr val="tx1"/>
                </a:solidFill>
                <a:effectLst/>
                <a:cs typeface="Arial" pitchFamily="34" charset="0"/>
              </a:rPr>
              <a:t> properties have GLQ (</a:t>
            </a:r>
            <a:r>
              <a:rPr lang="en-IN" sz="1200" dirty="0" smtClean="0"/>
              <a:t>Good Living Quarters</a:t>
            </a:r>
            <a:r>
              <a:rPr lang="en-US" sz="1200" dirty="0" smtClean="0">
                <a:cs typeface="Arial" pitchFamily="34" charset="0"/>
              </a:rPr>
              <a:t>)</a:t>
            </a:r>
          </a:p>
          <a:p>
            <a:pPr marL="171450" indent="-171450" fontAlgn="base">
              <a:spcBef>
                <a:spcPct val="0"/>
              </a:spcBef>
              <a:spcAft>
                <a:spcPct val="0"/>
              </a:spcAft>
              <a:buFont typeface="Arial" pitchFamily="34" charset="0"/>
              <a:buChar char="•"/>
            </a:pPr>
            <a:r>
              <a:rPr lang="en-US" sz="1200" dirty="0" smtClean="0">
                <a:cs typeface="Arial" pitchFamily="34" charset="0"/>
              </a:rPr>
              <a:t>31 properties have No basement</a:t>
            </a:r>
            <a:r>
              <a:rPr lang="en-US" sz="1200" dirty="0" smtClean="0">
                <a:cs typeface="Arial" pitchFamily="34" charset="0"/>
              </a:rPr>
              <a:t> </a:t>
            </a:r>
            <a:endParaRPr lang="en-IN" sz="1200" dirty="0" smtClean="0"/>
          </a:p>
        </p:txBody>
      </p:sp>
      <p:cxnSp>
        <p:nvCxnSpPr>
          <p:cNvPr id="7" name="Straight Arrow Connector 6"/>
          <p:cNvCxnSpPr/>
          <p:nvPr/>
        </p:nvCxnSpPr>
        <p:spPr>
          <a:xfrm>
            <a:off x="1866933" y="531217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1915" y="5805264"/>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9" name="Rectangle 8"/>
          <p:cNvSpPr/>
          <p:nvPr/>
        </p:nvSpPr>
        <p:spPr>
          <a:xfrm>
            <a:off x="5652120" y="211024"/>
            <a:ext cx="2756460" cy="646331"/>
          </a:xfrm>
          <a:prstGeom prst="rect">
            <a:avLst/>
          </a:prstGeom>
        </p:spPr>
        <p:txBody>
          <a:bodyPr wrap="none">
            <a:spAutoFit/>
          </a:bodyPr>
          <a:lstStyle/>
          <a:p>
            <a:pPr algn="ctr"/>
            <a:r>
              <a:rPr lang="en-IN" b="1" u="sng" dirty="0" smtClean="0"/>
              <a:t>BsmtFinSF2</a:t>
            </a:r>
          </a:p>
          <a:p>
            <a:pPr algn="ctr"/>
            <a:r>
              <a:rPr lang="en-IN" dirty="0" smtClean="0"/>
              <a:t>Type 2 finished square feet</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772" y="1113427"/>
            <a:ext cx="4006699" cy="2520279"/>
          </a:xfrm>
          <a:prstGeom prst="rect">
            <a:avLst/>
          </a:prstGeom>
        </p:spPr>
      </p:pic>
      <p:sp>
        <p:nvSpPr>
          <p:cNvPr id="11" name="TextBox 10"/>
          <p:cNvSpPr txBox="1"/>
          <p:nvPr/>
        </p:nvSpPr>
        <p:spPr>
          <a:xfrm>
            <a:off x="5220072" y="3633706"/>
            <a:ext cx="3024336" cy="461665"/>
          </a:xfrm>
          <a:prstGeom prst="rect">
            <a:avLst/>
          </a:prstGeom>
          <a:noFill/>
        </p:spPr>
        <p:txBody>
          <a:bodyPr wrap="square" rtlCol="0">
            <a:spAutoFit/>
          </a:bodyPr>
          <a:lstStyle/>
          <a:p>
            <a:pPr marL="171450" indent="-171450">
              <a:buFont typeface="Arial" pitchFamily="34" charset="0"/>
              <a:buChar char="•"/>
            </a:pPr>
            <a:r>
              <a:rPr lang="en-IN" sz="1200" dirty="0" smtClean="0"/>
              <a:t>1032 have no basements or unfinished basements</a:t>
            </a:r>
            <a:endParaRPr lang="en-IN" sz="1200" dirty="0"/>
          </a:p>
        </p:txBody>
      </p:sp>
      <p:cxnSp>
        <p:nvCxnSpPr>
          <p:cNvPr id="12" name="Straight Arrow Connector 11"/>
          <p:cNvCxnSpPr/>
          <p:nvPr/>
        </p:nvCxnSpPr>
        <p:spPr>
          <a:xfrm>
            <a:off x="7177787" y="4134171"/>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58750" y="4638226"/>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67237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277185"/>
            <a:ext cx="388042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BsmtUnfSF</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Unfinished square feet of basement area</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0" y="1052736"/>
            <a:ext cx="3844192" cy="2538617"/>
          </a:xfrm>
          <a:prstGeom prst="rect">
            <a:avLst/>
          </a:prstGeom>
        </p:spPr>
      </p:pic>
      <p:sp>
        <p:nvSpPr>
          <p:cNvPr id="4" name="TextBox 3"/>
          <p:cNvSpPr txBox="1"/>
          <p:nvPr/>
        </p:nvSpPr>
        <p:spPr>
          <a:xfrm>
            <a:off x="581056" y="3746732"/>
            <a:ext cx="3362256" cy="276999"/>
          </a:xfrm>
          <a:prstGeom prst="rect">
            <a:avLst/>
          </a:prstGeom>
          <a:noFill/>
        </p:spPr>
        <p:txBody>
          <a:bodyPr wrap="square" rtlCol="0">
            <a:spAutoFit/>
          </a:bodyPr>
          <a:lstStyle/>
          <a:p>
            <a:pPr marL="171450" indent="-171450">
              <a:buFont typeface="Arial" pitchFamily="34" charset="0"/>
              <a:buChar char="•"/>
            </a:pPr>
            <a:r>
              <a:rPr lang="en-IN" sz="1200" dirty="0" smtClean="0"/>
              <a:t>97 basements are finished, hence </a:t>
            </a:r>
            <a:r>
              <a:rPr lang="en-IN" sz="1200" dirty="0" err="1" smtClean="0"/>
              <a:t>BsmtInfSF</a:t>
            </a:r>
            <a:r>
              <a:rPr lang="en-IN" sz="1200" dirty="0" smtClean="0"/>
              <a:t> is 0</a:t>
            </a:r>
            <a:endParaRPr lang="en-IN" sz="1200" dirty="0"/>
          </a:p>
        </p:txBody>
      </p:sp>
      <p:cxnSp>
        <p:nvCxnSpPr>
          <p:cNvPr id="5" name="Straight Arrow Connector 4"/>
          <p:cNvCxnSpPr/>
          <p:nvPr/>
        </p:nvCxnSpPr>
        <p:spPr>
          <a:xfrm>
            <a:off x="2262185" y="414497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48" y="464903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slightly skewed and will be transformed later</a:t>
            </a:r>
            <a:endParaRPr lang="en-IN" b="1" dirty="0"/>
          </a:p>
        </p:txBody>
      </p:sp>
      <p:sp>
        <p:nvSpPr>
          <p:cNvPr id="7" name="Rectangle 2"/>
          <p:cNvSpPr>
            <a:spLocks noChangeArrowheads="1"/>
          </p:cNvSpPr>
          <p:nvPr/>
        </p:nvSpPr>
        <p:spPr bwMode="auto">
          <a:xfrm>
            <a:off x="5652120" y="277185"/>
            <a:ext cx="331661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TotalBsmtSF</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a:t>
            </a:r>
            <a:r>
              <a:rPr kumimoji="0" lang="en-IN" b="0" i="0" u="none" strike="noStrike" cap="none" normalizeH="0" baseline="0" dirty="0" smtClean="0">
                <a:ln>
                  <a:noFill/>
                </a:ln>
                <a:solidFill>
                  <a:schemeClr val="tx1"/>
                </a:solidFill>
                <a:effectLst/>
                <a:cs typeface="Arial" pitchFamily="34" charset="0"/>
              </a:rPr>
              <a:t>Total square feet of basement area</a:t>
            </a:r>
            <a:endParaRPr kumimoji="0" lang="en-US" b="0" i="0" u="none" strike="noStrike" cap="none" normalizeH="0" baseline="0" dirty="0" smtClean="0">
              <a:ln>
                <a:noFill/>
              </a:ln>
              <a:solidFill>
                <a:schemeClr val="tx1"/>
              </a:solidFill>
              <a:effectLst/>
              <a:cs typeface="Arial"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601" y="1052736"/>
            <a:ext cx="3861399" cy="2549980"/>
          </a:xfrm>
          <a:prstGeom prst="rect">
            <a:avLst/>
          </a:prstGeom>
        </p:spPr>
      </p:pic>
      <p:sp>
        <p:nvSpPr>
          <p:cNvPr id="9" name="TextBox 8"/>
          <p:cNvSpPr txBox="1"/>
          <p:nvPr/>
        </p:nvSpPr>
        <p:spPr>
          <a:xfrm>
            <a:off x="5868144" y="3746732"/>
            <a:ext cx="3275856" cy="461665"/>
          </a:xfrm>
          <a:prstGeom prst="rect">
            <a:avLst/>
          </a:prstGeom>
          <a:noFill/>
        </p:spPr>
        <p:txBody>
          <a:bodyPr wrap="square" rtlCol="0">
            <a:spAutoFit/>
          </a:bodyPr>
          <a:lstStyle/>
          <a:p>
            <a:pPr marL="171450" indent="-171450">
              <a:buFont typeface="Arial" pitchFamily="34" charset="0"/>
              <a:buChar char="•"/>
            </a:pPr>
            <a:r>
              <a:rPr lang="en-IN" sz="1200" dirty="0" smtClean="0"/>
              <a:t>30 properties have no basements, hence </a:t>
            </a:r>
            <a:r>
              <a:rPr lang="en-IN" sz="1200" dirty="0" err="1" smtClean="0"/>
              <a:t>TotalBsmtSf</a:t>
            </a:r>
            <a:r>
              <a:rPr lang="en-IN" sz="1200" dirty="0" smtClean="0"/>
              <a:t> is 0</a:t>
            </a:r>
            <a:endParaRPr lang="en-IN" sz="1200" dirty="0"/>
          </a:p>
        </p:txBody>
      </p:sp>
      <p:cxnSp>
        <p:nvCxnSpPr>
          <p:cNvPr id="10" name="Straight Arrow Connector 9"/>
          <p:cNvCxnSpPr/>
          <p:nvPr/>
        </p:nvCxnSpPr>
        <p:spPr>
          <a:xfrm>
            <a:off x="7360185" y="414497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41148" y="464903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417880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76672"/>
            <a:ext cx="9144000" cy="5755422"/>
          </a:xfrm>
          <a:prstGeom prst="rect">
            <a:avLst/>
          </a:prstGeom>
          <a:noFill/>
        </p:spPr>
        <p:txBody>
          <a:bodyPr wrap="square" rtlCol="0">
            <a:spAutoFit/>
          </a:bodyPr>
          <a:lstStyle/>
          <a:p>
            <a:pPr algn="ctr"/>
            <a:r>
              <a:rPr lang="en-IN" sz="4400" b="1" u="sng" dirty="0" smtClean="0"/>
              <a:t>Problem Understanding-</a:t>
            </a:r>
          </a:p>
          <a:p>
            <a:endParaRPr lang="en-IN" sz="4400" dirty="0"/>
          </a:p>
          <a:p>
            <a:pPr algn="just"/>
            <a:r>
              <a:rPr lang="en-IN" sz="2000" dirty="0" smtClean="0"/>
              <a:t>Houses </a:t>
            </a:r>
            <a:r>
              <a:rPr lang="en-IN" sz="2000" dirty="0"/>
              <a:t>are one of the necessary need of each and every person around the globe and therefore housing and real estate market is one of the markets which is one of the major contributors in the world’s economy. </a:t>
            </a:r>
            <a:r>
              <a:rPr lang="en-IN" sz="2000" dirty="0" smtClean="0"/>
              <a:t>Data </a:t>
            </a:r>
            <a:r>
              <a:rPr lang="en-IN" sz="2000" dirty="0"/>
              <a:t>science comes as a very important tool to solve problems in the domain to help the companies increase their overall revenue, profits, improving their marketing strategies and focusing on changing trends in house sales and purchases. </a:t>
            </a:r>
            <a:endParaRPr lang="en-IN" sz="2000" dirty="0" smtClean="0"/>
          </a:p>
          <a:p>
            <a:pPr algn="just"/>
            <a:endParaRPr lang="en-IN" sz="2000" dirty="0"/>
          </a:p>
          <a:p>
            <a:pPr algn="just"/>
            <a:r>
              <a:rPr lang="en-IN" sz="2000" dirty="0"/>
              <a:t> A US-based housing company named Surprise Housing has decided to enter the Australian market. The company uses data analytics to purchase houses at a price below their actual values and flip them at a higher price. </a:t>
            </a:r>
            <a:r>
              <a:rPr lang="en-IN" sz="2000" dirty="0" smtClean="0"/>
              <a:t>The </a:t>
            </a:r>
            <a:r>
              <a:rPr lang="en-IN" sz="2000" dirty="0"/>
              <a:t>company is looking at prospective properties to buy houses to enter the market. </a:t>
            </a:r>
            <a:endParaRPr lang="en-IN" sz="2000" dirty="0" smtClean="0"/>
          </a:p>
          <a:p>
            <a:pPr algn="just"/>
            <a:endParaRPr lang="en-IN" sz="2000" dirty="0"/>
          </a:p>
          <a:p>
            <a:pPr algn="just"/>
            <a:r>
              <a:rPr lang="en-IN" sz="2000" dirty="0"/>
              <a:t> </a:t>
            </a:r>
            <a:r>
              <a:rPr lang="en-IN" sz="2000" dirty="0" smtClean="0"/>
              <a:t>The model build </a:t>
            </a:r>
            <a:r>
              <a:rPr lang="en-IN" sz="2000" dirty="0"/>
              <a:t>using Machine Learning </a:t>
            </a:r>
            <a:r>
              <a:rPr lang="en-IN" sz="2000" dirty="0" smtClean="0"/>
              <a:t>should predict </a:t>
            </a:r>
            <a:r>
              <a:rPr lang="en-IN" sz="2000" dirty="0"/>
              <a:t>the actual value of the prospective properties and decide whether to invest in them or not </a:t>
            </a:r>
            <a:endParaRPr lang="en-IN" sz="2000" u="sng" dirty="0"/>
          </a:p>
        </p:txBody>
      </p:sp>
    </p:spTree>
    <p:extLst>
      <p:ext uri="{BB962C8B-B14F-4D97-AF65-F5344CB8AC3E}">
        <p14:creationId xmlns:p14="http://schemas.microsoft.com/office/powerpoint/2010/main" val="205283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26303" y="277093"/>
            <a:ext cx="150066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Heating</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Type of heating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476"/>
          <a:stretch/>
        </p:blipFill>
        <p:spPr>
          <a:xfrm>
            <a:off x="-1" y="831091"/>
            <a:ext cx="3553277" cy="2237869"/>
          </a:xfrm>
          <a:prstGeom prst="rect">
            <a:avLst/>
          </a:prstGeom>
        </p:spPr>
      </p:pic>
      <p:sp>
        <p:nvSpPr>
          <p:cNvPr id="4" name="Rectangle 2"/>
          <p:cNvSpPr>
            <a:spLocks noChangeArrowheads="1"/>
          </p:cNvSpPr>
          <p:nvPr/>
        </p:nvSpPr>
        <p:spPr bwMode="auto">
          <a:xfrm>
            <a:off x="218988" y="3212976"/>
            <a:ext cx="3335001"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1143 properties have </a:t>
            </a:r>
            <a:r>
              <a:rPr kumimoji="0" lang="en-US" sz="1200" b="0" i="0" u="none" strike="noStrike" cap="none" normalizeH="0" baseline="0" dirty="0" err="1" smtClean="0">
                <a:ln>
                  <a:noFill/>
                </a:ln>
                <a:solidFill>
                  <a:srgbClr val="000000"/>
                </a:solidFill>
                <a:effectLst/>
                <a:cs typeface="Courier New" pitchFamily="49" charset="0"/>
              </a:rPr>
              <a:t>GasA</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Gas forced warm air furnace) heating</a:t>
            </a:r>
            <a:r>
              <a:rPr kumimoji="0" lang="en-US" sz="1200" b="0" i="0" u="none" strike="noStrike" cap="none" normalizeH="0" baseline="0" dirty="0" smtClean="0">
                <a:ln>
                  <a:noFill/>
                </a:ln>
                <a:solidFill>
                  <a:srgbClr val="000000"/>
                </a:solidFill>
                <a:effectLst/>
                <a:cs typeface="Courier New" pitchFamily="49" charset="0"/>
              </a:rPr>
              <a:t> </a:t>
            </a:r>
          </a:p>
          <a:p>
            <a:pPr marL="28575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14 properties have </a:t>
            </a:r>
            <a:r>
              <a:rPr kumimoji="0" lang="en-US" sz="1200" b="0" i="0" u="none" strike="noStrike" cap="none" normalizeH="0" baseline="0" dirty="0" err="1" smtClean="0">
                <a:ln>
                  <a:noFill/>
                </a:ln>
                <a:solidFill>
                  <a:srgbClr val="000000"/>
                </a:solidFill>
                <a:effectLst/>
                <a:cs typeface="Courier New" pitchFamily="49" charset="0"/>
              </a:rPr>
              <a:t>GasW</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Gas hot water or steam heat)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5 properties have </a:t>
            </a:r>
            <a:r>
              <a:rPr kumimoji="0" lang="en-US" sz="1200" b="0" i="0" u="none" strike="noStrike" cap="none" normalizeH="0" baseline="0" dirty="0" err="1" smtClean="0">
                <a:ln>
                  <a:noFill/>
                </a:ln>
                <a:solidFill>
                  <a:srgbClr val="000000"/>
                </a:solidFill>
                <a:effectLst/>
                <a:cs typeface="Courier New" pitchFamily="49" charset="0"/>
              </a:rPr>
              <a:t>Grav</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Gravity furnace)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4 properties have </a:t>
            </a:r>
            <a:r>
              <a:rPr kumimoji="0" lang="en-US" sz="1200" b="0" i="0" u="none" strike="noStrike" cap="none" normalizeH="0" baseline="0" dirty="0" smtClean="0">
                <a:ln>
                  <a:noFill/>
                </a:ln>
                <a:solidFill>
                  <a:srgbClr val="000000"/>
                </a:solidFill>
                <a:effectLst/>
                <a:cs typeface="Courier New" pitchFamily="49" charset="0"/>
              </a:rPr>
              <a:t>Wall furnace</a:t>
            </a:r>
            <a:r>
              <a:rPr kumimoji="0" lang="en-US" sz="1200" b="0" i="0" u="none" strike="noStrike" cap="none" normalizeH="0" dirty="0" smtClean="0">
                <a:ln>
                  <a:noFill/>
                </a:ln>
                <a:solidFill>
                  <a:srgbClr val="000000"/>
                </a:solidFill>
                <a:effectLst/>
                <a:cs typeface="Courier New" pitchFamily="49" charset="0"/>
              </a:rPr>
              <a:t>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 property has </a:t>
            </a:r>
            <a:r>
              <a:rPr kumimoji="0" lang="en-US" sz="1200" b="0" i="0" u="none" strike="noStrike" cap="none" normalizeH="0" baseline="0" dirty="0" smtClean="0">
                <a:ln>
                  <a:noFill/>
                </a:ln>
                <a:solidFill>
                  <a:srgbClr val="000000"/>
                </a:solidFill>
                <a:effectLst/>
                <a:cs typeface="Courier New" pitchFamily="49" charset="0"/>
              </a:rPr>
              <a:t>Floor furnace heating</a:t>
            </a:r>
            <a:endParaRPr kumimoji="0" lang="en-US" sz="1200" b="0" i="0" u="none" strike="noStrike" cap="none" normalizeH="0" baseline="0" dirty="0" smtClean="0">
              <a:ln>
                <a:noFill/>
              </a:ln>
              <a:solidFill>
                <a:srgbClr val="000000"/>
              </a:solidFill>
              <a:effectLst/>
              <a:cs typeface="Courier New" pitchFamily="49" charset="0"/>
            </a:endParaRPr>
          </a:p>
          <a:p>
            <a:pPr marL="285750" lvl="0" indent="-285750" fontAlgn="base">
              <a:spcBef>
                <a:spcPct val="0"/>
              </a:spcBef>
              <a:spcAft>
                <a:spcPct val="0"/>
              </a:spcAft>
              <a:buFont typeface="Arial" pitchFamily="34" charset="0"/>
              <a:buChar char="•"/>
            </a:pPr>
            <a:r>
              <a:rPr kumimoji="0" lang="en-US" sz="1200" b="0" i="0" u="none" strike="noStrike" cap="none" normalizeH="0" baseline="0" dirty="0" smtClean="0">
                <a:ln>
                  <a:noFill/>
                </a:ln>
                <a:solidFill>
                  <a:srgbClr val="000000"/>
                </a:solidFill>
                <a:effectLst/>
                <a:cs typeface="Courier New" pitchFamily="49" charset="0"/>
              </a:rPr>
              <a:t>1</a:t>
            </a:r>
            <a:r>
              <a:rPr kumimoji="0" lang="en-US" sz="1200" b="0" i="0" u="none" strike="noStrike" cap="none" normalizeH="0" baseline="0" dirty="0" smtClean="0">
                <a:ln>
                  <a:noFill/>
                </a:ln>
                <a:solidFill>
                  <a:schemeClr val="tx1"/>
                </a:solidFill>
                <a:effectLst/>
                <a:cs typeface="Arial" pitchFamily="34" charset="0"/>
              </a:rPr>
              <a:t> property has </a:t>
            </a:r>
            <a:r>
              <a:rPr kumimoji="0" lang="en-US" sz="1200" b="0" i="0" u="none" strike="noStrike" cap="none" normalizeH="0" baseline="0" dirty="0" err="1" smtClean="0">
                <a:ln>
                  <a:noFill/>
                </a:ln>
                <a:solidFill>
                  <a:srgbClr val="000000"/>
                </a:solidFill>
                <a:effectLst/>
                <a:cs typeface="Courier New" pitchFamily="49" charset="0"/>
              </a:rPr>
              <a:t>OthW</a:t>
            </a:r>
            <a:r>
              <a:rPr kumimoji="0" lang="en-US" sz="1200" b="0" i="0" u="none" strike="noStrike" cap="none" normalizeH="0" baseline="0" dirty="0" smtClean="0">
                <a:ln>
                  <a:noFill/>
                </a:ln>
                <a:solidFill>
                  <a:srgbClr val="000000"/>
                </a:solidFill>
                <a:effectLst/>
                <a:cs typeface="Courier New" pitchFamily="49" charset="0"/>
              </a:rPr>
              <a:t> (</a:t>
            </a:r>
            <a:r>
              <a:rPr lang="en-IN" sz="1200" dirty="0" smtClean="0"/>
              <a:t>Hot water or steam heat other than gas)</a:t>
            </a:r>
            <a:endParaRPr kumimoji="0" lang="en-US" sz="1200" b="0" i="0" u="none" strike="noStrike" cap="none" normalizeH="0" baseline="0" dirty="0" smtClean="0">
              <a:ln>
                <a:noFill/>
              </a:ln>
              <a:solidFill>
                <a:schemeClr val="tx1"/>
              </a:solidFill>
              <a:effectLst/>
              <a:cs typeface="Arial" pitchFamily="34" charset="0"/>
            </a:endParaRPr>
          </a:p>
        </p:txBody>
      </p:sp>
      <p:cxnSp>
        <p:nvCxnSpPr>
          <p:cNvPr id="6" name="Straight Arrow Connector 5"/>
          <p:cNvCxnSpPr/>
          <p:nvPr/>
        </p:nvCxnSpPr>
        <p:spPr>
          <a:xfrm>
            <a:off x="1866933" y="493845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915" y="543153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5508104" y="277093"/>
            <a:ext cx="282365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HeatingQC</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Heating quality and condition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755"/>
          <a:stretch/>
        </p:blipFill>
        <p:spPr>
          <a:xfrm>
            <a:off x="5110481" y="841466"/>
            <a:ext cx="3618904" cy="2248381"/>
          </a:xfrm>
          <a:prstGeom prst="rect">
            <a:avLst/>
          </a:prstGeom>
        </p:spPr>
      </p:pic>
      <p:sp>
        <p:nvSpPr>
          <p:cNvPr id="10" name="TextBox 9"/>
          <p:cNvSpPr txBox="1"/>
          <p:nvPr/>
        </p:nvSpPr>
        <p:spPr>
          <a:xfrm>
            <a:off x="5478941" y="3212976"/>
            <a:ext cx="4824536" cy="1015663"/>
          </a:xfrm>
          <a:prstGeom prst="rect">
            <a:avLst/>
          </a:prstGeom>
          <a:noFill/>
        </p:spPr>
        <p:txBody>
          <a:bodyPr wrap="square" rtlCol="0">
            <a:spAutoFit/>
          </a:bodyPr>
          <a:lstStyle/>
          <a:p>
            <a:pPr marL="171450" indent="-171450">
              <a:buFont typeface="Arial" pitchFamily="34" charset="0"/>
              <a:buChar char="•"/>
            </a:pPr>
            <a:r>
              <a:rPr lang="it-IT" sz="1200" dirty="0" smtClean="0"/>
              <a:t>585 properties have Ex (Excellent) heating </a:t>
            </a:r>
          </a:p>
          <a:p>
            <a:pPr marL="171450" indent="-171450">
              <a:buFont typeface="Arial" pitchFamily="34" charset="0"/>
              <a:buChar char="•"/>
            </a:pPr>
            <a:r>
              <a:rPr lang="it-IT" sz="1200" dirty="0" smtClean="0"/>
              <a:t>352 properties have TA (Average/typical) heating</a:t>
            </a:r>
          </a:p>
          <a:p>
            <a:pPr marL="171450" indent="-171450">
              <a:buFont typeface="Arial" pitchFamily="34" charset="0"/>
              <a:buChar char="•"/>
            </a:pPr>
            <a:r>
              <a:rPr lang="it-IT" sz="1200" dirty="0" smtClean="0"/>
              <a:t>192 properties have Gd (good) heating</a:t>
            </a:r>
          </a:p>
          <a:p>
            <a:pPr marL="171450" indent="-171450">
              <a:buFont typeface="Arial" pitchFamily="34" charset="0"/>
              <a:buChar char="•"/>
            </a:pPr>
            <a:r>
              <a:rPr lang="it-IT" sz="1200" dirty="0" smtClean="0"/>
              <a:t>38 properties have Fa (Fair) heating</a:t>
            </a:r>
          </a:p>
          <a:p>
            <a:pPr marL="171450" indent="-171450">
              <a:buFont typeface="Arial" pitchFamily="34" charset="0"/>
              <a:buChar char="•"/>
            </a:pPr>
            <a:r>
              <a:rPr lang="it-IT" sz="1200" dirty="0" smtClean="0"/>
              <a:t>1 property has Po (Poor) heating</a:t>
            </a:r>
            <a:endParaRPr lang="en-IN" sz="1200" dirty="0"/>
          </a:p>
        </p:txBody>
      </p:sp>
      <p:cxnSp>
        <p:nvCxnSpPr>
          <p:cNvPr id="12" name="Straight Arrow Connector 11"/>
          <p:cNvCxnSpPr/>
          <p:nvPr/>
        </p:nvCxnSpPr>
        <p:spPr>
          <a:xfrm>
            <a:off x="6565971" y="493844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40953" y="543153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017238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91294" y="116632"/>
            <a:ext cx="224824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CentralAir</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Central air conditioning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149"/>
          <a:stretch/>
        </p:blipFill>
        <p:spPr>
          <a:xfrm>
            <a:off x="-88493" y="836712"/>
            <a:ext cx="4030527" cy="2455561"/>
          </a:xfrm>
          <a:prstGeom prst="rect">
            <a:avLst/>
          </a:prstGeom>
        </p:spPr>
      </p:pic>
      <p:sp>
        <p:nvSpPr>
          <p:cNvPr id="5" name="TextBox 4"/>
          <p:cNvSpPr txBox="1"/>
          <p:nvPr/>
        </p:nvSpPr>
        <p:spPr>
          <a:xfrm>
            <a:off x="390354" y="3501008"/>
            <a:ext cx="3551680" cy="738664"/>
          </a:xfrm>
          <a:prstGeom prst="rect">
            <a:avLst/>
          </a:prstGeom>
          <a:noFill/>
        </p:spPr>
        <p:txBody>
          <a:bodyPr wrap="square" rtlCol="0">
            <a:spAutoFit/>
          </a:bodyPr>
          <a:lstStyle/>
          <a:p>
            <a:pPr marL="285750" indent="-285750">
              <a:buFont typeface="Arial" pitchFamily="34" charset="0"/>
              <a:buChar char="•"/>
            </a:pPr>
            <a:r>
              <a:rPr lang="en-IN" sz="1200" dirty="0" smtClean="0"/>
              <a:t>1090 properties have central air conditioning</a:t>
            </a:r>
          </a:p>
          <a:p>
            <a:pPr marL="285750" indent="-285750">
              <a:buFont typeface="Arial" pitchFamily="34" charset="0"/>
              <a:buChar char="•"/>
            </a:pPr>
            <a:r>
              <a:rPr lang="en-IN" sz="1200" dirty="0" smtClean="0"/>
              <a:t>78 properties do not have </a:t>
            </a:r>
            <a:r>
              <a:rPr lang="en-IN" sz="1200" dirty="0" smtClean="0"/>
              <a:t>central air conditioning</a:t>
            </a:r>
          </a:p>
          <a:p>
            <a:endParaRPr lang="en-IN" dirty="0"/>
          </a:p>
        </p:txBody>
      </p:sp>
      <p:cxnSp>
        <p:nvCxnSpPr>
          <p:cNvPr id="6" name="Straight Arrow Connector 5"/>
          <p:cNvCxnSpPr/>
          <p:nvPr/>
        </p:nvCxnSpPr>
        <p:spPr>
          <a:xfrm>
            <a:off x="1896218" y="453736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1200" y="503045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Rectangle 3"/>
          <p:cNvSpPr>
            <a:spLocks noChangeArrowheads="1"/>
          </p:cNvSpPr>
          <p:nvPr/>
        </p:nvSpPr>
        <p:spPr bwMode="auto">
          <a:xfrm>
            <a:off x="6305583" y="88121"/>
            <a:ext cx="160255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Electrical</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Electrical system</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895"/>
          <a:stretch/>
        </p:blipFill>
        <p:spPr>
          <a:xfrm>
            <a:off x="4788023" y="836712"/>
            <a:ext cx="4149667" cy="2388687"/>
          </a:xfrm>
          <a:prstGeom prst="rect">
            <a:avLst/>
          </a:prstGeom>
        </p:spPr>
      </p:pic>
      <p:sp>
        <p:nvSpPr>
          <p:cNvPr id="10" name="TextBox 9"/>
          <p:cNvSpPr txBox="1"/>
          <p:nvPr/>
        </p:nvSpPr>
        <p:spPr>
          <a:xfrm>
            <a:off x="5292080" y="3309852"/>
            <a:ext cx="3645610" cy="1938992"/>
          </a:xfrm>
          <a:prstGeom prst="rect">
            <a:avLst/>
          </a:prstGeom>
          <a:noFill/>
        </p:spPr>
        <p:txBody>
          <a:bodyPr wrap="square" rtlCol="0">
            <a:spAutoFit/>
          </a:bodyPr>
          <a:lstStyle/>
          <a:p>
            <a:pPr marL="285750" indent="-285750">
              <a:buFont typeface="Arial" pitchFamily="34" charset="0"/>
              <a:buChar char="•"/>
            </a:pPr>
            <a:r>
              <a:rPr lang="en-IN" sz="1200" dirty="0" smtClean="0"/>
              <a:t>1070 properties have </a:t>
            </a:r>
            <a:r>
              <a:rPr lang="en-IN" sz="1200" dirty="0" err="1" smtClean="0"/>
              <a:t>SBrkr</a:t>
            </a:r>
            <a:r>
              <a:rPr lang="en-IN" sz="1200" dirty="0"/>
              <a:t>(</a:t>
            </a:r>
            <a:r>
              <a:rPr lang="en-IN" sz="1200" dirty="0" smtClean="0"/>
              <a:t>Standard Circuit Breakers &amp; </a:t>
            </a:r>
            <a:r>
              <a:rPr lang="en-IN" sz="1200" dirty="0" err="1" smtClean="0"/>
              <a:t>Romex</a:t>
            </a:r>
            <a:r>
              <a:rPr lang="en-IN" sz="1200" dirty="0" smtClean="0"/>
              <a:t>) electrical system</a:t>
            </a:r>
          </a:p>
          <a:p>
            <a:pPr marL="285750" indent="-285750">
              <a:buFont typeface="Arial" pitchFamily="34" charset="0"/>
              <a:buChar char="•"/>
            </a:pPr>
            <a:r>
              <a:rPr lang="en-IN" sz="1200" dirty="0" smtClean="0"/>
              <a:t>74 properties have </a:t>
            </a:r>
            <a:r>
              <a:rPr lang="en-IN" sz="1200" dirty="0" err="1" smtClean="0"/>
              <a:t>FuseA</a:t>
            </a:r>
            <a:r>
              <a:rPr lang="en-IN" sz="1200" dirty="0" smtClean="0"/>
              <a:t> (Fuse Box over 60 AMP and all </a:t>
            </a:r>
            <a:r>
              <a:rPr lang="en-IN" sz="1200" dirty="0" err="1" smtClean="0"/>
              <a:t>Romex</a:t>
            </a:r>
            <a:r>
              <a:rPr lang="en-IN" sz="1200" dirty="0" smtClean="0"/>
              <a:t> wiring (Average)	) electrical system</a:t>
            </a:r>
            <a:endParaRPr lang="en-IN" sz="1200" dirty="0" smtClean="0"/>
          </a:p>
          <a:p>
            <a:pPr marL="285750" indent="-285750">
              <a:buFont typeface="Arial" pitchFamily="34" charset="0"/>
              <a:buChar char="•"/>
            </a:pPr>
            <a:r>
              <a:rPr lang="en-IN" sz="1200" dirty="0" smtClean="0"/>
              <a:t>21 properties have </a:t>
            </a:r>
            <a:r>
              <a:rPr lang="en-IN" sz="1200" dirty="0" err="1" smtClean="0"/>
              <a:t>FuseF</a:t>
            </a:r>
            <a:r>
              <a:rPr lang="en-IN" sz="1200" dirty="0" smtClean="0"/>
              <a:t>  (60 AMP Fuse Box and mostly </a:t>
            </a:r>
            <a:r>
              <a:rPr lang="en-IN" sz="1200" dirty="0" err="1" smtClean="0"/>
              <a:t>Romex</a:t>
            </a:r>
            <a:r>
              <a:rPr lang="en-IN" sz="1200" dirty="0" smtClean="0"/>
              <a:t> wiring (Fair)) electrical system</a:t>
            </a:r>
            <a:endParaRPr lang="en-IN" sz="1200" dirty="0" smtClean="0"/>
          </a:p>
          <a:p>
            <a:pPr marL="285750" indent="-285750">
              <a:buFont typeface="Arial" pitchFamily="34" charset="0"/>
              <a:buChar char="•"/>
            </a:pPr>
            <a:r>
              <a:rPr lang="en-IN" sz="1200" dirty="0" smtClean="0"/>
              <a:t>2 properties has </a:t>
            </a:r>
            <a:r>
              <a:rPr lang="en-IN" sz="1200" dirty="0" err="1" smtClean="0"/>
              <a:t>FuseP</a:t>
            </a:r>
            <a:r>
              <a:rPr lang="en-IN" sz="1200" dirty="0" smtClean="0"/>
              <a:t> (60 AMP Fuse Box and mostly knob &amp; tube wiring (poor)) electrical system</a:t>
            </a:r>
            <a:endParaRPr lang="en-IN" sz="1200" dirty="0" smtClean="0"/>
          </a:p>
          <a:p>
            <a:pPr marL="285750" indent="-285750">
              <a:buFont typeface="Arial" pitchFamily="34" charset="0"/>
              <a:buChar char="•"/>
            </a:pPr>
            <a:r>
              <a:rPr lang="en-IN" sz="1200" dirty="0" smtClean="0"/>
              <a:t>1 property has </a:t>
            </a:r>
            <a:r>
              <a:rPr lang="en-IN" sz="1200" dirty="0" smtClean="0"/>
              <a:t>Mixed electrical system</a:t>
            </a:r>
            <a:endParaRPr lang="en-IN" sz="1200" dirty="0"/>
          </a:p>
        </p:txBody>
      </p:sp>
      <p:cxnSp>
        <p:nvCxnSpPr>
          <p:cNvPr id="11" name="Straight Arrow Connector 10"/>
          <p:cNvCxnSpPr/>
          <p:nvPr/>
        </p:nvCxnSpPr>
        <p:spPr>
          <a:xfrm>
            <a:off x="6766523" y="534058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41505" y="583366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498441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21627" y="379837"/>
            <a:ext cx="210102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1stFlrSF</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First Floor square feet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 y="1124744"/>
            <a:ext cx="3887434" cy="2567173"/>
          </a:xfrm>
          <a:prstGeom prst="rect">
            <a:avLst/>
          </a:prstGeom>
        </p:spPr>
      </p:pic>
      <p:sp>
        <p:nvSpPr>
          <p:cNvPr id="4" name="TextBox 3"/>
          <p:cNvSpPr txBox="1"/>
          <p:nvPr/>
        </p:nvSpPr>
        <p:spPr>
          <a:xfrm>
            <a:off x="467544" y="3691917"/>
            <a:ext cx="3960440" cy="276999"/>
          </a:xfrm>
          <a:prstGeom prst="rect">
            <a:avLst/>
          </a:prstGeom>
          <a:noFill/>
        </p:spPr>
        <p:txBody>
          <a:bodyPr wrap="square" rtlCol="0">
            <a:spAutoFit/>
          </a:bodyPr>
          <a:lstStyle/>
          <a:p>
            <a:pPr marL="171450" indent="-171450">
              <a:buFont typeface="Arial" pitchFamily="34" charset="0"/>
              <a:buChar char="•"/>
            </a:pPr>
            <a:r>
              <a:rPr lang="en-IN" sz="1200" dirty="0" smtClean="0"/>
              <a:t>19 properties have 864 </a:t>
            </a:r>
            <a:r>
              <a:rPr lang="en-IN" sz="1200" dirty="0" err="1" smtClean="0"/>
              <a:t>sq</a:t>
            </a:r>
            <a:r>
              <a:rPr lang="en-IN" sz="1200" dirty="0" smtClean="0"/>
              <a:t> </a:t>
            </a:r>
            <a:r>
              <a:rPr lang="en-IN" sz="1200" dirty="0" err="1" smtClean="0"/>
              <a:t>ft</a:t>
            </a:r>
            <a:r>
              <a:rPr lang="en-IN" sz="1200" dirty="0" smtClean="0"/>
              <a:t> for first floor</a:t>
            </a:r>
            <a:endParaRPr lang="en-IN" sz="1200" dirty="0"/>
          </a:p>
        </p:txBody>
      </p:sp>
      <p:cxnSp>
        <p:nvCxnSpPr>
          <p:cNvPr id="5" name="Straight Arrow Connector 4"/>
          <p:cNvCxnSpPr/>
          <p:nvPr/>
        </p:nvCxnSpPr>
        <p:spPr>
          <a:xfrm>
            <a:off x="2001326" y="4125031"/>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2289" y="4629086"/>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slightly skewed and will be transformed later</a:t>
            </a:r>
            <a:endParaRPr lang="en-IN" b="1" dirty="0"/>
          </a:p>
        </p:txBody>
      </p:sp>
      <p:sp>
        <p:nvSpPr>
          <p:cNvPr id="7" name="Rectangle 2"/>
          <p:cNvSpPr>
            <a:spLocks noChangeArrowheads="1"/>
          </p:cNvSpPr>
          <p:nvPr/>
        </p:nvSpPr>
        <p:spPr bwMode="auto">
          <a:xfrm>
            <a:off x="6101889" y="379837"/>
            <a:ext cx="238552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2ndFlrSF</a:t>
            </a: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Second floor square feet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263" y="1157180"/>
            <a:ext cx="3844192" cy="2304256"/>
          </a:xfrm>
          <a:prstGeom prst="rect">
            <a:avLst/>
          </a:prstGeom>
        </p:spPr>
      </p:pic>
      <p:sp>
        <p:nvSpPr>
          <p:cNvPr id="9" name="TextBox 8"/>
          <p:cNvSpPr txBox="1"/>
          <p:nvPr/>
        </p:nvSpPr>
        <p:spPr>
          <a:xfrm>
            <a:off x="5679102" y="3599583"/>
            <a:ext cx="3213378" cy="461665"/>
          </a:xfrm>
          <a:prstGeom prst="rect">
            <a:avLst/>
          </a:prstGeom>
          <a:noFill/>
        </p:spPr>
        <p:txBody>
          <a:bodyPr wrap="square" rtlCol="0">
            <a:spAutoFit/>
          </a:bodyPr>
          <a:lstStyle/>
          <a:p>
            <a:pPr marL="171450" indent="-171450">
              <a:buFont typeface="Arial" pitchFamily="34" charset="0"/>
              <a:buChar char="•"/>
            </a:pPr>
            <a:r>
              <a:rPr lang="en-IN" sz="1200" dirty="0" smtClean="0"/>
              <a:t>663 properties do not have second floor, hence 2ndFlrSF is 0</a:t>
            </a:r>
            <a:endParaRPr lang="en-IN" sz="1200" dirty="0"/>
          </a:p>
        </p:txBody>
      </p:sp>
      <p:cxnSp>
        <p:nvCxnSpPr>
          <p:cNvPr id="10" name="Straight Arrow Connector 9"/>
          <p:cNvCxnSpPr/>
          <p:nvPr/>
        </p:nvCxnSpPr>
        <p:spPr>
          <a:xfrm>
            <a:off x="7404602" y="4063076"/>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85565" y="4567131"/>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62138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186" y="404664"/>
            <a:ext cx="2520280" cy="923330"/>
          </a:xfrm>
          <a:prstGeom prst="rect">
            <a:avLst/>
          </a:prstGeom>
          <a:noFill/>
        </p:spPr>
        <p:txBody>
          <a:bodyPr wrap="square" rtlCol="0">
            <a:spAutoFit/>
          </a:bodyPr>
          <a:lstStyle/>
          <a:p>
            <a:pPr algn="ctr"/>
            <a:r>
              <a:rPr lang="en-IN" b="1" u="sng" dirty="0" err="1" smtClean="0"/>
              <a:t>LowQualFinSF</a:t>
            </a:r>
            <a:endParaRPr lang="en-IN" b="1" u="sng" dirty="0" smtClean="0"/>
          </a:p>
          <a:p>
            <a:pPr algn="ctr"/>
            <a:r>
              <a:rPr lang="en-IN" dirty="0" smtClean="0"/>
              <a:t>Low quality finished square feet (all floors)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02" y="1484784"/>
            <a:ext cx="3632048" cy="2398522"/>
          </a:xfrm>
          <a:prstGeom prst="rect">
            <a:avLst/>
          </a:prstGeom>
        </p:spPr>
      </p:pic>
      <p:sp>
        <p:nvSpPr>
          <p:cNvPr id="4" name="TextBox 3"/>
          <p:cNvSpPr txBox="1"/>
          <p:nvPr/>
        </p:nvSpPr>
        <p:spPr>
          <a:xfrm>
            <a:off x="253302" y="4118170"/>
            <a:ext cx="3632048" cy="461665"/>
          </a:xfrm>
          <a:prstGeom prst="rect">
            <a:avLst/>
          </a:prstGeom>
          <a:noFill/>
        </p:spPr>
        <p:txBody>
          <a:bodyPr wrap="square" rtlCol="0">
            <a:spAutoFit/>
          </a:bodyPr>
          <a:lstStyle/>
          <a:p>
            <a:pPr marL="285750" indent="-285750">
              <a:buFont typeface="Arial" pitchFamily="34" charset="0"/>
              <a:buChar char="•"/>
            </a:pPr>
            <a:r>
              <a:rPr lang="en-IN" sz="1200" dirty="0" smtClean="0"/>
              <a:t>1145 properties do not have any low quality finished square feet</a:t>
            </a:r>
            <a:endParaRPr lang="en-IN" sz="1200" dirty="0"/>
          </a:p>
        </p:txBody>
      </p:sp>
      <p:cxnSp>
        <p:nvCxnSpPr>
          <p:cNvPr id="5" name="Straight Arrow Connector 4"/>
          <p:cNvCxnSpPr/>
          <p:nvPr/>
        </p:nvCxnSpPr>
        <p:spPr>
          <a:xfrm>
            <a:off x="2001326" y="5013177"/>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2289" y="5517232"/>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TextBox 6"/>
          <p:cNvSpPr txBox="1"/>
          <p:nvPr/>
        </p:nvSpPr>
        <p:spPr>
          <a:xfrm>
            <a:off x="5292080" y="385486"/>
            <a:ext cx="2952328" cy="923330"/>
          </a:xfrm>
          <a:prstGeom prst="rect">
            <a:avLst/>
          </a:prstGeom>
          <a:noFill/>
        </p:spPr>
        <p:txBody>
          <a:bodyPr wrap="square" rtlCol="0">
            <a:spAutoFit/>
          </a:bodyPr>
          <a:lstStyle/>
          <a:p>
            <a:pPr algn="ctr"/>
            <a:r>
              <a:rPr lang="en-IN" b="1" u="sng" dirty="0" err="1" smtClean="0"/>
              <a:t>GrLivArea</a:t>
            </a:r>
            <a:endParaRPr lang="en-IN" b="1" u="sng" dirty="0" smtClean="0"/>
          </a:p>
          <a:p>
            <a:pPr algn="ctr"/>
            <a:r>
              <a:rPr lang="en-IN" dirty="0" smtClean="0"/>
              <a:t>Above grade (ground) living area square feet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195" y="1422260"/>
            <a:ext cx="3726727" cy="2461046"/>
          </a:xfrm>
          <a:prstGeom prst="rect">
            <a:avLst/>
          </a:prstGeom>
        </p:spPr>
      </p:pic>
      <p:sp>
        <p:nvSpPr>
          <p:cNvPr id="9" name="TextBox 8"/>
          <p:cNvSpPr txBox="1"/>
          <p:nvPr/>
        </p:nvSpPr>
        <p:spPr>
          <a:xfrm>
            <a:off x="5436096" y="4118169"/>
            <a:ext cx="3162213" cy="461665"/>
          </a:xfrm>
          <a:prstGeom prst="rect">
            <a:avLst/>
          </a:prstGeom>
          <a:noFill/>
        </p:spPr>
        <p:txBody>
          <a:bodyPr wrap="square" rtlCol="0">
            <a:spAutoFit/>
          </a:bodyPr>
          <a:lstStyle/>
          <a:p>
            <a:pPr marL="171450" indent="-171450">
              <a:buFont typeface="Arial" pitchFamily="34" charset="0"/>
              <a:buChar char="•"/>
            </a:pPr>
            <a:r>
              <a:rPr lang="en-IN" sz="1200" dirty="0" smtClean="0"/>
              <a:t>18 properties have 864 </a:t>
            </a:r>
            <a:r>
              <a:rPr lang="en-IN" sz="1200" dirty="0" err="1" smtClean="0"/>
              <a:t>sq</a:t>
            </a:r>
            <a:r>
              <a:rPr lang="en-IN" sz="1200" dirty="0" smtClean="0"/>
              <a:t> </a:t>
            </a:r>
            <a:r>
              <a:rPr lang="en-IN" sz="1200" dirty="0" err="1" smtClean="0"/>
              <a:t>ft</a:t>
            </a:r>
            <a:r>
              <a:rPr lang="en-IN" sz="1200" dirty="0" smtClean="0"/>
              <a:t> above grade (ground) living area</a:t>
            </a:r>
            <a:endParaRPr lang="en-IN" sz="1200" dirty="0"/>
          </a:p>
        </p:txBody>
      </p:sp>
      <p:cxnSp>
        <p:nvCxnSpPr>
          <p:cNvPr id="10" name="Straight Arrow Connector 9"/>
          <p:cNvCxnSpPr/>
          <p:nvPr/>
        </p:nvCxnSpPr>
        <p:spPr>
          <a:xfrm>
            <a:off x="6945559" y="4938822"/>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6522" y="5442877"/>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65348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87170" y="78740"/>
            <a:ext cx="236449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BsmtFullBath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strike="noStrike" cap="none" normalizeH="0" baseline="0" dirty="0" smtClean="0">
                <a:ln>
                  <a:noFill/>
                </a:ln>
                <a:solidFill>
                  <a:schemeClr val="tx1"/>
                </a:solidFill>
                <a:effectLst/>
                <a:cs typeface="Arial" pitchFamily="34" charset="0"/>
              </a:rPr>
              <a:t>Basement full bathrooms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017"/>
          <a:stretch/>
        </p:blipFill>
        <p:spPr>
          <a:xfrm>
            <a:off x="304736" y="607198"/>
            <a:ext cx="3348464" cy="2074457"/>
          </a:xfrm>
          <a:prstGeom prst="rect">
            <a:avLst/>
          </a:prstGeom>
        </p:spPr>
      </p:pic>
      <p:sp>
        <p:nvSpPr>
          <p:cNvPr id="4" name="TextBox 3"/>
          <p:cNvSpPr txBox="1"/>
          <p:nvPr/>
        </p:nvSpPr>
        <p:spPr>
          <a:xfrm>
            <a:off x="395533" y="2629361"/>
            <a:ext cx="3347763" cy="1015663"/>
          </a:xfrm>
          <a:prstGeom prst="rect">
            <a:avLst/>
          </a:prstGeom>
          <a:noFill/>
        </p:spPr>
        <p:txBody>
          <a:bodyPr wrap="square" rtlCol="0">
            <a:spAutoFit/>
          </a:bodyPr>
          <a:lstStyle/>
          <a:p>
            <a:pPr marL="171450" indent="-171450">
              <a:buFont typeface="Arial" pitchFamily="34" charset="0"/>
              <a:buChar char="•"/>
            </a:pPr>
            <a:r>
              <a:rPr lang="en-IN" sz="1200" dirty="0" smtClean="0"/>
              <a:t>686 properties have no basement full bathrooms</a:t>
            </a:r>
          </a:p>
          <a:p>
            <a:pPr marL="171450" indent="-171450">
              <a:buFont typeface="Arial" pitchFamily="34" charset="0"/>
              <a:buChar char="•"/>
            </a:pPr>
            <a:r>
              <a:rPr lang="en-IN" sz="1200" dirty="0" smtClean="0"/>
              <a:t>468 </a:t>
            </a:r>
            <a:r>
              <a:rPr lang="en-IN" sz="1200" dirty="0" smtClean="0"/>
              <a:t>properties have </a:t>
            </a:r>
            <a:r>
              <a:rPr lang="en-IN" sz="1200" dirty="0" smtClean="0"/>
              <a:t>1 </a:t>
            </a:r>
            <a:r>
              <a:rPr lang="en-IN" sz="1200" dirty="0" smtClean="0"/>
              <a:t>basement full bathroom</a:t>
            </a:r>
            <a:endParaRPr lang="en-IN" sz="1200" dirty="0"/>
          </a:p>
          <a:p>
            <a:pPr marL="171450" indent="-171450">
              <a:buFont typeface="Arial" pitchFamily="34" charset="0"/>
              <a:buChar char="•"/>
            </a:pPr>
            <a:r>
              <a:rPr lang="en-IN" sz="1200" dirty="0" smtClean="0"/>
              <a:t>13 </a:t>
            </a:r>
            <a:r>
              <a:rPr lang="en-IN" sz="1200" dirty="0" smtClean="0"/>
              <a:t>properties have </a:t>
            </a:r>
            <a:r>
              <a:rPr lang="en-IN" sz="1200" dirty="0" smtClean="0"/>
              <a:t>2 </a:t>
            </a:r>
            <a:r>
              <a:rPr lang="en-IN" sz="1200" dirty="0" smtClean="0"/>
              <a:t>basement full bathrooms</a:t>
            </a:r>
          </a:p>
          <a:p>
            <a:pPr marL="171450" indent="-171450">
              <a:buFont typeface="Arial" pitchFamily="34" charset="0"/>
              <a:buChar char="•"/>
            </a:pPr>
            <a:r>
              <a:rPr lang="en-IN" sz="1200" dirty="0" smtClean="0"/>
              <a:t>1 </a:t>
            </a:r>
            <a:r>
              <a:rPr lang="en-IN" sz="1200" dirty="0" smtClean="0"/>
              <a:t>property has 3 basement full bathrooms</a:t>
            </a:r>
          </a:p>
        </p:txBody>
      </p:sp>
      <p:sp>
        <p:nvSpPr>
          <p:cNvPr id="5" name="TextBox 4"/>
          <p:cNvSpPr txBox="1"/>
          <p:nvPr/>
        </p:nvSpPr>
        <p:spPr>
          <a:xfrm>
            <a:off x="638620" y="3645024"/>
            <a:ext cx="2808312" cy="646331"/>
          </a:xfrm>
          <a:prstGeom prst="rect">
            <a:avLst/>
          </a:prstGeom>
          <a:noFill/>
        </p:spPr>
        <p:txBody>
          <a:bodyPr wrap="square" rtlCol="0">
            <a:spAutoFit/>
          </a:bodyPr>
          <a:lstStyle/>
          <a:p>
            <a:pPr algn="ctr"/>
            <a:r>
              <a:rPr lang="en-IN" b="1" u="sng" dirty="0" err="1" smtClean="0"/>
              <a:t>BsmtHalfBath</a:t>
            </a:r>
            <a:endParaRPr lang="en-IN" b="1" u="sng" dirty="0" smtClean="0"/>
          </a:p>
          <a:p>
            <a:pPr algn="ctr"/>
            <a:r>
              <a:rPr lang="en-IN" dirty="0" smtClean="0"/>
              <a:t>Basement half bathrooms</a:t>
            </a:r>
            <a:endParaRPr lang="en-IN"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017"/>
          <a:stretch/>
        </p:blipFill>
        <p:spPr>
          <a:xfrm>
            <a:off x="294219" y="4149080"/>
            <a:ext cx="3214937" cy="1872208"/>
          </a:xfrm>
          <a:prstGeom prst="rect">
            <a:avLst/>
          </a:prstGeom>
        </p:spPr>
      </p:pic>
      <p:sp>
        <p:nvSpPr>
          <p:cNvPr id="7" name="TextBox 6"/>
          <p:cNvSpPr txBox="1"/>
          <p:nvPr/>
        </p:nvSpPr>
        <p:spPr>
          <a:xfrm>
            <a:off x="116816" y="6091839"/>
            <a:ext cx="3851920" cy="646331"/>
          </a:xfrm>
          <a:prstGeom prst="rect">
            <a:avLst/>
          </a:prstGeom>
          <a:noFill/>
        </p:spPr>
        <p:txBody>
          <a:bodyPr wrap="square" rtlCol="0">
            <a:spAutoFit/>
          </a:bodyPr>
          <a:lstStyle/>
          <a:p>
            <a:pPr marL="285750" indent="-285750">
              <a:buFont typeface="Arial" pitchFamily="34" charset="0"/>
              <a:buChar char="•"/>
            </a:pPr>
            <a:r>
              <a:rPr lang="en-IN" sz="1200" dirty="0" smtClean="0"/>
              <a:t>1105 </a:t>
            </a:r>
            <a:r>
              <a:rPr lang="en-IN" sz="1200" dirty="0" smtClean="0"/>
              <a:t>properties have no basement half bathrooms</a:t>
            </a:r>
            <a:endParaRPr lang="en-IN" sz="1200" dirty="0" smtClean="0"/>
          </a:p>
          <a:p>
            <a:pPr marL="285750" indent="-285750">
              <a:buFont typeface="Arial" pitchFamily="34" charset="0"/>
              <a:buChar char="•"/>
            </a:pPr>
            <a:r>
              <a:rPr lang="en-IN" sz="1200" dirty="0" smtClean="0"/>
              <a:t>61 </a:t>
            </a:r>
            <a:r>
              <a:rPr lang="en-IN" sz="1200" dirty="0" smtClean="0"/>
              <a:t>properties have </a:t>
            </a:r>
            <a:r>
              <a:rPr lang="en-IN" sz="1200" dirty="0" smtClean="0"/>
              <a:t>1 </a:t>
            </a:r>
            <a:r>
              <a:rPr lang="en-IN" sz="1200" dirty="0" smtClean="0"/>
              <a:t>basement full bathroom</a:t>
            </a:r>
            <a:endParaRPr lang="en-IN" sz="1200" dirty="0" smtClean="0"/>
          </a:p>
          <a:p>
            <a:pPr marL="285750" indent="-285750">
              <a:buFont typeface="Arial" pitchFamily="34" charset="0"/>
              <a:buChar char="•"/>
            </a:pPr>
            <a:r>
              <a:rPr lang="en-IN" sz="1200" dirty="0" smtClean="0"/>
              <a:t>2 </a:t>
            </a:r>
            <a:r>
              <a:rPr lang="en-IN" sz="1200" dirty="0" smtClean="0"/>
              <a:t>properties have 2 basement full bathrooms</a:t>
            </a:r>
          </a:p>
        </p:txBody>
      </p:sp>
      <p:sp>
        <p:nvSpPr>
          <p:cNvPr id="8" name="TextBox 7"/>
          <p:cNvSpPr txBox="1"/>
          <p:nvPr/>
        </p:nvSpPr>
        <p:spPr>
          <a:xfrm>
            <a:off x="5580112" y="32573"/>
            <a:ext cx="2880320" cy="646331"/>
          </a:xfrm>
          <a:prstGeom prst="rect">
            <a:avLst/>
          </a:prstGeom>
          <a:noFill/>
        </p:spPr>
        <p:txBody>
          <a:bodyPr wrap="square" rtlCol="0">
            <a:spAutoFit/>
          </a:bodyPr>
          <a:lstStyle/>
          <a:p>
            <a:pPr algn="ctr"/>
            <a:r>
              <a:rPr lang="en-IN" b="1" u="sng" dirty="0" err="1" smtClean="0"/>
              <a:t>FullBath</a:t>
            </a:r>
            <a:endParaRPr lang="en-IN" b="1" u="sng" dirty="0" smtClean="0"/>
          </a:p>
          <a:p>
            <a:pPr algn="ctr"/>
            <a:r>
              <a:rPr lang="en-IN" dirty="0" smtClean="0"/>
              <a:t>Full bathrooms above grade</a:t>
            </a:r>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086" y="607198"/>
            <a:ext cx="3002371" cy="2022163"/>
          </a:xfrm>
          <a:prstGeom prst="rect">
            <a:avLst/>
          </a:prstGeom>
        </p:spPr>
      </p:pic>
      <p:sp>
        <p:nvSpPr>
          <p:cNvPr id="10" name="TextBox 9"/>
          <p:cNvSpPr txBox="1"/>
          <p:nvPr/>
        </p:nvSpPr>
        <p:spPr>
          <a:xfrm>
            <a:off x="5436096" y="2780928"/>
            <a:ext cx="3597346" cy="830997"/>
          </a:xfrm>
          <a:prstGeom prst="rect">
            <a:avLst/>
          </a:prstGeom>
          <a:noFill/>
        </p:spPr>
        <p:txBody>
          <a:bodyPr wrap="square" rtlCol="0">
            <a:spAutoFit/>
          </a:bodyPr>
          <a:lstStyle/>
          <a:p>
            <a:pPr marL="171450" indent="-171450">
              <a:buFont typeface="Arial" pitchFamily="34" charset="0"/>
              <a:buChar char="•"/>
            </a:pPr>
            <a:r>
              <a:rPr lang="en-IN" sz="1200" dirty="0" smtClean="0"/>
              <a:t>610  </a:t>
            </a:r>
            <a:r>
              <a:rPr lang="en-IN" sz="1200" dirty="0" smtClean="0"/>
              <a:t>properties have </a:t>
            </a:r>
            <a:r>
              <a:rPr lang="en-IN" sz="1200" dirty="0" smtClean="0"/>
              <a:t>2</a:t>
            </a:r>
            <a:r>
              <a:rPr lang="en-IN" sz="1200" dirty="0" smtClean="0"/>
              <a:t> full bathrooms</a:t>
            </a:r>
            <a:r>
              <a:rPr lang="en-IN" sz="1200" dirty="0" smtClean="0"/>
              <a:t>  above grade</a:t>
            </a:r>
          </a:p>
          <a:p>
            <a:pPr marL="171450" indent="-171450">
              <a:buFont typeface="Arial" pitchFamily="34" charset="0"/>
              <a:buChar char="•"/>
            </a:pPr>
            <a:r>
              <a:rPr lang="en-IN" sz="1200" dirty="0" smtClean="0"/>
              <a:t>524  </a:t>
            </a:r>
            <a:r>
              <a:rPr lang="en-IN" sz="1200" dirty="0" smtClean="0"/>
              <a:t>properties have 1 full bathrooms above grade</a:t>
            </a:r>
            <a:endParaRPr lang="en-IN" sz="1200" dirty="0" smtClean="0"/>
          </a:p>
          <a:p>
            <a:pPr marL="171450" indent="-171450">
              <a:buFont typeface="Arial" pitchFamily="34" charset="0"/>
              <a:buChar char="•"/>
            </a:pPr>
            <a:r>
              <a:rPr lang="en-IN" sz="1200" dirty="0" smtClean="0"/>
              <a:t>27 </a:t>
            </a:r>
            <a:r>
              <a:rPr lang="en-IN" sz="1200" dirty="0" smtClean="0"/>
              <a:t>properties have 3 full bathrooms  above grade</a:t>
            </a:r>
            <a:endParaRPr lang="en-IN" sz="1200" dirty="0" smtClean="0"/>
          </a:p>
          <a:p>
            <a:pPr marL="171450" indent="-171450">
              <a:buFont typeface="Arial" pitchFamily="34" charset="0"/>
              <a:buChar char="•"/>
            </a:pPr>
            <a:r>
              <a:rPr lang="en-IN" sz="1200" dirty="0" smtClean="0"/>
              <a:t>7 </a:t>
            </a:r>
            <a:r>
              <a:rPr lang="en-IN" sz="1200" dirty="0" smtClean="0"/>
              <a:t>properties have no full bathrooms  above grade</a:t>
            </a:r>
          </a:p>
        </p:txBody>
      </p:sp>
      <p:sp>
        <p:nvSpPr>
          <p:cNvPr id="11" name="TextBox 10"/>
          <p:cNvSpPr txBox="1"/>
          <p:nvPr/>
        </p:nvSpPr>
        <p:spPr>
          <a:xfrm>
            <a:off x="6012160" y="3668363"/>
            <a:ext cx="2736304" cy="646331"/>
          </a:xfrm>
          <a:prstGeom prst="rect">
            <a:avLst/>
          </a:prstGeom>
          <a:noFill/>
        </p:spPr>
        <p:txBody>
          <a:bodyPr wrap="square" rtlCol="0">
            <a:spAutoFit/>
          </a:bodyPr>
          <a:lstStyle/>
          <a:p>
            <a:pPr algn="ctr"/>
            <a:r>
              <a:rPr lang="en-IN" b="1" u="sng" dirty="0" err="1" smtClean="0"/>
              <a:t>HalfBath</a:t>
            </a:r>
            <a:endParaRPr lang="en-IN" b="1" u="sng" dirty="0" smtClean="0"/>
          </a:p>
          <a:p>
            <a:pPr algn="ctr"/>
            <a:r>
              <a:rPr lang="en-IN" dirty="0" smtClean="0"/>
              <a:t>Half baths above grade</a:t>
            </a:r>
            <a:endParaRPr lang="en-IN" dirty="0"/>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b="8270"/>
          <a:stretch/>
        </p:blipFill>
        <p:spPr>
          <a:xfrm>
            <a:off x="5544769" y="4168081"/>
            <a:ext cx="3379999" cy="1853208"/>
          </a:xfrm>
          <a:prstGeom prst="rect">
            <a:avLst/>
          </a:prstGeom>
        </p:spPr>
      </p:pic>
      <p:sp>
        <p:nvSpPr>
          <p:cNvPr id="13" name="TextBox 12"/>
          <p:cNvSpPr txBox="1"/>
          <p:nvPr/>
        </p:nvSpPr>
        <p:spPr>
          <a:xfrm>
            <a:off x="5611332" y="6078260"/>
            <a:ext cx="3592104" cy="646331"/>
          </a:xfrm>
          <a:prstGeom prst="rect">
            <a:avLst/>
          </a:prstGeom>
          <a:noFill/>
        </p:spPr>
        <p:txBody>
          <a:bodyPr wrap="square" rtlCol="0">
            <a:spAutoFit/>
          </a:bodyPr>
          <a:lstStyle/>
          <a:p>
            <a:pPr marL="171450" indent="-171450">
              <a:buFont typeface="Arial" pitchFamily="34" charset="0"/>
              <a:buChar char="•"/>
            </a:pPr>
            <a:r>
              <a:rPr lang="en-IN" sz="1200" dirty="0" smtClean="0"/>
              <a:t>724 </a:t>
            </a:r>
            <a:r>
              <a:rPr lang="en-IN" sz="1200" dirty="0" smtClean="0"/>
              <a:t>properties have no full bathrooms  above grade</a:t>
            </a:r>
            <a:endParaRPr lang="en-IN" sz="1200" dirty="0" smtClean="0"/>
          </a:p>
          <a:p>
            <a:pPr marL="171450" indent="-171450">
              <a:buFont typeface="Arial" pitchFamily="34" charset="0"/>
              <a:buChar char="•"/>
            </a:pPr>
            <a:r>
              <a:rPr lang="en-IN" sz="1200" dirty="0" smtClean="0"/>
              <a:t>434 </a:t>
            </a:r>
            <a:r>
              <a:rPr lang="en-IN" sz="1200" dirty="0" smtClean="0"/>
              <a:t>properties have 1full bathroom above grade</a:t>
            </a:r>
            <a:endParaRPr lang="en-IN" sz="1200" dirty="0"/>
          </a:p>
          <a:p>
            <a:pPr marL="171450" indent="-171450">
              <a:buFont typeface="Arial" pitchFamily="34" charset="0"/>
              <a:buChar char="•"/>
            </a:pPr>
            <a:r>
              <a:rPr lang="en-IN" sz="1200" dirty="0" smtClean="0"/>
              <a:t>10 </a:t>
            </a:r>
            <a:r>
              <a:rPr lang="en-IN" sz="1200" dirty="0" smtClean="0"/>
              <a:t>properties have 2 full bathrooms  above grade</a:t>
            </a:r>
          </a:p>
        </p:txBody>
      </p:sp>
    </p:spTree>
    <p:extLst>
      <p:ext uri="{BB962C8B-B14F-4D97-AF65-F5344CB8AC3E}">
        <p14:creationId xmlns:p14="http://schemas.microsoft.com/office/powerpoint/2010/main" val="3514945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2736304" cy="1200329"/>
          </a:xfrm>
          <a:prstGeom prst="rect">
            <a:avLst/>
          </a:prstGeom>
          <a:noFill/>
        </p:spPr>
        <p:txBody>
          <a:bodyPr wrap="square" rtlCol="0">
            <a:spAutoFit/>
          </a:bodyPr>
          <a:lstStyle/>
          <a:p>
            <a:pPr algn="ctr"/>
            <a:r>
              <a:rPr lang="en-IN" b="1" u="sng" dirty="0" err="1" smtClean="0"/>
              <a:t>BedroomAbvGr</a:t>
            </a:r>
            <a:endParaRPr lang="en-IN" b="1" u="sng" dirty="0" smtClean="0"/>
          </a:p>
          <a:p>
            <a:pPr algn="ctr"/>
            <a:r>
              <a:rPr lang="en-IN" dirty="0" smtClean="0"/>
              <a:t>Bedrooms above grade (does NOT include basement bedrooms)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25865" y="1484784"/>
            <a:ext cx="3286795" cy="2060991"/>
          </a:xfrm>
          <a:prstGeom prst="rect">
            <a:avLst/>
          </a:prstGeom>
        </p:spPr>
      </p:pic>
      <p:sp>
        <p:nvSpPr>
          <p:cNvPr id="4" name="TextBox 3"/>
          <p:cNvSpPr txBox="1"/>
          <p:nvPr/>
        </p:nvSpPr>
        <p:spPr>
          <a:xfrm>
            <a:off x="25865" y="3717032"/>
            <a:ext cx="5400600" cy="1569660"/>
          </a:xfrm>
          <a:prstGeom prst="rect">
            <a:avLst/>
          </a:prstGeom>
          <a:noFill/>
        </p:spPr>
        <p:txBody>
          <a:bodyPr wrap="square" rtlCol="0">
            <a:spAutoFit/>
          </a:bodyPr>
          <a:lstStyle/>
          <a:p>
            <a:pPr marL="285750" indent="-285750">
              <a:buFont typeface="Arial" pitchFamily="34" charset="0"/>
              <a:buChar char="•"/>
            </a:pPr>
            <a:r>
              <a:rPr lang="en-IN" sz="1200" dirty="0" smtClean="0"/>
              <a:t>640 properties have 3 bedrooms above grade </a:t>
            </a:r>
          </a:p>
          <a:p>
            <a:pPr marL="285750" indent="-285750">
              <a:buFont typeface="Arial" pitchFamily="34" charset="0"/>
              <a:buChar char="•"/>
            </a:pPr>
            <a:r>
              <a:rPr lang="en-IN" sz="1200" dirty="0" smtClean="0"/>
              <a:t>281 </a:t>
            </a:r>
            <a:r>
              <a:rPr lang="en-IN" sz="1200" dirty="0" smtClean="0"/>
              <a:t>properties have 2 bedrooms above grade </a:t>
            </a:r>
            <a:endParaRPr lang="en-IN" sz="1200" dirty="0" smtClean="0"/>
          </a:p>
          <a:p>
            <a:pPr marL="285750" indent="-285750">
              <a:buFont typeface="Arial" pitchFamily="34" charset="0"/>
              <a:buChar char="•"/>
            </a:pPr>
            <a:r>
              <a:rPr lang="en-IN" sz="1200" dirty="0" smtClean="0"/>
              <a:t>180  </a:t>
            </a:r>
            <a:r>
              <a:rPr lang="en-IN" sz="1200" dirty="0" smtClean="0"/>
              <a:t>properties have 4 bedrooms above grade </a:t>
            </a:r>
            <a:endParaRPr lang="en-IN" sz="1200" dirty="0" smtClean="0"/>
          </a:p>
          <a:p>
            <a:pPr marL="285750" indent="-285750">
              <a:buFont typeface="Arial" pitchFamily="34" charset="0"/>
              <a:buChar char="•"/>
            </a:pPr>
            <a:r>
              <a:rPr lang="en-IN" sz="1200" dirty="0" smtClean="0"/>
              <a:t>39  </a:t>
            </a:r>
            <a:r>
              <a:rPr lang="en-IN" sz="1200" dirty="0" smtClean="0"/>
              <a:t>properties have 1 bedroom above grade </a:t>
            </a:r>
            <a:endParaRPr lang="en-IN" sz="1200" dirty="0" smtClean="0"/>
          </a:p>
          <a:p>
            <a:pPr marL="285750" indent="-285750">
              <a:buFont typeface="Arial" pitchFamily="34" charset="0"/>
              <a:buChar char="•"/>
            </a:pPr>
            <a:r>
              <a:rPr lang="en-IN" sz="1200" dirty="0" smtClean="0"/>
              <a:t>18 </a:t>
            </a:r>
            <a:r>
              <a:rPr lang="en-IN" sz="1200" dirty="0" smtClean="0"/>
              <a:t>properties have 5 bedrooms above grade </a:t>
            </a:r>
            <a:endParaRPr lang="en-IN" sz="1200" dirty="0" smtClean="0"/>
          </a:p>
          <a:p>
            <a:pPr marL="285750" indent="-285750">
              <a:buFont typeface="Arial" pitchFamily="34" charset="0"/>
              <a:buChar char="•"/>
            </a:pPr>
            <a:r>
              <a:rPr lang="en-IN" sz="1200" dirty="0" smtClean="0"/>
              <a:t>5 </a:t>
            </a:r>
            <a:r>
              <a:rPr lang="en-IN" sz="1200" dirty="0" smtClean="0"/>
              <a:t>properties have 6 bedrooms above grade </a:t>
            </a:r>
            <a:endParaRPr lang="en-IN" sz="1200" dirty="0" smtClean="0"/>
          </a:p>
          <a:p>
            <a:pPr marL="285750" indent="-285750">
              <a:buFont typeface="Arial" pitchFamily="34" charset="0"/>
              <a:buChar char="•"/>
            </a:pPr>
            <a:r>
              <a:rPr lang="en-IN" sz="1200" dirty="0" smtClean="0"/>
              <a:t>4 </a:t>
            </a:r>
            <a:r>
              <a:rPr lang="en-IN" sz="1200" dirty="0" smtClean="0"/>
              <a:t>properties have no bedrooms above grade </a:t>
            </a:r>
            <a:endParaRPr lang="en-IN" sz="1200" dirty="0" smtClean="0"/>
          </a:p>
          <a:p>
            <a:pPr marL="285750" indent="-285750">
              <a:buFont typeface="Arial" pitchFamily="34" charset="0"/>
              <a:buChar char="•"/>
            </a:pPr>
            <a:r>
              <a:rPr lang="en-IN" sz="1200" dirty="0" smtClean="0"/>
              <a:t>1 </a:t>
            </a:r>
            <a:r>
              <a:rPr lang="en-IN" sz="1200" dirty="0" smtClean="0"/>
              <a:t>property has 8 bedrooms above grade </a:t>
            </a:r>
          </a:p>
        </p:txBody>
      </p:sp>
      <p:sp>
        <p:nvSpPr>
          <p:cNvPr id="5" name="TextBox 4"/>
          <p:cNvSpPr txBox="1"/>
          <p:nvPr/>
        </p:nvSpPr>
        <p:spPr>
          <a:xfrm>
            <a:off x="6084168" y="548045"/>
            <a:ext cx="2664296" cy="646331"/>
          </a:xfrm>
          <a:prstGeom prst="rect">
            <a:avLst/>
          </a:prstGeom>
          <a:noFill/>
        </p:spPr>
        <p:txBody>
          <a:bodyPr wrap="square" rtlCol="0">
            <a:spAutoFit/>
          </a:bodyPr>
          <a:lstStyle/>
          <a:p>
            <a:pPr algn="ctr"/>
            <a:r>
              <a:rPr lang="en-IN" b="1" u="sng" dirty="0" err="1" smtClean="0"/>
              <a:t>KitchenAbvGr</a:t>
            </a:r>
            <a:endParaRPr lang="en-IN" b="1" u="sng" dirty="0" smtClean="0"/>
          </a:p>
          <a:p>
            <a:pPr algn="ctr"/>
            <a:r>
              <a:rPr lang="en-IN" dirty="0" smtClean="0"/>
              <a:t>Kitchens above grade</a:t>
            </a:r>
            <a:endParaRPr lang="en-IN"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7224"/>
          <a:stretch/>
        </p:blipFill>
        <p:spPr>
          <a:xfrm>
            <a:off x="5076056" y="1213729"/>
            <a:ext cx="4067944" cy="2503303"/>
          </a:xfrm>
          <a:prstGeom prst="rect">
            <a:avLst/>
          </a:prstGeom>
        </p:spPr>
      </p:pic>
      <p:sp>
        <p:nvSpPr>
          <p:cNvPr id="7" name="TextBox 6"/>
          <p:cNvSpPr txBox="1"/>
          <p:nvPr/>
        </p:nvSpPr>
        <p:spPr>
          <a:xfrm>
            <a:off x="5426465" y="3933056"/>
            <a:ext cx="3610031" cy="830997"/>
          </a:xfrm>
          <a:prstGeom prst="rect">
            <a:avLst/>
          </a:prstGeom>
          <a:noFill/>
        </p:spPr>
        <p:txBody>
          <a:bodyPr wrap="square" rtlCol="0">
            <a:spAutoFit/>
          </a:bodyPr>
          <a:lstStyle/>
          <a:p>
            <a:pPr marL="285750" indent="-285750">
              <a:buFont typeface="Arial" pitchFamily="34" charset="0"/>
              <a:buChar char="•"/>
            </a:pPr>
            <a:r>
              <a:rPr lang="en-IN" sz="1200" dirty="0" smtClean="0"/>
              <a:t>1114  properties have 1 kitchen above grade</a:t>
            </a:r>
          </a:p>
          <a:p>
            <a:pPr marL="285750" indent="-285750">
              <a:buFont typeface="Arial" pitchFamily="34" charset="0"/>
              <a:buChar char="•"/>
            </a:pPr>
            <a:r>
              <a:rPr lang="en-IN" sz="1200" dirty="0" smtClean="0"/>
              <a:t>52 </a:t>
            </a:r>
            <a:r>
              <a:rPr lang="en-IN" sz="1200" dirty="0" smtClean="0"/>
              <a:t>properties have 2 kitchen above grade</a:t>
            </a:r>
            <a:endParaRPr lang="en-IN" sz="1200" dirty="0" smtClean="0"/>
          </a:p>
          <a:p>
            <a:pPr marL="285750" indent="-285750">
              <a:buFont typeface="Arial" pitchFamily="34" charset="0"/>
              <a:buChar char="•"/>
            </a:pPr>
            <a:r>
              <a:rPr lang="en-IN" sz="1200" dirty="0" smtClean="0"/>
              <a:t>1 </a:t>
            </a:r>
            <a:r>
              <a:rPr lang="en-IN" sz="1200" dirty="0" smtClean="0"/>
              <a:t>property has 3 kitchen above grade</a:t>
            </a:r>
            <a:endParaRPr lang="en-IN" sz="1200" dirty="0" smtClean="0"/>
          </a:p>
          <a:p>
            <a:pPr marL="285750" indent="-285750">
              <a:buFont typeface="Arial" pitchFamily="34" charset="0"/>
              <a:buChar char="•"/>
            </a:pPr>
            <a:r>
              <a:rPr lang="en-IN" sz="1200" dirty="0" smtClean="0"/>
              <a:t>1 </a:t>
            </a:r>
            <a:r>
              <a:rPr lang="en-IN" sz="1200" dirty="0" smtClean="0"/>
              <a:t>properties has no kitchen above grade</a:t>
            </a:r>
          </a:p>
        </p:txBody>
      </p:sp>
    </p:spTree>
    <p:extLst>
      <p:ext uri="{BB962C8B-B14F-4D97-AF65-F5344CB8AC3E}">
        <p14:creationId xmlns:p14="http://schemas.microsoft.com/office/powerpoint/2010/main" val="569846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38136" y="69736"/>
            <a:ext cx="145110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KitchenQual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Kitchen quality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426"/>
          <a:stretch/>
        </p:blipFill>
        <p:spPr>
          <a:xfrm>
            <a:off x="0" y="695287"/>
            <a:ext cx="3888432" cy="2442956"/>
          </a:xfrm>
          <a:prstGeom prst="rect">
            <a:avLst/>
          </a:prstGeom>
        </p:spPr>
      </p:pic>
      <p:sp>
        <p:nvSpPr>
          <p:cNvPr id="4" name="TextBox 3"/>
          <p:cNvSpPr txBox="1"/>
          <p:nvPr/>
        </p:nvSpPr>
        <p:spPr>
          <a:xfrm>
            <a:off x="323528" y="3284984"/>
            <a:ext cx="3456384" cy="830997"/>
          </a:xfrm>
          <a:prstGeom prst="rect">
            <a:avLst/>
          </a:prstGeom>
          <a:noFill/>
        </p:spPr>
        <p:txBody>
          <a:bodyPr wrap="square" rtlCol="0">
            <a:spAutoFit/>
          </a:bodyPr>
          <a:lstStyle/>
          <a:p>
            <a:pPr marL="171450" indent="-171450">
              <a:buFont typeface="Arial" pitchFamily="34" charset="0"/>
              <a:buChar char="•"/>
            </a:pPr>
            <a:r>
              <a:rPr lang="it-IT" sz="1200" dirty="0" smtClean="0"/>
              <a:t>578 properties have TA (typical) kitchen</a:t>
            </a:r>
          </a:p>
          <a:p>
            <a:pPr marL="171450" indent="-171450">
              <a:buFont typeface="Arial" pitchFamily="34" charset="0"/>
              <a:buChar char="•"/>
            </a:pPr>
            <a:r>
              <a:rPr lang="it-IT" sz="1200" dirty="0"/>
              <a:t>4</a:t>
            </a:r>
            <a:r>
              <a:rPr lang="it-IT" sz="1200" dirty="0" smtClean="0"/>
              <a:t>78 properties have Gd (good) kitchen</a:t>
            </a:r>
          </a:p>
          <a:p>
            <a:pPr marL="171450" indent="-171450">
              <a:buFont typeface="Arial" pitchFamily="34" charset="0"/>
              <a:buChar char="•"/>
            </a:pPr>
            <a:r>
              <a:rPr lang="it-IT" sz="1200" dirty="0" smtClean="0"/>
              <a:t>82 properties have </a:t>
            </a:r>
            <a:r>
              <a:rPr lang="it-IT" sz="1200" dirty="0" smtClean="0"/>
              <a:t>Ex (excellent) kitchen</a:t>
            </a:r>
            <a:endParaRPr lang="it-IT" sz="1200" dirty="0" smtClean="0"/>
          </a:p>
          <a:p>
            <a:pPr marL="171450" indent="-171450">
              <a:buFont typeface="Arial" pitchFamily="34" charset="0"/>
              <a:buChar char="•"/>
            </a:pPr>
            <a:r>
              <a:rPr lang="it-IT" sz="1200" dirty="0" smtClean="0"/>
              <a:t>30 properties have </a:t>
            </a:r>
            <a:r>
              <a:rPr lang="it-IT" sz="1200" dirty="0" smtClean="0"/>
              <a:t>Fa (fair) kitchen</a:t>
            </a:r>
            <a:endParaRPr lang="en-IN" sz="1200" dirty="0"/>
          </a:p>
        </p:txBody>
      </p:sp>
      <p:cxnSp>
        <p:nvCxnSpPr>
          <p:cNvPr id="5" name="Straight Arrow Connector 4"/>
          <p:cNvCxnSpPr/>
          <p:nvPr/>
        </p:nvCxnSpPr>
        <p:spPr>
          <a:xfrm>
            <a:off x="1896218" y="434384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1200" y="4836932"/>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TextBox 6"/>
          <p:cNvSpPr txBox="1"/>
          <p:nvPr/>
        </p:nvSpPr>
        <p:spPr>
          <a:xfrm>
            <a:off x="5652120" y="0"/>
            <a:ext cx="3275856" cy="923330"/>
          </a:xfrm>
          <a:prstGeom prst="rect">
            <a:avLst/>
          </a:prstGeom>
          <a:noFill/>
        </p:spPr>
        <p:txBody>
          <a:bodyPr wrap="square" rtlCol="0">
            <a:spAutoFit/>
          </a:bodyPr>
          <a:lstStyle/>
          <a:p>
            <a:pPr algn="ctr"/>
            <a:r>
              <a:rPr lang="en-IN" b="1" u="sng" dirty="0" err="1" smtClean="0"/>
              <a:t>TotRmsAbvGrd</a:t>
            </a:r>
            <a:endParaRPr lang="en-IN" b="1" u="sng" dirty="0" smtClean="0"/>
          </a:p>
          <a:p>
            <a:pPr algn="ctr"/>
            <a:r>
              <a:rPr lang="en-IN" dirty="0" smtClean="0"/>
              <a:t>Total rooms above grade (does not include bathrooms)</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8055"/>
          <a:stretch/>
        </p:blipFill>
        <p:spPr>
          <a:xfrm>
            <a:off x="5034326" y="857831"/>
            <a:ext cx="4091659" cy="2533837"/>
          </a:xfrm>
          <a:prstGeom prst="rect">
            <a:avLst/>
          </a:prstGeom>
        </p:spPr>
      </p:pic>
      <p:sp>
        <p:nvSpPr>
          <p:cNvPr id="9" name="TextBox 8"/>
          <p:cNvSpPr txBox="1"/>
          <p:nvPr/>
        </p:nvSpPr>
        <p:spPr>
          <a:xfrm>
            <a:off x="5508104" y="3489252"/>
            <a:ext cx="4608512" cy="2308324"/>
          </a:xfrm>
          <a:prstGeom prst="rect">
            <a:avLst/>
          </a:prstGeom>
          <a:noFill/>
        </p:spPr>
        <p:txBody>
          <a:bodyPr wrap="square" rtlCol="0">
            <a:spAutoFit/>
          </a:bodyPr>
          <a:lstStyle/>
          <a:p>
            <a:pPr marL="285750" indent="-285750">
              <a:buFont typeface="Arial" pitchFamily="34" charset="0"/>
              <a:buChar char="•"/>
            </a:pPr>
            <a:r>
              <a:rPr lang="en-IN" sz="1200" dirty="0" smtClean="0"/>
              <a:t>325 properties have t</a:t>
            </a:r>
            <a:r>
              <a:rPr lang="en-IN" sz="1200" dirty="0" smtClean="0"/>
              <a:t>otal 6 rooms above grade</a:t>
            </a:r>
            <a:r>
              <a:rPr lang="en-IN" sz="1200" dirty="0" smtClean="0"/>
              <a:t> </a:t>
            </a:r>
          </a:p>
          <a:p>
            <a:pPr marL="285750" indent="-285750">
              <a:buFont typeface="Arial" pitchFamily="34" charset="0"/>
              <a:buChar char="•"/>
            </a:pPr>
            <a:r>
              <a:rPr lang="en-IN" sz="1200" dirty="0" smtClean="0"/>
              <a:t>268 </a:t>
            </a:r>
            <a:r>
              <a:rPr lang="en-IN" sz="1200" dirty="0" smtClean="0"/>
              <a:t>properties have  total 7 rooms above grade </a:t>
            </a:r>
            <a:endParaRPr lang="en-IN" sz="1200" dirty="0" smtClean="0"/>
          </a:p>
          <a:p>
            <a:pPr marL="285750" indent="-285750">
              <a:buFont typeface="Arial" pitchFamily="34" charset="0"/>
              <a:buChar char="•"/>
            </a:pPr>
            <a:r>
              <a:rPr lang="en-IN" sz="1200" dirty="0" smtClean="0"/>
              <a:t>217 </a:t>
            </a:r>
            <a:r>
              <a:rPr lang="en-IN" sz="1200" dirty="0" smtClean="0"/>
              <a:t>properties have  total 5 rooms above grade </a:t>
            </a:r>
            <a:endParaRPr lang="en-IN" sz="1200" dirty="0" smtClean="0"/>
          </a:p>
          <a:p>
            <a:pPr marL="285750" indent="-285750">
              <a:buFont typeface="Arial" pitchFamily="34" charset="0"/>
              <a:buChar char="•"/>
            </a:pPr>
            <a:r>
              <a:rPr lang="en-IN" sz="1200" dirty="0" smtClean="0"/>
              <a:t>148 </a:t>
            </a:r>
            <a:r>
              <a:rPr lang="en-IN" sz="1200" dirty="0" smtClean="0"/>
              <a:t>properties have  total 8 rooms above grade </a:t>
            </a:r>
            <a:endParaRPr lang="en-IN" sz="1200" dirty="0" smtClean="0"/>
          </a:p>
          <a:p>
            <a:pPr marL="285750" indent="-285750">
              <a:buFont typeface="Arial" pitchFamily="34" charset="0"/>
              <a:buChar char="•"/>
            </a:pPr>
            <a:r>
              <a:rPr lang="en-IN" sz="1200" dirty="0" smtClean="0"/>
              <a:t>72 </a:t>
            </a:r>
            <a:r>
              <a:rPr lang="en-IN" sz="1200" dirty="0" smtClean="0"/>
              <a:t>properties have total 4 rooms above grade </a:t>
            </a:r>
            <a:endParaRPr lang="en-IN" sz="1200" dirty="0" smtClean="0"/>
          </a:p>
          <a:p>
            <a:pPr marL="285750" indent="-285750">
              <a:buFont typeface="Arial" pitchFamily="34" charset="0"/>
              <a:buChar char="•"/>
            </a:pPr>
            <a:r>
              <a:rPr lang="en-IN" sz="1200" dirty="0" smtClean="0"/>
              <a:t>65 </a:t>
            </a:r>
            <a:r>
              <a:rPr lang="en-IN" sz="1200" dirty="0" smtClean="0"/>
              <a:t>properties have total 9  rooms above grade </a:t>
            </a:r>
            <a:endParaRPr lang="en-IN" sz="1200" dirty="0" smtClean="0"/>
          </a:p>
          <a:p>
            <a:pPr marL="285750" indent="-285750">
              <a:buFont typeface="Arial" pitchFamily="34" charset="0"/>
              <a:buChar char="•"/>
            </a:pPr>
            <a:r>
              <a:rPr lang="en-IN" sz="1200" dirty="0" smtClean="0"/>
              <a:t>41 </a:t>
            </a:r>
            <a:r>
              <a:rPr lang="en-IN" sz="1200" dirty="0" smtClean="0"/>
              <a:t>properties have total 10  rooms above grade </a:t>
            </a:r>
            <a:endParaRPr lang="en-IN" sz="1200" dirty="0" smtClean="0"/>
          </a:p>
          <a:p>
            <a:pPr marL="285750" indent="-285750">
              <a:buFont typeface="Arial" pitchFamily="34" charset="0"/>
              <a:buChar char="•"/>
            </a:pPr>
            <a:r>
              <a:rPr lang="en-IN" sz="1200" dirty="0" smtClean="0"/>
              <a:t>13 </a:t>
            </a:r>
            <a:r>
              <a:rPr lang="en-IN" sz="1200" dirty="0" smtClean="0"/>
              <a:t>properties have total 11  rooms above grade </a:t>
            </a:r>
            <a:endParaRPr lang="en-IN" sz="1200" dirty="0" smtClean="0"/>
          </a:p>
          <a:p>
            <a:pPr marL="285750" indent="-285750">
              <a:buFont typeface="Arial" pitchFamily="34" charset="0"/>
              <a:buChar char="•"/>
            </a:pPr>
            <a:r>
              <a:rPr lang="en-IN" sz="1200" dirty="0" smtClean="0"/>
              <a:t>11 </a:t>
            </a:r>
            <a:r>
              <a:rPr lang="en-IN" sz="1200" dirty="0" smtClean="0"/>
              <a:t>properties have total 3  rooms above grade </a:t>
            </a:r>
            <a:endParaRPr lang="en-IN" sz="1200" dirty="0" smtClean="0"/>
          </a:p>
          <a:p>
            <a:pPr marL="285750" indent="-285750">
              <a:buFont typeface="Arial" pitchFamily="34" charset="0"/>
              <a:buChar char="•"/>
            </a:pPr>
            <a:r>
              <a:rPr lang="en-IN" sz="1200" dirty="0" smtClean="0"/>
              <a:t>6 </a:t>
            </a:r>
            <a:r>
              <a:rPr lang="en-IN" sz="1200" dirty="0" smtClean="0"/>
              <a:t>properties have total 12  rooms above grade </a:t>
            </a:r>
            <a:endParaRPr lang="en-IN" sz="1200" dirty="0" smtClean="0"/>
          </a:p>
          <a:p>
            <a:pPr marL="285750" indent="-285750">
              <a:buFont typeface="Arial" pitchFamily="34" charset="0"/>
              <a:buChar char="•"/>
            </a:pPr>
            <a:r>
              <a:rPr lang="en-IN" sz="1200" dirty="0" smtClean="0"/>
              <a:t>1 </a:t>
            </a:r>
            <a:r>
              <a:rPr lang="en-IN" sz="1200" dirty="0" smtClean="0"/>
              <a:t>property has total 2 rooms above grade </a:t>
            </a:r>
            <a:endParaRPr lang="en-IN" sz="1200" dirty="0" smtClean="0"/>
          </a:p>
          <a:p>
            <a:pPr marL="285750" indent="-285750">
              <a:buFont typeface="Arial" pitchFamily="34" charset="0"/>
              <a:buChar char="•"/>
            </a:pPr>
            <a:r>
              <a:rPr lang="en-IN" sz="1200" dirty="0" smtClean="0"/>
              <a:t>1 </a:t>
            </a:r>
            <a:r>
              <a:rPr lang="en-IN" sz="1200" dirty="0" smtClean="0"/>
              <a:t>property has total 14 rooms above grade </a:t>
            </a:r>
            <a:endParaRPr lang="en-IN" sz="1200" dirty="0"/>
          </a:p>
        </p:txBody>
      </p:sp>
    </p:spTree>
    <p:extLst>
      <p:ext uri="{BB962C8B-B14F-4D97-AF65-F5344CB8AC3E}">
        <p14:creationId xmlns:p14="http://schemas.microsoft.com/office/powerpoint/2010/main" val="227688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0027" y="149731"/>
            <a:ext cx="332199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Functional</a:t>
            </a: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Home functionality (Assume typical unless deductions are warranted)</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88574" y="980728"/>
            <a:ext cx="3631912" cy="2242804"/>
          </a:xfrm>
          <a:prstGeom prst="rect">
            <a:avLst/>
          </a:prstGeom>
        </p:spPr>
      </p:pic>
      <p:sp>
        <p:nvSpPr>
          <p:cNvPr id="4" name="TextBox 3"/>
          <p:cNvSpPr txBox="1"/>
          <p:nvPr/>
        </p:nvSpPr>
        <p:spPr>
          <a:xfrm>
            <a:off x="185873" y="3407992"/>
            <a:ext cx="4320480" cy="1384995"/>
          </a:xfrm>
          <a:prstGeom prst="rect">
            <a:avLst/>
          </a:prstGeom>
          <a:noFill/>
        </p:spPr>
        <p:txBody>
          <a:bodyPr wrap="square" rtlCol="0">
            <a:spAutoFit/>
          </a:bodyPr>
          <a:lstStyle/>
          <a:p>
            <a:pPr marL="171450" indent="-171450">
              <a:buFont typeface="Arial" pitchFamily="34" charset="0"/>
              <a:buChar char="•"/>
            </a:pPr>
            <a:r>
              <a:rPr lang="en-IN" sz="1200" dirty="0" smtClean="0"/>
              <a:t>1085 properties have </a:t>
            </a:r>
            <a:r>
              <a:rPr lang="en-IN" sz="1200" dirty="0" err="1" smtClean="0"/>
              <a:t>Typ</a:t>
            </a:r>
            <a:r>
              <a:rPr lang="en-IN" sz="1200" dirty="0" smtClean="0"/>
              <a:t>  (</a:t>
            </a:r>
            <a:r>
              <a:rPr lang="en-IN" sz="1200" dirty="0" smtClean="0"/>
              <a:t>Typical Functionality) </a:t>
            </a:r>
            <a:endParaRPr lang="en-IN" sz="1200" dirty="0" smtClean="0"/>
          </a:p>
          <a:p>
            <a:pPr marL="171450" indent="-171450">
              <a:buFont typeface="Arial" pitchFamily="34" charset="0"/>
              <a:buChar char="•"/>
            </a:pPr>
            <a:r>
              <a:rPr lang="en-IN" sz="1200" dirty="0" smtClean="0"/>
              <a:t>30 </a:t>
            </a:r>
            <a:r>
              <a:rPr lang="en-IN" sz="1200" dirty="0" smtClean="0"/>
              <a:t>properties have Min2 (Minor Deductions 2)</a:t>
            </a:r>
            <a:endParaRPr lang="en-IN" sz="1200" dirty="0" smtClean="0"/>
          </a:p>
          <a:p>
            <a:pPr marL="171450" indent="-171450">
              <a:buFont typeface="Arial" pitchFamily="34" charset="0"/>
              <a:buChar char="•"/>
            </a:pPr>
            <a:r>
              <a:rPr lang="en-IN" sz="1200" dirty="0" smtClean="0"/>
              <a:t>25 </a:t>
            </a:r>
            <a:r>
              <a:rPr lang="en-IN" sz="1200" dirty="0" smtClean="0"/>
              <a:t>properties have Min1 (Minor Deductions 1)</a:t>
            </a:r>
            <a:endParaRPr lang="en-IN" sz="1200" dirty="0" smtClean="0"/>
          </a:p>
          <a:p>
            <a:pPr marL="171450" indent="-171450">
              <a:buFont typeface="Arial" pitchFamily="34" charset="0"/>
              <a:buChar char="•"/>
            </a:pPr>
            <a:r>
              <a:rPr lang="en-IN" sz="1200" dirty="0" smtClean="0"/>
              <a:t>12 </a:t>
            </a:r>
            <a:r>
              <a:rPr lang="en-IN" sz="1200" dirty="0" smtClean="0"/>
              <a:t>properties have Mod (Moderate Deductions)</a:t>
            </a:r>
            <a:endParaRPr lang="en-IN" sz="1200" dirty="0" smtClean="0"/>
          </a:p>
          <a:p>
            <a:pPr marL="171450" indent="-171450">
              <a:buFont typeface="Arial" pitchFamily="34" charset="0"/>
              <a:buChar char="•"/>
            </a:pPr>
            <a:r>
              <a:rPr lang="en-IN" sz="1200" dirty="0" smtClean="0"/>
              <a:t>11 </a:t>
            </a:r>
            <a:r>
              <a:rPr lang="en-IN" sz="1200" dirty="0" smtClean="0"/>
              <a:t>properties have Maj1 (Major Deductions 1)</a:t>
            </a:r>
            <a:endParaRPr lang="en-IN" sz="1200" dirty="0" smtClean="0"/>
          </a:p>
          <a:p>
            <a:pPr marL="171450" indent="-171450">
              <a:buFont typeface="Arial" pitchFamily="34" charset="0"/>
              <a:buChar char="•"/>
            </a:pPr>
            <a:r>
              <a:rPr lang="en-IN" sz="1200" dirty="0" smtClean="0"/>
              <a:t>4 </a:t>
            </a:r>
            <a:r>
              <a:rPr lang="en-IN" sz="1200" dirty="0" smtClean="0"/>
              <a:t>properties have Maj2 (Major Deductions 2)</a:t>
            </a:r>
            <a:endParaRPr lang="en-IN" sz="1200" dirty="0" smtClean="0"/>
          </a:p>
          <a:p>
            <a:pPr marL="171450" indent="-171450">
              <a:buFont typeface="Arial" pitchFamily="34" charset="0"/>
              <a:buChar char="•"/>
            </a:pPr>
            <a:r>
              <a:rPr lang="en-IN" sz="1200" dirty="0" smtClean="0"/>
              <a:t>1 </a:t>
            </a:r>
            <a:r>
              <a:rPr lang="en-IN" sz="1200" dirty="0" smtClean="0"/>
              <a:t>property has </a:t>
            </a:r>
            <a:r>
              <a:rPr lang="en-IN" sz="1200" dirty="0" err="1" smtClean="0"/>
              <a:t>Sev</a:t>
            </a:r>
            <a:r>
              <a:rPr lang="en-IN" sz="1200" dirty="0" smtClean="0"/>
              <a:t> (Severely Damaged)</a:t>
            </a:r>
            <a:endParaRPr lang="en-IN" sz="1200" dirty="0"/>
          </a:p>
        </p:txBody>
      </p:sp>
      <p:cxnSp>
        <p:nvCxnSpPr>
          <p:cNvPr id="6" name="Straight Arrow Connector 5"/>
          <p:cNvCxnSpPr/>
          <p:nvPr/>
        </p:nvCxnSpPr>
        <p:spPr>
          <a:xfrm>
            <a:off x="1904530" y="473611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522920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TextBox 7"/>
          <p:cNvSpPr txBox="1"/>
          <p:nvPr/>
        </p:nvSpPr>
        <p:spPr>
          <a:xfrm>
            <a:off x="5940152" y="149731"/>
            <a:ext cx="2880320" cy="646331"/>
          </a:xfrm>
          <a:prstGeom prst="rect">
            <a:avLst/>
          </a:prstGeom>
          <a:noFill/>
        </p:spPr>
        <p:txBody>
          <a:bodyPr wrap="square" rtlCol="0">
            <a:spAutoFit/>
          </a:bodyPr>
          <a:lstStyle/>
          <a:p>
            <a:pPr algn="ctr"/>
            <a:r>
              <a:rPr lang="en-IN" b="1" u="sng" dirty="0" smtClean="0"/>
              <a:t>Fireplaces</a:t>
            </a:r>
          </a:p>
          <a:p>
            <a:pPr algn="ctr"/>
            <a:r>
              <a:rPr lang="en-IN" dirty="0" smtClean="0"/>
              <a:t>Number of fireplaces</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5785"/>
          <a:stretch/>
        </p:blipFill>
        <p:spPr>
          <a:xfrm>
            <a:off x="5364088" y="935434"/>
            <a:ext cx="3643538" cy="2288098"/>
          </a:xfrm>
          <a:prstGeom prst="rect">
            <a:avLst/>
          </a:prstGeom>
        </p:spPr>
      </p:pic>
      <p:sp>
        <p:nvSpPr>
          <p:cNvPr id="10" name="TextBox 9"/>
          <p:cNvSpPr txBox="1"/>
          <p:nvPr/>
        </p:nvSpPr>
        <p:spPr>
          <a:xfrm>
            <a:off x="5889713" y="3407992"/>
            <a:ext cx="2592288" cy="830997"/>
          </a:xfrm>
          <a:prstGeom prst="rect">
            <a:avLst/>
          </a:prstGeom>
          <a:noFill/>
        </p:spPr>
        <p:txBody>
          <a:bodyPr wrap="square" rtlCol="0">
            <a:spAutoFit/>
          </a:bodyPr>
          <a:lstStyle/>
          <a:p>
            <a:pPr marL="285750" indent="-285750">
              <a:buFont typeface="Arial" pitchFamily="34" charset="0"/>
              <a:buChar char="•"/>
            </a:pPr>
            <a:r>
              <a:rPr lang="en-IN" sz="1200" dirty="0" smtClean="0"/>
              <a:t>551 properties have no fireplace </a:t>
            </a:r>
          </a:p>
          <a:p>
            <a:pPr marL="285750" indent="-285750">
              <a:buFont typeface="Arial" pitchFamily="34" charset="0"/>
              <a:buChar char="•"/>
            </a:pPr>
            <a:r>
              <a:rPr lang="en-IN" sz="1200" dirty="0" smtClean="0"/>
              <a:t>518 properties have 1 fireplace</a:t>
            </a:r>
          </a:p>
          <a:p>
            <a:pPr marL="285750" indent="-285750">
              <a:buFont typeface="Arial" pitchFamily="34" charset="0"/>
              <a:buChar char="•"/>
            </a:pPr>
            <a:r>
              <a:rPr lang="en-IN" sz="1200" dirty="0" smtClean="0"/>
              <a:t>94 properties have 2 fireplaces</a:t>
            </a:r>
          </a:p>
          <a:p>
            <a:pPr marL="285750" indent="-285750">
              <a:buFont typeface="Arial" pitchFamily="34" charset="0"/>
              <a:buChar char="•"/>
            </a:pPr>
            <a:r>
              <a:rPr lang="en-IN" sz="1200" dirty="0" smtClean="0"/>
              <a:t>5 properties have 2 fireplaces</a:t>
            </a:r>
            <a:endParaRPr lang="en-IN" sz="1200" dirty="0"/>
          </a:p>
        </p:txBody>
      </p:sp>
    </p:spTree>
    <p:extLst>
      <p:ext uri="{BB962C8B-B14F-4D97-AF65-F5344CB8AC3E}">
        <p14:creationId xmlns:p14="http://schemas.microsoft.com/office/powerpoint/2010/main" val="104915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8531"/>
            <a:ext cx="1728192" cy="646331"/>
          </a:xfrm>
          <a:prstGeom prst="rect">
            <a:avLst/>
          </a:prstGeom>
          <a:noFill/>
        </p:spPr>
        <p:txBody>
          <a:bodyPr wrap="square" rtlCol="0">
            <a:spAutoFit/>
          </a:bodyPr>
          <a:lstStyle/>
          <a:p>
            <a:pPr algn="ctr"/>
            <a:r>
              <a:rPr lang="en-IN" b="1" u="sng" dirty="0" err="1" smtClean="0"/>
              <a:t>FireplaceQu</a:t>
            </a:r>
            <a:endParaRPr lang="en-IN" b="1" u="sng" dirty="0" smtClean="0"/>
          </a:p>
          <a:p>
            <a:pPr algn="ctr"/>
            <a:r>
              <a:rPr lang="en-IN" dirty="0" smtClean="0"/>
              <a:t>Fireplace quality</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99"/>
          <a:stretch/>
        </p:blipFill>
        <p:spPr>
          <a:xfrm>
            <a:off x="25865" y="654474"/>
            <a:ext cx="3562686" cy="2233989"/>
          </a:xfrm>
          <a:prstGeom prst="rect">
            <a:avLst/>
          </a:prstGeom>
        </p:spPr>
      </p:pic>
      <p:sp>
        <p:nvSpPr>
          <p:cNvPr id="4" name="TextBox 3"/>
          <p:cNvSpPr txBox="1"/>
          <p:nvPr/>
        </p:nvSpPr>
        <p:spPr>
          <a:xfrm>
            <a:off x="276195" y="3212976"/>
            <a:ext cx="3121007" cy="1200329"/>
          </a:xfrm>
          <a:prstGeom prst="rect">
            <a:avLst/>
          </a:prstGeom>
          <a:noFill/>
        </p:spPr>
        <p:txBody>
          <a:bodyPr wrap="square" rtlCol="0">
            <a:spAutoFit/>
          </a:bodyPr>
          <a:lstStyle/>
          <a:p>
            <a:pPr marL="171450" indent="-171450">
              <a:buFont typeface="Arial" pitchFamily="34" charset="0"/>
              <a:buChar char="•"/>
            </a:pPr>
            <a:r>
              <a:rPr lang="it-IT" sz="1200" dirty="0" smtClean="0"/>
              <a:t>301 properties have Gd (good) fireplace</a:t>
            </a:r>
          </a:p>
          <a:p>
            <a:pPr marL="171450" indent="-171450">
              <a:buFont typeface="Arial" pitchFamily="34" charset="0"/>
              <a:buChar char="•"/>
            </a:pPr>
            <a:r>
              <a:rPr lang="it-IT" sz="1200" dirty="0" smtClean="0"/>
              <a:t>252 properties have TA (typical) fireplace</a:t>
            </a:r>
          </a:p>
          <a:p>
            <a:pPr marL="171450" indent="-171450">
              <a:buFont typeface="Arial" pitchFamily="34" charset="0"/>
              <a:buChar char="•"/>
            </a:pPr>
            <a:r>
              <a:rPr lang="it-IT" sz="1200" dirty="0" smtClean="0"/>
              <a:t>25 properties have Fa (fair) fireplace</a:t>
            </a:r>
          </a:p>
          <a:p>
            <a:pPr marL="171450" indent="-171450">
              <a:buFont typeface="Arial" pitchFamily="34" charset="0"/>
              <a:buChar char="•"/>
            </a:pPr>
            <a:r>
              <a:rPr lang="it-IT" sz="1200" dirty="0" smtClean="0"/>
              <a:t>21 properties have Ex (excellent) fireplace</a:t>
            </a:r>
          </a:p>
          <a:p>
            <a:pPr marL="171450" indent="-171450">
              <a:buFont typeface="Arial" pitchFamily="34" charset="0"/>
              <a:buChar char="•"/>
            </a:pPr>
            <a:r>
              <a:rPr lang="it-IT" sz="1200" dirty="0" smtClean="0"/>
              <a:t>18 properties have Po (poor) fireplace</a:t>
            </a:r>
          </a:p>
          <a:p>
            <a:pPr marL="171450" indent="-171450">
              <a:buFont typeface="Arial" pitchFamily="34" charset="0"/>
              <a:buChar char="•"/>
            </a:pPr>
            <a:r>
              <a:rPr lang="it-IT" sz="1200" dirty="0" smtClean="0"/>
              <a:t>551 properties have no fireplace</a:t>
            </a:r>
            <a:endParaRPr lang="en-IN" sz="1200" dirty="0"/>
          </a:p>
        </p:txBody>
      </p:sp>
      <p:cxnSp>
        <p:nvCxnSpPr>
          <p:cNvPr id="5" name="Straight Arrow Connector 4"/>
          <p:cNvCxnSpPr/>
          <p:nvPr/>
        </p:nvCxnSpPr>
        <p:spPr>
          <a:xfrm>
            <a:off x="1902507" y="452092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7489" y="501400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TextBox 6"/>
          <p:cNvSpPr txBox="1"/>
          <p:nvPr/>
        </p:nvSpPr>
        <p:spPr>
          <a:xfrm>
            <a:off x="6012160" y="21572"/>
            <a:ext cx="2664296" cy="646331"/>
          </a:xfrm>
          <a:prstGeom prst="rect">
            <a:avLst/>
          </a:prstGeom>
          <a:noFill/>
        </p:spPr>
        <p:txBody>
          <a:bodyPr wrap="square" rtlCol="0">
            <a:spAutoFit/>
          </a:bodyPr>
          <a:lstStyle/>
          <a:p>
            <a:pPr algn="ctr"/>
            <a:r>
              <a:rPr lang="en-IN" b="1" u="sng" dirty="0" err="1" smtClean="0"/>
              <a:t>GarageType</a:t>
            </a:r>
            <a:endParaRPr lang="en-IN" b="1" u="sng" dirty="0" smtClean="0"/>
          </a:p>
          <a:p>
            <a:pPr algn="ctr"/>
            <a:r>
              <a:rPr lang="en-IN" dirty="0" smtClean="0"/>
              <a:t>Garage location</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341"/>
          <a:stretch/>
        </p:blipFill>
        <p:spPr>
          <a:xfrm>
            <a:off x="5364088" y="560553"/>
            <a:ext cx="3779912" cy="2327910"/>
          </a:xfrm>
          <a:prstGeom prst="rect">
            <a:avLst/>
          </a:prstGeom>
        </p:spPr>
      </p:pic>
      <p:sp>
        <p:nvSpPr>
          <p:cNvPr id="9" name="TextBox 8"/>
          <p:cNvSpPr txBox="1"/>
          <p:nvPr/>
        </p:nvSpPr>
        <p:spPr>
          <a:xfrm>
            <a:off x="5562364" y="2996952"/>
            <a:ext cx="3563888" cy="2123658"/>
          </a:xfrm>
          <a:prstGeom prst="rect">
            <a:avLst/>
          </a:prstGeom>
          <a:noFill/>
        </p:spPr>
        <p:txBody>
          <a:bodyPr wrap="square" rtlCol="0">
            <a:spAutoFit/>
          </a:bodyPr>
          <a:lstStyle/>
          <a:p>
            <a:pPr marL="171450" indent="-171450">
              <a:buFont typeface="Arial" pitchFamily="34" charset="0"/>
              <a:buChar char="•"/>
            </a:pPr>
            <a:r>
              <a:rPr lang="en-IN" sz="1200" dirty="0" smtClean="0"/>
              <a:t>691 properties have </a:t>
            </a:r>
            <a:r>
              <a:rPr lang="en-IN" sz="1200" dirty="0" err="1" smtClean="0"/>
              <a:t>Attchd</a:t>
            </a:r>
            <a:r>
              <a:rPr lang="en-IN" sz="1200" dirty="0" smtClean="0"/>
              <a:t> (Attached to home) garage</a:t>
            </a:r>
            <a:endParaRPr lang="en-IN" sz="1200" dirty="0" smtClean="0"/>
          </a:p>
          <a:p>
            <a:pPr marL="171450" indent="-171450">
              <a:buFont typeface="Arial" pitchFamily="34" charset="0"/>
              <a:buChar char="•"/>
            </a:pPr>
            <a:r>
              <a:rPr lang="en-IN" sz="1200" dirty="0" smtClean="0"/>
              <a:t>314 properties have </a:t>
            </a:r>
            <a:r>
              <a:rPr lang="en-IN" sz="1200" dirty="0" err="1" smtClean="0"/>
              <a:t>Detchd</a:t>
            </a:r>
            <a:r>
              <a:rPr lang="en-IN" sz="1200" dirty="0" smtClean="0"/>
              <a:t> (Detached from home) garage</a:t>
            </a:r>
            <a:endParaRPr lang="en-IN" sz="1200" dirty="0" smtClean="0"/>
          </a:p>
          <a:p>
            <a:pPr marL="171450" indent="-171450">
              <a:buFont typeface="Arial" pitchFamily="34" charset="0"/>
              <a:buChar char="•"/>
            </a:pPr>
            <a:r>
              <a:rPr lang="en-IN" sz="1200" dirty="0" smtClean="0"/>
              <a:t>70 properties have </a:t>
            </a:r>
            <a:r>
              <a:rPr lang="en-IN" sz="1200" dirty="0" err="1" smtClean="0"/>
              <a:t>BuiltIn</a:t>
            </a:r>
            <a:r>
              <a:rPr lang="en-IN" sz="1200" dirty="0" smtClean="0"/>
              <a:t> (Built-In (Garage part of house - typically has room above garage)) garage</a:t>
            </a:r>
            <a:endParaRPr lang="en-IN" sz="1200" dirty="0" smtClean="0"/>
          </a:p>
          <a:p>
            <a:pPr marL="171450" indent="-171450">
              <a:buFont typeface="Arial" pitchFamily="34" charset="0"/>
              <a:buChar char="•"/>
            </a:pPr>
            <a:r>
              <a:rPr lang="en-IN" sz="1200" dirty="0" smtClean="0"/>
              <a:t>16 properties have </a:t>
            </a:r>
            <a:r>
              <a:rPr lang="en-IN" sz="1200" dirty="0" err="1" smtClean="0"/>
              <a:t>Basment</a:t>
            </a:r>
            <a:r>
              <a:rPr lang="en-IN" sz="1200" dirty="0" smtClean="0"/>
              <a:t> garage</a:t>
            </a:r>
            <a:endParaRPr lang="en-IN" sz="1200" dirty="0" smtClean="0"/>
          </a:p>
          <a:p>
            <a:pPr marL="171450" indent="-171450">
              <a:buFont typeface="Arial" pitchFamily="34" charset="0"/>
              <a:buChar char="•"/>
            </a:pPr>
            <a:r>
              <a:rPr lang="en-IN" sz="1200" dirty="0" smtClean="0"/>
              <a:t>8 properties have </a:t>
            </a:r>
            <a:r>
              <a:rPr lang="en-IN" sz="1200" dirty="0" err="1" smtClean="0"/>
              <a:t>CarPort</a:t>
            </a:r>
            <a:r>
              <a:rPr lang="en-IN" sz="1200" dirty="0" smtClean="0"/>
              <a:t> garage</a:t>
            </a:r>
            <a:endParaRPr lang="en-IN" sz="1200" dirty="0" smtClean="0"/>
          </a:p>
          <a:p>
            <a:pPr marL="171450" indent="-171450">
              <a:buFont typeface="Arial" pitchFamily="34" charset="0"/>
              <a:buChar char="•"/>
            </a:pPr>
            <a:r>
              <a:rPr lang="en-IN" sz="1200" dirty="0" smtClean="0"/>
              <a:t>5 properties have </a:t>
            </a:r>
            <a:r>
              <a:rPr lang="en-IN" sz="1200" dirty="0" smtClean="0"/>
              <a:t>2Types (More than one type of garage) garage</a:t>
            </a:r>
            <a:endParaRPr lang="en-IN" sz="1200" dirty="0" smtClean="0"/>
          </a:p>
          <a:p>
            <a:pPr marL="171450" indent="-171450">
              <a:buFont typeface="Arial" pitchFamily="34" charset="0"/>
              <a:buChar char="•"/>
            </a:pPr>
            <a:r>
              <a:rPr lang="en-IN" sz="1200" dirty="0" smtClean="0"/>
              <a:t>64 properties have no garage</a:t>
            </a:r>
            <a:endParaRPr lang="en-IN" sz="1200" dirty="0"/>
          </a:p>
        </p:txBody>
      </p:sp>
      <p:cxnSp>
        <p:nvCxnSpPr>
          <p:cNvPr id="10" name="Straight Arrow Connector 9"/>
          <p:cNvCxnSpPr/>
          <p:nvPr/>
        </p:nvCxnSpPr>
        <p:spPr>
          <a:xfrm>
            <a:off x="6980586" y="535058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5568" y="584367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526429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2200795" cy="646331"/>
          </a:xfrm>
          <a:prstGeom prst="rect">
            <a:avLst/>
          </a:prstGeom>
        </p:spPr>
        <p:txBody>
          <a:bodyPr wrap="none">
            <a:spAutoFit/>
          </a:bodyPr>
          <a:lstStyle/>
          <a:p>
            <a:pPr algn="ctr"/>
            <a:r>
              <a:rPr lang="en-IN" b="1" u="sng" dirty="0" err="1" smtClean="0"/>
              <a:t>GarageYrBlt</a:t>
            </a:r>
            <a:endParaRPr lang="en-IN" b="1" u="sng" dirty="0"/>
          </a:p>
          <a:p>
            <a:pPr algn="ctr"/>
            <a:r>
              <a:rPr lang="en-IN" dirty="0" smtClean="0"/>
              <a:t>Year garage was built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6979"/>
            <a:ext cx="3827531" cy="2450014"/>
          </a:xfrm>
          <a:prstGeom prst="rect">
            <a:avLst/>
          </a:prstGeom>
        </p:spPr>
      </p:pic>
      <p:sp>
        <p:nvSpPr>
          <p:cNvPr id="4" name="TextBox 3"/>
          <p:cNvSpPr txBox="1"/>
          <p:nvPr/>
        </p:nvSpPr>
        <p:spPr>
          <a:xfrm>
            <a:off x="323527" y="3369436"/>
            <a:ext cx="3384377" cy="461665"/>
          </a:xfrm>
          <a:prstGeom prst="rect">
            <a:avLst/>
          </a:prstGeom>
          <a:noFill/>
        </p:spPr>
        <p:txBody>
          <a:bodyPr wrap="square" rtlCol="0">
            <a:spAutoFit/>
          </a:bodyPr>
          <a:lstStyle/>
          <a:p>
            <a:pPr marL="285750" indent="-285750">
              <a:buFont typeface="Arial" pitchFamily="34" charset="0"/>
              <a:buChar char="•"/>
            </a:pPr>
            <a:r>
              <a:rPr lang="en-IN" sz="1200" dirty="0" smtClean="0"/>
              <a:t>Majority of the garages were built in the year 2000</a:t>
            </a:r>
            <a:endParaRPr lang="en-IN" sz="1200" dirty="0"/>
          </a:p>
        </p:txBody>
      </p:sp>
      <p:cxnSp>
        <p:nvCxnSpPr>
          <p:cNvPr id="5" name="Straight Arrow Connector 4"/>
          <p:cNvCxnSpPr/>
          <p:nvPr/>
        </p:nvCxnSpPr>
        <p:spPr>
          <a:xfrm>
            <a:off x="1796517" y="391190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499" y="4404992"/>
            <a:ext cx="388843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64 properties do not have garages, hence those null values are replaced by 0</a:t>
            </a:r>
            <a:endParaRPr lang="en-IN" sz="2400" b="1" dirty="0">
              <a:solidFill>
                <a:schemeClr val="tx2"/>
              </a:solidFill>
            </a:endParaRPr>
          </a:p>
        </p:txBody>
      </p:sp>
      <p:sp>
        <p:nvSpPr>
          <p:cNvPr id="7" name="Rectangle 1"/>
          <p:cNvSpPr>
            <a:spLocks noChangeArrowheads="1"/>
          </p:cNvSpPr>
          <p:nvPr/>
        </p:nvSpPr>
        <p:spPr bwMode="auto">
          <a:xfrm>
            <a:off x="6084168" y="208965"/>
            <a:ext cx="260693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GarageFinish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 </a:t>
            </a:r>
            <a:r>
              <a:rPr kumimoji="0" lang="en-IN" b="0" i="0" u="none" strike="noStrike" cap="none" normalizeH="0" baseline="0" dirty="0" smtClean="0">
                <a:ln>
                  <a:noFill/>
                </a:ln>
                <a:solidFill>
                  <a:schemeClr val="tx1"/>
                </a:solidFill>
                <a:effectLst/>
                <a:cs typeface="Arial" pitchFamily="34" charset="0"/>
              </a:rPr>
              <a:t>Interior finish of the garage</a:t>
            </a:r>
            <a:endParaRPr kumimoji="0" lang="en-US" b="0" i="0" u="none" strike="noStrike" cap="none" normalizeH="0" baseline="0" dirty="0" smtClean="0">
              <a:ln>
                <a:noFill/>
              </a:ln>
              <a:solidFill>
                <a:schemeClr val="tx1"/>
              </a:solidFill>
              <a:effectLst/>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5672"/>
          <a:stretch/>
        </p:blipFill>
        <p:spPr>
          <a:xfrm>
            <a:off x="5226255" y="943923"/>
            <a:ext cx="3888432" cy="2376126"/>
          </a:xfrm>
          <a:prstGeom prst="rect">
            <a:avLst/>
          </a:prstGeom>
        </p:spPr>
      </p:pic>
      <p:sp>
        <p:nvSpPr>
          <p:cNvPr id="9" name="TextBox 8"/>
          <p:cNvSpPr txBox="1"/>
          <p:nvPr/>
        </p:nvSpPr>
        <p:spPr>
          <a:xfrm>
            <a:off x="5529273" y="3496405"/>
            <a:ext cx="3635896" cy="830997"/>
          </a:xfrm>
          <a:prstGeom prst="rect">
            <a:avLst/>
          </a:prstGeom>
          <a:noFill/>
        </p:spPr>
        <p:txBody>
          <a:bodyPr wrap="square" rtlCol="0">
            <a:spAutoFit/>
          </a:bodyPr>
          <a:lstStyle/>
          <a:p>
            <a:pPr marL="171450" indent="-171450">
              <a:buFont typeface="Arial" pitchFamily="34" charset="0"/>
              <a:buChar char="•"/>
            </a:pPr>
            <a:r>
              <a:rPr lang="en-IN" sz="1200" dirty="0" smtClean="0"/>
              <a:t>487 properties have </a:t>
            </a:r>
            <a:r>
              <a:rPr lang="en-IN" sz="1200" dirty="0" err="1" smtClean="0"/>
              <a:t>Unf</a:t>
            </a:r>
            <a:r>
              <a:rPr lang="en-IN" sz="1200" dirty="0" smtClean="0"/>
              <a:t> (Unfinished) garage</a:t>
            </a:r>
            <a:endParaRPr lang="en-IN" sz="1200" dirty="0" smtClean="0"/>
          </a:p>
          <a:p>
            <a:pPr marL="171450" indent="-171450">
              <a:buFont typeface="Arial" pitchFamily="34" charset="0"/>
              <a:buChar char="•"/>
            </a:pPr>
            <a:r>
              <a:rPr lang="en-IN" sz="1200" dirty="0" smtClean="0"/>
              <a:t>339 properties have </a:t>
            </a:r>
            <a:r>
              <a:rPr lang="en-IN" sz="1200" dirty="0" err="1" smtClean="0"/>
              <a:t>RFn</a:t>
            </a:r>
            <a:r>
              <a:rPr lang="en-IN" sz="1200" dirty="0" smtClean="0"/>
              <a:t> (Rough Finished) garage</a:t>
            </a:r>
            <a:endParaRPr lang="en-IN" sz="1200" dirty="0" smtClean="0"/>
          </a:p>
          <a:p>
            <a:pPr marL="171450" indent="-171450">
              <a:buFont typeface="Arial" pitchFamily="34" charset="0"/>
              <a:buChar char="•"/>
            </a:pPr>
            <a:r>
              <a:rPr lang="en-IN" sz="1200" dirty="0" smtClean="0"/>
              <a:t>278 properties have </a:t>
            </a:r>
            <a:r>
              <a:rPr lang="en-IN" sz="1200" dirty="0" smtClean="0"/>
              <a:t>Fin  (Finished) garage</a:t>
            </a:r>
          </a:p>
          <a:p>
            <a:pPr marL="171450" indent="-171450">
              <a:buFont typeface="Arial" pitchFamily="34" charset="0"/>
              <a:buChar char="•"/>
            </a:pPr>
            <a:r>
              <a:rPr lang="en-IN" sz="1200" dirty="0" smtClean="0"/>
              <a:t>64 properties have no garage</a:t>
            </a:r>
          </a:p>
        </p:txBody>
      </p:sp>
      <p:cxnSp>
        <p:nvCxnSpPr>
          <p:cNvPr id="10" name="Straight Arrow Connector 9"/>
          <p:cNvCxnSpPr/>
          <p:nvPr/>
        </p:nvCxnSpPr>
        <p:spPr>
          <a:xfrm>
            <a:off x="6980586" y="4496877"/>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5568" y="4989965"/>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63497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2276872"/>
            <a:ext cx="7272808" cy="2123658"/>
          </a:xfrm>
          <a:prstGeom prst="rect">
            <a:avLst/>
          </a:prstGeom>
          <a:noFill/>
        </p:spPr>
        <p:txBody>
          <a:bodyPr wrap="square" rtlCol="0">
            <a:spAutoFit/>
          </a:bodyPr>
          <a:lstStyle/>
          <a:p>
            <a:pPr algn="ctr"/>
            <a:r>
              <a:rPr lang="en-IN" sz="6600" b="1" u="sng" dirty="0" smtClean="0"/>
              <a:t>EDA Steps and Visualization</a:t>
            </a:r>
            <a:endParaRPr lang="en-IN" sz="6600" b="1" u="sng" dirty="0"/>
          </a:p>
        </p:txBody>
      </p:sp>
    </p:spTree>
    <p:extLst>
      <p:ext uri="{BB962C8B-B14F-4D97-AF65-F5344CB8AC3E}">
        <p14:creationId xmlns:p14="http://schemas.microsoft.com/office/powerpoint/2010/main" val="1514536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20798" y="276999"/>
            <a:ext cx="272593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GarageCars</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Size of garage in car capacity</a:t>
            </a:r>
            <a:r>
              <a:rPr kumimoji="0" lang="en-US" b="0" i="0" u="none" strike="noStrike" cap="none" normalizeH="0" baseline="0" dirty="0" smtClean="0">
                <a:ln>
                  <a:noFill/>
                </a:ln>
                <a:solidFill>
                  <a:schemeClr val="tx1"/>
                </a:solidFill>
                <a:effectLst/>
                <a:cs typeface="Arial" pitchFamily="34" charset="0"/>
              </a:rPr>
              <a: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128"/>
          <a:stretch/>
        </p:blipFill>
        <p:spPr>
          <a:xfrm>
            <a:off x="80864" y="836712"/>
            <a:ext cx="4547270" cy="2875002"/>
          </a:xfrm>
          <a:prstGeom prst="rect">
            <a:avLst/>
          </a:prstGeom>
        </p:spPr>
      </p:pic>
      <p:sp>
        <p:nvSpPr>
          <p:cNvPr id="4" name="TextBox 3"/>
          <p:cNvSpPr txBox="1"/>
          <p:nvPr/>
        </p:nvSpPr>
        <p:spPr>
          <a:xfrm>
            <a:off x="251520" y="4077072"/>
            <a:ext cx="4464496" cy="1015663"/>
          </a:xfrm>
          <a:prstGeom prst="rect">
            <a:avLst/>
          </a:prstGeom>
          <a:noFill/>
        </p:spPr>
        <p:txBody>
          <a:bodyPr wrap="square" rtlCol="0">
            <a:spAutoFit/>
          </a:bodyPr>
          <a:lstStyle/>
          <a:p>
            <a:pPr marL="171450" indent="-171450">
              <a:buFont typeface="Arial" pitchFamily="34" charset="0"/>
              <a:buChar char="•"/>
            </a:pPr>
            <a:r>
              <a:rPr lang="en-IN" sz="1200" dirty="0" smtClean="0"/>
              <a:t>665 properties have garage capacity for 2 cars</a:t>
            </a:r>
          </a:p>
          <a:p>
            <a:pPr marL="171450" indent="-171450">
              <a:buFont typeface="Arial" pitchFamily="34" charset="0"/>
              <a:buChar char="•"/>
            </a:pPr>
            <a:r>
              <a:rPr lang="en-IN" sz="1200" dirty="0" smtClean="0"/>
              <a:t>288 </a:t>
            </a:r>
            <a:r>
              <a:rPr lang="en-IN" sz="1200" dirty="0" smtClean="0"/>
              <a:t>properties have garage capacity for 1 car</a:t>
            </a:r>
            <a:endParaRPr lang="en-IN" sz="1200" dirty="0" smtClean="0"/>
          </a:p>
          <a:p>
            <a:pPr marL="171450" indent="-171450">
              <a:buFont typeface="Arial" pitchFamily="34" charset="0"/>
              <a:buChar char="•"/>
            </a:pPr>
            <a:r>
              <a:rPr lang="en-IN" sz="1200" dirty="0" smtClean="0"/>
              <a:t>147 </a:t>
            </a:r>
            <a:r>
              <a:rPr lang="en-IN" sz="1200" dirty="0" smtClean="0"/>
              <a:t>properties have garage capacity for 3 cars</a:t>
            </a:r>
            <a:endParaRPr lang="en-IN" sz="1200" dirty="0" smtClean="0"/>
          </a:p>
          <a:p>
            <a:pPr marL="171450" indent="-171450">
              <a:buFont typeface="Arial" pitchFamily="34" charset="0"/>
              <a:buChar char="•"/>
            </a:pPr>
            <a:r>
              <a:rPr lang="en-IN" sz="1200" dirty="0" smtClean="0"/>
              <a:t>64 </a:t>
            </a:r>
            <a:r>
              <a:rPr lang="en-IN" sz="1200" dirty="0" smtClean="0"/>
              <a:t>properties have no garage capacity </a:t>
            </a:r>
          </a:p>
          <a:p>
            <a:pPr marL="171450" indent="-171450">
              <a:buFont typeface="Arial" pitchFamily="34" charset="0"/>
              <a:buChar char="•"/>
            </a:pPr>
            <a:r>
              <a:rPr lang="en-IN" sz="1200" dirty="0" smtClean="0"/>
              <a:t>4 </a:t>
            </a:r>
            <a:r>
              <a:rPr lang="en-IN" sz="1200" dirty="0" smtClean="0"/>
              <a:t>properties have garage capacity for  4 cars</a:t>
            </a:r>
            <a:endParaRPr lang="en-IN" sz="1200" dirty="0"/>
          </a:p>
        </p:txBody>
      </p:sp>
      <p:sp>
        <p:nvSpPr>
          <p:cNvPr id="5" name="Rectangle 2"/>
          <p:cNvSpPr>
            <a:spLocks noChangeArrowheads="1"/>
          </p:cNvSpPr>
          <p:nvPr/>
        </p:nvSpPr>
        <p:spPr bwMode="auto">
          <a:xfrm>
            <a:off x="5750233" y="276999"/>
            <a:ext cx="267650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GarageArea</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Size of garage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836712"/>
            <a:ext cx="4391605" cy="3024336"/>
          </a:xfrm>
          <a:prstGeom prst="rect">
            <a:avLst/>
          </a:prstGeom>
        </p:spPr>
      </p:pic>
      <p:sp>
        <p:nvSpPr>
          <p:cNvPr id="7" name="TextBox 6"/>
          <p:cNvSpPr txBox="1"/>
          <p:nvPr/>
        </p:nvSpPr>
        <p:spPr>
          <a:xfrm>
            <a:off x="5291638" y="4077072"/>
            <a:ext cx="3240360" cy="461665"/>
          </a:xfrm>
          <a:prstGeom prst="rect">
            <a:avLst/>
          </a:prstGeom>
          <a:noFill/>
        </p:spPr>
        <p:txBody>
          <a:bodyPr wrap="square" rtlCol="0">
            <a:spAutoFit/>
          </a:bodyPr>
          <a:lstStyle/>
          <a:p>
            <a:pPr marL="171450" indent="-171450">
              <a:buFont typeface="Arial" pitchFamily="34" charset="0"/>
              <a:buChar char="•"/>
            </a:pPr>
            <a:r>
              <a:rPr lang="en-IN" sz="1200" dirty="0" smtClean="0"/>
              <a:t>64 properties have no garage</a:t>
            </a:r>
          </a:p>
          <a:p>
            <a:pPr marL="171450" indent="-171450">
              <a:buFont typeface="Arial" pitchFamily="34" charset="0"/>
              <a:buChar char="•"/>
            </a:pPr>
            <a:r>
              <a:rPr lang="en-IN" sz="1200" dirty="0" smtClean="0"/>
              <a:t>44 properties have garage area of 440 </a:t>
            </a:r>
            <a:r>
              <a:rPr lang="en-IN" sz="1200" dirty="0" err="1" smtClean="0"/>
              <a:t>sq</a:t>
            </a:r>
            <a:r>
              <a:rPr lang="en-IN" sz="1200" dirty="0" smtClean="0"/>
              <a:t> </a:t>
            </a:r>
            <a:r>
              <a:rPr lang="en-IN" sz="1200" dirty="0" err="1" smtClean="0"/>
              <a:t>ft</a:t>
            </a:r>
            <a:endParaRPr lang="en-IN" sz="1200" dirty="0"/>
          </a:p>
        </p:txBody>
      </p:sp>
      <p:cxnSp>
        <p:nvCxnSpPr>
          <p:cNvPr id="8" name="Straight Arrow Connector 7"/>
          <p:cNvCxnSpPr/>
          <p:nvPr/>
        </p:nvCxnSpPr>
        <p:spPr>
          <a:xfrm>
            <a:off x="6907700" y="473469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88663" y="5238749"/>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52460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210" y="50241"/>
            <a:ext cx="1573316" cy="646331"/>
          </a:xfrm>
          <a:prstGeom prst="rect">
            <a:avLst/>
          </a:prstGeom>
        </p:spPr>
        <p:txBody>
          <a:bodyPr wrap="none">
            <a:spAutoFit/>
          </a:bodyPr>
          <a:lstStyle/>
          <a:p>
            <a:pPr algn="ctr"/>
            <a:r>
              <a:rPr lang="en-IN" b="1" u="sng" dirty="0" err="1" smtClean="0"/>
              <a:t>GarageQual</a:t>
            </a:r>
            <a:endParaRPr lang="en-IN" b="1" u="sng" dirty="0" smtClean="0"/>
          </a:p>
          <a:p>
            <a:r>
              <a:rPr lang="en-IN" dirty="0" smtClean="0"/>
              <a:t>Garage quality</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835"/>
          <a:stretch/>
        </p:blipFill>
        <p:spPr>
          <a:xfrm>
            <a:off x="179512" y="696572"/>
            <a:ext cx="4208481" cy="2600642"/>
          </a:xfrm>
          <a:prstGeom prst="rect">
            <a:avLst/>
          </a:prstGeom>
        </p:spPr>
      </p:pic>
      <p:sp>
        <p:nvSpPr>
          <p:cNvPr id="4" name="TextBox 3"/>
          <p:cNvSpPr txBox="1"/>
          <p:nvPr/>
        </p:nvSpPr>
        <p:spPr>
          <a:xfrm>
            <a:off x="391374" y="3338588"/>
            <a:ext cx="3604562" cy="1200329"/>
          </a:xfrm>
          <a:prstGeom prst="rect">
            <a:avLst/>
          </a:prstGeom>
          <a:noFill/>
        </p:spPr>
        <p:txBody>
          <a:bodyPr wrap="square" rtlCol="0">
            <a:spAutoFit/>
          </a:bodyPr>
          <a:lstStyle/>
          <a:p>
            <a:pPr marL="285750" indent="-285750">
              <a:buFont typeface="Arial" pitchFamily="34" charset="0"/>
              <a:buChar char="•"/>
            </a:pPr>
            <a:r>
              <a:rPr lang="it-IT" sz="1200" dirty="0" smtClean="0"/>
              <a:t>1050 properties have TA (typical) garage </a:t>
            </a:r>
          </a:p>
          <a:p>
            <a:pPr marL="285750" indent="-285750">
              <a:buFont typeface="Arial" pitchFamily="34" charset="0"/>
              <a:buChar char="•"/>
            </a:pPr>
            <a:r>
              <a:rPr lang="it-IT" sz="1200" dirty="0" smtClean="0"/>
              <a:t>39 properties have Fa (fair) garage</a:t>
            </a:r>
          </a:p>
          <a:p>
            <a:pPr marL="285750" indent="-285750">
              <a:buFont typeface="Arial" pitchFamily="34" charset="0"/>
              <a:buChar char="•"/>
            </a:pPr>
            <a:r>
              <a:rPr lang="it-IT" sz="1200" dirty="0" smtClean="0"/>
              <a:t>11 properties have Gd (good) garage</a:t>
            </a:r>
          </a:p>
          <a:p>
            <a:pPr marL="285750" indent="-285750">
              <a:buFont typeface="Arial" pitchFamily="34" charset="0"/>
              <a:buChar char="•"/>
            </a:pPr>
            <a:r>
              <a:rPr lang="it-IT" sz="1200" dirty="0" smtClean="0"/>
              <a:t>2 properties have Ex (excellent) garage</a:t>
            </a:r>
          </a:p>
          <a:p>
            <a:pPr marL="285750" indent="-285750">
              <a:buFont typeface="Arial" pitchFamily="34" charset="0"/>
              <a:buChar char="•"/>
            </a:pPr>
            <a:r>
              <a:rPr lang="it-IT" sz="1200" dirty="0" smtClean="0"/>
              <a:t>2 properties have Po (poor) garage</a:t>
            </a:r>
          </a:p>
          <a:p>
            <a:pPr marL="285750" indent="-285750">
              <a:buFont typeface="Arial" pitchFamily="34" charset="0"/>
              <a:buChar char="•"/>
            </a:pPr>
            <a:r>
              <a:rPr lang="it-IT" sz="1200" dirty="0" smtClean="0"/>
              <a:t>64 properties do not have garage</a:t>
            </a:r>
            <a:endParaRPr lang="en-IN" sz="1200" dirty="0"/>
          </a:p>
        </p:txBody>
      </p:sp>
      <p:sp>
        <p:nvSpPr>
          <p:cNvPr id="5" name="Rectangle 1"/>
          <p:cNvSpPr>
            <a:spLocks noChangeArrowheads="1"/>
          </p:cNvSpPr>
          <p:nvPr/>
        </p:nvSpPr>
        <p:spPr bwMode="auto">
          <a:xfrm>
            <a:off x="6152014" y="96407"/>
            <a:ext cx="168405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GarageCond</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Garage condition </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6208"/>
          <a:stretch/>
        </p:blipFill>
        <p:spPr>
          <a:xfrm>
            <a:off x="4788024" y="696572"/>
            <a:ext cx="4180332" cy="2600642"/>
          </a:xfrm>
          <a:prstGeom prst="rect">
            <a:avLst/>
          </a:prstGeom>
        </p:spPr>
      </p:pic>
      <p:sp>
        <p:nvSpPr>
          <p:cNvPr id="9" name="TextBox 8"/>
          <p:cNvSpPr txBox="1"/>
          <p:nvPr/>
        </p:nvSpPr>
        <p:spPr>
          <a:xfrm>
            <a:off x="5474530" y="3379984"/>
            <a:ext cx="3096344" cy="1200329"/>
          </a:xfrm>
          <a:prstGeom prst="rect">
            <a:avLst/>
          </a:prstGeom>
          <a:noFill/>
        </p:spPr>
        <p:txBody>
          <a:bodyPr wrap="square" rtlCol="0">
            <a:spAutoFit/>
          </a:bodyPr>
          <a:lstStyle/>
          <a:p>
            <a:pPr marL="285750" indent="-285750">
              <a:buFont typeface="Arial" pitchFamily="34" charset="0"/>
              <a:buChar char="•"/>
            </a:pPr>
            <a:r>
              <a:rPr lang="it-IT" sz="1200" dirty="0" smtClean="0"/>
              <a:t>1061 properties have  TA (typical) garage</a:t>
            </a:r>
          </a:p>
          <a:p>
            <a:pPr marL="285750" indent="-285750">
              <a:buFont typeface="Arial" pitchFamily="34" charset="0"/>
              <a:buChar char="•"/>
            </a:pPr>
            <a:r>
              <a:rPr lang="it-IT" sz="1200" dirty="0" smtClean="0"/>
              <a:t>28 properties have Fa (fair) garage </a:t>
            </a:r>
          </a:p>
          <a:p>
            <a:pPr marL="285750" indent="-285750">
              <a:buFont typeface="Arial" pitchFamily="34" charset="0"/>
              <a:buChar char="•"/>
            </a:pPr>
            <a:r>
              <a:rPr lang="it-IT" sz="1200" dirty="0" smtClean="0"/>
              <a:t>8 properties have Gd (good) garage</a:t>
            </a:r>
          </a:p>
          <a:p>
            <a:pPr marL="285750" indent="-285750">
              <a:buFont typeface="Arial" pitchFamily="34" charset="0"/>
              <a:buChar char="•"/>
            </a:pPr>
            <a:r>
              <a:rPr lang="it-IT" sz="1200" dirty="0" smtClean="0"/>
              <a:t>6 properties have Po (poor) garage</a:t>
            </a:r>
          </a:p>
          <a:p>
            <a:pPr marL="285750" indent="-285750">
              <a:buFont typeface="Arial" pitchFamily="34" charset="0"/>
              <a:buChar char="•"/>
            </a:pPr>
            <a:r>
              <a:rPr lang="it-IT" sz="1200" dirty="0" smtClean="0"/>
              <a:t>1 property has Ex(excellent) garage</a:t>
            </a:r>
          </a:p>
          <a:p>
            <a:pPr marL="285750" indent="-285750">
              <a:buFont typeface="Arial" pitchFamily="34" charset="0"/>
              <a:buChar char="•"/>
            </a:pPr>
            <a:r>
              <a:rPr lang="it-IT" sz="1200" dirty="0" smtClean="0"/>
              <a:t>64 properties have no garage</a:t>
            </a:r>
            <a:endParaRPr lang="en-IN" sz="1200" dirty="0"/>
          </a:p>
        </p:txBody>
      </p:sp>
      <p:cxnSp>
        <p:nvCxnSpPr>
          <p:cNvPr id="10" name="Straight Arrow Connector 9"/>
          <p:cNvCxnSpPr/>
          <p:nvPr/>
        </p:nvCxnSpPr>
        <p:spPr>
          <a:xfrm>
            <a:off x="2116392" y="473611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1374" y="522920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2" name="Straight Arrow Connector 11"/>
          <p:cNvCxnSpPr/>
          <p:nvPr/>
        </p:nvCxnSpPr>
        <p:spPr>
          <a:xfrm>
            <a:off x="6830869" y="473611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851" y="5229199"/>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138498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43608" y="190308"/>
            <a:ext cx="155113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PavedDrive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i="0" strike="noStrike" cap="none" normalizeH="0" baseline="0" dirty="0" smtClean="0">
                <a:ln>
                  <a:noFill/>
                </a:ln>
                <a:solidFill>
                  <a:schemeClr val="tx1"/>
                </a:solidFill>
                <a:effectLst/>
                <a:cs typeface="Arial" pitchFamily="34" charset="0"/>
              </a:rPr>
              <a:t>Paved driveway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401"/>
          <a:stretch/>
        </p:blipFill>
        <p:spPr>
          <a:xfrm>
            <a:off x="30979" y="778198"/>
            <a:ext cx="3891900" cy="2364583"/>
          </a:xfrm>
          <a:prstGeom prst="rect">
            <a:avLst/>
          </a:prstGeom>
        </p:spPr>
      </p:pic>
      <p:sp>
        <p:nvSpPr>
          <p:cNvPr id="5" name="TextBox 4"/>
          <p:cNvSpPr txBox="1"/>
          <p:nvPr/>
        </p:nvSpPr>
        <p:spPr>
          <a:xfrm>
            <a:off x="127431" y="3361184"/>
            <a:ext cx="3804545" cy="646331"/>
          </a:xfrm>
          <a:prstGeom prst="rect">
            <a:avLst/>
          </a:prstGeom>
          <a:noFill/>
        </p:spPr>
        <p:txBody>
          <a:bodyPr wrap="square" rtlCol="0">
            <a:spAutoFit/>
          </a:bodyPr>
          <a:lstStyle/>
          <a:p>
            <a:pPr marL="171450" indent="-171450">
              <a:buFont typeface="Arial" pitchFamily="34" charset="0"/>
              <a:buChar char="•"/>
            </a:pPr>
            <a:r>
              <a:rPr lang="es-ES" sz="1200" dirty="0" smtClean="0"/>
              <a:t>Y 1071 </a:t>
            </a:r>
            <a:r>
              <a:rPr lang="es-ES" sz="1200" dirty="0" err="1" smtClean="0"/>
              <a:t>properties</a:t>
            </a:r>
            <a:r>
              <a:rPr lang="es-ES" sz="1200" dirty="0" smtClean="0"/>
              <a:t> </a:t>
            </a:r>
            <a:r>
              <a:rPr lang="es-ES" sz="1200" dirty="0" err="1" smtClean="0"/>
              <a:t>have</a:t>
            </a:r>
            <a:r>
              <a:rPr lang="es-ES" sz="1200" dirty="0" smtClean="0"/>
              <a:t> Y (</a:t>
            </a:r>
            <a:r>
              <a:rPr lang="es-ES" sz="1200" dirty="0" err="1" smtClean="0"/>
              <a:t>paved</a:t>
            </a:r>
            <a:r>
              <a:rPr lang="es-ES" sz="1200" dirty="0" smtClean="0"/>
              <a:t>) </a:t>
            </a:r>
            <a:r>
              <a:rPr lang="es-ES" sz="1200" dirty="0" err="1" smtClean="0"/>
              <a:t>driveway</a:t>
            </a:r>
            <a:endParaRPr lang="es-ES" sz="1200" dirty="0" smtClean="0"/>
          </a:p>
          <a:p>
            <a:pPr marL="171450" indent="-171450">
              <a:buFont typeface="Arial" pitchFamily="34" charset="0"/>
              <a:buChar char="•"/>
            </a:pPr>
            <a:r>
              <a:rPr lang="es-ES" sz="1200" dirty="0" smtClean="0"/>
              <a:t>N 74 </a:t>
            </a:r>
            <a:r>
              <a:rPr lang="es-ES" sz="1200" dirty="0" err="1" smtClean="0"/>
              <a:t>properties</a:t>
            </a:r>
            <a:r>
              <a:rPr lang="es-ES" sz="1200" dirty="0" smtClean="0"/>
              <a:t> </a:t>
            </a:r>
            <a:r>
              <a:rPr lang="es-ES" sz="1200" dirty="0" err="1" smtClean="0"/>
              <a:t>have</a:t>
            </a:r>
            <a:r>
              <a:rPr lang="es-ES" sz="1200" dirty="0" smtClean="0"/>
              <a:t> N (</a:t>
            </a:r>
            <a:r>
              <a:rPr lang="es-ES" sz="1200" dirty="0" err="1" smtClean="0"/>
              <a:t>dirt</a:t>
            </a:r>
            <a:r>
              <a:rPr lang="es-ES" sz="1200" dirty="0" smtClean="0"/>
              <a:t>/</a:t>
            </a:r>
            <a:r>
              <a:rPr lang="es-ES" sz="1200" dirty="0" err="1" smtClean="0"/>
              <a:t>gravel</a:t>
            </a:r>
            <a:r>
              <a:rPr lang="es-ES" sz="1200" dirty="0" smtClean="0"/>
              <a:t>) </a:t>
            </a:r>
            <a:r>
              <a:rPr lang="es-ES" sz="1200" dirty="0" err="1" smtClean="0"/>
              <a:t>driveway</a:t>
            </a:r>
            <a:endParaRPr lang="es-ES" sz="1200" dirty="0" smtClean="0"/>
          </a:p>
          <a:p>
            <a:pPr marL="171450" indent="-171450">
              <a:buFont typeface="Arial" pitchFamily="34" charset="0"/>
              <a:buChar char="•"/>
            </a:pPr>
            <a:r>
              <a:rPr lang="es-ES" sz="1200" dirty="0" smtClean="0"/>
              <a:t>P 23 </a:t>
            </a:r>
            <a:r>
              <a:rPr lang="es-ES" sz="1200" dirty="0" err="1" smtClean="0"/>
              <a:t>properties</a:t>
            </a:r>
            <a:r>
              <a:rPr lang="es-ES" sz="1200" dirty="0" smtClean="0"/>
              <a:t> (P) </a:t>
            </a:r>
            <a:r>
              <a:rPr lang="es-ES" sz="1200" dirty="0" err="1" smtClean="0"/>
              <a:t>have</a:t>
            </a:r>
            <a:r>
              <a:rPr lang="es-ES" sz="1200" dirty="0" smtClean="0"/>
              <a:t> </a:t>
            </a:r>
            <a:r>
              <a:rPr lang="es-ES" sz="1200" dirty="0" err="1" smtClean="0"/>
              <a:t>partial</a:t>
            </a:r>
            <a:r>
              <a:rPr lang="es-ES" sz="1200" dirty="0" smtClean="0"/>
              <a:t> </a:t>
            </a:r>
            <a:r>
              <a:rPr lang="es-ES" sz="1200" dirty="0" err="1" smtClean="0"/>
              <a:t>pavement</a:t>
            </a:r>
            <a:r>
              <a:rPr lang="es-ES" sz="1200" dirty="0" smtClean="0"/>
              <a:t> </a:t>
            </a:r>
            <a:r>
              <a:rPr lang="es-ES" sz="1200" dirty="0" err="1" smtClean="0"/>
              <a:t>driveway</a:t>
            </a:r>
            <a:endParaRPr lang="es-ES" sz="1200" dirty="0" smtClean="0"/>
          </a:p>
        </p:txBody>
      </p:sp>
      <p:cxnSp>
        <p:nvCxnSpPr>
          <p:cNvPr id="6" name="Straight Arrow Connector 5"/>
          <p:cNvCxnSpPr/>
          <p:nvPr/>
        </p:nvCxnSpPr>
        <p:spPr>
          <a:xfrm>
            <a:off x="1852449" y="4319542"/>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431" y="4812630"/>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8" name="TextBox 7"/>
          <p:cNvSpPr txBox="1"/>
          <p:nvPr/>
        </p:nvSpPr>
        <p:spPr>
          <a:xfrm>
            <a:off x="5484440" y="190308"/>
            <a:ext cx="3096344" cy="646331"/>
          </a:xfrm>
          <a:prstGeom prst="rect">
            <a:avLst/>
          </a:prstGeom>
          <a:noFill/>
        </p:spPr>
        <p:txBody>
          <a:bodyPr wrap="square" rtlCol="0">
            <a:spAutoFit/>
          </a:bodyPr>
          <a:lstStyle/>
          <a:p>
            <a:pPr algn="ctr"/>
            <a:r>
              <a:rPr lang="en-IN" b="1" u="sng" dirty="0" err="1" smtClean="0"/>
              <a:t>WoodDeckSF</a:t>
            </a:r>
            <a:endParaRPr lang="en-IN" b="1" u="sng" dirty="0" smtClean="0"/>
          </a:p>
          <a:p>
            <a:pPr algn="ctr"/>
            <a:r>
              <a:rPr lang="en-IN" dirty="0" smtClean="0"/>
              <a:t>Wood deck area in square feet</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757773"/>
            <a:ext cx="4586630" cy="2385008"/>
          </a:xfrm>
          <a:prstGeom prst="rect">
            <a:avLst/>
          </a:prstGeom>
        </p:spPr>
      </p:pic>
      <p:sp>
        <p:nvSpPr>
          <p:cNvPr id="10" name="TextBox 9"/>
          <p:cNvSpPr txBox="1"/>
          <p:nvPr/>
        </p:nvSpPr>
        <p:spPr>
          <a:xfrm>
            <a:off x="5052392" y="3233981"/>
            <a:ext cx="3960440" cy="461665"/>
          </a:xfrm>
          <a:prstGeom prst="rect">
            <a:avLst/>
          </a:prstGeom>
          <a:noFill/>
        </p:spPr>
        <p:txBody>
          <a:bodyPr wrap="square" rtlCol="0">
            <a:spAutoFit/>
          </a:bodyPr>
          <a:lstStyle/>
          <a:p>
            <a:pPr marL="285750" indent="-285750">
              <a:buFont typeface="Arial" pitchFamily="34" charset="0"/>
              <a:buChar char="•"/>
            </a:pPr>
            <a:r>
              <a:rPr lang="en-IN" sz="1200" dirty="0" smtClean="0"/>
              <a:t>603 properties do not have wood deck, hence </a:t>
            </a:r>
            <a:r>
              <a:rPr lang="en-IN" sz="1200" dirty="0" err="1" smtClean="0"/>
              <a:t>WoodDeskSF</a:t>
            </a:r>
            <a:r>
              <a:rPr lang="en-IN" sz="1200" dirty="0" smtClean="0"/>
              <a:t> is 0</a:t>
            </a:r>
            <a:endParaRPr lang="en-IN" sz="1200" dirty="0"/>
          </a:p>
        </p:txBody>
      </p:sp>
      <p:cxnSp>
        <p:nvCxnSpPr>
          <p:cNvPr id="11" name="Straight Arrow Connector 10"/>
          <p:cNvCxnSpPr/>
          <p:nvPr/>
        </p:nvCxnSpPr>
        <p:spPr>
          <a:xfrm>
            <a:off x="6916246" y="3815487"/>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97209" y="4319542"/>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3318217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40418" y="332656"/>
            <a:ext cx="291227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OpenPorchSF</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p>
          <a:p>
            <a:pPr lvl="0" algn="ctr" fontAlgn="base">
              <a:spcBef>
                <a:spcPct val="0"/>
              </a:spcBef>
              <a:spcAft>
                <a:spcPct val="0"/>
              </a:spcAft>
            </a:pPr>
            <a:r>
              <a:rPr lang="en-IN" dirty="0">
                <a:cs typeface="Arial" pitchFamily="34" charset="0"/>
              </a:rPr>
              <a:t>Open porch area in square </a:t>
            </a:r>
            <a:r>
              <a:rPr lang="en-IN" dirty="0" smtClean="0">
                <a:cs typeface="Arial" pitchFamily="34" charset="0"/>
              </a:rPr>
              <a:t>feet</a:t>
            </a:r>
            <a:endParaRPr lang="en-IN" dirty="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80" y="1124744"/>
            <a:ext cx="3654748" cy="2413512"/>
          </a:xfrm>
          <a:prstGeom prst="rect">
            <a:avLst/>
          </a:prstGeom>
        </p:spPr>
      </p:pic>
      <p:sp>
        <p:nvSpPr>
          <p:cNvPr id="4" name="TextBox 3"/>
          <p:cNvSpPr txBox="1"/>
          <p:nvPr/>
        </p:nvSpPr>
        <p:spPr>
          <a:xfrm>
            <a:off x="269180" y="3538256"/>
            <a:ext cx="3798764" cy="461665"/>
          </a:xfrm>
          <a:prstGeom prst="rect">
            <a:avLst/>
          </a:prstGeom>
          <a:noFill/>
        </p:spPr>
        <p:txBody>
          <a:bodyPr wrap="square" rtlCol="0">
            <a:spAutoFit/>
          </a:bodyPr>
          <a:lstStyle/>
          <a:p>
            <a:pPr marL="285750" indent="-285750">
              <a:buFont typeface="Arial" pitchFamily="34" charset="0"/>
              <a:buChar char="•"/>
            </a:pPr>
            <a:r>
              <a:rPr lang="en-IN" sz="1200" dirty="0" smtClean="0"/>
              <a:t>531 properties do not have any porch, hence </a:t>
            </a:r>
            <a:r>
              <a:rPr lang="en-IN" sz="1200" dirty="0" err="1" smtClean="0"/>
              <a:t>OpenPorchSF</a:t>
            </a:r>
            <a:r>
              <a:rPr lang="en-IN" sz="1200" dirty="0" smtClean="0"/>
              <a:t> is 0</a:t>
            </a:r>
            <a:endParaRPr lang="en-IN" sz="1200" dirty="0"/>
          </a:p>
        </p:txBody>
      </p:sp>
      <p:cxnSp>
        <p:nvCxnSpPr>
          <p:cNvPr id="5" name="Straight Arrow Connector 4"/>
          <p:cNvCxnSpPr/>
          <p:nvPr/>
        </p:nvCxnSpPr>
        <p:spPr>
          <a:xfrm>
            <a:off x="2033655" y="4177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4618" y="468119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2"/>
          <p:cNvSpPr>
            <a:spLocks noChangeArrowheads="1"/>
          </p:cNvSpPr>
          <p:nvPr/>
        </p:nvSpPr>
        <p:spPr bwMode="auto">
          <a:xfrm>
            <a:off x="5724128" y="332656"/>
            <a:ext cx="328737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EnclosedPorch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Enclosed porch area in square feet</a:t>
            </a:r>
            <a:r>
              <a:rPr kumimoji="0" lang="en-US" b="0" i="0" u="none"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542" y="1012339"/>
            <a:ext cx="3824961" cy="2525917"/>
          </a:xfrm>
          <a:prstGeom prst="rect">
            <a:avLst/>
          </a:prstGeom>
        </p:spPr>
      </p:pic>
      <p:sp>
        <p:nvSpPr>
          <p:cNvPr id="9" name="TextBox 8"/>
          <p:cNvSpPr txBox="1"/>
          <p:nvPr/>
        </p:nvSpPr>
        <p:spPr>
          <a:xfrm>
            <a:off x="5442838" y="3538256"/>
            <a:ext cx="3312368" cy="461665"/>
          </a:xfrm>
          <a:prstGeom prst="rect">
            <a:avLst/>
          </a:prstGeom>
          <a:noFill/>
        </p:spPr>
        <p:txBody>
          <a:bodyPr wrap="square" rtlCol="0">
            <a:spAutoFit/>
          </a:bodyPr>
          <a:lstStyle/>
          <a:p>
            <a:pPr marL="285750" indent="-285750">
              <a:buFont typeface="Arial" pitchFamily="34" charset="0"/>
              <a:buChar char="•"/>
            </a:pPr>
            <a:r>
              <a:rPr lang="en-IN" sz="1200" dirty="0" smtClean="0"/>
              <a:t>999 properties do not have enclosed porch, hence </a:t>
            </a:r>
            <a:r>
              <a:rPr lang="en-IN" sz="1200" dirty="0" err="1" smtClean="0"/>
              <a:t>EnclosedPorch</a:t>
            </a:r>
            <a:r>
              <a:rPr lang="en-IN" sz="1200" dirty="0" smtClean="0"/>
              <a:t> are is 0</a:t>
            </a:r>
            <a:endParaRPr lang="en-IN" sz="1200" dirty="0"/>
          </a:p>
        </p:txBody>
      </p:sp>
      <p:cxnSp>
        <p:nvCxnSpPr>
          <p:cNvPr id="10" name="Straight Arrow Connector 9"/>
          <p:cNvCxnSpPr/>
          <p:nvPr/>
        </p:nvCxnSpPr>
        <p:spPr>
          <a:xfrm>
            <a:off x="7099023" y="4177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79986" y="4681194"/>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1891216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404664"/>
            <a:ext cx="364503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3SsnPorch</a:t>
            </a: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Three season porch area in square feet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0" y="995291"/>
            <a:ext cx="4097854" cy="2948252"/>
          </a:xfrm>
          <a:prstGeom prst="rect">
            <a:avLst/>
          </a:prstGeom>
        </p:spPr>
      </p:pic>
      <p:sp>
        <p:nvSpPr>
          <p:cNvPr id="4" name="TextBox 3"/>
          <p:cNvSpPr txBox="1"/>
          <p:nvPr/>
        </p:nvSpPr>
        <p:spPr>
          <a:xfrm>
            <a:off x="107504" y="4077072"/>
            <a:ext cx="4176464" cy="461665"/>
          </a:xfrm>
          <a:prstGeom prst="rect">
            <a:avLst/>
          </a:prstGeom>
          <a:noFill/>
        </p:spPr>
        <p:txBody>
          <a:bodyPr wrap="square" rtlCol="0">
            <a:spAutoFit/>
          </a:bodyPr>
          <a:lstStyle/>
          <a:p>
            <a:pPr marL="285750" indent="-285750">
              <a:buFont typeface="Arial" pitchFamily="34" charset="0"/>
              <a:buChar char="•"/>
            </a:pPr>
            <a:r>
              <a:rPr lang="en-IN" sz="1200" dirty="0" smtClean="0"/>
              <a:t>1146 properties do not have three season porch, hence 3SsnPorch is 0</a:t>
            </a:r>
            <a:endParaRPr lang="en-IN" sz="1200" dirty="0"/>
          </a:p>
        </p:txBody>
      </p:sp>
      <p:cxnSp>
        <p:nvCxnSpPr>
          <p:cNvPr id="5" name="Straight Arrow Connector 4"/>
          <p:cNvCxnSpPr/>
          <p:nvPr/>
        </p:nvCxnSpPr>
        <p:spPr>
          <a:xfrm>
            <a:off x="2048223" y="4625396"/>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9186" y="5129451"/>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2"/>
          <p:cNvSpPr>
            <a:spLocks noChangeArrowheads="1"/>
          </p:cNvSpPr>
          <p:nvPr/>
        </p:nvSpPr>
        <p:spPr bwMode="auto">
          <a:xfrm>
            <a:off x="5580112" y="260648"/>
            <a:ext cx="312848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ScreenPorch</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i="0" strike="noStrike" cap="none" normalizeH="0" baseline="0" dirty="0" smtClean="0">
                <a:ln>
                  <a:noFill/>
                </a:ln>
                <a:solidFill>
                  <a:schemeClr val="tx1"/>
                </a:solidFill>
                <a:effectLst/>
                <a:cs typeface="Arial" pitchFamily="34" charset="0"/>
              </a:rPr>
              <a:t>Screen porch area in square feet</a:t>
            </a:r>
            <a:r>
              <a:rPr kumimoji="0" lang="en-US" i="0"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935501"/>
            <a:ext cx="4492263" cy="2966588"/>
          </a:xfrm>
          <a:prstGeom prst="rect">
            <a:avLst/>
          </a:prstGeom>
        </p:spPr>
      </p:pic>
      <p:sp>
        <p:nvSpPr>
          <p:cNvPr id="9" name="TextBox 8"/>
          <p:cNvSpPr txBox="1"/>
          <p:nvPr/>
        </p:nvSpPr>
        <p:spPr>
          <a:xfrm>
            <a:off x="4932040" y="4077072"/>
            <a:ext cx="3456384" cy="461665"/>
          </a:xfrm>
          <a:prstGeom prst="rect">
            <a:avLst/>
          </a:prstGeom>
          <a:noFill/>
        </p:spPr>
        <p:txBody>
          <a:bodyPr wrap="square" rtlCol="0">
            <a:spAutoFit/>
          </a:bodyPr>
          <a:lstStyle/>
          <a:p>
            <a:pPr marL="171450" indent="-171450">
              <a:buFont typeface="Arial" pitchFamily="34" charset="0"/>
              <a:buChar char="•"/>
            </a:pPr>
            <a:r>
              <a:rPr lang="en-IN" sz="1200" dirty="0" smtClean="0"/>
              <a:t>1073 properties do not have </a:t>
            </a:r>
            <a:r>
              <a:rPr lang="en-IN" sz="1200" dirty="0" err="1" smtClean="0"/>
              <a:t>screenporch</a:t>
            </a:r>
            <a:r>
              <a:rPr lang="en-IN" sz="1200" dirty="0" smtClean="0"/>
              <a:t>, hence </a:t>
            </a:r>
            <a:r>
              <a:rPr lang="en-IN" sz="1200" dirty="0" err="1" smtClean="0"/>
              <a:t>ScreenPorch</a:t>
            </a:r>
            <a:r>
              <a:rPr lang="en-IN" sz="1200" dirty="0" smtClean="0"/>
              <a:t> is 0</a:t>
            </a:r>
            <a:endParaRPr lang="en-IN" sz="1200" dirty="0"/>
          </a:p>
        </p:txBody>
      </p:sp>
      <p:cxnSp>
        <p:nvCxnSpPr>
          <p:cNvPr id="10" name="Straight Arrow Connector 9"/>
          <p:cNvCxnSpPr/>
          <p:nvPr/>
        </p:nvCxnSpPr>
        <p:spPr>
          <a:xfrm>
            <a:off x="6746124" y="4625395"/>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27087" y="5129450"/>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3925543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50454" y="496438"/>
            <a:ext cx="221855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PoolArea</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Pool area in square feet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 y="1196753"/>
            <a:ext cx="4075437" cy="2691326"/>
          </a:xfrm>
          <a:prstGeom prst="rect">
            <a:avLst/>
          </a:prstGeom>
        </p:spPr>
      </p:pic>
      <p:sp>
        <p:nvSpPr>
          <p:cNvPr id="4" name="TextBox 3"/>
          <p:cNvSpPr txBox="1"/>
          <p:nvPr/>
        </p:nvSpPr>
        <p:spPr>
          <a:xfrm>
            <a:off x="395536" y="3888079"/>
            <a:ext cx="3528392" cy="461665"/>
          </a:xfrm>
          <a:prstGeom prst="rect">
            <a:avLst/>
          </a:prstGeom>
          <a:noFill/>
        </p:spPr>
        <p:txBody>
          <a:bodyPr wrap="square" rtlCol="0">
            <a:spAutoFit/>
          </a:bodyPr>
          <a:lstStyle/>
          <a:p>
            <a:pPr marL="171450" indent="-171450">
              <a:buFont typeface="Arial" pitchFamily="34" charset="0"/>
              <a:buChar char="•"/>
            </a:pPr>
            <a:r>
              <a:rPr lang="en-IN" sz="1200" dirty="0" smtClean="0"/>
              <a:t>1161 properties do not have pool, hence </a:t>
            </a:r>
            <a:r>
              <a:rPr lang="en-IN" sz="1200" dirty="0" err="1" smtClean="0"/>
              <a:t>PoolArea</a:t>
            </a:r>
            <a:r>
              <a:rPr lang="en-IN" sz="1200" dirty="0" smtClean="0"/>
              <a:t> is 0</a:t>
            </a:r>
            <a:endParaRPr lang="en-IN" sz="1200" dirty="0"/>
          </a:p>
        </p:txBody>
      </p:sp>
      <p:cxnSp>
        <p:nvCxnSpPr>
          <p:cNvPr id="5" name="Straight Arrow Connector 4"/>
          <p:cNvCxnSpPr/>
          <p:nvPr/>
        </p:nvCxnSpPr>
        <p:spPr>
          <a:xfrm>
            <a:off x="2048223" y="4440351"/>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9186" y="4944406"/>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2"/>
          <p:cNvSpPr>
            <a:spLocks noChangeArrowheads="1"/>
          </p:cNvSpPr>
          <p:nvPr/>
        </p:nvSpPr>
        <p:spPr bwMode="auto">
          <a:xfrm>
            <a:off x="6564560" y="496438"/>
            <a:ext cx="119051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ea typeface="Cambria Math" pitchFamily="18" charset="0"/>
                <a:cs typeface="Courier New" pitchFamily="49" charset="0"/>
              </a:rPr>
              <a:t>PoolQC</a:t>
            </a:r>
            <a:endParaRPr kumimoji="0" lang="en-US" b="1" i="0" u="sng" strike="noStrike" cap="none" normalizeH="0" baseline="0" dirty="0" smtClean="0">
              <a:ln>
                <a:noFill/>
              </a:ln>
              <a:solidFill>
                <a:srgbClr val="000000"/>
              </a:solidFill>
              <a:effectLst/>
              <a:ea typeface="Cambria Math" pitchFamily="18" charset="0"/>
              <a:cs typeface="Courier New" pitchFamily="49" charset="0"/>
            </a:endParaRPr>
          </a:p>
          <a:p>
            <a:pPr lvl="0" algn="ctr" fontAlgn="base">
              <a:spcBef>
                <a:spcPct val="0"/>
              </a:spcBef>
              <a:spcAft>
                <a:spcPct val="0"/>
              </a:spcAft>
            </a:pPr>
            <a:r>
              <a:rPr kumimoji="0" lang="en-US" i="0" strike="noStrike" cap="none" normalizeH="0" baseline="0" dirty="0" smtClean="0">
                <a:ln>
                  <a:noFill/>
                </a:ln>
                <a:solidFill>
                  <a:schemeClr val="tx1"/>
                </a:solidFill>
                <a:effectLst/>
                <a:ea typeface="Cambria Math" pitchFamily="18" charset="0"/>
                <a:cs typeface="Arial" pitchFamily="34" charset="0"/>
              </a:rPr>
              <a:t>Pool quality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938"/>
          <a:stretch/>
        </p:blipFill>
        <p:spPr>
          <a:xfrm>
            <a:off x="4644008" y="1187090"/>
            <a:ext cx="4499992" cy="2668486"/>
          </a:xfrm>
          <a:prstGeom prst="rect">
            <a:avLst/>
          </a:prstGeom>
        </p:spPr>
      </p:pic>
      <p:sp>
        <p:nvSpPr>
          <p:cNvPr id="9" name="TextBox 8"/>
          <p:cNvSpPr txBox="1"/>
          <p:nvPr/>
        </p:nvSpPr>
        <p:spPr>
          <a:xfrm>
            <a:off x="5076056" y="3956002"/>
            <a:ext cx="3384376" cy="830997"/>
          </a:xfrm>
          <a:prstGeom prst="rect">
            <a:avLst/>
          </a:prstGeom>
          <a:noFill/>
        </p:spPr>
        <p:txBody>
          <a:bodyPr wrap="square" rtlCol="0">
            <a:spAutoFit/>
          </a:bodyPr>
          <a:lstStyle/>
          <a:p>
            <a:pPr marL="285750" indent="-285750">
              <a:buFont typeface="Arial" pitchFamily="34" charset="0"/>
              <a:buChar char="•"/>
            </a:pPr>
            <a:r>
              <a:rPr lang="it-IT" sz="1200" dirty="0" smtClean="0"/>
              <a:t>3 properties have Gd (Good) pool </a:t>
            </a:r>
          </a:p>
          <a:p>
            <a:pPr marL="285750" indent="-285750">
              <a:buFont typeface="Arial" pitchFamily="34" charset="0"/>
              <a:buChar char="•"/>
            </a:pPr>
            <a:r>
              <a:rPr lang="it-IT" sz="1200" dirty="0" smtClean="0"/>
              <a:t>2 properties have Ex(Excellent) pool</a:t>
            </a:r>
          </a:p>
          <a:p>
            <a:pPr marL="285750" indent="-285750">
              <a:buFont typeface="Arial" pitchFamily="34" charset="0"/>
              <a:buChar char="•"/>
            </a:pPr>
            <a:r>
              <a:rPr lang="it-IT" sz="1200" dirty="0" smtClean="0"/>
              <a:t>2 properties have Fa (fair) pool</a:t>
            </a:r>
          </a:p>
          <a:p>
            <a:pPr marL="285750" indent="-285750">
              <a:buFont typeface="Arial" pitchFamily="34" charset="0"/>
              <a:buChar char="•"/>
            </a:pPr>
            <a:r>
              <a:rPr lang="it-IT" sz="1200" dirty="0" smtClean="0"/>
              <a:t>1161 properties do not have a pool</a:t>
            </a:r>
            <a:endParaRPr lang="en-IN" sz="1200" dirty="0"/>
          </a:p>
        </p:txBody>
      </p:sp>
      <p:cxnSp>
        <p:nvCxnSpPr>
          <p:cNvPr id="10" name="Straight Arrow Connector 9"/>
          <p:cNvCxnSpPr/>
          <p:nvPr/>
        </p:nvCxnSpPr>
        <p:spPr>
          <a:xfrm>
            <a:off x="6657867" y="480517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49788" y="5175238"/>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208088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85735" y="192204"/>
            <a:ext cx="129984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cs typeface="Courier New" pitchFamily="49" charset="0"/>
              </a:rPr>
              <a:t>Fence</a:t>
            </a: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Fence quality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768"/>
          <a:stretch/>
        </p:blipFill>
        <p:spPr>
          <a:xfrm>
            <a:off x="0" y="763597"/>
            <a:ext cx="4211960" cy="2593393"/>
          </a:xfrm>
          <a:prstGeom prst="rect">
            <a:avLst/>
          </a:prstGeom>
        </p:spPr>
      </p:pic>
      <p:sp>
        <p:nvSpPr>
          <p:cNvPr id="4" name="TextBox 3"/>
          <p:cNvSpPr txBox="1"/>
          <p:nvPr/>
        </p:nvSpPr>
        <p:spPr>
          <a:xfrm>
            <a:off x="107504" y="3504425"/>
            <a:ext cx="3960440" cy="1015663"/>
          </a:xfrm>
          <a:prstGeom prst="rect">
            <a:avLst/>
          </a:prstGeom>
          <a:noFill/>
        </p:spPr>
        <p:txBody>
          <a:bodyPr wrap="square" rtlCol="0">
            <a:spAutoFit/>
          </a:bodyPr>
          <a:lstStyle/>
          <a:p>
            <a:pPr marL="171450" indent="-171450">
              <a:buFont typeface="Arial" pitchFamily="34" charset="0"/>
              <a:buChar char="•"/>
            </a:pPr>
            <a:r>
              <a:rPr lang="en-IN" sz="1200" dirty="0" smtClean="0"/>
              <a:t>129 properties have </a:t>
            </a:r>
            <a:r>
              <a:rPr lang="en-IN" sz="1200" dirty="0" err="1" smtClean="0"/>
              <a:t>MnPrv</a:t>
            </a:r>
            <a:r>
              <a:rPr lang="en-IN" sz="1200" dirty="0" smtClean="0"/>
              <a:t> (Minimum Privacy) fence</a:t>
            </a:r>
            <a:endParaRPr lang="en-IN" sz="1200" dirty="0" smtClean="0"/>
          </a:p>
          <a:p>
            <a:pPr marL="171450" indent="-171450">
              <a:buFont typeface="Arial" pitchFamily="34" charset="0"/>
              <a:buChar char="•"/>
            </a:pPr>
            <a:r>
              <a:rPr lang="en-IN" sz="1200" dirty="0" smtClean="0"/>
              <a:t>51 properties have </a:t>
            </a:r>
            <a:r>
              <a:rPr lang="en-IN" sz="1200" dirty="0" err="1" smtClean="0"/>
              <a:t>GdPrv</a:t>
            </a:r>
            <a:r>
              <a:rPr lang="en-IN" sz="1200" dirty="0" smtClean="0"/>
              <a:t> (Good Privacy) fence</a:t>
            </a:r>
            <a:endParaRPr lang="en-IN" sz="1200" dirty="0" smtClean="0"/>
          </a:p>
          <a:p>
            <a:pPr marL="171450" indent="-171450">
              <a:buFont typeface="Arial" pitchFamily="34" charset="0"/>
              <a:buChar char="•"/>
            </a:pPr>
            <a:r>
              <a:rPr lang="en-IN" sz="1200" dirty="0" smtClean="0"/>
              <a:t>47 properties have </a:t>
            </a:r>
            <a:r>
              <a:rPr lang="en-IN" sz="1200" dirty="0" err="1" smtClean="0"/>
              <a:t>GdWo</a:t>
            </a:r>
            <a:r>
              <a:rPr lang="en-IN" sz="1200" dirty="0" smtClean="0"/>
              <a:t> (Good Wood) fence</a:t>
            </a:r>
            <a:endParaRPr lang="en-IN" sz="1200" dirty="0" smtClean="0"/>
          </a:p>
          <a:p>
            <a:pPr marL="171450" indent="-171450">
              <a:buFont typeface="Arial" pitchFamily="34" charset="0"/>
              <a:buChar char="•"/>
            </a:pPr>
            <a:r>
              <a:rPr lang="en-IN" sz="1200" dirty="0" smtClean="0"/>
              <a:t>10 properties have </a:t>
            </a:r>
            <a:r>
              <a:rPr lang="en-IN" sz="1200" dirty="0" err="1" smtClean="0"/>
              <a:t>MnWw</a:t>
            </a:r>
            <a:r>
              <a:rPr lang="en-IN" sz="1200" dirty="0" smtClean="0"/>
              <a:t> (Minimum Wood/Wire) fence</a:t>
            </a:r>
          </a:p>
          <a:p>
            <a:pPr marL="171450" indent="-171450">
              <a:buFont typeface="Arial" pitchFamily="34" charset="0"/>
              <a:buChar char="•"/>
            </a:pPr>
            <a:r>
              <a:rPr lang="en-IN" sz="1200" dirty="0" smtClean="0"/>
              <a:t>931 properties do not have any fence</a:t>
            </a:r>
          </a:p>
        </p:txBody>
      </p:sp>
      <p:cxnSp>
        <p:nvCxnSpPr>
          <p:cNvPr id="5" name="Straight Arrow Connector 4"/>
          <p:cNvCxnSpPr/>
          <p:nvPr/>
        </p:nvCxnSpPr>
        <p:spPr>
          <a:xfrm>
            <a:off x="1852449" y="452008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431" y="501317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2"/>
          <p:cNvSpPr>
            <a:spLocks noChangeArrowheads="1"/>
          </p:cNvSpPr>
          <p:nvPr/>
        </p:nvSpPr>
        <p:spPr bwMode="auto">
          <a:xfrm>
            <a:off x="4932040" y="0"/>
            <a:ext cx="397977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MiscFeature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IN" b="0" i="0" u="none" strike="noStrike" cap="none" normalizeH="0" baseline="0" dirty="0" smtClean="0">
                <a:ln>
                  <a:noFill/>
                </a:ln>
                <a:solidFill>
                  <a:schemeClr val="tx1"/>
                </a:solidFill>
                <a:effectLst/>
                <a:cs typeface="Arial" pitchFamily="34" charset="0"/>
              </a:rPr>
              <a:t>Miscellaneous feature not covered in other categories</a:t>
            </a:r>
            <a:r>
              <a:rPr kumimoji="0" lang="en-US" b="0" i="0" u="none" strike="noStrike" cap="none" normalizeH="0" baseline="0" dirty="0" smtClean="0">
                <a:ln>
                  <a:noFill/>
                </a:ln>
                <a:solidFill>
                  <a:schemeClr val="tx1"/>
                </a:solidFill>
                <a:effectLst/>
                <a:cs typeface="Arial" pitchFamily="34" charset="0"/>
              </a:rPr>
              <a:t>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092"/>
          <a:stretch/>
        </p:blipFill>
        <p:spPr>
          <a:xfrm>
            <a:off x="4788024" y="763598"/>
            <a:ext cx="4130713" cy="2449378"/>
          </a:xfrm>
          <a:prstGeom prst="rect">
            <a:avLst/>
          </a:prstGeom>
        </p:spPr>
      </p:pic>
      <p:sp>
        <p:nvSpPr>
          <p:cNvPr id="9" name="TextBox 8"/>
          <p:cNvSpPr txBox="1"/>
          <p:nvPr/>
        </p:nvSpPr>
        <p:spPr>
          <a:xfrm>
            <a:off x="5004048" y="3412091"/>
            <a:ext cx="4139952" cy="1200329"/>
          </a:xfrm>
          <a:prstGeom prst="rect">
            <a:avLst/>
          </a:prstGeom>
          <a:noFill/>
        </p:spPr>
        <p:txBody>
          <a:bodyPr wrap="square" rtlCol="0">
            <a:spAutoFit/>
          </a:bodyPr>
          <a:lstStyle/>
          <a:p>
            <a:pPr marL="171450" indent="-171450">
              <a:buFont typeface="Arial" pitchFamily="34" charset="0"/>
              <a:buChar char="•"/>
            </a:pPr>
            <a:r>
              <a:rPr lang="en-IN" sz="1200" dirty="0" smtClean="0"/>
              <a:t>40 properties have </a:t>
            </a:r>
            <a:r>
              <a:rPr lang="en-IN" sz="1200" dirty="0" smtClean="0"/>
              <a:t>Shed (over 100 SF)</a:t>
            </a:r>
            <a:endParaRPr lang="en-IN" sz="1200" dirty="0" smtClean="0"/>
          </a:p>
          <a:p>
            <a:pPr marL="171450" indent="-171450">
              <a:buFont typeface="Arial" pitchFamily="34" charset="0"/>
              <a:buChar char="•"/>
            </a:pPr>
            <a:r>
              <a:rPr lang="en-IN" sz="1200" dirty="0" smtClean="0"/>
              <a:t>2 properties have </a:t>
            </a:r>
            <a:r>
              <a:rPr lang="en-IN" sz="1200" dirty="0" smtClean="0"/>
              <a:t>Gar2 (2nd Garage (if not described in garage section)</a:t>
            </a:r>
            <a:endParaRPr lang="en-IN" sz="1200" dirty="0" smtClean="0"/>
          </a:p>
          <a:p>
            <a:pPr marL="171450" indent="-171450">
              <a:buFont typeface="Arial" pitchFamily="34" charset="0"/>
              <a:buChar char="•"/>
            </a:pPr>
            <a:r>
              <a:rPr lang="en-IN" sz="1200" dirty="0" smtClean="0"/>
              <a:t>1 property has </a:t>
            </a:r>
            <a:r>
              <a:rPr lang="en-IN" sz="1200" dirty="0" err="1" smtClean="0"/>
              <a:t>TenC</a:t>
            </a:r>
            <a:r>
              <a:rPr lang="en-IN" sz="1200" dirty="0" smtClean="0"/>
              <a:t> (Tennis Court)</a:t>
            </a:r>
            <a:endParaRPr lang="en-IN" sz="1200" dirty="0" smtClean="0"/>
          </a:p>
          <a:p>
            <a:pPr marL="171450" indent="-171450">
              <a:buFont typeface="Arial" pitchFamily="34" charset="0"/>
              <a:buChar char="•"/>
            </a:pPr>
            <a:r>
              <a:rPr lang="en-IN" sz="1200" dirty="0" smtClean="0"/>
              <a:t>1 property has </a:t>
            </a:r>
            <a:r>
              <a:rPr lang="en-IN" sz="1200" dirty="0" err="1" smtClean="0"/>
              <a:t>Othr</a:t>
            </a:r>
            <a:endParaRPr lang="en-IN" sz="1200" dirty="0" smtClean="0"/>
          </a:p>
          <a:p>
            <a:pPr marL="171450" indent="-171450">
              <a:buFont typeface="Arial" pitchFamily="34" charset="0"/>
              <a:buChar char="•"/>
            </a:pPr>
            <a:r>
              <a:rPr lang="en-IN" sz="1200" dirty="0" smtClean="0"/>
              <a:t>1124 properties do not have miscellaneous feature</a:t>
            </a:r>
            <a:endParaRPr lang="en-IN" sz="1200" dirty="0" smtClean="0"/>
          </a:p>
        </p:txBody>
      </p:sp>
      <p:cxnSp>
        <p:nvCxnSpPr>
          <p:cNvPr id="10" name="Straight Arrow Connector 9"/>
          <p:cNvCxnSpPr/>
          <p:nvPr/>
        </p:nvCxnSpPr>
        <p:spPr>
          <a:xfrm>
            <a:off x="6513042" y="461242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88024" y="501317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521442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5576" y="595749"/>
            <a:ext cx="304762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MiscVal</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$Value of miscellaneous feature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7" y="1340768"/>
            <a:ext cx="4309019" cy="2845578"/>
          </a:xfrm>
          <a:prstGeom prst="rect">
            <a:avLst/>
          </a:prstGeom>
        </p:spPr>
      </p:pic>
      <p:sp>
        <p:nvSpPr>
          <p:cNvPr id="4" name="TextBox 3"/>
          <p:cNvSpPr txBox="1"/>
          <p:nvPr/>
        </p:nvSpPr>
        <p:spPr>
          <a:xfrm>
            <a:off x="395536" y="4186346"/>
            <a:ext cx="3888432" cy="461665"/>
          </a:xfrm>
          <a:prstGeom prst="rect">
            <a:avLst/>
          </a:prstGeom>
          <a:noFill/>
        </p:spPr>
        <p:txBody>
          <a:bodyPr wrap="square" rtlCol="0">
            <a:spAutoFit/>
          </a:bodyPr>
          <a:lstStyle/>
          <a:p>
            <a:pPr marL="171450" indent="-171450">
              <a:buFont typeface="Arial" pitchFamily="34" charset="0"/>
              <a:buChar char="•"/>
            </a:pPr>
            <a:r>
              <a:rPr lang="en-IN" sz="1200" dirty="0" smtClean="0"/>
              <a:t>1126 properties do not have miscellaneous features hence </a:t>
            </a:r>
            <a:r>
              <a:rPr lang="en-IN" sz="1200" dirty="0" err="1" smtClean="0"/>
              <a:t>MiscVal</a:t>
            </a:r>
            <a:r>
              <a:rPr lang="en-IN" sz="1200" dirty="0" smtClean="0"/>
              <a:t> is 0</a:t>
            </a:r>
            <a:endParaRPr lang="en-IN" sz="1200" dirty="0"/>
          </a:p>
        </p:txBody>
      </p:sp>
      <p:cxnSp>
        <p:nvCxnSpPr>
          <p:cNvPr id="5" name="Straight Arrow Connector 4"/>
          <p:cNvCxnSpPr/>
          <p:nvPr/>
        </p:nvCxnSpPr>
        <p:spPr>
          <a:xfrm>
            <a:off x="2339753" y="4625396"/>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0716" y="5129451"/>
            <a:ext cx="30380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7" name="Rectangle 6"/>
          <p:cNvSpPr/>
          <p:nvPr/>
        </p:nvSpPr>
        <p:spPr>
          <a:xfrm>
            <a:off x="6026755" y="20877"/>
            <a:ext cx="1900970" cy="646331"/>
          </a:xfrm>
          <a:prstGeom prst="rect">
            <a:avLst/>
          </a:prstGeom>
        </p:spPr>
        <p:txBody>
          <a:bodyPr wrap="none">
            <a:spAutoFit/>
          </a:bodyPr>
          <a:lstStyle/>
          <a:p>
            <a:pPr algn="ctr"/>
            <a:r>
              <a:rPr lang="en-IN" b="1" u="sng" dirty="0" err="1" smtClean="0"/>
              <a:t>MoSold</a:t>
            </a:r>
            <a:endParaRPr lang="en-IN" b="1" u="sng" dirty="0" smtClean="0"/>
          </a:p>
          <a:p>
            <a:pPr algn="ctr"/>
            <a:r>
              <a:rPr lang="en-IN" dirty="0" smtClean="0"/>
              <a:t>Month Sold (MM)</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779" y="595749"/>
            <a:ext cx="3930942" cy="2506102"/>
          </a:xfrm>
          <a:prstGeom prst="rect">
            <a:avLst/>
          </a:prstGeom>
        </p:spPr>
      </p:pic>
      <p:sp>
        <p:nvSpPr>
          <p:cNvPr id="9" name="TextBox 8"/>
          <p:cNvSpPr txBox="1"/>
          <p:nvPr/>
        </p:nvSpPr>
        <p:spPr>
          <a:xfrm>
            <a:off x="5424116" y="3101851"/>
            <a:ext cx="3456384" cy="276999"/>
          </a:xfrm>
          <a:prstGeom prst="rect">
            <a:avLst/>
          </a:prstGeom>
          <a:noFill/>
        </p:spPr>
        <p:txBody>
          <a:bodyPr wrap="square" rtlCol="0">
            <a:spAutoFit/>
          </a:bodyPr>
          <a:lstStyle/>
          <a:p>
            <a:pPr marL="171450" indent="-171450">
              <a:buFont typeface="Arial" pitchFamily="34" charset="0"/>
              <a:buChar char="•"/>
            </a:pPr>
            <a:r>
              <a:rPr lang="en-IN" sz="1200" dirty="0" smtClean="0"/>
              <a:t>Majority of the properties are sold in June</a:t>
            </a:r>
            <a:endParaRPr lang="en-IN" sz="1200" dirty="0"/>
          </a:p>
        </p:txBody>
      </p:sp>
      <p:sp>
        <p:nvSpPr>
          <p:cNvPr id="10" name="Rectangle 9"/>
          <p:cNvSpPr/>
          <p:nvPr/>
        </p:nvSpPr>
        <p:spPr>
          <a:xfrm>
            <a:off x="6282134" y="3391091"/>
            <a:ext cx="1740348" cy="646331"/>
          </a:xfrm>
          <a:prstGeom prst="rect">
            <a:avLst/>
          </a:prstGeom>
        </p:spPr>
        <p:txBody>
          <a:bodyPr wrap="none">
            <a:spAutoFit/>
          </a:bodyPr>
          <a:lstStyle/>
          <a:p>
            <a:pPr algn="ctr"/>
            <a:r>
              <a:rPr lang="en-IN" b="1" u="sng" dirty="0" err="1" smtClean="0"/>
              <a:t>YrSold</a:t>
            </a:r>
            <a:endParaRPr lang="en-IN" b="1" u="sng" dirty="0" smtClean="0"/>
          </a:p>
          <a:p>
            <a:pPr algn="ctr"/>
            <a:r>
              <a:rPr lang="en-IN" dirty="0" smtClean="0"/>
              <a:t>Year Sold (YYYY)</a:t>
            </a:r>
            <a:endParaRPr lang="en-IN"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5094" y="3917864"/>
            <a:ext cx="3820407" cy="2423174"/>
          </a:xfrm>
          <a:prstGeom prst="rect">
            <a:avLst/>
          </a:prstGeom>
        </p:spPr>
      </p:pic>
      <p:sp>
        <p:nvSpPr>
          <p:cNvPr id="12" name="Rectangle 11"/>
          <p:cNvSpPr/>
          <p:nvPr/>
        </p:nvSpPr>
        <p:spPr>
          <a:xfrm>
            <a:off x="5249543" y="6407100"/>
            <a:ext cx="3805529" cy="276999"/>
          </a:xfrm>
          <a:prstGeom prst="rect">
            <a:avLst/>
          </a:prstGeom>
        </p:spPr>
        <p:txBody>
          <a:bodyPr wrap="none">
            <a:spAutoFit/>
          </a:bodyPr>
          <a:lstStyle/>
          <a:p>
            <a:pPr marL="171450" indent="-171450">
              <a:buFont typeface="Arial" pitchFamily="34" charset="0"/>
              <a:buChar char="•"/>
            </a:pPr>
            <a:r>
              <a:rPr lang="en-IN" sz="1200" dirty="0" smtClean="0"/>
              <a:t>Majority of the properties are sold between 2006-2009</a:t>
            </a:r>
            <a:endParaRPr lang="en-IN" sz="1200" dirty="0"/>
          </a:p>
        </p:txBody>
      </p:sp>
    </p:spTree>
    <p:extLst>
      <p:ext uri="{BB962C8B-B14F-4D97-AF65-F5344CB8AC3E}">
        <p14:creationId xmlns:p14="http://schemas.microsoft.com/office/powerpoint/2010/main" val="2376891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97228" y="207912"/>
            <a:ext cx="116294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SaleType</a:t>
            </a:r>
            <a:endParaRPr kumimoji="0" lang="en-US" b="1" i="0" u="sng" strike="noStrike" cap="none" normalizeH="0" baseline="0" dirty="0" smtClean="0">
              <a:ln>
                <a:noFill/>
              </a:ln>
              <a:solidFill>
                <a:srgbClr val="000000"/>
              </a:solidFill>
              <a:effectLst/>
              <a:cs typeface="Courier New" pitchFamily="49" charset="0"/>
            </a:endParaRPr>
          </a:p>
          <a:p>
            <a:pPr lvl="0" algn="ctr"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Type of sale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717"/>
          <a:stretch/>
        </p:blipFill>
        <p:spPr>
          <a:xfrm>
            <a:off x="-108519" y="761910"/>
            <a:ext cx="3816424" cy="2361364"/>
          </a:xfrm>
          <a:prstGeom prst="rect">
            <a:avLst/>
          </a:prstGeom>
        </p:spPr>
      </p:pic>
      <p:sp>
        <p:nvSpPr>
          <p:cNvPr id="4" name="TextBox 3"/>
          <p:cNvSpPr txBox="1"/>
          <p:nvPr/>
        </p:nvSpPr>
        <p:spPr>
          <a:xfrm>
            <a:off x="0" y="3138585"/>
            <a:ext cx="4176464" cy="2123658"/>
          </a:xfrm>
          <a:prstGeom prst="rect">
            <a:avLst/>
          </a:prstGeom>
          <a:noFill/>
        </p:spPr>
        <p:txBody>
          <a:bodyPr wrap="square" rtlCol="0">
            <a:spAutoFit/>
          </a:bodyPr>
          <a:lstStyle/>
          <a:p>
            <a:pPr marL="285750" indent="-285750">
              <a:buFont typeface="Arial" pitchFamily="34" charset="0"/>
              <a:buChar char="•"/>
            </a:pPr>
            <a:r>
              <a:rPr lang="en-IN" sz="1200" dirty="0" smtClean="0"/>
              <a:t>999 properties are WD (</a:t>
            </a:r>
            <a:r>
              <a:rPr lang="en-IN" sz="1200" dirty="0" smtClean="0"/>
              <a:t>Warranty Deed – Conventional)</a:t>
            </a:r>
            <a:endParaRPr lang="en-IN" sz="1200" dirty="0" smtClean="0"/>
          </a:p>
          <a:p>
            <a:pPr marL="285750" indent="-285750">
              <a:buFont typeface="Arial" pitchFamily="34" charset="0"/>
              <a:buChar char="•"/>
            </a:pPr>
            <a:r>
              <a:rPr lang="en-IN" sz="1200" dirty="0" smtClean="0"/>
              <a:t>106 properties are </a:t>
            </a:r>
            <a:r>
              <a:rPr lang="en-IN" sz="1200" dirty="0" smtClean="0"/>
              <a:t>New  (Home just constructed and sold)</a:t>
            </a:r>
            <a:endParaRPr lang="en-IN" sz="1200" dirty="0" smtClean="0"/>
          </a:p>
          <a:p>
            <a:pPr marL="285750" indent="-285750">
              <a:buFont typeface="Arial" pitchFamily="34" charset="0"/>
              <a:buChar char="•"/>
            </a:pPr>
            <a:r>
              <a:rPr lang="en-IN" sz="1200" dirty="0" smtClean="0"/>
              <a:t>38  properties are </a:t>
            </a:r>
            <a:r>
              <a:rPr lang="en-IN" sz="1200" dirty="0" smtClean="0"/>
              <a:t>COD (Court Officer Deed/Estate)</a:t>
            </a:r>
            <a:endParaRPr lang="en-IN" sz="1200" dirty="0" smtClean="0"/>
          </a:p>
          <a:p>
            <a:pPr marL="285750" indent="-285750">
              <a:buFont typeface="Arial" pitchFamily="34" charset="0"/>
              <a:buChar char="•"/>
            </a:pPr>
            <a:r>
              <a:rPr lang="en-IN" sz="1200" dirty="0" smtClean="0"/>
              <a:t>8 properties are </a:t>
            </a:r>
            <a:r>
              <a:rPr lang="en-IN" sz="1200" dirty="0" err="1" smtClean="0"/>
              <a:t>ConLD</a:t>
            </a:r>
            <a:r>
              <a:rPr lang="en-IN" sz="1200" dirty="0" smtClean="0"/>
              <a:t> (Contract Low Down)</a:t>
            </a:r>
            <a:endParaRPr lang="en-IN" sz="1200" dirty="0" smtClean="0"/>
          </a:p>
          <a:p>
            <a:pPr marL="285750" indent="-285750">
              <a:buFont typeface="Arial" pitchFamily="34" charset="0"/>
              <a:buChar char="•"/>
            </a:pPr>
            <a:r>
              <a:rPr lang="en-IN" sz="1200" dirty="0" smtClean="0"/>
              <a:t>5 properties are </a:t>
            </a:r>
            <a:r>
              <a:rPr lang="en-IN" sz="1200" dirty="0" err="1" smtClean="0"/>
              <a:t>ConLI</a:t>
            </a:r>
            <a:r>
              <a:rPr lang="en-IN" sz="1200" dirty="0" smtClean="0"/>
              <a:t> (Contract Low Interest)</a:t>
            </a:r>
            <a:endParaRPr lang="en-IN" sz="1200" dirty="0" smtClean="0"/>
          </a:p>
          <a:p>
            <a:pPr marL="285750" indent="-285750">
              <a:buFont typeface="Arial" pitchFamily="34" charset="0"/>
              <a:buChar char="•"/>
            </a:pPr>
            <a:r>
              <a:rPr lang="en-IN" sz="1200" dirty="0" smtClean="0"/>
              <a:t>4 properties are </a:t>
            </a:r>
            <a:r>
              <a:rPr lang="en-IN" sz="1200" dirty="0" err="1" smtClean="0"/>
              <a:t>ConLw</a:t>
            </a:r>
            <a:r>
              <a:rPr lang="en-IN" sz="1200" dirty="0" smtClean="0"/>
              <a:t> (Contract Low Down payment and low interest)</a:t>
            </a:r>
            <a:endParaRPr lang="en-IN" sz="1200" dirty="0" smtClean="0"/>
          </a:p>
          <a:p>
            <a:pPr marL="285750" indent="-285750">
              <a:buFont typeface="Arial" pitchFamily="34" charset="0"/>
              <a:buChar char="•"/>
            </a:pPr>
            <a:r>
              <a:rPr lang="en-IN" sz="1200" dirty="0" smtClean="0"/>
              <a:t>3 properties are other</a:t>
            </a:r>
          </a:p>
          <a:p>
            <a:pPr marL="285750" indent="-285750">
              <a:buFont typeface="Arial" pitchFamily="34" charset="0"/>
              <a:buChar char="•"/>
            </a:pPr>
            <a:r>
              <a:rPr lang="en-IN" sz="1200" dirty="0" smtClean="0"/>
              <a:t>3 properties are </a:t>
            </a:r>
            <a:r>
              <a:rPr lang="en-IN" sz="1200" dirty="0" smtClean="0"/>
              <a:t>CWD (Warranty Deed – Cash)</a:t>
            </a:r>
            <a:endParaRPr lang="en-IN" sz="1200" dirty="0" smtClean="0"/>
          </a:p>
          <a:p>
            <a:pPr marL="285750" indent="-285750">
              <a:buFont typeface="Arial" pitchFamily="34" charset="0"/>
              <a:buChar char="•"/>
            </a:pPr>
            <a:r>
              <a:rPr lang="en-IN" sz="1200" dirty="0" smtClean="0"/>
              <a:t>2 properties are </a:t>
            </a:r>
            <a:r>
              <a:rPr lang="en-IN" sz="1200" dirty="0" smtClean="0"/>
              <a:t>Con (Contract 15% Down payment regular terms)</a:t>
            </a:r>
            <a:endParaRPr lang="en-IN" sz="1200" dirty="0" smtClean="0"/>
          </a:p>
        </p:txBody>
      </p:sp>
      <p:cxnSp>
        <p:nvCxnSpPr>
          <p:cNvPr id="5" name="Straight Arrow Connector 4"/>
          <p:cNvCxnSpPr/>
          <p:nvPr/>
        </p:nvCxnSpPr>
        <p:spPr>
          <a:xfrm>
            <a:off x="2226079" y="516290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8032" y="559073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
        <p:nvSpPr>
          <p:cNvPr id="7" name="Rectangle 6"/>
          <p:cNvSpPr/>
          <p:nvPr/>
        </p:nvSpPr>
        <p:spPr>
          <a:xfrm>
            <a:off x="6156176" y="21705"/>
            <a:ext cx="1795684" cy="646331"/>
          </a:xfrm>
          <a:prstGeom prst="rect">
            <a:avLst/>
          </a:prstGeom>
        </p:spPr>
        <p:txBody>
          <a:bodyPr wrap="none">
            <a:spAutoFit/>
          </a:bodyPr>
          <a:lstStyle/>
          <a:p>
            <a:pPr algn="ctr"/>
            <a:r>
              <a:rPr lang="en-IN" b="1" u="sng" dirty="0" err="1" smtClean="0"/>
              <a:t>SaleCondition</a:t>
            </a:r>
            <a:endParaRPr lang="en-IN" b="1" u="sng" dirty="0" smtClean="0"/>
          </a:p>
          <a:p>
            <a:pPr algn="ctr"/>
            <a:r>
              <a:rPr lang="en-IN" dirty="0" smtClean="0"/>
              <a:t>Condition of sale</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113"/>
          <a:stretch/>
        </p:blipFill>
        <p:spPr>
          <a:xfrm>
            <a:off x="4860032" y="653995"/>
            <a:ext cx="4205935" cy="2469280"/>
          </a:xfrm>
          <a:prstGeom prst="rect">
            <a:avLst/>
          </a:prstGeom>
        </p:spPr>
      </p:pic>
      <p:sp>
        <p:nvSpPr>
          <p:cNvPr id="9" name="TextBox 8"/>
          <p:cNvSpPr txBox="1"/>
          <p:nvPr/>
        </p:nvSpPr>
        <p:spPr>
          <a:xfrm>
            <a:off x="4860032" y="3181605"/>
            <a:ext cx="4205936" cy="1754326"/>
          </a:xfrm>
          <a:prstGeom prst="rect">
            <a:avLst/>
          </a:prstGeom>
          <a:noFill/>
        </p:spPr>
        <p:txBody>
          <a:bodyPr wrap="square" rtlCol="0">
            <a:spAutoFit/>
          </a:bodyPr>
          <a:lstStyle/>
          <a:p>
            <a:pPr marL="171450" indent="-171450">
              <a:buFont typeface="Arial" pitchFamily="34" charset="0"/>
              <a:buChar char="•"/>
            </a:pPr>
            <a:r>
              <a:rPr lang="en-IN" sz="1200" dirty="0" smtClean="0"/>
              <a:t>945 properties had Normal sale</a:t>
            </a:r>
          </a:p>
          <a:p>
            <a:pPr marL="171450" indent="-171450">
              <a:buFont typeface="Arial" pitchFamily="34" charset="0"/>
              <a:buChar char="•"/>
            </a:pPr>
            <a:r>
              <a:rPr lang="en-IN" sz="1200" dirty="0" smtClean="0"/>
              <a:t>108 properties had Partial (</a:t>
            </a:r>
            <a:r>
              <a:rPr lang="en-IN" sz="1200" dirty="0" smtClean="0"/>
              <a:t>Home was not completed when last assessed (associated with New Homes)) sale</a:t>
            </a:r>
            <a:endParaRPr lang="en-IN" sz="1200" dirty="0" smtClean="0"/>
          </a:p>
          <a:p>
            <a:pPr marL="171450" indent="-171450">
              <a:buFont typeface="Arial" pitchFamily="34" charset="0"/>
              <a:buChar char="•"/>
            </a:pPr>
            <a:r>
              <a:rPr lang="en-IN" sz="1200" dirty="0" smtClean="0"/>
              <a:t>81 properties had Abnormal (</a:t>
            </a:r>
            <a:r>
              <a:rPr lang="en-IN" sz="1200" dirty="0" smtClean="0"/>
              <a:t>trade, foreclosure, short sale) sale</a:t>
            </a:r>
            <a:endParaRPr lang="en-IN" sz="1200" dirty="0" smtClean="0"/>
          </a:p>
          <a:p>
            <a:pPr marL="171450" indent="-171450">
              <a:buFont typeface="Arial" pitchFamily="34" charset="0"/>
              <a:buChar char="•"/>
            </a:pPr>
            <a:r>
              <a:rPr lang="en-IN" sz="1200" dirty="0" smtClean="0"/>
              <a:t>18 properties had </a:t>
            </a:r>
            <a:r>
              <a:rPr lang="en-IN" sz="1200" dirty="0" smtClean="0"/>
              <a:t>Family  (Sale between family members) sale</a:t>
            </a:r>
            <a:endParaRPr lang="en-IN" sz="1200" dirty="0" smtClean="0"/>
          </a:p>
          <a:p>
            <a:pPr marL="171450" indent="-171450">
              <a:buFont typeface="Arial" pitchFamily="34" charset="0"/>
              <a:buChar char="•"/>
            </a:pPr>
            <a:r>
              <a:rPr lang="en-IN" sz="1200" dirty="0" smtClean="0"/>
              <a:t>12 properties had </a:t>
            </a:r>
            <a:r>
              <a:rPr lang="en-IN" sz="1200" dirty="0" err="1" smtClean="0"/>
              <a:t>Alloca</a:t>
            </a:r>
            <a:r>
              <a:rPr lang="en-IN" sz="1200" dirty="0" smtClean="0"/>
              <a:t> (Allocation - two linked properties with separate deeds, typically condo with a garage unit)</a:t>
            </a:r>
            <a:endParaRPr lang="en-IN" sz="1200" dirty="0" smtClean="0"/>
          </a:p>
          <a:p>
            <a:pPr marL="171450" indent="-171450">
              <a:buFont typeface="Arial" pitchFamily="34" charset="0"/>
              <a:buChar char="•"/>
            </a:pPr>
            <a:r>
              <a:rPr lang="en-IN" sz="1200" dirty="0" smtClean="0"/>
              <a:t>4 properties had </a:t>
            </a:r>
            <a:r>
              <a:rPr lang="en-IN" sz="1200" dirty="0" err="1" smtClean="0"/>
              <a:t>AdjLand</a:t>
            </a:r>
            <a:r>
              <a:rPr lang="en-IN" sz="1200" dirty="0" smtClean="0"/>
              <a:t> (Adjoining Land Purchase) sale</a:t>
            </a:r>
            <a:endParaRPr lang="en-IN" sz="1200" dirty="0" smtClean="0"/>
          </a:p>
        </p:txBody>
      </p:sp>
      <p:cxnSp>
        <p:nvCxnSpPr>
          <p:cNvPr id="10" name="Straight Arrow Connector 9"/>
          <p:cNvCxnSpPr/>
          <p:nvPr/>
        </p:nvCxnSpPr>
        <p:spPr>
          <a:xfrm>
            <a:off x="6804325" y="5162908"/>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66278" y="5590736"/>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spTree>
    <p:extLst>
      <p:ext uri="{BB962C8B-B14F-4D97-AF65-F5344CB8AC3E}">
        <p14:creationId xmlns:p14="http://schemas.microsoft.com/office/powerpoint/2010/main" val="394483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81159" y="703728"/>
            <a:ext cx="89607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err="1" smtClean="0">
                <a:ln>
                  <a:noFill/>
                </a:ln>
                <a:solidFill>
                  <a:srgbClr val="000000"/>
                </a:solidFill>
                <a:effectLst/>
                <a:cs typeface="Courier New" pitchFamily="49" charset="0"/>
              </a:rPr>
              <a:t>SalePrice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3427390" y="0"/>
            <a:ext cx="2376264" cy="523220"/>
          </a:xfrm>
          <a:prstGeom prst="rect">
            <a:avLst/>
          </a:prstGeom>
          <a:noFill/>
        </p:spPr>
        <p:txBody>
          <a:bodyPr wrap="square" rtlCol="0">
            <a:spAutoFit/>
          </a:bodyPr>
          <a:lstStyle/>
          <a:p>
            <a:pPr algn="ctr"/>
            <a:r>
              <a:rPr lang="en-IN" sz="2800" b="1" u="sng" dirty="0" smtClean="0">
                <a:latin typeface="+mj-lt"/>
              </a:rPr>
              <a:t>LABEL</a:t>
            </a:r>
            <a:endParaRPr lang="en-IN" sz="2800" b="1" u="sng"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936" y="1149533"/>
            <a:ext cx="5384127" cy="3555555"/>
          </a:xfrm>
          <a:prstGeom prst="rect">
            <a:avLst/>
          </a:prstGeom>
        </p:spPr>
      </p:pic>
      <p:sp>
        <p:nvSpPr>
          <p:cNvPr id="5" name="TextBox 4"/>
          <p:cNvSpPr txBox="1"/>
          <p:nvPr/>
        </p:nvSpPr>
        <p:spPr>
          <a:xfrm>
            <a:off x="1879936" y="5000064"/>
            <a:ext cx="6984776" cy="276999"/>
          </a:xfrm>
          <a:prstGeom prst="rect">
            <a:avLst/>
          </a:prstGeom>
          <a:noFill/>
        </p:spPr>
        <p:txBody>
          <a:bodyPr wrap="square" rtlCol="0">
            <a:spAutoFit/>
          </a:bodyPr>
          <a:lstStyle/>
          <a:p>
            <a:pPr marL="171450" indent="-171450">
              <a:buFont typeface="Arial" pitchFamily="34" charset="0"/>
              <a:buChar char="•"/>
            </a:pPr>
            <a:r>
              <a:rPr lang="en-IN" sz="1200" dirty="0" smtClean="0"/>
              <a:t>18 properties have a sale price of 140000</a:t>
            </a:r>
            <a:endParaRPr lang="en-IN" sz="1200" dirty="0"/>
          </a:p>
        </p:txBody>
      </p:sp>
    </p:spTree>
    <p:extLst>
      <p:ext uri="{BB962C8B-B14F-4D97-AF65-F5344CB8AC3E}">
        <p14:creationId xmlns:p14="http://schemas.microsoft.com/office/powerpoint/2010/main" val="10417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204864"/>
            <a:ext cx="9144000" cy="3539430"/>
          </a:xfrm>
          <a:prstGeom prst="rect">
            <a:avLst/>
          </a:prstGeom>
          <a:noFill/>
        </p:spPr>
        <p:txBody>
          <a:bodyPr wrap="square" rtlCol="0">
            <a:spAutoFit/>
          </a:bodyPr>
          <a:lstStyle/>
          <a:p>
            <a:pPr marL="285750" indent="-285750">
              <a:buFont typeface="Arial" pitchFamily="34" charset="0"/>
              <a:buChar char="•"/>
            </a:pPr>
            <a:r>
              <a:rPr lang="en-IN" sz="2800" dirty="0" smtClean="0"/>
              <a:t>The train datasheet is extracted and saved in a </a:t>
            </a:r>
            <a:r>
              <a:rPr lang="en-IN" sz="2800" dirty="0" err="1" smtClean="0"/>
              <a:t>dataframe</a:t>
            </a: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The shape of the </a:t>
            </a:r>
            <a:r>
              <a:rPr lang="en-IN" sz="2800" dirty="0" err="1" smtClean="0"/>
              <a:t>dataframe</a:t>
            </a:r>
            <a:r>
              <a:rPr lang="en-IN" sz="2800" dirty="0" smtClean="0"/>
              <a:t> is checked-</a:t>
            </a:r>
          </a:p>
          <a:p>
            <a:r>
              <a:rPr lang="en-IN" sz="2800" dirty="0" smtClean="0"/>
              <a:t>			</a:t>
            </a:r>
            <a:r>
              <a:rPr lang="en-IN" sz="2800" b="1" dirty="0" smtClean="0">
                <a:solidFill>
                  <a:schemeClr val="tx2"/>
                </a:solidFill>
              </a:rPr>
              <a:t>There are 1168 rows and 81 columns</a:t>
            </a:r>
          </a:p>
          <a:p>
            <a:endParaRPr lang="en-IN" sz="2800" b="1" dirty="0">
              <a:solidFill>
                <a:schemeClr val="tx2"/>
              </a:solidFill>
            </a:endParaRPr>
          </a:p>
          <a:p>
            <a:pPr marL="457200" indent="-457200">
              <a:buFont typeface="Arial" pitchFamily="34" charset="0"/>
              <a:buChar char="•"/>
            </a:pPr>
            <a:r>
              <a:rPr lang="en-IN" sz="2800" b="1" dirty="0" smtClean="0"/>
              <a:t>The columns areas follows-</a:t>
            </a:r>
          </a:p>
          <a:p>
            <a:endParaRPr lang="en-IN" sz="2800" dirty="0"/>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1538105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204864"/>
            <a:ext cx="9144000" cy="2246769"/>
          </a:xfrm>
          <a:prstGeom prst="rect">
            <a:avLst/>
          </a:prstGeom>
          <a:noFill/>
        </p:spPr>
        <p:txBody>
          <a:bodyPr wrap="square" rtlCol="0">
            <a:spAutoFit/>
          </a:bodyPr>
          <a:lstStyle/>
          <a:p>
            <a:pPr marL="285750" indent="-285750">
              <a:buFont typeface="Arial" pitchFamily="34" charset="0"/>
              <a:buChar char="•"/>
            </a:pPr>
            <a:r>
              <a:rPr lang="en-IN" sz="2800" dirty="0" smtClean="0"/>
              <a:t>The null values in '</a:t>
            </a:r>
            <a:r>
              <a:rPr lang="en-IN" sz="2800" dirty="0" err="1" smtClean="0"/>
              <a:t>LotFrontage</a:t>
            </a:r>
            <a:r>
              <a:rPr lang="en-IN" sz="2800" dirty="0" smtClean="0"/>
              <a:t>‘ and '</a:t>
            </a:r>
            <a:r>
              <a:rPr lang="en-IN" sz="2800" dirty="0" err="1" smtClean="0"/>
              <a:t>MasVnrArea</a:t>
            </a:r>
            <a:r>
              <a:rPr lang="en-IN" sz="2800" dirty="0" smtClean="0"/>
              <a:t>‘ are imputed using KNN Imputer.</a:t>
            </a:r>
          </a:p>
          <a:p>
            <a:pPr marL="285750" indent="-285750">
              <a:buFont typeface="Arial" pitchFamily="34" charset="0"/>
              <a:buChar char="•"/>
            </a:pPr>
            <a:endParaRPr lang="en-IN" sz="2800" dirty="0"/>
          </a:p>
          <a:p>
            <a:pPr marL="457200" indent="-457200">
              <a:buFont typeface="Arial" pitchFamily="34" charset="0"/>
              <a:buChar char="•"/>
            </a:pPr>
            <a:r>
              <a:rPr lang="en-IN" sz="2800" dirty="0" smtClean="0"/>
              <a:t>Statistical analysis using describe method-</a:t>
            </a:r>
            <a:endParaRPr lang="en-IN" sz="2800" dirty="0"/>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622304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3628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MSSubClass</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56.767979 </a:t>
            </a:r>
          </a:p>
          <a:p>
            <a:pPr marL="285750" indent="-285750">
              <a:buFont typeface="Arial" pitchFamily="34" charset="0"/>
              <a:buChar char="•"/>
            </a:pPr>
            <a:r>
              <a:rPr lang="en-IN" sz="1400" dirty="0" err="1" smtClean="0"/>
              <a:t>std</a:t>
            </a:r>
            <a:r>
              <a:rPr lang="en-IN" sz="1400" dirty="0" smtClean="0"/>
              <a:t> 41.940650 </a:t>
            </a:r>
          </a:p>
          <a:p>
            <a:pPr marL="285750" indent="-285750">
              <a:buFont typeface="Arial" pitchFamily="34" charset="0"/>
              <a:buChar char="•"/>
            </a:pPr>
            <a:r>
              <a:rPr lang="en-IN" sz="1400" dirty="0" smtClean="0"/>
              <a:t>min 20.000000 </a:t>
            </a:r>
          </a:p>
          <a:p>
            <a:pPr marL="285750" indent="-285750">
              <a:buFont typeface="Arial" pitchFamily="34" charset="0"/>
              <a:buChar char="•"/>
            </a:pPr>
            <a:r>
              <a:rPr lang="en-IN" sz="1400" dirty="0" smtClean="0"/>
              <a:t>25% 20.000000 </a:t>
            </a:r>
          </a:p>
          <a:p>
            <a:pPr marL="285750" indent="-285750">
              <a:buFont typeface="Arial" pitchFamily="34" charset="0"/>
              <a:buChar char="•"/>
            </a:pPr>
            <a:r>
              <a:rPr lang="en-IN" sz="1400" dirty="0" smtClean="0"/>
              <a:t>50% 50.000000 </a:t>
            </a:r>
          </a:p>
          <a:p>
            <a:pPr marL="285750" indent="-285750">
              <a:buFont typeface="Arial" pitchFamily="34" charset="0"/>
              <a:buChar char="•"/>
            </a:pPr>
            <a:r>
              <a:rPr lang="en-IN" sz="1400" dirty="0" smtClean="0"/>
              <a:t>75% 70.000000 </a:t>
            </a:r>
          </a:p>
          <a:p>
            <a:pPr marL="285750" indent="-285750">
              <a:buFont typeface="Arial" pitchFamily="34" charset="0"/>
              <a:buChar char="•"/>
            </a:pPr>
            <a:r>
              <a:rPr lang="en-IN" sz="1400" dirty="0" smtClean="0"/>
              <a:t>max 190.000000</a:t>
            </a:r>
            <a:endParaRPr lang="en-IN" sz="1400" dirty="0"/>
          </a:p>
        </p:txBody>
      </p:sp>
      <p:sp>
        <p:nvSpPr>
          <p:cNvPr id="3" name="TextBox 2"/>
          <p:cNvSpPr txBox="1"/>
          <p:nvPr/>
        </p:nvSpPr>
        <p:spPr>
          <a:xfrm>
            <a:off x="2411760" y="13628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MSZoning</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3.013699 </a:t>
            </a:r>
          </a:p>
          <a:p>
            <a:pPr marL="285750" indent="-285750">
              <a:buFont typeface="Arial" pitchFamily="34" charset="0"/>
              <a:buChar char="•"/>
            </a:pPr>
            <a:r>
              <a:rPr lang="en-IN" sz="1400" dirty="0" err="1" smtClean="0"/>
              <a:t>std</a:t>
            </a:r>
            <a:r>
              <a:rPr lang="en-IN" sz="1400" dirty="0" smtClean="0"/>
              <a:t> 0.633120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4" name="TextBox 3"/>
          <p:cNvSpPr txBox="1"/>
          <p:nvPr/>
        </p:nvSpPr>
        <p:spPr>
          <a:xfrm>
            <a:off x="4716016" y="13628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LotFrontage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71.724315 </a:t>
            </a:r>
          </a:p>
          <a:p>
            <a:pPr marL="285750" indent="-285750">
              <a:buFont typeface="Arial" pitchFamily="34" charset="0"/>
              <a:buChar char="•"/>
            </a:pPr>
            <a:r>
              <a:rPr lang="en-IN" sz="1400" dirty="0" err="1" smtClean="0"/>
              <a:t>std</a:t>
            </a:r>
            <a:r>
              <a:rPr lang="en-IN" sz="1400" dirty="0" smtClean="0"/>
              <a:t> 24.159328 </a:t>
            </a:r>
          </a:p>
          <a:p>
            <a:pPr marL="285750" indent="-285750">
              <a:buFont typeface="Arial" pitchFamily="34" charset="0"/>
              <a:buChar char="•"/>
            </a:pPr>
            <a:r>
              <a:rPr lang="en-IN" sz="1400" dirty="0" smtClean="0"/>
              <a:t>min 21.000000 </a:t>
            </a:r>
          </a:p>
          <a:p>
            <a:pPr marL="285750" indent="-285750">
              <a:buFont typeface="Arial" pitchFamily="34" charset="0"/>
              <a:buChar char="•"/>
            </a:pPr>
            <a:r>
              <a:rPr lang="en-IN" sz="1400" dirty="0" smtClean="0"/>
              <a:t>25% 60.000000 </a:t>
            </a:r>
          </a:p>
          <a:p>
            <a:pPr marL="285750" indent="-285750">
              <a:buFont typeface="Arial" pitchFamily="34" charset="0"/>
              <a:buChar char="•"/>
            </a:pPr>
            <a:r>
              <a:rPr lang="en-IN" sz="1400" dirty="0" smtClean="0"/>
              <a:t>50% 70.000000 </a:t>
            </a:r>
          </a:p>
          <a:p>
            <a:pPr marL="285750" indent="-285750">
              <a:buFont typeface="Arial" pitchFamily="34" charset="0"/>
              <a:buChar char="•"/>
            </a:pPr>
            <a:r>
              <a:rPr lang="en-IN" sz="1400" dirty="0" smtClean="0"/>
              <a:t>75% 81.000000 </a:t>
            </a:r>
          </a:p>
          <a:p>
            <a:pPr marL="285750" indent="-285750">
              <a:buFont typeface="Arial" pitchFamily="34" charset="0"/>
              <a:buChar char="•"/>
            </a:pPr>
            <a:r>
              <a:rPr lang="en-IN" sz="1400" dirty="0" smtClean="0"/>
              <a:t>max 313.000000</a:t>
            </a:r>
            <a:endParaRPr lang="en-IN" sz="1400" dirty="0"/>
          </a:p>
        </p:txBody>
      </p:sp>
      <p:sp>
        <p:nvSpPr>
          <p:cNvPr id="5" name="TextBox 4"/>
          <p:cNvSpPr txBox="1"/>
          <p:nvPr/>
        </p:nvSpPr>
        <p:spPr>
          <a:xfrm>
            <a:off x="6948264" y="13628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LotArea</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10484.749144 </a:t>
            </a:r>
          </a:p>
          <a:p>
            <a:pPr marL="285750" indent="-285750">
              <a:buFont typeface="Arial" pitchFamily="34" charset="0"/>
              <a:buChar char="•"/>
            </a:pPr>
            <a:r>
              <a:rPr lang="en-IN" sz="1400" dirty="0" err="1" smtClean="0"/>
              <a:t>std</a:t>
            </a:r>
            <a:r>
              <a:rPr lang="en-IN" sz="1400" dirty="0" smtClean="0"/>
              <a:t> 8957.442311 </a:t>
            </a:r>
          </a:p>
          <a:p>
            <a:pPr marL="285750" indent="-285750">
              <a:buFont typeface="Arial" pitchFamily="34" charset="0"/>
              <a:buChar char="•"/>
            </a:pPr>
            <a:r>
              <a:rPr lang="en-IN" sz="1400" dirty="0" smtClean="0"/>
              <a:t>min 1300.000000 </a:t>
            </a:r>
          </a:p>
          <a:p>
            <a:pPr marL="285750" indent="-285750">
              <a:buFont typeface="Arial" pitchFamily="34" charset="0"/>
              <a:buChar char="•"/>
            </a:pPr>
            <a:r>
              <a:rPr lang="en-IN" sz="1400" dirty="0" smtClean="0"/>
              <a:t>25% 7621.500000 </a:t>
            </a:r>
          </a:p>
          <a:p>
            <a:pPr marL="285750" indent="-285750">
              <a:buFont typeface="Arial" pitchFamily="34" charset="0"/>
              <a:buChar char="•"/>
            </a:pPr>
            <a:r>
              <a:rPr lang="en-IN" sz="1400" dirty="0" smtClean="0"/>
              <a:t>50% 9522.500000 </a:t>
            </a:r>
          </a:p>
          <a:p>
            <a:pPr marL="285750" indent="-285750">
              <a:buFont typeface="Arial" pitchFamily="34" charset="0"/>
              <a:buChar char="•"/>
            </a:pPr>
            <a:r>
              <a:rPr lang="en-IN" sz="1400" dirty="0" smtClean="0"/>
              <a:t>75% 11515.500000 </a:t>
            </a:r>
          </a:p>
          <a:p>
            <a:pPr marL="285750" indent="-285750">
              <a:buFont typeface="Arial" pitchFamily="34" charset="0"/>
              <a:buChar char="•"/>
            </a:pPr>
            <a:r>
              <a:rPr lang="en-IN" sz="1400" dirty="0" smtClean="0"/>
              <a:t>max 164660.000000</a:t>
            </a:r>
            <a:endParaRPr lang="en-IN" sz="1400" dirty="0"/>
          </a:p>
        </p:txBody>
      </p:sp>
      <p:sp>
        <p:nvSpPr>
          <p:cNvPr id="6" name="TextBox 5"/>
          <p:cNvSpPr txBox="1"/>
          <p:nvPr/>
        </p:nvSpPr>
        <p:spPr>
          <a:xfrm>
            <a:off x="179512"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Street</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0.996575 </a:t>
            </a:r>
          </a:p>
          <a:p>
            <a:pPr marL="285750" indent="-285750">
              <a:buFont typeface="Arial" pitchFamily="34" charset="0"/>
              <a:buChar char="•"/>
            </a:pPr>
            <a:r>
              <a:rPr lang="en-IN" sz="1400" dirty="0" err="1" smtClean="0"/>
              <a:t>std</a:t>
            </a:r>
            <a:r>
              <a:rPr lang="en-IN" sz="1400" dirty="0" smtClean="0"/>
              <a:t> 0.058445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a:t>
            </a:r>
          </a:p>
          <a:p>
            <a:pPr marL="285750" indent="-285750">
              <a:buFont typeface="Arial" pitchFamily="34" charset="0"/>
              <a:buChar char="•"/>
            </a:pPr>
            <a:r>
              <a:rPr lang="en-IN" sz="1400" dirty="0" smtClean="0"/>
              <a:t>max 1.000000</a:t>
            </a:r>
            <a:endParaRPr lang="en-IN" sz="1400" dirty="0"/>
          </a:p>
        </p:txBody>
      </p:sp>
      <p:sp>
        <p:nvSpPr>
          <p:cNvPr id="7" name="TextBox 6"/>
          <p:cNvSpPr txBox="1"/>
          <p:nvPr/>
        </p:nvSpPr>
        <p:spPr>
          <a:xfrm>
            <a:off x="2411760"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Alley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1.898973 </a:t>
            </a:r>
          </a:p>
          <a:p>
            <a:pPr marL="285750" indent="-285750">
              <a:buFont typeface="Arial" pitchFamily="34" charset="0"/>
              <a:buChar char="•"/>
            </a:pPr>
            <a:r>
              <a:rPr lang="en-IN" sz="1400" dirty="0" err="1" smtClean="0"/>
              <a:t>std</a:t>
            </a:r>
            <a:r>
              <a:rPr lang="en-IN" sz="1400" dirty="0" smtClean="0"/>
              <a:t> 0.401453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2.000000</a:t>
            </a:r>
            <a:endParaRPr lang="en-IN" sz="1400" dirty="0"/>
          </a:p>
        </p:txBody>
      </p:sp>
      <p:sp>
        <p:nvSpPr>
          <p:cNvPr id="8" name="TextBox 7"/>
          <p:cNvSpPr txBox="1"/>
          <p:nvPr/>
        </p:nvSpPr>
        <p:spPr>
          <a:xfrm>
            <a:off x="4716016" y="234888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LotShape</a:t>
            </a:r>
            <a:endParaRPr lang="en-IN" sz="1400" b="1" u="sng" dirty="0"/>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1.938356 </a:t>
            </a:r>
          </a:p>
          <a:p>
            <a:pPr marL="285750" indent="-285750">
              <a:buFont typeface="Arial" pitchFamily="34" charset="0"/>
              <a:buChar char="•"/>
            </a:pPr>
            <a:r>
              <a:rPr lang="en-IN" sz="1400" dirty="0" err="1" smtClean="0"/>
              <a:t>std</a:t>
            </a:r>
            <a:r>
              <a:rPr lang="en-IN" sz="1400" dirty="0" smtClean="0"/>
              <a:t> 1.412262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9" name="TextBox 8"/>
          <p:cNvSpPr txBox="1"/>
          <p:nvPr/>
        </p:nvSpPr>
        <p:spPr>
          <a:xfrm>
            <a:off x="6948264"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LandContour</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2.773973 </a:t>
            </a:r>
          </a:p>
          <a:p>
            <a:pPr marL="285750" indent="-285750">
              <a:buFont typeface="Arial" pitchFamily="34" charset="0"/>
              <a:buChar char="•"/>
            </a:pPr>
            <a:r>
              <a:rPr lang="en-IN" sz="1400" dirty="0" err="1" smtClean="0"/>
              <a:t>std</a:t>
            </a:r>
            <a:r>
              <a:rPr lang="en-IN" sz="1400" dirty="0" smtClean="0"/>
              <a:t> 0.710027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10" name="TextBox 9"/>
          <p:cNvSpPr txBox="1"/>
          <p:nvPr/>
        </p:nvSpPr>
        <p:spPr>
          <a:xfrm>
            <a:off x="179512" y="458112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LotConfig</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3.004281 </a:t>
            </a:r>
          </a:p>
          <a:p>
            <a:pPr marL="285750" indent="-285750">
              <a:buFont typeface="Arial" pitchFamily="34" charset="0"/>
              <a:buChar char="•"/>
            </a:pPr>
            <a:r>
              <a:rPr lang="en-IN" sz="1400" dirty="0" err="1" smtClean="0"/>
              <a:t>std</a:t>
            </a:r>
            <a:r>
              <a:rPr lang="en-IN" sz="1400" dirty="0" smtClean="0"/>
              <a:t> 1.642667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11" name="TextBox 10"/>
          <p:cNvSpPr txBox="1"/>
          <p:nvPr/>
        </p:nvSpPr>
        <p:spPr>
          <a:xfrm>
            <a:off x="2411760" y="458112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LandSlope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0.064212 </a:t>
            </a:r>
          </a:p>
          <a:p>
            <a:pPr marL="285750" indent="-285750">
              <a:buFont typeface="Arial" pitchFamily="34" charset="0"/>
              <a:buChar char="•"/>
            </a:pPr>
            <a:r>
              <a:rPr lang="en-IN" sz="1400" dirty="0" err="1" smtClean="0"/>
              <a:t>std</a:t>
            </a:r>
            <a:r>
              <a:rPr lang="en-IN" sz="1400" dirty="0" smtClean="0"/>
              <a:t> 0.284088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2.000000</a:t>
            </a:r>
            <a:endParaRPr lang="en-IN" sz="1400" dirty="0"/>
          </a:p>
        </p:txBody>
      </p:sp>
      <p:sp>
        <p:nvSpPr>
          <p:cNvPr id="12" name="TextBox 11"/>
          <p:cNvSpPr txBox="1"/>
          <p:nvPr/>
        </p:nvSpPr>
        <p:spPr>
          <a:xfrm>
            <a:off x="4716016" y="458112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Neighborhood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12.145548 </a:t>
            </a:r>
          </a:p>
          <a:p>
            <a:pPr marL="285750" indent="-285750">
              <a:buFont typeface="Arial" pitchFamily="34" charset="0"/>
              <a:buChar char="•"/>
            </a:pPr>
            <a:r>
              <a:rPr lang="en-IN" sz="1400" dirty="0" err="1" smtClean="0"/>
              <a:t>std</a:t>
            </a:r>
            <a:r>
              <a:rPr lang="en-IN" sz="1400" dirty="0" smtClean="0"/>
              <a:t> 6.010364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7.000000 </a:t>
            </a:r>
          </a:p>
          <a:p>
            <a:pPr marL="285750" indent="-285750">
              <a:buFont typeface="Arial" pitchFamily="34" charset="0"/>
              <a:buChar char="•"/>
            </a:pPr>
            <a:r>
              <a:rPr lang="en-IN" sz="1400" dirty="0" smtClean="0"/>
              <a:t>50% 12.000000 </a:t>
            </a:r>
          </a:p>
          <a:p>
            <a:pPr marL="285750" indent="-285750">
              <a:buFont typeface="Arial" pitchFamily="34" charset="0"/>
              <a:buChar char="•"/>
            </a:pPr>
            <a:r>
              <a:rPr lang="en-IN" sz="1400" dirty="0" smtClean="0"/>
              <a:t>75% 17.000000 </a:t>
            </a:r>
          </a:p>
          <a:p>
            <a:pPr marL="285750" indent="-285750">
              <a:buFont typeface="Arial" pitchFamily="34" charset="0"/>
              <a:buChar char="•"/>
            </a:pPr>
            <a:r>
              <a:rPr lang="en-IN" sz="1400" dirty="0" smtClean="0"/>
              <a:t>max 24.000000</a:t>
            </a:r>
            <a:endParaRPr lang="en-IN" sz="1400" dirty="0"/>
          </a:p>
        </p:txBody>
      </p:sp>
      <p:sp>
        <p:nvSpPr>
          <p:cNvPr id="13" name="TextBox 12"/>
          <p:cNvSpPr txBox="1"/>
          <p:nvPr/>
        </p:nvSpPr>
        <p:spPr>
          <a:xfrm>
            <a:off x="6948264" y="458112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Condition1</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2.032534 </a:t>
            </a:r>
          </a:p>
          <a:p>
            <a:pPr marL="285750" indent="-285750">
              <a:buFont typeface="Arial" pitchFamily="34" charset="0"/>
              <a:buChar char="•"/>
            </a:pPr>
            <a:r>
              <a:rPr lang="en-IN" sz="1400" dirty="0" err="1" smtClean="0"/>
              <a:t>std</a:t>
            </a:r>
            <a:r>
              <a:rPr lang="en-IN" sz="1400" dirty="0" smtClean="0"/>
              <a:t> 0.871703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8.000000</a:t>
            </a:r>
            <a:endParaRPr lang="en-IN" sz="1400" dirty="0"/>
          </a:p>
        </p:txBody>
      </p:sp>
    </p:spTree>
    <p:extLst>
      <p:ext uri="{BB962C8B-B14F-4D97-AF65-F5344CB8AC3E}">
        <p14:creationId xmlns:p14="http://schemas.microsoft.com/office/powerpoint/2010/main" val="5289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Condition2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2.005993 </a:t>
            </a:r>
          </a:p>
          <a:p>
            <a:pPr marL="285750" indent="-285750">
              <a:buFont typeface="Arial" pitchFamily="34" charset="0"/>
              <a:buChar char="•"/>
            </a:pPr>
            <a:r>
              <a:rPr lang="en-IN" sz="1400" dirty="0" err="1" smtClean="0"/>
              <a:t>std</a:t>
            </a:r>
            <a:r>
              <a:rPr lang="en-IN" sz="1400" dirty="0" smtClean="0"/>
              <a:t> 0.250035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7.000000</a:t>
            </a:r>
            <a:endParaRPr lang="en-IN" sz="1400" dirty="0"/>
          </a:p>
        </p:txBody>
      </p:sp>
      <p:sp>
        <p:nvSpPr>
          <p:cNvPr id="3" name="TextBox 2"/>
          <p:cNvSpPr txBox="1"/>
          <p:nvPr/>
        </p:nvSpPr>
        <p:spPr>
          <a:xfrm>
            <a:off x="2267744"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BldgType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0.476027 </a:t>
            </a:r>
          </a:p>
          <a:p>
            <a:pPr marL="285750" indent="-285750">
              <a:buFont typeface="Arial" pitchFamily="34" charset="0"/>
              <a:buChar char="•"/>
            </a:pPr>
            <a:r>
              <a:rPr lang="en-IN" sz="1400" dirty="0" err="1" smtClean="0"/>
              <a:t>std</a:t>
            </a:r>
            <a:r>
              <a:rPr lang="en-IN" sz="1400" dirty="0" smtClean="0"/>
              <a:t> 1.180870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4.000000</a:t>
            </a:r>
            <a:endParaRPr lang="en-IN" sz="1400" dirty="0"/>
          </a:p>
        </p:txBody>
      </p:sp>
      <p:sp>
        <p:nvSpPr>
          <p:cNvPr id="4" name="TextBox 3"/>
          <p:cNvSpPr txBox="1"/>
          <p:nvPr/>
        </p:nvSpPr>
        <p:spPr>
          <a:xfrm>
            <a:off x="4355976" y="18864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HouseStyle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3.043664 </a:t>
            </a:r>
          </a:p>
          <a:p>
            <a:pPr marL="285750" indent="-285750">
              <a:buFont typeface="Arial" pitchFamily="34" charset="0"/>
              <a:buChar char="•"/>
            </a:pPr>
            <a:r>
              <a:rPr lang="en-IN" sz="1400" dirty="0" err="1" smtClean="0"/>
              <a:t>std</a:t>
            </a:r>
            <a:r>
              <a:rPr lang="en-IN" sz="1400" dirty="0" smtClean="0"/>
              <a:t> 1.898625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7.000000</a:t>
            </a:r>
            <a:endParaRPr lang="en-IN" sz="1400" dirty="0"/>
          </a:p>
        </p:txBody>
      </p:sp>
      <p:sp>
        <p:nvSpPr>
          <p:cNvPr id="5" name="TextBox 4"/>
          <p:cNvSpPr txBox="1"/>
          <p:nvPr/>
        </p:nvSpPr>
        <p:spPr>
          <a:xfrm>
            <a:off x="6516216" y="188640"/>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OverallQual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6.104452 </a:t>
            </a:r>
          </a:p>
          <a:p>
            <a:pPr marL="285750" indent="-285750">
              <a:buFont typeface="Arial" pitchFamily="34" charset="0"/>
              <a:buChar char="•"/>
            </a:pPr>
            <a:r>
              <a:rPr lang="en-IN" sz="1400" dirty="0" err="1" smtClean="0"/>
              <a:t>std</a:t>
            </a:r>
            <a:r>
              <a:rPr lang="en-IN" sz="1400" dirty="0" smtClean="0"/>
              <a:t> 1.390153 </a:t>
            </a:r>
          </a:p>
          <a:p>
            <a:pPr marL="285750" indent="-285750">
              <a:buFont typeface="Arial" pitchFamily="34" charset="0"/>
              <a:buChar char="•"/>
            </a:pPr>
            <a:r>
              <a:rPr lang="en-IN" sz="1400" dirty="0" smtClean="0"/>
              <a:t>min 1.000000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7.000000 </a:t>
            </a:r>
          </a:p>
          <a:p>
            <a:pPr marL="285750" indent="-285750">
              <a:buFont typeface="Arial" pitchFamily="34" charset="0"/>
              <a:buChar char="•"/>
            </a:pPr>
            <a:r>
              <a:rPr lang="en-IN" sz="1400" dirty="0" smtClean="0"/>
              <a:t>max 10.000000</a:t>
            </a:r>
            <a:endParaRPr lang="en-IN" sz="1400" dirty="0"/>
          </a:p>
        </p:txBody>
      </p:sp>
      <p:sp>
        <p:nvSpPr>
          <p:cNvPr id="6" name="TextBox 5"/>
          <p:cNvSpPr txBox="1"/>
          <p:nvPr/>
        </p:nvSpPr>
        <p:spPr>
          <a:xfrm>
            <a:off x="179512"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OverallCond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5.595890 </a:t>
            </a:r>
          </a:p>
          <a:p>
            <a:pPr marL="285750" indent="-285750">
              <a:buFont typeface="Arial" pitchFamily="34" charset="0"/>
              <a:buChar char="•"/>
            </a:pPr>
            <a:r>
              <a:rPr lang="en-IN" sz="1400" dirty="0" err="1" smtClean="0"/>
              <a:t>std</a:t>
            </a:r>
            <a:r>
              <a:rPr lang="en-IN" sz="1400" dirty="0" smtClean="0"/>
              <a:t> 1.124343 </a:t>
            </a:r>
          </a:p>
          <a:p>
            <a:pPr marL="285750" indent="-285750">
              <a:buFont typeface="Arial" pitchFamily="34" charset="0"/>
              <a:buChar char="•"/>
            </a:pPr>
            <a:r>
              <a:rPr lang="en-IN" sz="1400" dirty="0" smtClean="0"/>
              <a:t>min 1.000000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5.000000 </a:t>
            </a:r>
          </a:p>
          <a:p>
            <a:pPr marL="285750" indent="-285750">
              <a:buFont typeface="Arial" pitchFamily="34" charset="0"/>
              <a:buChar char="•"/>
            </a:pPr>
            <a:r>
              <a:rPr lang="en-IN" sz="1400" dirty="0" smtClean="0"/>
              <a:t>75% 6.000000 </a:t>
            </a:r>
          </a:p>
          <a:p>
            <a:pPr marL="285750" indent="-285750">
              <a:buFont typeface="Arial" pitchFamily="34" charset="0"/>
              <a:buChar char="•"/>
            </a:pPr>
            <a:r>
              <a:rPr lang="en-IN" sz="1400" dirty="0" smtClean="0"/>
              <a:t>max 9.000000</a:t>
            </a:r>
            <a:endParaRPr lang="en-IN" sz="1400" dirty="0"/>
          </a:p>
        </p:txBody>
      </p:sp>
      <p:sp>
        <p:nvSpPr>
          <p:cNvPr id="7" name="TextBox 6"/>
          <p:cNvSpPr txBox="1"/>
          <p:nvPr/>
        </p:nvSpPr>
        <p:spPr>
          <a:xfrm>
            <a:off x="2267744"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YearBuilt</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1970.930651 </a:t>
            </a:r>
          </a:p>
          <a:p>
            <a:pPr marL="285750" indent="-285750">
              <a:buFont typeface="Arial" pitchFamily="34" charset="0"/>
              <a:buChar char="•"/>
            </a:pPr>
            <a:r>
              <a:rPr lang="en-IN" sz="1400" dirty="0" err="1" smtClean="0"/>
              <a:t>std</a:t>
            </a:r>
            <a:r>
              <a:rPr lang="en-IN" sz="1400" dirty="0" smtClean="0"/>
              <a:t> 30.145255 </a:t>
            </a:r>
          </a:p>
          <a:p>
            <a:pPr marL="285750" indent="-285750">
              <a:buFont typeface="Arial" pitchFamily="34" charset="0"/>
              <a:buChar char="•"/>
            </a:pPr>
            <a:r>
              <a:rPr lang="en-IN" sz="1400" dirty="0" smtClean="0"/>
              <a:t>min 1875.000000 </a:t>
            </a:r>
          </a:p>
          <a:p>
            <a:pPr marL="285750" indent="-285750">
              <a:buFont typeface="Arial" pitchFamily="34" charset="0"/>
              <a:buChar char="•"/>
            </a:pPr>
            <a:r>
              <a:rPr lang="en-IN" sz="1400" dirty="0" smtClean="0"/>
              <a:t>25% 1954.000000 </a:t>
            </a:r>
          </a:p>
          <a:p>
            <a:pPr marL="285750" indent="-285750">
              <a:buFont typeface="Arial" pitchFamily="34" charset="0"/>
              <a:buChar char="•"/>
            </a:pPr>
            <a:r>
              <a:rPr lang="en-IN" sz="1400" dirty="0" smtClean="0"/>
              <a:t>50% 1972.000000 </a:t>
            </a:r>
          </a:p>
          <a:p>
            <a:pPr marL="285750" indent="-285750">
              <a:buFont typeface="Arial" pitchFamily="34" charset="0"/>
              <a:buChar char="•"/>
            </a:pPr>
            <a:r>
              <a:rPr lang="en-IN" sz="1400" dirty="0" smtClean="0"/>
              <a:t>75% 2000.000000 </a:t>
            </a:r>
          </a:p>
          <a:p>
            <a:pPr marL="285750" indent="-285750">
              <a:buFont typeface="Arial" pitchFamily="34" charset="0"/>
              <a:buChar char="•"/>
            </a:pPr>
            <a:r>
              <a:rPr lang="en-IN" sz="1400" dirty="0" smtClean="0"/>
              <a:t>max 2010.000000</a:t>
            </a:r>
            <a:endParaRPr lang="en-IN" sz="1400" dirty="0"/>
          </a:p>
        </p:txBody>
      </p:sp>
      <p:sp>
        <p:nvSpPr>
          <p:cNvPr id="8" name="TextBox 7"/>
          <p:cNvSpPr txBox="1"/>
          <p:nvPr/>
        </p:nvSpPr>
        <p:spPr>
          <a:xfrm>
            <a:off x="4355976" y="2492896"/>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YearRemodAdd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1984.758562 </a:t>
            </a:r>
          </a:p>
          <a:p>
            <a:pPr marL="285750" indent="-285750">
              <a:buFont typeface="Arial" pitchFamily="34" charset="0"/>
              <a:buChar char="•"/>
            </a:pPr>
            <a:r>
              <a:rPr lang="en-IN" sz="1400" dirty="0" err="1" smtClean="0"/>
              <a:t>std</a:t>
            </a:r>
            <a:r>
              <a:rPr lang="en-IN" sz="1400" dirty="0" smtClean="0"/>
              <a:t> 20.785185 </a:t>
            </a:r>
          </a:p>
          <a:p>
            <a:pPr marL="285750" indent="-285750">
              <a:buFont typeface="Arial" pitchFamily="34" charset="0"/>
              <a:buChar char="•"/>
            </a:pPr>
            <a:r>
              <a:rPr lang="en-IN" sz="1400" dirty="0" smtClean="0"/>
              <a:t>min 1950.000000 </a:t>
            </a:r>
          </a:p>
          <a:p>
            <a:pPr marL="285750" indent="-285750">
              <a:buFont typeface="Arial" pitchFamily="34" charset="0"/>
              <a:buChar char="•"/>
            </a:pPr>
            <a:r>
              <a:rPr lang="en-IN" sz="1400" dirty="0" smtClean="0"/>
              <a:t>25% 1966.000000 </a:t>
            </a:r>
          </a:p>
          <a:p>
            <a:pPr marL="285750" indent="-285750">
              <a:buFont typeface="Arial" pitchFamily="34" charset="0"/>
              <a:buChar char="•"/>
            </a:pPr>
            <a:r>
              <a:rPr lang="en-IN" sz="1400" dirty="0" smtClean="0"/>
              <a:t>50% 1993.000000 </a:t>
            </a:r>
          </a:p>
          <a:p>
            <a:pPr marL="285750" indent="-285750">
              <a:buFont typeface="Arial" pitchFamily="34" charset="0"/>
              <a:buChar char="•"/>
            </a:pPr>
            <a:r>
              <a:rPr lang="en-IN" sz="1400" dirty="0" smtClean="0"/>
              <a:t>75% 2004.000000 </a:t>
            </a:r>
          </a:p>
          <a:p>
            <a:pPr marL="285750" indent="-285750">
              <a:buFont typeface="Arial" pitchFamily="34" charset="0"/>
              <a:buChar char="•"/>
            </a:pPr>
            <a:r>
              <a:rPr lang="en-IN" sz="1400" dirty="0" smtClean="0"/>
              <a:t>max 2010.000000</a:t>
            </a:r>
            <a:endParaRPr lang="en-IN" sz="1400" dirty="0"/>
          </a:p>
        </p:txBody>
      </p:sp>
      <p:sp>
        <p:nvSpPr>
          <p:cNvPr id="9" name="TextBox 8"/>
          <p:cNvSpPr txBox="1"/>
          <p:nvPr/>
        </p:nvSpPr>
        <p:spPr>
          <a:xfrm>
            <a:off x="6516216" y="2492896"/>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RoofStyle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1.402397 </a:t>
            </a:r>
          </a:p>
          <a:p>
            <a:pPr marL="285750" indent="-285750">
              <a:buFont typeface="Arial" pitchFamily="34" charset="0"/>
              <a:buChar char="•"/>
            </a:pPr>
            <a:r>
              <a:rPr lang="en-IN" sz="1400" dirty="0" err="1" smtClean="0"/>
              <a:t>std</a:t>
            </a:r>
            <a:r>
              <a:rPr lang="en-IN" sz="1400" dirty="0" smtClean="0"/>
              <a:t> 0.832539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5.000000</a:t>
            </a:r>
            <a:endParaRPr lang="en-IN" sz="1400" dirty="0"/>
          </a:p>
        </p:txBody>
      </p:sp>
      <p:sp>
        <p:nvSpPr>
          <p:cNvPr id="10" name="TextBox 9"/>
          <p:cNvSpPr txBox="1"/>
          <p:nvPr/>
        </p:nvSpPr>
        <p:spPr>
          <a:xfrm>
            <a:off x="179512"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RoofMatl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1.086473 </a:t>
            </a:r>
          </a:p>
          <a:p>
            <a:pPr marL="285750" indent="-285750">
              <a:buFont typeface="Arial" pitchFamily="34" charset="0"/>
              <a:buChar char="•"/>
            </a:pPr>
            <a:r>
              <a:rPr lang="en-IN" sz="1400" dirty="0" err="1" smtClean="0"/>
              <a:t>std</a:t>
            </a:r>
            <a:r>
              <a:rPr lang="en-IN" sz="1400" dirty="0" smtClean="0"/>
              <a:t> 0.642848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7.000000</a:t>
            </a:r>
            <a:endParaRPr lang="en-IN" sz="1400" dirty="0"/>
          </a:p>
        </p:txBody>
      </p:sp>
      <p:sp>
        <p:nvSpPr>
          <p:cNvPr id="11" name="TextBox 10"/>
          <p:cNvSpPr txBox="1"/>
          <p:nvPr/>
        </p:nvSpPr>
        <p:spPr>
          <a:xfrm>
            <a:off x="2267744"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Exterior1st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8.659247 </a:t>
            </a:r>
          </a:p>
          <a:p>
            <a:pPr marL="285750" indent="-285750">
              <a:buFont typeface="Arial" pitchFamily="34" charset="0"/>
              <a:buChar char="•"/>
            </a:pPr>
            <a:r>
              <a:rPr lang="en-IN" sz="1400" dirty="0" err="1" smtClean="0"/>
              <a:t>std</a:t>
            </a:r>
            <a:r>
              <a:rPr lang="en-IN" sz="1400" dirty="0" smtClean="0"/>
              <a:t> 3.097443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7.000000 </a:t>
            </a:r>
          </a:p>
          <a:p>
            <a:pPr marL="285750" indent="-285750">
              <a:buFont typeface="Arial" pitchFamily="34" charset="0"/>
              <a:buChar char="•"/>
            </a:pPr>
            <a:r>
              <a:rPr lang="en-IN" sz="1400" dirty="0" smtClean="0"/>
              <a:t>50% 11.000000 </a:t>
            </a:r>
          </a:p>
          <a:p>
            <a:pPr marL="285750" indent="-285750">
              <a:buFont typeface="Arial" pitchFamily="34" charset="0"/>
              <a:buChar char="•"/>
            </a:pPr>
            <a:r>
              <a:rPr lang="en-IN" sz="1400" dirty="0" smtClean="0"/>
              <a:t>75% 11.000000 </a:t>
            </a:r>
          </a:p>
          <a:p>
            <a:pPr marL="285750" indent="-285750">
              <a:buFont typeface="Arial" pitchFamily="34" charset="0"/>
              <a:buChar char="•"/>
            </a:pPr>
            <a:r>
              <a:rPr lang="en-IN" sz="1400" dirty="0" smtClean="0"/>
              <a:t>max 13.000000</a:t>
            </a:r>
            <a:endParaRPr lang="en-IN" sz="1400" dirty="0"/>
          </a:p>
        </p:txBody>
      </p:sp>
      <p:sp>
        <p:nvSpPr>
          <p:cNvPr id="12" name="TextBox 11"/>
          <p:cNvSpPr txBox="1"/>
          <p:nvPr/>
        </p:nvSpPr>
        <p:spPr>
          <a:xfrm>
            <a:off x="4355263" y="4641513"/>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Exterior2nd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9.363014 </a:t>
            </a:r>
          </a:p>
          <a:p>
            <a:pPr marL="285750" indent="-285750">
              <a:buFont typeface="Arial" pitchFamily="34" charset="0"/>
              <a:buChar char="•"/>
            </a:pPr>
            <a:r>
              <a:rPr lang="en-IN" sz="1400" dirty="0" err="1" smtClean="0"/>
              <a:t>std</a:t>
            </a:r>
            <a:r>
              <a:rPr lang="en-IN" sz="1400" dirty="0" smtClean="0"/>
              <a:t> 3.462380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7.000000 </a:t>
            </a:r>
          </a:p>
          <a:p>
            <a:pPr marL="285750" indent="-285750">
              <a:buFont typeface="Arial" pitchFamily="34" charset="0"/>
              <a:buChar char="•"/>
            </a:pPr>
            <a:r>
              <a:rPr lang="en-IN" sz="1400" dirty="0" smtClean="0"/>
              <a:t>50% 11.000000 </a:t>
            </a:r>
          </a:p>
          <a:p>
            <a:pPr marL="285750" indent="-285750">
              <a:buFont typeface="Arial" pitchFamily="34" charset="0"/>
              <a:buChar char="•"/>
            </a:pPr>
            <a:r>
              <a:rPr lang="en-IN" sz="1400" dirty="0" smtClean="0"/>
              <a:t>75% 12.000000 </a:t>
            </a:r>
          </a:p>
          <a:p>
            <a:pPr marL="285750" indent="-285750">
              <a:buFont typeface="Arial" pitchFamily="34" charset="0"/>
              <a:buChar char="•"/>
            </a:pPr>
            <a:r>
              <a:rPr lang="en-IN" sz="1400" dirty="0" smtClean="0"/>
              <a:t>max 14.000000</a:t>
            </a:r>
            <a:endParaRPr lang="en-IN" sz="1400" dirty="0"/>
          </a:p>
        </p:txBody>
      </p:sp>
      <p:sp>
        <p:nvSpPr>
          <p:cNvPr id="13" name="TextBox 12"/>
          <p:cNvSpPr txBox="1"/>
          <p:nvPr/>
        </p:nvSpPr>
        <p:spPr>
          <a:xfrm>
            <a:off x="6516216" y="4653136"/>
            <a:ext cx="23762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MasVnrType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1.758562 </a:t>
            </a:r>
          </a:p>
          <a:p>
            <a:pPr marL="285750" indent="-285750">
              <a:buFont typeface="Arial" pitchFamily="34" charset="0"/>
              <a:buChar char="•"/>
            </a:pPr>
            <a:r>
              <a:rPr lang="en-IN" sz="1400" dirty="0" err="1" smtClean="0"/>
              <a:t>std</a:t>
            </a:r>
            <a:r>
              <a:rPr lang="en-IN" sz="1400" dirty="0" smtClean="0"/>
              <a:t> 0.611174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3.000000</a:t>
            </a:r>
            <a:endParaRPr lang="en-IN" sz="1400" dirty="0"/>
          </a:p>
        </p:txBody>
      </p:sp>
    </p:spTree>
    <p:extLst>
      <p:ext uri="{BB962C8B-B14F-4D97-AF65-F5344CB8AC3E}">
        <p14:creationId xmlns:p14="http://schemas.microsoft.com/office/powerpoint/2010/main" val="3369411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MasVnrArea</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102.576199 </a:t>
            </a:r>
          </a:p>
          <a:p>
            <a:pPr marL="285750" indent="-285750">
              <a:buFont typeface="Arial" pitchFamily="34" charset="0"/>
              <a:buChar char="•"/>
            </a:pPr>
            <a:r>
              <a:rPr lang="en-IN" sz="1400" dirty="0" err="1" smtClean="0"/>
              <a:t>std</a:t>
            </a:r>
            <a:r>
              <a:rPr lang="en-IN" sz="1400" dirty="0" smtClean="0"/>
              <a:t> 182.350310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160.000000 </a:t>
            </a:r>
          </a:p>
          <a:p>
            <a:pPr marL="285750" indent="-285750">
              <a:buFont typeface="Arial" pitchFamily="34" charset="0"/>
              <a:buChar char="•"/>
            </a:pPr>
            <a:r>
              <a:rPr lang="en-IN" sz="1400" dirty="0" smtClean="0"/>
              <a:t>max 1600.000000</a:t>
            </a:r>
            <a:endParaRPr lang="en-IN" sz="1400" dirty="0"/>
          </a:p>
        </p:txBody>
      </p:sp>
      <p:sp>
        <p:nvSpPr>
          <p:cNvPr id="3" name="TextBox 2"/>
          <p:cNvSpPr txBox="1"/>
          <p:nvPr/>
        </p:nvSpPr>
        <p:spPr>
          <a:xfrm>
            <a:off x="2339752" y="11663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ExterQual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2.530822 </a:t>
            </a:r>
          </a:p>
          <a:p>
            <a:pPr marL="285750" indent="-285750">
              <a:buFont typeface="Arial" pitchFamily="34" charset="0"/>
              <a:buChar char="•"/>
            </a:pPr>
            <a:r>
              <a:rPr lang="en-IN" sz="1400" dirty="0" err="1" smtClean="0"/>
              <a:t>std</a:t>
            </a:r>
            <a:r>
              <a:rPr lang="en-IN" sz="1400" dirty="0" smtClean="0"/>
              <a:t> 0.699425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4" name="TextBox 3"/>
          <p:cNvSpPr txBox="1"/>
          <p:nvPr/>
        </p:nvSpPr>
        <p:spPr>
          <a:xfrm>
            <a:off x="4572000" y="11663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ExterCond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3.725171 </a:t>
            </a:r>
          </a:p>
          <a:p>
            <a:pPr marL="285750" indent="-285750">
              <a:buFont typeface="Arial" pitchFamily="34" charset="0"/>
              <a:buChar char="•"/>
            </a:pPr>
            <a:r>
              <a:rPr lang="en-IN" sz="1400" dirty="0" err="1" smtClean="0"/>
              <a:t>std</a:t>
            </a:r>
            <a:r>
              <a:rPr lang="en-IN" sz="1400" dirty="0" smtClean="0"/>
              <a:t> 0.744463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6" name="TextBox 5"/>
          <p:cNvSpPr txBox="1"/>
          <p:nvPr/>
        </p:nvSpPr>
        <p:spPr>
          <a:xfrm>
            <a:off x="6804248" y="116632"/>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Foundation </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1.395548 </a:t>
            </a:r>
          </a:p>
          <a:p>
            <a:pPr marL="285750" indent="-285750">
              <a:buFont typeface="Arial" pitchFamily="34" charset="0"/>
              <a:buChar char="•"/>
            </a:pPr>
            <a:r>
              <a:rPr lang="en-IN" sz="1400" dirty="0" err="1" smtClean="0"/>
              <a:t>std</a:t>
            </a:r>
            <a:r>
              <a:rPr lang="en-IN" sz="1400" dirty="0" smtClean="0"/>
              <a:t> 0.709379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5.000000</a:t>
            </a:r>
            <a:endParaRPr lang="en-IN" sz="1400" dirty="0"/>
          </a:p>
        </p:txBody>
      </p:sp>
      <p:sp>
        <p:nvSpPr>
          <p:cNvPr id="7" name="TextBox 6"/>
          <p:cNvSpPr txBox="1"/>
          <p:nvPr/>
        </p:nvSpPr>
        <p:spPr>
          <a:xfrm>
            <a:off x="179512"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2.308219 </a:t>
            </a:r>
          </a:p>
          <a:p>
            <a:pPr marL="285750" indent="-285750">
              <a:buFont typeface="Arial" pitchFamily="34" charset="0"/>
              <a:buChar char="•"/>
            </a:pPr>
            <a:r>
              <a:rPr lang="en-IN" sz="1400" dirty="0" err="1" smtClean="0"/>
              <a:t>std</a:t>
            </a:r>
            <a:r>
              <a:rPr lang="en-IN" sz="1400" dirty="0" smtClean="0"/>
              <a:t> 0.893201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8" name="TextBox 7"/>
          <p:cNvSpPr txBox="1"/>
          <p:nvPr/>
        </p:nvSpPr>
        <p:spPr>
          <a:xfrm>
            <a:off x="2339752"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BsmtCond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2.827911 </a:t>
            </a:r>
          </a:p>
          <a:p>
            <a:pPr marL="285750" indent="-285750">
              <a:buFont typeface="Arial" pitchFamily="34" charset="0"/>
              <a:buChar char="•"/>
            </a:pPr>
            <a:r>
              <a:rPr lang="en-IN" sz="1400" dirty="0" err="1" smtClean="0"/>
              <a:t>std</a:t>
            </a:r>
            <a:r>
              <a:rPr lang="en-IN" sz="1400" dirty="0" smtClean="0"/>
              <a:t> 0.700355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9" name="TextBox 8"/>
          <p:cNvSpPr txBox="1"/>
          <p:nvPr/>
        </p:nvSpPr>
        <p:spPr>
          <a:xfrm>
            <a:off x="4572000" y="234888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BsmtExposure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2.299658 </a:t>
            </a:r>
          </a:p>
          <a:p>
            <a:pPr marL="285750" indent="-285750">
              <a:buFont typeface="Arial" pitchFamily="34" charset="0"/>
              <a:buChar char="•"/>
            </a:pPr>
            <a:r>
              <a:rPr lang="en-IN" sz="1400" dirty="0" err="1" smtClean="0"/>
              <a:t>std</a:t>
            </a:r>
            <a:r>
              <a:rPr lang="en-IN" sz="1400" dirty="0" smtClean="0"/>
              <a:t> 1.172054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4.000000</a:t>
            </a:r>
            <a:endParaRPr lang="en-IN" sz="1400" dirty="0"/>
          </a:p>
        </p:txBody>
      </p:sp>
      <p:sp>
        <p:nvSpPr>
          <p:cNvPr id="10" name="TextBox 9"/>
          <p:cNvSpPr txBox="1"/>
          <p:nvPr/>
        </p:nvSpPr>
        <p:spPr>
          <a:xfrm>
            <a:off x="6804248"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BsmtFinType1</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2.824486 </a:t>
            </a:r>
          </a:p>
          <a:p>
            <a:pPr marL="285750" indent="-285750">
              <a:buFont typeface="Arial" pitchFamily="34" charset="0"/>
              <a:buChar char="•"/>
            </a:pPr>
            <a:r>
              <a:rPr lang="en-IN" sz="1400" dirty="0" err="1" smtClean="0"/>
              <a:t>std</a:t>
            </a:r>
            <a:r>
              <a:rPr lang="en-IN" sz="1400" dirty="0" smtClean="0"/>
              <a:t> 1.875065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6.000000</a:t>
            </a:r>
            <a:endParaRPr lang="en-IN" sz="1400" dirty="0"/>
          </a:p>
        </p:txBody>
      </p:sp>
      <p:sp>
        <p:nvSpPr>
          <p:cNvPr id="11" name="TextBox 10"/>
          <p:cNvSpPr txBox="1"/>
          <p:nvPr/>
        </p:nvSpPr>
        <p:spPr>
          <a:xfrm>
            <a:off x="179512"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BsmtFinSF1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444.726027 </a:t>
            </a:r>
          </a:p>
          <a:p>
            <a:pPr marL="285750" indent="-285750">
              <a:buFont typeface="Arial" pitchFamily="34" charset="0"/>
              <a:buChar char="•"/>
            </a:pPr>
            <a:r>
              <a:rPr lang="en-IN" sz="1400" dirty="0" err="1" smtClean="0"/>
              <a:t>std</a:t>
            </a:r>
            <a:r>
              <a:rPr lang="en-IN" sz="1400" dirty="0" smtClean="0"/>
              <a:t> 462.664785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385.500000 </a:t>
            </a:r>
          </a:p>
          <a:p>
            <a:pPr marL="285750" indent="-285750">
              <a:buFont typeface="Arial" pitchFamily="34" charset="0"/>
              <a:buChar char="•"/>
            </a:pPr>
            <a:r>
              <a:rPr lang="en-IN" sz="1400" dirty="0" smtClean="0"/>
              <a:t>75% 714.500000 </a:t>
            </a:r>
          </a:p>
          <a:p>
            <a:pPr marL="285750" indent="-285750">
              <a:buFont typeface="Arial" pitchFamily="34" charset="0"/>
              <a:buChar char="•"/>
            </a:pPr>
            <a:r>
              <a:rPr lang="en-IN" sz="1400" dirty="0" smtClean="0"/>
              <a:t>max 5644.000000</a:t>
            </a:r>
            <a:endParaRPr lang="en-IN" sz="1400" dirty="0"/>
          </a:p>
        </p:txBody>
      </p:sp>
      <p:sp>
        <p:nvSpPr>
          <p:cNvPr id="12" name="TextBox 11"/>
          <p:cNvSpPr txBox="1"/>
          <p:nvPr/>
        </p:nvSpPr>
        <p:spPr>
          <a:xfrm>
            <a:off x="2339752"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BsmtFinType2</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4.739726 </a:t>
            </a:r>
          </a:p>
          <a:p>
            <a:pPr marL="285750" indent="-285750">
              <a:buFont typeface="Arial" pitchFamily="34" charset="0"/>
              <a:buChar char="•"/>
            </a:pPr>
            <a:r>
              <a:rPr lang="en-IN" sz="1400" dirty="0" err="1" smtClean="0"/>
              <a:t>std</a:t>
            </a:r>
            <a:r>
              <a:rPr lang="en-IN" sz="1400" dirty="0" smtClean="0"/>
              <a:t> 0.947136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5.000000</a:t>
            </a:r>
          </a:p>
          <a:p>
            <a:pPr marL="285750" indent="-285750">
              <a:buFont typeface="Arial" pitchFamily="34" charset="0"/>
              <a:buChar char="•"/>
            </a:pPr>
            <a:r>
              <a:rPr lang="en-IN" sz="1400" dirty="0" smtClean="0"/>
              <a:t>50% 5.000000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6.000000</a:t>
            </a:r>
            <a:endParaRPr lang="en-IN" sz="1400" dirty="0"/>
          </a:p>
        </p:txBody>
      </p:sp>
      <p:sp>
        <p:nvSpPr>
          <p:cNvPr id="13" name="TextBox 12"/>
          <p:cNvSpPr txBox="1"/>
          <p:nvPr/>
        </p:nvSpPr>
        <p:spPr>
          <a:xfrm>
            <a:off x="4572000" y="4653136"/>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BsmtFinSF2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46.647260 </a:t>
            </a:r>
          </a:p>
          <a:p>
            <a:pPr marL="285750" indent="-285750">
              <a:buFont typeface="Arial" pitchFamily="34" charset="0"/>
              <a:buChar char="•"/>
            </a:pPr>
            <a:r>
              <a:rPr lang="en-IN" sz="1400" dirty="0" err="1" smtClean="0"/>
              <a:t>std</a:t>
            </a:r>
            <a:r>
              <a:rPr lang="en-IN" sz="1400" dirty="0" smtClean="0"/>
              <a:t> 163.520016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1474.000000</a:t>
            </a:r>
            <a:endParaRPr lang="en-IN" sz="1400" dirty="0"/>
          </a:p>
        </p:txBody>
      </p:sp>
      <p:sp>
        <p:nvSpPr>
          <p:cNvPr id="14" name="TextBox 13"/>
          <p:cNvSpPr txBox="1"/>
          <p:nvPr/>
        </p:nvSpPr>
        <p:spPr>
          <a:xfrm>
            <a:off x="6804248"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BsmtUnfSF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569.721747 </a:t>
            </a:r>
          </a:p>
          <a:p>
            <a:pPr marL="285750" indent="-285750">
              <a:buFont typeface="Arial" pitchFamily="34" charset="0"/>
              <a:buChar char="•"/>
            </a:pPr>
            <a:r>
              <a:rPr lang="en-IN" sz="1400" dirty="0" err="1" smtClean="0"/>
              <a:t>std</a:t>
            </a:r>
            <a:r>
              <a:rPr lang="en-IN" sz="1400" dirty="0" smtClean="0"/>
              <a:t> 449.375525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216.000000 </a:t>
            </a:r>
          </a:p>
          <a:p>
            <a:pPr marL="285750" indent="-285750">
              <a:buFont typeface="Arial" pitchFamily="34" charset="0"/>
              <a:buChar char="•"/>
            </a:pPr>
            <a:r>
              <a:rPr lang="en-IN" sz="1400" dirty="0" smtClean="0"/>
              <a:t>50% 474.000000 </a:t>
            </a:r>
          </a:p>
          <a:p>
            <a:pPr marL="285750" indent="-285750">
              <a:buFont typeface="Arial" pitchFamily="34" charset="0"/>
              <a:buChar char="•"/>
            </a:pPr>
            <a:r>
              <a:rPr lang="en-IN" sz="1400" dirty="0" smtClean="0"/>
              <a:t>75% 816.000000 </a:t>
            </a:r>
          </a:p>
          <a:p>
            <a:pPr marL="285750" indent="-285750">
              <a:buFont typeface="Arial" pitchFamily="34" charset="0"/>
              <a:buChar char="•"/>
            </a:pPr>
            <a:r>
              <a:rPr lang="en-IN" sz="1400" dirty="0" smtClean="0"/>
              <a:t>max 2336.000000</a:t>
            </a:r>
            <a:endParaRPr lang="en-IN" sz="1400" dirty="0"/>
          </a:p>
        </p:txBody>
      </p:sp>
    </p:spTree>
    <p:extLst>
      <p:ext uri="{BB962C8B-B14F-4D97-AF65-F5344CB8AC3E}">
        <p14:creationId xmlns:p14="http://schemas.microsoft.com/office/powerpoint/2010/main" val="3155551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874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TotalBsmtSF</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1061.095034 </a:t>
            </a:r>
          </a:p>
          <a:p>
            <a:pPr marL="285750" indent="-285750">
              <a:buFont typeface="Arial" pitchFamily="34" charset="0"/>
              <a:buChar char="•"/>
            </a:pPr>
            <a:r>
              <a:rPr lang="en-IN" sz="1400" dirty="0" err="1" smtClean="0"/>
              <a:t>std</a:t>
            </a:r>
            <a:r>
              <a:rPr lang="en-IN" sz="1400" dirty="0" smtClean="0"/>
              <a:t> 442.272249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799.000000 </a:t>
            </a:r>
          </a:p>
          <a:p>
            <a:pPr marL="285750" indent="-285750">
              <a:buFont typeface="Arial" pitchFamily="34" charset="0"/>
              <a:buChar char="•"/>
            </a:pPr>
            <a:r>
              <a:rPr lang="en-IN" sz="1400" dirty="0" smtClean="0"/>
              <a:t>50% 1005.500000 </a:t>
            </a:r>
          </a:p>
          <a:p>
            <a:pPr marL="285750" indent="-285750">
              <a:buFont typeface="Arial" pitchFamily="34" charset="0"/>
              <a:buChar char="•"/>
            </a:pPr>
            <a:r>
              <a:rPr lang="en-IN" sz="1400" dirty="0" smtClean="0"/>
              <a:t>75% 1291.500000 </a:t>
            </a:r>
          </a:p>
          <a:p>
            <a:pPr marL="285750" indent="-285750">
              <a:buFont typeface="Arial" pitchFamily="34" charset="0"/>
              <a:buChar char="•"/>
            </a:pPr>
            <a:r>
              <a:rPr lang="en-IN" sz="1400" dirty="0" smtClean="0"/>
              <a:t>max 6110.000000</a:t>
            </a:r>
            <a:endParaRPr lang="en-IN" sz="1400" dirty="0"/>
          </a:p>
        </p:txBody>
      </p:sp>
      <p:sp>
        <p:nvSpPr>
          <p:cNvPr id="3" name="TextBox 2"/>
          <p:cNvSpPr txBox="1"/>
          <p:nvPr/>
        </p:nvSpPr>
        <p:spPr>
          <a:xfrm>
            <a:off x="2483768" y="1187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Heating</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1.035959 </a:t>
            </a:r>
          </a:p>
          <a:p>
            <a:pPr marL="285750" indent="-285750">
              <a:buFont typeface="Arial" pitchFamily="34" charset="0"/>
              <a:buChar char="•"/>
            </a:pPr>
            <a:r>
              <a:rPr lang="en-IN" sz="1400" dirty="0" err="1" smtClean="0"/>
              <a:t>std</a:t>
            </a:r>
            <a:r>
              <a:rPr lang="en-IN" sz="1400" dirty="0" smtClean="0"/>
              <a:t> 0.302078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5.000000</a:t>
            </a:r>
            <a:endParaRPr lang="en-IN" sz="1400" dirty="0"/>
          </a:p>
        </p:txBody>
      </p:sp>
      <p:sp>
        <p:nvSpPr>
          <p:cNvPr id="4" name="TextBox 3"/>
          <p:cNvSpPr txBox="1"/>
          <p:nvPr/>
        </p:nvSpPr>
        <p:spPr>
          <a:xfrm>
            <a:off x="4644008" y="1187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HeatingQC</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1.569349 </a:t>
            </a:r>
          </a:p>
          <a:p>
            <a:pPr marL="285750" indent="-285750">
              <a:buFont typeface="Arial" pitchFamily="34" charset="0"/>
              <a:buChar char="•"/>
            </a:pPr>
            <a:r>
              <a:rPr lang="en-IN" sz="1400" dirty="0" err="1" smtClean="0"/>
              <a:t>std</a:t>
            </a:r>
            <a:r>
              <a:rPr lang="en-IN" sz="1400" dirty="0" smtClean="0"/>
              <a:t> 1.749129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5" name="TextBox 4"/>
          <p:cNvSpPr txBox="1"/>
          <p:nvPr/>
        </p:nvSpPr>
        <p:spPr>
          <a:xfrm>
            <a:off x="6876256" y="112789"/>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CentralAir</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0.933219 </a:t>
            </a:r>
          </a:p>
          <a:p>
            <a:pPr marL="285750" indent="-285750">
              <a:buFont typeface="Arial" pitchFamily="34" charset="0"/>
              <a:buChar char="•"/>
            </a:pPr>
            <a:r>
              <a:rPr lang="en-IN" sz="1400" dirty="0" err="1" smtClean="0"/>
              <a:t>std</a:t>
            </a:r>
            <a:r>
              <a:rPr lang="en-IN" sz="1400" dirty="0" smtClean="0"/>
              <a:t> 0.249749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1.000000</a:t>
            </a:r>
            <a:endParaRPr lang="en-IN" sz="1400" dirty="0"/>
          </a:p>
        </p:txBody>
      </p:sp>
      <p:sp>
        <p:nvSpPr>
          <p:cNvPr id="7" name="TextBox 6"/>
          <p:cNvSpPr txBox="1"/>
          <p:nvPr/>
        </p:nvSpPr>
        <p:spPr>
          <a:xfrm>
            <a:off x="179512"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Electrical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3.688356 </a:t>
            </a:r>
          </a:p>
          <a:p>
            <a:pPr marL="285750" indent="-285750">
              <a:buFont typeface="Arial" pitchFamily="34" charset="0"/>
              <a:buChar char="•"/>
            </a:pPr>
            <a:r>
              <a:rPr lang="en-IN" sz="1400" dirty="0" err="1" smtClean="0"/>
              <a:t>std</a:t>
            </a:r>
            <a:r>
              <a:rPr lang="en-IN" sz="1400" dirty="0" smtClean="0"/>
              <a:t> 1.042606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8" name="TextBox 7"/>
          <p:cNvSpPr txBox="1"/>
          <p:nvPr/>
        </p:nvSpPr>
        <p:spPr>
          <a:xfrm>
            <a:off x="2483768"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1stFlrSF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1169.860445 </a:t>
            </a:r>
          </a:p>
          <a:p>
            <a:pPr marL="285750" indent="-285750">
              <a:buFont typeface="Arial" pitchFamily="34" charset="0"/>
              <a:buChar char="•"/>
            </a:pPr>
            <a:r>
              <a:rPr lang="en-IN" sz="1400" dirty="0" err="1" smtClean="0"/>
              <a:t>std</a:t>
            </a:r>
            <a:r>
              <a:rPr lang="en-IN" sz="1400" dirty="0" smtClean="0"/>
              <a:t> 391.161983 </a:t>
            </a:r>
          </a:p>
          <a:p>
            <a:pPr marL="285750" indent="-285750">
              <a:buFont typeface="Arial" pitchFamily="34" charset="0"/>
              <a:buChar char="•"/>
            </a:pPr>
            <a:r>
              <a:rPr lang="en-IN" sz="1400" dirty="0" smtClean="0"/>
              <a:t>min 334.000000 </a:t>
            </a:r>
          </a:p>
          <a:p>
            <a:pPr marL="285750" indent="-285750">
              <a:buFont typeface="Arial" pitchFamily="34" charset="0"/>
              <a:buChar char="•"/>
            </a:pPr>
            <a:r>
              <a:rPr lang="en-IN" sz="1400" dirty="0" smtClean="0"/>
              <a:t>25% 892.000000 </a:t>
            </a:r>
          </a:p>
          <a:p>
            <a:pPr marL="285750" indent="-285750">
              <a:buFont typeface="Arial" pitchFamily="34" charset="0"/>
              <a:buChar char="•"/>
            </a:pPr>
            <a:r>
              <a:rPr lang="en-IN" sz="1400" dirty="0" smtClean="0"/>
              <a:t>50% 1096.500000 </a:t>
            </a:r>
          </a:p>
          <a:p>
            <a:pPr marL="285750" indent="-285750">
              <a:buFont typeface="Arial" pitchFamily="34" charset="0"/>
              <a:buChar char="•"/>
            </a:pPr>
            <a:r>
              <a:rPr lang="en-IN" sz="1400" dirty="0" smtClean="0"/>
              <a:t>75% 1392.000000 </a:t>
            </a:r>
          </a:p>
          <a:p>
            <a:pPr marL="285750" indent="-285750">
              <a:buFont typeface="Arial" pitchFamily="34" charset="0"/>
              <a:buChar char="•"/>
            </a:pPr>
            <a:r>
              <a:rPr lang="en-IN" sz="1400" dirty="0" smtClean="0"/>
              <a:t>max 4692.000000</a:t>
            </a:r>
            <a:endParaRPr lang="en-IN" sz="1400" dirty="0"/>
          </a:p>
        </p:txBody>
      </p:sp>
      <p:sp>
        <p:nvSpPr>
          <p:cNvPr id="9" name="TextBox 8"/>
          <p:cNvSpPr txBox="1"/>
          <p:nvPr/>
        </p:nvSpPr>
        <p:spPr>
          <a:xfrm>
            <a:off x="4644008"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2ndFlrSF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348.826199 </a:t>
            </a:r>
          </a:p>
          <a:p>
            <a:pPr marL="285750" indent="-285750">
              <a:buFont typeface="Arial" pitchFamily="34" charset="0"/>
              <a:buChar char="•"/>
            </a:pPr>
            <a:r>
              <a:rPr lang="en-IN" sz="1400" dirty="0" err="1" smtClean="0"/>
              <a:t>std</a:t>
            </a:r>
            <a:r>
              <a:rPr lang="en-IN" sz="1400" dirty="0" smtClean="0"/>
              <a:t> 439.696370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729.000000 </a:t>
            </a:r>
          </a:p>
          <a:p>
            <a:pPr marL="285750" indent="-285750">
              <a:buFont typeface="Arial" pitchFamily="34" charset="0"/>
              <a:buChar char="•"/>
            </a:pPr>
            <a:r>
              <a:rPr lang="en-IN" sz="1400" dirty="0" smtClean="0"/>
              <a:t>max 2065.000000</a:t>
            </a:r>
            <a:endParaRPr lang="en-IN" sz="1400" dirty="0"/>
          </a:p>
        </p:txBody>
      </p:sp>
      <p:sp>
        <p:nvSpPr>
          <p:cNvPr id="10" name="TextBox 9"/>
          <p:cNvSpPr txBox="1"/>
          <p:nvPr/>
        </p:nvSpPr>
        <p:spPr>
          <a:xfrm>
            <a:off x="6876256" y="23488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LowQualFinSF</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6.380137 </a:t>
            </a:r>
          </a:p>
          <a:p>
            <a:pPr marL="285750" indent="-285750">
              <a:buFont typeface="Arial" pitchFamily="34" charset="0"/>
              <a:buChar char="•"/>
            </a:pPr>
            <a:r>
              <a:rPr lang="en-IN" sz="1400" dirty="0" err="1" smtClean="0"/>
              <a:t>std</a:t>
            </a:r>
            <a:r>
              <a:rPr lang="en-IN" sz="1400" dirty="0" smtClean="0"/>
              <a:t> 50.892844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572.000000</a:t>
            </a:r>
            <a:endParaRPr lang="en-IN" sz="1400" dirty="0"/>
          </a:p>
        </p:txBody>
      </p:sp>
      <p:sp>
        <p:nvSpPr>
          <p:cNvPr id="11" name="TextBox 10"/>
          <p:cNvSpPr txBox="1"/>
          <p:nvPr/>
        </p:nvSpPr>
        <p:spPr>
          <a:xfrm>
            <a:off x="179512"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GrLivArea</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1525.066781 </a:t>
            </a:r>
          </a:p>
          <a:p>
            <a:pPr marL="285750" indent="-285750">
              <a:buFont typeface="Arial" pitchFamily="34" charset="0"/>
              <a:buChar char="•"/>
            </a:pPr>
            <a:r>
              <a:rPr lang="en-IN" sz="1400" dirty="0" err="1" smtClean="0"/>
              <a:t>std</a:t>
            </a:r>
            <a:r>
              <a:rPr lang="en-IN" sz="1400" dirty="0" smtClean="0"/>
              <a:t> 528.042957 </a:t>
            </a:r>
          </a:p>
          <a:p>
            <a:pPr marL="285750" indent="-285750">
              <a:buFont typeface="Arial" pitchFamily="34" charset="0"/>
              <a:buChar char="•"/>
            </a:pPr>
            <a:r>
              <a:rPr lang="en-IN" sz="1400" dirty="0" smtClean="0"/>
              <a:t>min 334.000000 </a:t>
            </a:r>
          </a:p>
          <a:p>
            <a:pPr marL="285750" indent="-285750">
              <a:buFont typeface="Arial" pitchFamily="34" charset="0"/>
              <a:buChar char="•"/>
            </a:pPr>
            <a:r>
              <a:rPr lang="en-IN" sz="1400" dirty="0" smtClean="0"/>
              <a:t>25% 1143.250000 </a:t>
            </a:r>
          </a:p>
          <a:p>
            <a:pPr marL="285750" indent="-285750">
              <a:buFont typeface="Arial" pitchFamily="34" charset="0"/>
              <a:buChar char="•"/>
            </a:pPr>
            <a:r>
              <a:rPr lang="en-IN" sz="1400" dirty="0" smtClean="0"/>
              <a:t>50% 1468.500000 </a:t>
            </a:r>
          </a:p>
          <a:p>
            <a:pPr marL="285750" indent="-285750">
              <a:buFont typeface="Arial" pitchFamily="34" charset="0"/>
              <a:buChar char="•"/>
            </a:pPr>
            <a:r>
              <a:rPr lang="en-IN" sz="1400" dirty="0" smtClean="0"/>
              <a:t>75% 1795.000000 </a:t>
            </a:r>
          </a:p>
          <a:p>
            <a:pPr marL="285750" indent="-285750">
              <a:buFont typeface="Arial" pitchFamily="34" charset="0"/>
              <a:buChar char="•"/>
            </a:pPr>
            <a:r>
              <a:rPr lang="en-IN" sz="1400" dirty="0" smtClean="0"/>
              <a:t>max 5642.000000</a:t>
            </a:r>
            <a:endParaRPr lang="en-IN" sz="1400" dirty="0"/>
          </a:p>
        </p:txBody>
      </p:sp>
      <p:sp>
        <p:nvSpPr>
          <p:cNvPr id="12" name="TextBox 11"/>
          <p:cNvSpPr txBox="1"/>
          <p:nvPr/>
        </p:nvSpPr>
        <p:spPr>
          <a:xfrm>
            <a:off x="2483768"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a:t>BsmtFullBath</a:t>
            </a:r>
            <a:r>
              <a:rPr lang="en-IN" sz="1400" b="1" u="sng" dirty="0"/>
              <a:t> </a:t>
            </a:r>
            <a:endParaRPr lang="en-IN" sz="1400" b="1" u="sng" dirty="0" smtClean="0"/>
          </a:p>
          <a:p>
            <a:pPr marL="285750" indent="-285750">
              <a:buFont typeface="Arial" pitchFamily="34" charset="0"/>
              <a:buChar char="•"/>
            </a:pPr>
            <a:r>
              <a:rPr lang="en-IN" sz="1400" dirty="0" smtClean="0"/>
              <a:t>count </a:t>
            </a:r>
            <a:r>
              <a:rPr lang="en-IN" sz="1400" dirty="0"/>
              <a:t>1168.000000 </a:t>
            </a:r>
            <a:endParaRPr lang="en-IN" sz="1400" dirty="0" smtClean="0"/>
          </a:p>
          <a:p>
            <a:pPr marL="285750" indent="-285750">
              <a:buFont typeface="Arial" pitchFamily="34" charset="0"/>
              <a:buChar char="•"/>
            </a:pPr>
            <a:r>
              <a:rPr lang="en-IN" sz="1400" dirty="0" smtClean="0"/>
              <a:t>mean </a:t>
            </a:r>
            <a:r>
              <a:rPr lang="en-IN" sz="1400" dirty="0"/>
              <a:t>0.425514 </a:t>
            </a:r>
            <a:endParaRPr lang="en-IN" sz="1400" dirty="0" smtClean="0"/>
          </a:p>
          <a:p>
            <a:pPr marL="285750" indent="-285750">
              <a:buFont typeface="Arial" pitchFamily="34" charset="0"/>
              <a:buChar char="•"/>
            </a:pPr>
            <a:r>
              <a:rPr lang="en-IN" sz="1400" dirty="0" err="1" smtClean="0"/>
              <a:t>std</a:t>
            </a:r>
            <a:r>
              <a:rPr lang="en-IN" sz="1400" dirty="0" smtClean="0"/>
              <a:t> </a:t>
            </a:r>
            <a:r>
              <a:rPr lang="en-IN" sz="1400" dirty="0"/>
              <a:t>0.521615 </a:t>
            </a:r>
            <a:endParaRPr lang="en-IN" sz="1400" dirty="0" smtClean="0"/>
          </a:p>
          <a:p>
            <a:pPr marL="285750" indent="-285750">
              <a:buFont typeface="Arial" pitchFamily="34" charset="0"/>
              <a:buChar char="•"/>
            </a:pPr>
            <a:r>
              <a:rPr lang="en-IN" sz="1400" dirty="0" smtClean="0"/>
              <a:t>min </a:t>
            </a:r>
            <a:r>
              <a:rPr lang="en-IN" sz="1400" dirty="0"/>
              <a:t>0.000000 </a:t>
            </a:r>
            <a:endParaRPr lang="en-IN" sz="1400" dirty="0" smtClean="0"/>
          </a:p>
          <a:p>
            <a:pPr marL="285750" indent="-285750">
              <a:buFont typeface="Arial" pitchFamily="34" charset="0"/>
              <a:buChar char="•"/>
            </a:pPr>
            <a:r>
              <a:rPr lang="en-IN" sz="1400" dirty="0" smtClean="0"/>
              <a:t>25</a:t>
            </a:r>
            <a:r>
              <a:rPr lang="en-IN" sz="1400" dirty="0"/>
              <a:t>% 0.000000 </a:t>
            </a:r>
            <a:endParaRPr lang="en-IN" sz="1400" dirty="0" smtClean="0"/>
          </a:p>
          <a:p>
            <a:pPr marL="285750" indent="-285750">
              <a:buFont typeface="Arial" pitchFamily="34" charset="0"/>
              <a:buChar char="•"/>
            </a:pPr>
            <a:r>
              <a:rPr lang="en-IN" sz="1400" dirty="0" smtClean="0"/>
              <a:t>50</a:t>
            </a:r>
            <a:r>
              <a:rPr lang="en-IN" sz="1400" dirty="0"/>
              <a:t>% 0.000000 </a:t>
            </a:r>
            <a:endParaRPr lang="en-IN" sz="1400" dirty="0" smtClean="0"/>
          </a:p>
          <a:p>
            <a:pPr marL="285750" indent="-285750">
              <a:buFont typeface="Arial" pitchFamily="34" charset="0"/>
              <a:buChar char="•"/>
            </a:pPr>
            <a:r>
              <a:rPr lang="en-IN" sz="1400" dirty="0" smtClean="0"/>
              <a:t>75</a:t>
            </a:r>
            <a:r>
              <a:rPr lang="en-IN" sz="1400" dirty="0"/>
              <a:t>% 1.000000 </a:t>
            </a:r>
            <a:endParaRPr lang="en-IN" sz="1400" dirty="0" smtClean="0"/>
          </a:p>
          <a:p>
            <a:pPr marL="285750" indent="-285750">
              <a:buFont typeface="Arial" pitchFamily="34" charset="0"/>
              <a:buChar char="•"/>
            </a:pPr>
            <a:r>
              <a:rPr lang="en-IN" sz="1400" dirty="0" smtClean="0"/>
              <a:t>max 3.000000</a:t>
            </a:r>
            <a:endParaRPr lang="en-IN" sz="1400" dirty="0"/>
          </a:p>
        </p:txBody>
      </p:sp>
      <p:sp>
        <p:nvSpPr>
          <p:cNvPr id="13" name="TextBox 12"/>
          <p:cNvSpPr txBox="1"/>
          <p:nvPr/>
        </p:nvSpPr>
        <p:spPr>
          <a:xfrm>
            <a:off x="4644008" y="465313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BsmtHalfBath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0.055651 </a:t>
            </a:r>
          </a:p>
          <a:p>
            <a:pPr marL="285750" indent="-285750">
              <a:buFont typeface="Arial" pitchFamily="34" charset="0"/>
              <a:buChar char="•"/>
            </a:pPr>
            <a:r>
              <a:rPr lang="en-IN" sz="1400" dirty="0" err="1" smtClean="0"/>
              <a:t>std</a:t>
            </a:r>
            <a:r>
              <a:rPr lang="en-IN" sz="1400" dirty="0" smtClean="0"/>
              <a:t> 0.236699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2.000000</a:t>
            </a:r>
            <a:endParaRPr lang="en-IN" sz="1400" dirty="0"/>
          </a:p>
        </p:txBody>
      </p:sp>
      <p:sp>
        <p:nvSpPr>
          <p:cNvPr id="14" name="TextBox 13"/>
          <p:cNvSpPr txBox="1"/>
          <p:nvPr/>
        </p:nvSpPr>
        <p:spPr>
          <a:xfrm>
            <a:off x="6876256" y="465313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FullBath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1.562500 </a:t>
            </a:r>
          </a:p>
          <a:p>
            <a:pPr marL="285750" indent="-285750">
              <a:buFont typeface="Arial" pitchFamily="34" charset="0"/>
              <a:buChar char="•"/>
            </a:pPr>
            <a:r>
              <a:rPr lang="en-IN" sz="1400" dirty="0" err="1" smtClean="0"/>
              <a:t>std</a:t>
            </a:r>
            <a:r>
              <a:rPr lang="en-IN" sz="1400" dirty="0" smtClean="0"/>
              <a:t> 0.551882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3.000000</a:t>
            </a:r>
            <a:endParaRPr lang="en-IN" sz="1400" dirty="0"/>
          </a:p>
        </p:txBody>
      </p:sp>
    </p:spTree>
    <p:extLst>
      <p:ext uri="{BB962C8B-B14F-4D97-AF65-F5344CB8AC3E}">
        <p14:creationId xmlns:p14="http://schemas.microsoft.com/office/powerpoint/2010/main" val="1800746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HalfBath</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0.388699 </a:t>
            </a:r>
          </a:p>
          <a:p>
            <a:pPr marL="285750" indent="-285750">
              <a:buFont typeface="Arial" pitchFamily="34" charset="0"/>
              <a:buChar char="•"/>
            </a:pPr>
            <a:r>
              <a:rPr lang="en-IN" sz="1400" dirty="0" err="1" smtClean="0"/>
              <a:t>std</a:t>
            </a:r>
            <a:r>
              <a:rPr lang="en-IN" sz="1400" dirty="0" smtClean="0"/>
              <a:t> 0.504929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2.000000</a:t>
            </a:r>
            <a:endParaRPr lang="en-IN" sz="1400" dirty="0"/>
          </a:p>
        </p:txBody>
      </p:sp>
      <p:sp>
        <p:nvSpPr>
          <p:cNvPr id="3" name="TextBox 2"/>
          <p:cNvSpPr txBox="1"/>
          <p:nvPr/>
        </p:nvSpPr>
        <p:spPr>
          <a:xfrm>
            <a:off x="2267744" y="116632"/>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BedroomAbvGr</a:t>
            </a:r>
            <a:endParaRPr lang="en-IN" sz="1400" b="1" u="sng" dirty="0"/>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2.884418 </a:t>
            </a:r>
          </a:p>
          <a:p>
            <a:pPr marL="285750" indent="-285750">
              <a:buFont typeface="Arial" pitchFamily="34" charset="0"/>
              <a:buChar char="•"/>
            </a:pPr>
            <a:r>
              <a:rPr lang="en-IN" sz="1400" dirty="0" err="1" smtClean="0"/>
              <a:t>std</a:t>
            </a:r>
            <a:r>
              <a:rPr lang="en-IN" sz="1400" dirty="0" smtClean="0"/>
              <a:t> 0.817229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8.000000</a:t>
            </a:r>
            <a:endParaRPr lang="en-IN" sz="1400" dirty="0"/>
          </a:p>
        </p:txBody>
      </p:sp>
      <p:sp>
        <p:nvSpPr>
          <p:cNvPr id="4" name="TextBox 3"/>
          <p:cNvSpPr txBox="1"/>
          <p:nvPr/>
        </p:nvSpPr>
        <p:spPr>
          <a:xfrm>
            <a:off x="4427984" y="116632"/>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KitchenAbvGr</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1.045377 </a:t>
            </a:r>
          </a:p>
          <a:p>
            <a:pPr marL="285750" indent="-285750">
              <a:buFont typeface="Arial" pitchFamily="34" charset="0"/>
              <a:buChar char="•"/>
            </a:pPr>
            <a:r>
              <a:rPr lang="en-IN" sz="1400" dirty="0" err="1" smtClean="0"/>
              <a:t>std</a:t>
            </a:r>
            <a:r>
              <a:rPr lang="en-IN" sz="1400" dirty="0" smtClean="0"/>
              <a:t> 0.216292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3.000000</a:t>
            </a:r>
            <a:endParaRPr lang="en-IN" sz="1400" dirty="0"/>
          </a:p>
        </p:txBody>
      </p:sp>
      <p:sp>
        <p:nvSpPr>
          <p:cNvPr id="5" name="TextBox 4"/>
          <p:cNvSpPr txBox="1"/>
          <p:nvPr/>
        </p:nvSpPr>
        <p:spPr>
          <a:xfrm>
            <a:off x="6588224" y="116632"/>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KitchenQual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2.328767 </a:t>
            </a:r>
          </a:p>
          <a:p>
            <a:pPr marL="285750" indent="-285750">
              <a:buFont typeface="Arial" pitchFamily="34" charset="0"/>
              <a:buChar char="•"/>
            </a:pPr>
            <a:r>
              <a:rPr lang="en-IN" sz="1400" dirty="0" err="1" smtClean="0"/>
              <a:t>std</a:t>
            </a:r>
            <a:r>
              <a:rPr lang="en-IN" sz="1400" dirty="0" smtClean="0"/>
              <a:t> 0.832992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6" name="TextBox 5"/>
          <p:cNvSpPr txBox="1"/>
          <p:nvPr/>
        </p:nvSpPr>
        <p:spPr>
          <a:xfrm>
            <a:off x="179512"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TotRmsAbvGrd</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6.542808 </a:t>
            </a:r>
          </a:p>
          <a:p>
            <a:pPr marL="285750" indent="-285750">
              <a:buFont typeface="Arial" pitchFamily="34" charset="0"/>
              <a:buChar char="•"/>
            </a:pPr>
            <a:r>
              <a:rPr lang="en-IN" sz="1400" dirty="0" err="1" smtClean="0"/>
              <a:t>std</a:t>
            </a:r>
            <a:r>
              <a:rPr lang="en-IN" sz="1400" dirty="0" smtClean="0"/>
              <a:t> 1.598484 </a:t>
            </a:r>
          </a:p>
          <a:p>
            <a:pPr marL="285750" indent="-285750">
              <a:buFont typeface="Arial" pitchFamily="34" charset="0"/>
              <a:buChar char="•"/>
            </a:pPr>
            <a:r>
              <a:rPr lang="en-IN" sz="1400" dirty="0" smtClean="0"/>
              <a:t>min 2.000000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7.000000 </a:t>
            </a:r>
          </a:p>
          <a:p>
            <a:pPr marL="285750" indent="-285750">
              <a:buFont typeface="Arial" pitchFamily="34" charset="0"/>
              <a:buChar char="•"/>
            </a:pPr>
            <a:r>
              <a:rPr lang="en-IN" sz="1400" dirty="0" smtClean="0"/>
              <a:t>max 14.000000</a:t>
            </a:r>
            <a:endParaRPr lang="en-IN" sz="1400" dirty="0"/>
          </a:p>
        </p:txBody>
      </p:sp>
      <p:sp>
        <p:nvSpPr>
          <p:cNvPr id="7" name="TextBox 6"/>
          <p:cNvSpPr txBox="1"/>
          <p:nvPr/>
        </p:nvSpPr>
        <p:spPr>
          <a:xfrm>
            <a:off x="2267744" y="234888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Functional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5.742295 </a:t>
            </a:r>
          </a:p>
          <a:p>
            <a:pPr marL="285750" indent="-285750">
              <a:buFont typeface="Arial" pitchFamily="34" charset="0"/>
              <a:buChar char="•"/>
            </a:pPr>
            <a:r>
              <a:rPr lang="en-IN" sz="1400" dirty="0" err="1" smtClean="0"/>
              <a:t>std</a:t>
            </a:r>
            <a:r>
              <a:rPr lang="en-IN" sz="1400" dirty="0" smtClean="0"/>
              <a:t> 0.987250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6.000000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6.000000 </a:t>
            </a:r>
          </a:p>
          <a:p>
            <a:pPr marL="285750" indent="-285750">
              <a:buFont typeface="Arial" pitchFamily="34" charset="0"/>
              <a:buChar char="•"/>
            </a:pPr>
            <a:r>
              <a:rPr lang="en-IN" sz="1400" dirty="0" smtClean="0"/>
              <a:t>max 6.000000</a:t>
            </a:r>
            <a:endParaRPr lang="en-IN" sz="1400" dirty="0"/>
          </a:p>
        </p:txBody>
      </p:sp>
      <p:sp>
        <p:nvSpPr>
          <p:cNvPr id="8" name="TextBox 7"/>
          <p:cNvSpPr txBox="1"/>
          <p:nvPr/>
        </p:nvSpPr>
        <p:spPr>
          <a:xfrm>
            <a:off x="4427984" y="2348880"/>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Fireplaces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0.617295 </a:t>
            </a:r>
          </a:p>
          <a:p>
            <a:pPr marL="285750" indent="-285750">
              <a:buFont typeface="Arial" pitchFamily="34" charset="0"/>
              <a:buChar char="•"/>
            </a:pPr>
            <a:r>
              <a:rPr lang="en-IN" sz="1400" dirty="0" err="1" smtClean="0"/>
              <a:t>std</a:t>
            </a:r>
            <a:r>
              <a:rPr lang="en-IN" sz="1400" dirty="0" smtClean="0"/>
              <a:t> 0.650575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1.000000 </a:t>
            </a:r>
          </a:p>
          <a:p>
            <a:pPr marL="285750" indent="-285750">
              <a:buFont typeface="Arial" pitchFamily="34" charset="0"/>
              <a:buChar char="•"/>
            </a:pPr>
            <a:r>
              <a:rPr lang="en-IN" sz="1400" dirty="0" smtClean="0"/>
              <a:t>max 3.000000</a:t>
            </a:r>
            <a:endParaRPr lang="en-IN" sz="1400" dirty="0"/>
          </a:p>
        </p:txBody>
      </p:sp>
      <p:sp>
        <p:nvSpPr>
          <p:cNvPr id="9" name="TextBox 8"/>
          <p:cNvSpPr txBox="1"/>
          <p:nvPr/>
        </p:nvSpPr>
        <p:spPr>
          <a:xfrm>
            <a:off x="6588224" y="2348880"/>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FireplaceQu</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3.804795 </a:t>
            </a:r>
          </a:p>
          <a:p>
            <a:pPr marL="285750" indent="-285750">
              <a:buFont typeface="Arial" pitchFamily="34" charset="0"/>
              <a:buChar char="•"/>
            </a:pPr>
            <a:r>
              <a:rPr lang="en-IN" sz="1400" dirty="0" err="1" smtClean="0"/>
              <a:t>std</a:t>
            </a:r>
            <a:r>
              <a:rPr lang="en-IN" sz="1400" dirty="0" smtClean="0"/>
              <a:t> 1.400665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5.000000</a:t>
            </a:r>
            <a:endParaRPr lang="en-IN" sz="1400" dirty="0"/>
          </a:p>
        </p:txBody>
      </p:sp>
      <p:sp>
        <p:nvSpPr>
          <p:cNvPr id="10" name="TextBox 9"/>
          <p:cNvSpPr txBox="1"/>
          <p:nvPr/>
        </p:nvSpPr>
        <p:spPr>
          <a:xfrm>
            <a:off x="179512" y="458112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2.499144 </a:t>
            </a:r>
          </a:p>
          <a:p>
            <a:pPr marL="285750" indent="-285750">
              <a:buFont typeface="Arial" pitchFamily="34" charset="0"/>
              <a:buChar char="•"/>
            </a:pPr>
            <a:r>
              <a:rPr lang="en-IN" sz="1400" dirty="0" err="1" smtClean="0"/>
              <a:t>std</a:t>
            </a:r>
            <a:r>
              <a:rPr lang="en-IN" sz="1400" dirty="0" smtClean="0"/>
              <a:t> 1.935551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5.000000 </a:t>
            </a:r>
          </a:p>
          <a:p>
            <a:pPr marL="285750" indent="-285750">
              <a:buFont typeface="Arial" pitchFamily="34" charset="0"/>
              <a:buChar char="•"/>
            </a:pPr>
            <a:r>
              <a:rPr lang="en-IN" sz="1400" dirty="0" smtClean="0"/>
              <a:t>max 6.000000</a:t>
            </a:r>
            <a:endParaRPr lang="en-IN" sz="1400" dirty="0"/>
          </a:p>
        </p:txBody>
      </p:sp>
      <p:sp>
        <p:nvSpPr>
          <p:cNvPr id="11" name="TextBox 10"/>
          <p:cNvSpPr txBox="1"/>
          <p:nvPr/>
        </p:nvSpPr>
        <p:spPr>
          <a:xfrm>
            <a:off x="2267744" y="4581128"/>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GarageYrBlt</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1869.799658 </a:t>
            </a:r>
          </a:p>
          <a:p>
            <a:pPr marL="285750" indent="-285750">
              <a:buFont typeface="Arial" pitchFamily="34" charset="0"/>
              <a:buChar char="•"/>
            </a:pPr>
            <a:r>
              <a:rPr lang="en-IN" sz="1400" dirty="0" err="1" smtClean="0"/>
              <a:t>std</a:t>
            </a:r>
            <a:r>
              <a:rPr lang="en-IN" sz="1400" dirty="0" smtClean="0"/>
              <a:t> 451.037303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1957.750000 </a:t>
            </a:r>
          </a:p>
          <a:p>
            <a:pPr marL="285750" indent="-285750">
              <a:buFont typeface="Arial" pitchFamily="34" charset="0"/>
              <a:buChar char="•"/>
            </a:pPr>
            <a:r>
              <a:rPr lang="en-IN" sz="1400" dirty="0" smtClean="0"/>
              <a:t>50% 1977.000000 </a:t>
            </a:r>
          </a:p>
          <a:p>
            <a:pPr marL="285750" indent="-285750">
              <a:buFont typeface="Arial" pitchFamily="34" charset="0"/>
              <a:buChar char="•"/>
            </a:pPr>
            <a:r>
              <a:rPr lang="en-IN" sz="1400" dirty="0" smtClean="0"/>
              <a:t>75% 2001.000000 </a:t>
            </a:r>
          </a:p>
          <a:p>
            <a:pPr marL="285750" indent="-285750">
              <a:buFont typeface="Arial" pitchFamily="34" charset="0"/>
              <a:buChar char="•"/>
            </a:pPr>
            <a:r>
              <a:rPr lang="en-IN" sz="1400" dirty="0" smtClean="0"/>
              <a:t>max 2010.000000</a:t>
            </a:r>
            <a:endParaRPr lang="en-IN" sz="1400" dirty="0"/>
          </a:p>
        </p:txBody>
      </p:sp>
      <p:sp>
        <p:nvSpPr>
          <p:cNvPr id="12" name="TextBox 11"/>
          <p:cNvSpPr txBox="1"/>
          <p:nvPr/>
        </p:nvSpPr>
        <p:spPr>
          <a:xfrm>
            <a:off x="4427984" y="458112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GarageFinish</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1.288527 </a:t>
            </a:r>
          </a:p>
          <a:p>
            <a:pPr marL="285750" indent="-285750">
              <a:buFont typeface="Arial" pitchFamily="34" charset="0"/>
              <a:buChar char="•"/>
            </a:pPr>
            <a:r>
              <a:rPr lang="en-IN" sz="1400" dirty="0" err="1" smtClean="0"/>
              <a:t>std</a:t>
            </a:r>
            <a:r>
              <a:rPr lang="en-IN" sz="1400" dirty="0" smtClean="0"/>
              <a:t> 0.889704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1.000000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3.000000</a:t>
            </a:r>
            <a:endParaRPr lang="en-IN" sz="1400" dirty="0"/>
          </a:p>
        </p:txBody>
      </p:sp>
      <p:sp>
        <p:nvSpPr>
          <p:cNvPr id="13" name="TextBox 12"/>
          <p:cNvSpPr txBox="1"/>
          <p:nvPr/>
        </p:nvSpPr>
        <p:spPr>
          <a:xfrm>
            <a:off x="6588224" y="4581128"/>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GarageCars</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1.776541 </a:t>
            </a:r>
          </a:p>
          <a:p>
            <a:pPr marL="285750" indent="-285750">
              <a:buFont typeface="Arial" pitchFamily="34" charset="0"/>
              <a:buChar char="•"/>
            </a:pPr>
            <a:r>
              <a:rPr lang="en-IN" sz="1400" dirty="0" err="1" smtClean="0"/>
              <a:t>std</a:t>
            </a:r>
            <a:r>
              <a:rPr lang="en-IN" sz="1400" dirty="0" smtClean="0"/>
              <a:t> 0.745554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1.000000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4.000000</a:t>
            </a:r>
            <a:endParaRPr lang="en-IN" sz="1400" dirty="0"/>
          </a:p>
        </p:txBody>
      </p:sp>
    </p:spTree>
    <p:extLst>
      <p:ext uri="{BB962C8B-B14F-4D97-AF65-F5344CB8AC3E}">
        <p14:creationId xmlns:p14="http://schemas.microsoft.com/office/powerpoint/2010/main" val="3801164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GarageArea</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476.860445 </a:t>
            </a:r>
          </a:p>
          <a:p>
            <a:pPr marL="285750" indent="-285750">
              <a:buFont typeface="Arial" pitchFamily="34" charset="0"/>
              <a:buChar char="•"/>
            </a:pPr>
            <a:r>
              <a:rPr lang="en-IN" sz="1400" dirty="0" err="1" smtClean="0"/>
              <a:t>std</a:t>
            </a:r>
            <a:r>
              <a:rPr lang="en-IN" sz="1400" dirty="0" smtClean="0"/>
              <a:t> 214.466769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338.000000 </a:t>
            </a:r>
          </a:p>
          <a:p>
            <a:pPr marL="285750" indent="-285750">
              <a:buFont typeface="Arial" pitchFamily="34" charset="0"/>
              <a:buChar char="•"/>
            </a:pPr>
            <a:r>
              <a:rPr lang="en-IN" sz="1400" dirty="0" smtClean="0"/>
              <a:t>50% 480.000000 </a:t>
            </a:r>
          </a:p>
          <a:p>
            <a:pPr marL="285750" indent="-285750">
              <a:buFont typeface="Arial" pitchFamily="34" charset="0"/>
              <a:buChar char="•"/>
            </a:pPr>
            <a:r>
              <a:rPr lang="en-IN" sz="1400" dirty="0" smtClean="0"/>
              <a:t>75% 576.000000 </a:t>
            </a:r>
          </a:p>
          <a:p>
            <a:pPr marL="285750" indent="-285750">
              <a:buFont typeface="Arial" pitchFamily="34" charset="0"/>
              <a:buChar char="•"/>
            </a:pPr>
            <a:r>
              <a:rPr lang="en-IN" sz="1400" dirty="0" smtClean="0"/>
              <a:t>max 1418.000000</a:t>
            </a:r>
            <a:endParaRPr lang="en-IN" sz="1400" dirty="0"/>
          </a:p>
        </p:txBody>
      </p:sp>
      <p:sp>
        <p:nvSpPr>
          <p:cNvPr id="3" name="TextBox 2"/>
          <p:cNvSpPr txBox="1"/>
          <p:nvPr/>
        </p:nvSpPr>
        <p:spPr>
          <a:xfrm>
            <a:off x="2483768"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GarageQual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3.927226 </a:t>
            </a:r>
          </a:p>
          <a:p>
            <a:pPr marL="285750" indent="-285750">
              <a:buFont typeface="Arial" pitchFamily="34" charset="0"/>
              <a:buChar char="•"/>
            </a:pPr>
            <a:r>
              <a:rPr lang="en-IN" sz="1400" dirty="0" err="1" smtClean="0"/>
              <a:t>std</a:t>
            </a:r>
            <a:r>
              <a:rPr lang="en-IN" sz="1400" dirty="0" smtClean="0"/>
              <a:t> 0.645872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5.000000</a:t>
            </a:r>
            <a:endParaRPr lang="en-IN" sz="1400" dirty="0"/>
          </a:p>
        </p:txBody>
      </p:sp>
      <p:sp>
        <p:nvSpPr>
          <p:cNvPr id="4" name="TextBox 3"/>
          <p:cNvSpPr txBox="1"/>
          <p:nvPr/>
        </p:nvSpPr>
        <p:spPr>
          <a:xfrm>
            <a:off x="4644008" y="188640"/>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GarageCond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3.960616 </a:t>
            </a:r>
          </a:p>
          <a:p>
            <a:pPr marL="285750" indent="-285750">
              <a:buFont typeface="Arial" pitchFamily="34" charset="0"/>
              <a:buChar char="•"/>
            </a:pPr>
            <a:r>
              <a:rPr lang="en-IN" sz="1400" dirty="0" err="1" smtClean="0"/>
              <a:t>std</a:t>
            </a:r>
            <a:r>
              <a:rPr lang="en-IN" sz="1400" dirty="0" smtClean="0"/>
              <a:t> 0.561694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5.000000</a:t>
            </a:r>
            <a:endParaRPr lang="en-IN" sz="1400" dirty="0"/>
          </a:p>
        </p:txBody>
      </p:sp>
      <p:sp>
        <p:nvSpPr>
          <p:cNvPr id="5" name="TextBox 4"/>
          <p:cNvSpPr txBox="1"/>
          <p:nvPr/>
        </p:nvSpPr>
        <p:spPr>
          <a:xfrm>
            <a:off x="6804248" y="188640"/>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PavedDrive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1.853596 </a:t>
            </a:r>
          </a:p>
          <a:p>
            <a:pPr marL="285750" indent="-285750">
              <a:buFont typeface="Arial" pitchFamily="34" charset="0"/>
              <a:buChar char="•"/>
            </a:pPr>
            <a:r>
              <a:rPr lang="en-IN" sz="1400" dirty="0" err="1" smtClean="0"/>
              <a:t>std</a:t>
            </a:r>
            <a:r>
              <a:rPr lang="en-IN" sz="1400" dirty="0" smtClean="0"/>
              <a:t> 0.501894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2.000000 </a:t>
            </a:r>
          </a:p>
          <a:p>
            <a:pPr marL="285750" indent="-285750">
              <a:buFont typeface="Arial" pitchFamily="34" charset="0"/>
              <a:buChar char="•"/>
            </a:pPr>
            <a:r>
              <a:rPr lang="en-IN" sz="1400" dirty="0" smtClean="0"/>
              <a:t>50% 2.000000 </a:t>
            </a:r>
          </a:p>
          <a:p>
            <a:pPr marL="285750" indent="-285750">
              <a:buFont typeface="Arial" pitchFamily="34" charset="0"/>
              <a:buChar char="•"/>
            </a:pPr>
            <a:r>
              <a:rPr lang="en-IN" sz="1400" dirty="0" smtClean="0"/>
              <a:t>75% 2.000000 </a:t>
            </a:r>
          </a:p>
          <a:p>
            <a:pPr marL="285750" indent="-285750">
              <a:buFont typeface="Arial" pitchFamily="34" charset="0"/>
              <a:buChar char="•"/>
            </a:pPr>
            <a:r>
              <a:rPr lang="en-IN" sz="1400" dirty="0" smtClean="0"/>
              <a:t>max 2.000000</a:t>
            </a:r>
            <a:endParaRPr lang="en-IN" sz="1400" dirty="0"/>
          </a:p>
        </p:txBody>
      </p:sp>
      <p:sp>
        <p:nvSpPr>
          <p:cNvPr id="6" name="TextBox 5"/>
          <p:cNvSpPr txBox="1"/>
          <p:nvPr/>
        </p:nvSpPr>
        <p:spPr>
          <a:xfrm>
            <a:off x="179512" y="2492896"/>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WoodDeckSF</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96.206336 </a:t>
            </a:r>
          </a:p>
          <a:p>
            <a:pPr marL="285750" indent="-285750">
              <a:buFont typeface="Arial" pitchFamily="34" charset="0"/>
              <a:buChar char="•"/>
            </a:pPr>
            <a:r>
              <a:rPr lang="en-IN" sz="1400" dirty="0" err="1" smtClean="0"/>
              <a:t>std</a:t>
            </a:r>
            <a:r>
              <a:rPr lang="en-IN" sz="1400" dirty="0" smtClean="0"/>
              <a:t> 126.158988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171.000000 </a:t>
            </a:r>
          </a:p>
          <a:p>
            <a:pPr marL="285750" indent="-285750">
              <a:buFont typeface="Arial" pitchFamily="34" charset="0"/>
              <a:buChar char="•"/>
            </a:pPr>
            <a:r>
              <a:rPr lang="en-IN" sz="1400" dirty="0" smtClean="0"/>
              <a:t>max 857.000000</a:t>
            </a:r>
            <a:endParaRPr lang="en-IN" sz="1400" dirty="0"/>
          </a:p>
        </p:txBody>
      </p:sp>
      <p:sp>
        <p:nvSpPr>
          <p:cNvPr id="7" name="TextBox 6"/>
          <p:cNvSpPr txBox="1"/>
          <p:nvPr/>
        </p:nvSpPr>
        <p:spPr>
          <a:xfrm>
            <a:off x="2483768"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OpenPorchSF</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46.559932 </a:t>
            </a:r>
          </a:p>
          <a:p>
            <a:pPr marL="285750" indent="-285750">
              <a:buFont typeface="Arial" pitchFamily="34" charset="0"/>
              <a:buChar char="•"/>
            </a:pPr>
            <a:r>
              <a:rPr lang="en-IN" sz="1400" dirty="0" err="1" smtClean="0"/>
              <a:t>std</a:t>
            </a:r>
            <a:r>
              <a:rPr lang="en-IN" sz="1400" dirty="0" smtClean="0"/>
              <a:t> 66.381023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24.000000 </a:t>
            </a:r>
          </a:p>
          <a:p>
            <a:pPr marL="285750" indent="-285750">
              <a:buFont typeface="Arial" pitchFamily="34" charset="0"/>
              <a:buChar char="•"/>
            </a:pPr>
            <a:r>
              <a:rPr lang="en-IN" sz="1400" dirty="0" smtClean="0"/>
              <a:t>75% 70.000000 </a:t>
            </a:r>
          </a:p>
          <a:p>
            <a:pPr marL="285750" indent="-285750">
              <a:buFont typeface="Arial" pitchFamily="34" charset="0"/>
              <a:buChar char="•"/>
            </a:pPr>
            <a:r>
              <a:rPr lang="en-IN" sz="1400" dirty="0" smtClean="0"/>
              <a:t>max 547.000000</a:t>
            </a:r>
            <a:endParaRPr lang="en-IN" sz="1400" dirty="0"/>
          </a:p>
        </p:txBody>
      </p:sp>
      <p:sp>
        <p:nvSpPr>
          <p:cNvPr id="8" name="TextBox 7"/>
          <p:cNvSpPr txBox="1"/>
          <p:nvPr/>
        </p:nvSpPr>
        <p:spPr>
          <a:xfrm>
            <a:off x="4644008" y="2492896"/>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EnclosedPorch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23.015411 </a:t>
            </a:r>
          </a:p>
          <a:p>
            <a:pPr marL="285750" indent="-285750">
              <a:buFont typeface="Arial" pitchFamily="34" charset="0"/>
              <a:buChar char="•"/>
            </a:pPr>
            <a:r>
              <a:rPr lang="en-IN" sz="1400" dirty="0" err="1" smtClean="0"/>
              <a:t>std</a:t>
            </a:r>
            <a:r>
              <a:rPr lang="en-IN" sz="1400" dirty="0" smtClean="0"/>
              <a:t> 63.191089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552.000000</a:t>
            </a:r>
            <a:endParaRPr lang="en-IN" sz="1400" dirty="0"/>
          </a:p>
        </p:txBody>
      </p:sp>
      <p:sp>
        <p:nvSpPr>
          <p:cNvPr id="9" name="TextBox 8"/>
          <p:cNvSpPr txBox="1"/>
          <p:nvPr/>
        </p:nvSpPr>
        <p:spPr>
          <a:xfrm>
            <a:off x="6804248" y="2496197"/>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3SsnPorch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3.639555 </a:t>
            </a:r>
          </a:p>
          <a:p>
            <a:pPr marL="285750" indent="-285750">
              <a:buFont typeface="Arial" pitchFamily="34" charset="0"/>
              <a:buChar char="•"/>
            </a:pPr>
            <a:r>
              <a:rPr lang="en-IN" sz="1400" dirty="0" err="1" smtClean="0"/>
              <a:t>std</a:t>
            </a:r>
            <a:r>
              <a:rPr lang="en-IN" sz="1400" dirty="0" smtClean="0"/>
              <a:t> 29.088867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508.000000</a:t>
            </a:r>
            <a:endParaRPr lang="en-IN" sz="1400" dirty="0"/>
          </a:p>
        </p:txBody>
      </p:sp>
      <p:sp>
        <p:nvSpPr>
          <p:cNvPr id="10" name="TextBox 9"/>
          <p:cNvSpPr txBox="1"/>
          <p:nvPr/>
        </p:nvSpPr>
        <p:spPr>
          <a:xfrm>
            <a:off x="179512" y="4725144"/>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ScreenPorch</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15.051370 </a:t>
            </a:r>
          </a:p>
          <a:p>
            <a:pPr marL="285750" indent="-285750">
              <a:buFont typeface="Arial" pitchFamily="34" charset="0"/>
              <a:buChar char="•"/>
            </a:pPr>
            <a:r>
              <a:rPr lang="en-IN" sz="1400" dirty="0" err="1" smtClean="0"/>
              <a:t>std</a:t>
            </a:r>
            <a:r>
              <a:rPr lang="en-IN" sz="1400" dirty="0" smtClean="0"/>
              <a:t> 55.080816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480.000000</a:t>
            </a:r>
            <a:endParaRPr lang="en-IN" sz="1400" dirty="0"/>
          </a:p>
        </p:txBody>
      </p:sp>
      <p:sp>
        <p:nvSpPr>
          <p:cNvPr id="11" name="TextBox 10"/>
          <p:cNvSpPr txBox="1"/>
          <p:nvPr/>
        </p:nvSpPr>
        <p:spPr>
          <a:xfrm>
            <a:off x="2483768" y="4725144"/>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PoolArea</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3.448630 </a:t>
            </a:r>
          </a:p>
          <a:p>
            <a:pPr marL="285750" indent="-285750">
              <a:buFont typeface="Arial" pitchFamily="34" charset="0"/>
              <a:buChar char="•"/>
            </a:pPr>
            <a:r>
              <a:rPr lang="en-IN" sz="1400" dirty="0" err="1" smtClean="0"/>
              <a:t>std</a:t>
            </a:r>
            <a:r>
              <a:rPr lang="en-IN" sz="1400" dirty="0" smtClean="0"/>
              <a:t> 44.896939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738.000000</a:t>
            </a:r>
            <a:endParaRPr lang="en-IN" sz="1400" dirty="0"/>
          </a:p>
        </p:txBody>
      </p:sp>
      <p:sp>
        <p:nvSpPr>
          <p:cNvPr id="12" name="TextBox 11"/>
          <p:cNvSpPr txBox="1"/>
          <p:nvPr/>
        </p:nvSpPr>
        <p:spPr>
          <a:xfrm>
            <a:off x="4644008" y="4725144"/>
            <a:ext cx="187220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PoolQC</a:t>
            </a:r>
            <a:r>
              <a:rPr lang="en-IN" sz="1400" b="1" u="sng" dirty="0" smtClean="0"/>
              <a:t> </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2.988870 </a:t>
            </a:r>
          </a:p>
          <a:p>
            <a:pPr marL="285750" indent="-285750">
              <a:buFont typeface="Arial" pitchFamily="34" charset="0"/>
              <a:buChar char="•"/>
            </a:pPr>
            <a:r>
              <a:rPr lang="en-IN" sz="1400" dirty="0" err="1" smtClean="0"/>
              <a:t>std</a:t>
            </a:r>
            <a:r>
              <a:rPr lang="en-IN" sz="1400" dirty="0" smtClean="0"/>
              <a:t> 0.157245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3.000000 </a:t>
            </a:r>
          </a:p>
          <a:p>
            <a:pPr marL="285750" indent="-285750">
              <a:buFont typeface="Arial" pitchFamily="34" charset="0"/>
              <a:buChar char="•"/>
            </a:pPr>
            <a:r>
              <a:rPr lang="en-IN" sz="1400" dirty="0" smtClean="0"/>
              <a:t>50% 3.000000 </a:t>
            </a:r>
          </a:p>
          <a:p>
            <a:pPr marL="285750" indent="-285750">
              <a:buFont typeface="Arial" pitchFamily="34" charset="0"/>
              <a:buChar char="•"/>
            </a:pPr>
            <a:r>
              <a:rPr lang="en-IN" sz="1400" dirty="0" smtClean="0"/>
              <a:t>75% 3.000000 </a:t>
            </a:r>
          </a:p>
          <a:p>
            <a:pPr marL="285750" indent="-285750">
              <a:buFont typeface="Arial" pitchFamily="34" charset="0"/>
              <a:buChar char="•"/>
            </a:pPr>
            <a:r>
              <a:rPr lang="en-IN" sz="1400" dirty="0" smtClean="0"/>
              <a:t>max 3.000000</a:t>
            </a:r>
            <a:endParaRPr lang="en-IN" sz="1400" dirty="0"/>
          </a:p>
        </p:txBody>
      </p:sp>
      <p:sp>
        <p:nvSpPr>
          <p:cNvPr id="13" name="TextBox 12"/>
          <p:cNvSpPr txBox="1"/>
          <p:nvPr/>
        </p:nvSpPr>
        <p:spPr>
          <a:xfrm>
            <a:off x="6804248" y="4725144"/>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smtClean="0"/>
              <a:t>Fence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3.475171 </a:t>
            </a:r>
          </a:p>
          <a:p>
            <a:pPr marL="285750" indent="-285750">
              <a:buFont typeface="Arial" pitchFamily="34" charset="0"/>
              <a:buChar char="•"/>
            </a:pPr>
            <a:r>
              <a:rPr lang="en-IN" sz="1400" dirty="0" err="1" smtClean="0"/>
              <a:t>std</a:t>
            </a:r>
            <a:r>
              <a:rPr lang="en-IN" sz="1400" dirty="0" smtClean="0"/>
              <a:t> 1.112090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Tree>
    <p:extLst>
      <p:ext uri="{BB962C8B-B14F-4D97-AF65-F5344CB8AC3E}">
        <p14:creationId xmlns:p14="http://schemas.microsoft.com/office/powerpoint/2010/main" val="3332858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56" y="980728"/>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MiscFeature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3.921233 </a:t>
            </a:r>
          </a:p>
          <a:p>
            <a:pPr marL="285750" indent="-285750">
              <a:buFont typeface="Arial" pitchFamily="34" charset="0"/>
              <a:buChar char="•"/>
            </a:pPr>
            <a:r>
              <a:rPr lang="en-IN" sz="1400" dirty="0" err="1" smtClean="0"/>
              <a:t>std</a:t>
            </a:r>
            <a:r>
              <a:rPr lang="en-IN" sz="1400" dirty="0" smtClean="0"/>
              <a:t> 0.408514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4.000000</a:t>
            </a:r>
            <a:endParaRPr lang="en-IN" sz="1400" dirty="0"/>
          </a:p>
        </p:txBody>
      </p:sp>
      <p:sp>
        <p:nvSpPr>
          <p:cNvPr id="3" name="TextBox 2"/>
          <p:cNvSpPr txBox="1"/>
          <p:nvPr/>
        </p:nvSpPr>
        <p:spPr>
          <a:xfrm>
            <a:off x="2267744" y="963928"/>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MiscVal</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47.315068 </a:t>
            </a:r>
          </a:p>
          <a:p>
            <a:pPr marL="285750" indent="-285750">
              <a:buFont typeface="Arial" pitchFamily="34" charset="0"/>
              <a:buChar char="•"/>
            </a:pPr>
            <a:r>
              <a:rPr lang="en-IN" sz="1400" dirty="0" err="1" smtClean="0"/>
              <a:t>std</a:t>
            </a:r>
            <a:r>
              <a:rPr lang="en-IN" sz="1400" dirty="0" smtClean="0"/>
              <a:t> 543.264432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0.000000 </a:t>
            </a:r>
          </a:p>
          <a:p>
            <a:pPr marL="285750" indent="-285750">
              <a:buFont typeface="Arial" pitchFamily="34" charset="0"/>
              <a:buChar char="•"/>
            </a:pPr>
            <a:r>
              <a:rPr lang="en-IN" sz="1400" dirty="0" smtClean="0"/>
              <a:t>50% 0.000000 </a:t>
            </a:r>
          </a:p>
          <a:p>
            <a:pPr marL="285750" indent="-285750">
              <a:buFont typeface="Arial" pitchFamily="34" charset="0"/>
              <a:buChar char="•"/>
            </a:pPr>
            <a:r>
              <a:rPr lang="en-IN" sz="1400" dirty="0" smtClean="0"/>
              <a:t>75% 0.000000 </a:t>
            </a:r>
          </a:p>
          <a:p>
            <a:pPr marL="285750" indent="-285750">
              <a:buFont typeface="Arial" pitchFamily="34" charset="0"/>
              <a:buChar char="•"/>
            </a:pPr>
            <a:r>
              <a:rPr lang="en-IN" sz="1400" dirty="0" smtClean="0"/>
              <a:t>max 15500.000000</a:t>
            </a:r>
            <a:endParaRPr lang="en-IN" sz="1400" dirty="0"/>
          </a:p>
        </p:txBody>
      </p:sp>
      <p:sp>
        <p:nvSpPr>
          <p:cNvPr id="4" name="TextBox 3"/>
          <p:cNvSpPr txBox="1"/>
          <p:nvPr/>
        </p:nvSpPr>
        <p:spPr>
          <a:xfrm>
            <a:off x="4644008" y="988692"/>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MoSold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6.344178 </a:t>
            </a:r>
          </a:p>
          <a:p>
            <a:pPr marL="285750" indent="-285750">
              <a:buFont typeface="Arial" pitchFamily="34" charset="0"/>
              <a:buChar char="•"/>
            </a:pPr>
            <a:r>
              <a:rPr lang="en-IN" sz="1400" dirty="0" err="1" smtClean="0"/>
              <a:t>std</a:t>
            </a:r>
            <a:r>
              <a:rPr lang="en-IN" sz="1400" dirty="0" smtClean="0"/>
              <a:t> 2.686352 </a:t>
            </a:r>
          </a:p>
          <a:p>
            <a:pPr marL="285750" indent="-285750">
              <a:buFont typeface="Arial" pitchFamily="34" charset="0"/>
              <a:buChar char="•"/>
            </a:pPr>
            <a:r>
              <a:rPr lang="en-IN" sz="1400" dirty="0" smtClean="0"/>
              <a:t>min 1.000000 </a:t>
            </a:r>
          </a:p>
          <a:p>
            <a:pPr marL="285750" indent="-285750">
              <a:buFont typeface="Arial" pitchFamily="34" charset="0"/>
              <a:buChar char="•"/>
            </a:pPr>
            <a:r>
              <a:rPr lang="en-IN" sz="1400" dirty="0" smtClean="0"/>
              <a:t>25% 5.000000 </a:t>
            </a:r>
          </a:p>
          <a:p>
            <a:pPr marL="285750" indent="-285750">
              <a:buFont typeface="Arial" pitchFamily="34" charset="0"/>
              <a:buChar char="•"/>
            </a:pPr>
            <a:r>
              <a:rPr lang="en-IN" sz="1400" dirty="0" smtClean="0"/>
              <a:t>50% 6.000000 </a:t>
            </a:r>
          </a:p>
          <a:p>
            <a:pPr marL="285750" indent="-285750">
              <a:buFont typeface="Arial" pitchFamily="34" charset="0"/>
              <a:buChar char="•"/>
            </a:pPr>
            <a:r>
              <a:rPr lang="en-IN" sz="1400" dirty="0" smtClean="0"/>
              <a:t>75% 8.000000 </a:t>
            </a:r>
          </a:p>
          <a:p>
            <a:pPr marL="285750" indent="-285750">
              <a:buFont typeface="Arial" pitchFamily="34" charset="0"/>
              <a:buChar char="•"/>
            </a:pPr>
            <a:r>
              <a:rPr lang="en-IN" sz="1400" dirty="0" smtClean="0"/>
              <a:t>max 12.000000</a:t>
            </a:r>
            <a:endParaRPr lang="en-IN" sz="1400" dirty="0"/>
          </a:p>
        </p:txBody>
      </p:sp>
      <p:sp>
        <p:nvSpPr>
          <p:cNvPr id="5" name="TextBox 4"/>
          <p:cNvSpPr txBox="1"/>
          <p:nvPr/>
        </p:nvSpPr>
        <p:spPr>
          <a:xfrm>
            <a:off x="6973416" y="980728"/>
            <a:ext cx="21602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YrSold</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2007.804795 </a:t>
            </a:r>
          </a:p>
          <a:p>
            <a:pPr marL="285750" indent="-285750">
              <a:buFont typeface="Arial" pitchFamily="34" charset="0"/>
              <a:buChar char="•"/>
            </a:pPr>
            <a:r>
              <a:rPr lang="en-IN" sz="1400" dirty="0" err="1" smtClean="0"/>
              <a:t>std</a:t>
            </a:r>
            <a:r>
              <a:rPr lang="en-IN" sz="1400" dirty="0" smtClean="0"/>
              <a:t> 1.329738 </a:t>
            </a:r>
          </a:p>
          <a:p>
            <a:pPr marL="285750" indent="-285750">
              <a:buFont typeface="Arial" pitchFamily="34" charset="0"/>
              <a:buChar char="•"/>
            </a:pPr>
            <a:r>
              <a:rPr lang="en-IN" sz="1400" dirty="0" smtClean="0"/>
              <a:t>min 2006.000000 </a:t>
            </a:r>
          </a:p>
          <a:p>
            <a:pPr marL="285750" indent="-285750">
              <a:buFont typeface="Arial" pitchFamily="34" charset="0"/>
              <a:buChar char="•"/>
            </a:pPr>
            <a:r>
              <a:rPr lang="en-IN" sz="1400" dirty="0" smtClean="0"/>
              <a:t>25% 2007.000000 </a:t>
            </a:r>
          </a:p>
          <a:p>
            <a:pPr marL="285750" indent="-285750">
              <a:buFont typeface="Arial" pitchFamily="34" charset="0"/>
              <a:buChar char="•"/>
            </a:pPr>
            <a:r>
              <a:rPr lang="en-IN" sz="1400" dirty="0" smtClean="0"/>
              <a:t>50% 2008.000000 </a:t>
            </a:r>
          </a:p>
          <a:p>
            <a:pPr marL="285750" indent="-285750">
              <a:buFont typeface="Arial" pitchFamily="34" charset="0"/>
              <a:buChar char="•"/>
            </a:pPr>
            <a:r>
              <a:rPr lang="en-IN" sz="1400" dirty="0" smtClean="0"/>
              <a:t>75% 2009.000000 </a:t>
            </a:r>
          </a:p>
          <a:p>
            <a:pPr marL="285750" indent="-285750">
              <a:buFont typeface="Arial" pitchFamily="34" charset="0"/>
              <a:buChar char="•"/>
            </a:pPr>
            <a:r>
              <a:rPr lang="en-IN" sz="1400" dirty="0" smtClean="0"/>
              <a:t>max 2010.000000</a:t>
            </a:r>
            <a:endParaRPr lang="en-IN" sz="1400" dirty="0"/>
          </a:p>
        </p:txBody>
      </p:sp>
      <p:sp>
        <p:nvSpPr>
          <p:cNvPr id="6" name="TextBox 5"/>
          <p:cNvSpPr txBox="1"/>
          <p:nvPr/>
        </p:nvSpPr>
        <p:spPr>
          <a:xfrm>
            <a:off x="625593" y="4183151"/>
            <a:ext cx="194421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SaleType</a:t>
            </a:r>
            <a:r>
              <a:rPr lang="en-IN" sz="1400"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7.465753 </a:t>
            </a:r>
          </a:p>
          <a:p>
            <a:pPr marL="285750" indent="-285750">
              <a:buFont typeface="Arial" pitchFamily="34" charset="0"/>
              <a:buChar char="•"/>
            </a:pPr>
            <a:r>
              <a:rPr lang="en-IN" sz="1400" dirty="0" err="1" smtClean="0"/>
              <a:t>std</a:t>
            </a:r>
            <a:r>
              <a:rPr lang="en-IN" sz="1400" dirty="0" smtClean="0"/>
              <a:t> 1.619459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8.000000 </a:t>
            </a:r>
          </a:p>
          <a:p>
            <a:pPr marL="285750" indent="-285750">
              <a:buFont typeface="Arial" pitchFamily="34" charset="0"/>
              <a:buChar char="•"/>
            </a:pPr>
            <a:r>
              <a:rPr lang="en-IN" sz="1400" dirty="0" smtClean="0"/>
              <a:t>50% 8.000000 </a:t>
            </a:r>
          </a:p>
          <a:p>
            <a:pPr marL="285750" indent="-285750">
              <a:buFont typeface="Arial" pitchFamily="34" charset="0"/>
              <a:buChar char="•"/>
            </a:pPr>
            <a:r>
              <a:rPr lang="en-IN" sz="1400" dirty="0" smtClean="0"/>
              <a:t>75% 8.000000 </a:t>
            </a:r>
          </a:p>
          <a:p>
            <a:pPr marL="285750" indent="-285750">
              <a:buFont typeface="Arial" pitchFamily="34" charset="0"/>
              <a:buChar char="•"/>
            </a:pPr>
            <a:r>
              <a:rPr lang="en-IN" sz="1400" dirty="0" smtClean="0"/>
              <a:t>max 8.000000</a:t>
            </a:r>
            <a:endParaRPr lang="en-IN" sz="1400" dirty="0"/>
          </a:p>
        </p:txBody>
      </p:sp>
      <p:sp>
        <p:nvSpPr>
          <p:cNvPr id="7" name="TextBox 6"/>
          <p:cNvSpPr txBox="1"/>
          <p:nvPr/>
        </p:nvSpPr>
        <p:spPr>
          <a:xfrm>
            <a:off x="3674635" y="4176580"/>
            <a:ext cx="201622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SaleCondition</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3.768836 </a:t>
            </a:r>
          </a:p>
          <a:p>
            <a:pPr marL="285750" indent="-285750">
              <a:buFont typeface="Arial" pitchFamily="34" charset="0"/>
              <a:buChar char="•"/>
            </a:pPr>
            <a:r>
              <a:rPr lang="en-IN" sz="1400" dirty="0" err="1" smtClean="0"/>
              <a:t>std</a:t>
            </a:r>
            <a:r>
              <a:rPr lang="en-IN" sz="1400" dirty="0" smtClean="0"/>
              <a:t> 1.112208 </a:t>
            </a:r>
          </a:p>
          <a:p>
            <a:pPr marL="285750" indent="-285750">
              <a:buFont typeface="Arial" pitchFamily="34" charset="0"/>
              <a:buChar char="•"/>
            </a:pPr>
            <a:r>
              <a:rPr lang="en-IN" sz="1400" dirty="0" smtClean="0"/>
              <a:t>min 0.000000 </a:t>
            </a:r>
          </a:p>
          <a:p>
            <a:pPr marL="285750" indent="-285750">
              <a:buFont typeface="Arial" pitchFamily="34" charset="0"/>
              <a:buChar char="•"/>
            </a:pPr>
            <a:r>
              <a:rPr lang="en-IN" sz="1400" dirty="0" smtClean="0"/>
              <a:t>25% 4.000000 </a:t>
            </a:r>
          </a:p>
          <a:p>
            <a:pPr marL="285750" indent="-285750">
              <a:buFont typeface="Arial" pitchFamily="34" charset="0"/>
              <a:buChar char="•"/>
            </a:pPr>
            <a:r>
              <a:rPr lang="en-IN" sz="1400" dirty="0" smtClean="0"/>
              <a:t>50% 4.000000 </a:t>
            </a:r>
          </a:p>
          <a:p>
            <a:pPr marL="285750" indent="-285750">
              <a:buFont typeface="Arial" pitchFamily="34" charset="0"/>
              <a:buChar char="•"/>
            </a:pPr>
            <a:r>
              <a:rPr lang="en-IN" sz="1400" dirty="0" smtClean="0"/>
              <a:t>75% 4.000000 </a:t>
            </a:r>
          </a:p>
          <a:p>
            <a:pPr marL="285750" indent="-285750">
              <a:buFont typeface="Arial" pitchFamily="34" charset="0"/>
              <a:buChar char="•"/>
            </a:pPr>
            <a:r>
              <a:rPr lang="en-IN" sz="1400" dirty="0" smtClean="0"/>
              <a:t>max 5.000000</a:t>
            </a:r>
            <a:endParaRPr lang="en-IN" sz="1400" dirty="0"/>
          </a:p>
        </p:txBody>
      </p:sp>
      <p:sp>
        <p:nvSpPr>
          <p:cNvPr id="8" name="TextBox 7"/>
          <p:cNvSpPr txBox="1"/>
          <p:nvPr/>
        </p:nvSpPr>
        <p:spPr>
          <a:xfrm>
            <a:off x="6732240" y="4221088"/>
            <a:ext cx="208823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b="1" u="sng" dirty="0" err="1" smtClean="0"/>
              <a:t>SalePrice</a:t>
            </a:r>
            <a:r>
              <a:rPr lang="en-IN" sz="1400" b="1" u="sng" dirty="0" smtClean="0"/>
              <a:t> </a:t>
            </a:r>
          </a:p>
          <a:p>
            <a:pPr marL="285750" indent="-285750">
              <a:buFont typeface="Arial" pitchFamily="34" charset="0"/>
              <a:buChar char="•"/>
            </a:pPr>
            <a:r>
              <a:rPr lang="en-IN" sz="1400" dirty="0" smtClean="0"/>
              <a:t>count 1168.000000 </a:t>
            </a:r>
          </a:p>
          <a:p>
            <a:pPr marL="285750" indent="-285750">
              <a:buFont typeface="Arial" pitchFamily="34" charset="0"/>
              <a:buChar char="•"/>
            </a:pPr>
            <a:r>
              <a:rPr lang="en-IN" sz="1400" dirty="0" smtClean="0"/>
              <a:t>mean 181477.005993 </a:t>
            </a:r>
          </a:p>
          <a:p>
            <a:pPr marL="285750" indent="-285750">
              <a:buFont typeface="Arial" pitchFamily="34" charset="0"/>
              <a:buChar char="•"/>
            </a:pPr>
            <a:r>
              <a:rPr lang="en-IN" sz="1400" dirty="0" err="1" smtClean="0"/>
              <a:t>std</a:t>
            </a:r>
            <a:r>
              <a:rPr lang="en-IN" sz="1400" dirty="0" smtClean="0"/>
              <a:t> 79105.586863 </a:t>
            </a:r>
          </a:p>
          <a:p>
            <a:pPr marL="285750" indent="-285750">
              <a:buFont typeface="Arial" pitchFamily="34" charset="0"/>
              <a:buChar char="•"/>
            </a:pPr>
            <a:r>
              <a:rPr lang="en-IN" sz="1400" dirty="0" smtClean="0"/>
              <a:t>min 34900.000000 </a:t>
            </a:r>
          </a:p>
          <a:p>
            <a:pPr marL="285750" indent="-285750">
              <a:buFont typeface="Arial" pitchFamily="34" charset="0"/>
              <a:buChar char="•"/>
            </a:pPr>
            <a:r>
              <a:rPr lang="en-IN" sz="1400" dirty="0" smtClean="0"/>
              <a:t>25% 130375.000000 </a:t>
            </a:r>
          </a:p>
          <a:p>
            <a:pPr marL="285750" indent="-285750">
              <a:buFont typeface="Arial" pitchFamily="34" charset="0"/>
              <a:buChar char="•"/>
            </a:pPr>
            <a:r>
              <a:rPr lang="en-IN" sz="1400" dirty="0" smtClean="0"/>
              <a:t>50% 163995.000000 </a:t>
            </a:r>
          </a:p>
          <a:p>
            <a:pPr marL="285750" indent="-285750">
              <a:buFont typeface="Arial" pitchFamily="34" charset="0"/>
              <a:buChar char="•"/>
            </a:pPr>
            <a:r>
              <a:rPr lang="en-IN" sz="1400" dirty="0" smtClean="0"/>
              <a:t>75% 215000.000000 </a:t>
            </a:r>
          </a:p>
          <a:p>
            <a:pPr marL="285750" indent="-285750">
              <a:buFont typeface="Arial" pitchFamily="34" charset="0"/>
              <a:buChar char="•"/>
            </a:pPr>
            <a:r>
              <a:rPr lang="en-IN" sz="1400" dirty="0" smtClean="0"/>
              <a:t>max 755000.000000</a:t>
            </a:r>
            <a:endParaRPr lang="en-IN" sz="1400" dirty="0"/>
          </a:p>
        </p:txBody>
      </p:sp>
    </p:spTree>
    <p:extLst>
      <p:ext uri="{BB962C8B-B14F-4D97-AF65-F5344CB8AC3E}">
        <p14:creationId xmlns:p14="http://schemas.microsoft.com/office/powerpoint/2010/main" val="2204913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43" y="13375"/>
            <a:ext cx="9144000" cy="7571303"/>
          </a:xfrm>
          <a:prstGeom prst="rect">
            <a:avLst/>
          </a:prstGeom>
          <a:noFill/>
        </p:spPr>
        <p:txBody>
          <a:bodyPr wrap="square" rtlCol="0">
            <a:spAutoFit/>
          </a:bodyPr>
          <a:lstStyle/>
          <a:p>
            <a:pPr marL="457200" indent="-457200">
              <a:buFont typeface="Arial" pitchFamily="34" charset="0"/>
              <a:buChar char="•"/>
            </a:pPr>
            <a:r>
              <a:rPr lang="en-IN" sz="2800" dirty="0" smtClean="0"/>
              <a:t>Correlation between the columns and the label ‘Sale Price’ using </a:t>
            </a:r>
            <a:r>
              <a:rPr lang="en-IN" sz="2800" dirty="0" err="1" smtClean="0"/>
              <a:t>corr</a:t>
            </a:r>
            <a:r>
              <a:rPr lang="en-IN" sz="2800" dirty="0" smtClean="0"/>
              <a:t> method-</a:t>
            </a:r>
          </a:p>
          <a:p>
            <a:pPr marL="1257300" lvl="2" indent="-342900">
              <a:buFont typeface="Courier New" pitchFamily="49" charset="0"/>
              <a:buChar char="o"/>
            </a:pPr>
            <a:r>
              <a:rPr lang="en-IN" sz="2000" dirty="0" err="1" smtClean="0"/>
              <a:t>SalePrice</a:t>
            </a:r>
            <a:r>
              <a:rPr lang="en-IN" sz="2000" dirty="0" smtClean="0"/>
              <a:t> 1.000000 </a:t>
            </a:r>
          </a:p>
          <a:p>
            <a:pPr marL="1257300" lvl="2" indent="-342900">
              <a:buFont typeface="Courier New" pitchFamily="49" charset="0"/>
              <a:buChar char="o"/>
            </a:pPr>
            <a:r>
              <a:rPr lang="en-IN" sz="2000" dirty="0" err="1" smtClean="0"/>
              <a:t>OverallQual</a:t>
            </a:r>
            <a:r>
              <a:rPr lang="en-IN" sz="2000" dirty="0" smtClean="0"/>
              <a:t> 0.789185 </a:t>
            </a:r>
          </a:p>
          <a:p>
            <a:pPr marL="1257300" lvl="2" indent="-342900">
              <a:buFont typeface="Courier New" pitchFamily="49" charset="0"/>
              <a:buChar char="o"/>
            </a:pPr>
            <a:r>
              <a:rPr lang="en-IN" sz="2000" dirty="0" err="1" smtClean="0"/>
              <a:t>GrLivArea</a:t>
            </a:r>
            <a:r>
              <a:rPr lang="en-IN" sz="2000" dirty="0" smtClean="0"/>
              <a:t> 0.707300 </a:t>
            </a:r>
          </a:p>
          <a:p>
            <a:pPr marL="1257300" lvl="2" indent="-342900">
              <a:buFont typeface="Courier New" pitchFamily="49" charset="0"/>
              <a:buChar char="o"/>
            </a:pPr>
            <a:r>
              <a:rPr lang="en-IN" sz="2000" dirty="0" err="1" smtClean="0"/>
              <a:t>GarageCars</a:t>
            </a:r>
            <a:r>
              <a:rPr lang="en-IN" sz="2000" dirty="0" smtClean="0"/>
              <a:t> 0.628329 </a:t>
            </a:r>
          </a:p>
          <a:p>
            <a:pPr marL="1257300" lvl="2" indent="-342900">
              <a:buFont typeface="Courier New" pitchFamily="49" charset="0"/>
              <a:buChar char="o"/>
            </a:pPr>
            <a:r>
              <a:rPr lang="en-IN" sz="2000" dirty="0" err="1" smtClean="0"/>
              <a:t>GarageArea</a:t>
            </a:r>
            <a:r>
              <a:rPr lang="en-IN" sz="2000" dirty="0" smtClean="0"/>
              <a:t> 0.619000 </a:t>
            </a:r>
          </a:p>
          <a:p>
            <a:pPr marL="1257300" lvl="2" indent="-342900">
              <a:buFont typeface="Courier New" pitchFamily="49" charset="0"/>
              <a:buChar char="o"/>
            </a:pPr>
            <a:r>
              <a:rPr lang="en-IN" sz="2000" dirty="0" smtClean="0"/>
              <a:t>... </a:t>
            </a:r>
          </a:p>
          <a:p>
            <a:pPr marL="1257300" lvl="2" indent="-342900">
              <a:buFont typeface="Courier New" pitchFamily="49" charset="0"/>
              <a:buChar char="o"/>
            </a:pPr>
            <a:r>
              <a:rPr lang="en-IN" sz="2000" dirty="0" err="1" smtClean="0"/>
              <a:t>FireplaceQu</a:t>
            </a:r>
            <a:r>
              <a:rPr lang="en-IN" sz="2000" dirty="0" smtClean="0"/>
              <a:t> -0.445910 </a:t>
            </a:r>
          </a:p>
          <a:p>
            <a:pPr marL="1257300" lvl="2" indent="-342900">
              <a:buFont typeface="Courier New" pitchFamily="49" charset="0"/>
              <a:buChar char="o"/>
            </a:pPr>
            <a:r>
              <a:rPr lang="en-IN" sz="2000" dirty="0" err="1" smtClean="0"/>
              <a:t>GarageFinish</a:t>
            </a:r>
            <a:r>
              <a:rPr lang="en-IN" sz="2000" dirty="0" smtClean="0"/>
              <a:t> -0.550624 </a:t>
            </a:r>
          </a:p>
          <a:p>
            <a:pPr marL="1257300" lvl="2" indent="-342900">
              <a:buFont typeface="Courier New" pitchFamily="49" charset="0"/>
              <a:buChar char="o"/>
            </a:pPr>
            <a:r>
              <a:rPr lang="en-IN" sz="2000" dirty="0" err="1" smtClean="0"/>
              <a:t>KitchenQual</a:t>
            </a:r>
            <a:r>
              <a:rPr lang="en-IN" sz="2000" dirty="0" smtClean="0"/>
              <a:t> -0.592468 </a:t>
            </a:r>
          </a:p>
          <a:p>
            <a:pPr marL="1257300" lvl="2" indent="-342900">
              <a:buFont typeface="Courier New" pitchFamily="49" charset="0"/>
              <a:buChar char="o"/>
            </a:pPr>
            <a:r>
              <a:rPr lang="en-IN" sz="2000" dirty="0" err="1" smtClean="0"/>
              <a:t>ExterQual</a:t>
            </a:r>
            <a:r>
              <a:rPr lang="en-IN" sz="2000" dirty="0" smtClean="0"/>
              <a:t> -0.624820 </a:t>
            </a:r>
          </a:p>
          <a:p>
            <a:pPr marL="1257300" lvl="2" indent="-342900">
              <a:buFont typeface="Courier New" pitchFamily="49" charset="0"/>
              <a:buChar char="o"/>
            </a:pPr>
            <a:r>
              <a:rPr lang="en-IN" sz="2000" dirty="0" err="1" smtClean="0"/>
              <a:t>BsmtQual</a:t>
            </a:r>
            <a:r>
              <a:rPr lang="en-IN" sz="2000" dirty="0" smtClean="0"/>
              <a:t> -0.628798</a:t>
            </a:r>
          </a:p>
          <a:p>
            <a:pPr marL="1257300" lvl="2" indent="-342900">
              <a:buFont typeface="Courier New" pitchFamily="49" charset="0"/>
              <a:buChar char="o"/>
            </a:pPr>
            <a:endParaRPr lang="en-IN" sz="2000" dirty="0"/>
          </a:p>
          <a:p>
            <a:pPr marL="285750" indent="-285750">
              <a:buFont typeface="Arial" pitchFamily="34" charset="0"/>
              <a:buChar char="•"/>
            </a:pPr>
            <a:r>
              <a:rPr lang="en-IN" dirty="0" err="1" smtClean="0"/>
              <a:t>OverallQual</a:t>
            </a:r>
            <a:r>
              <a:rPr lang="en-IN" dirty="0" smtClean="0"/>
              <a:t> is 78% positively correlated to ‘Sale Price’</a:t>
            </a:r>
          </a:p>
          <a:p>
            <a:pPr marL="285750" indent="-285750">
              <a:buFont typeface="Arial" pitchFamily="34" charset="0"/>
              <a:buChar char="•"/>
            </a:pPr>
            <a:r>
              <a:rPr lang="en-IN" dirty="0" err="1" smtClean="0"/>
              <a:t>GrLivArea</a:t>
            </a:r>
            <a:r>
              <a:rPr lang="en-IN" dirty="0" smtClean="0"/>
              <a:t> is 70% </a:t>
            </a:r>
            <a:r>
              <a:rPr lang="en-IN" dirty="0" smtClean="0"/>
              <a:t>positively correlated to ‘Sale Price’</a:t>
            </a:r>
          </a:p>
          <a:p>
            <a:pPr marL="285750" indent="-285750">
              <a:buFont typeface="Arial" pitchFamily="34" charset="0"/>
              <a:buChar char="•"/>
            </a:pPr>
            <a:r>
              <a:rPr lang="en-IN" dirty="0" err="1" smtClean="0"/>
              <a:t>GarageCars</a:t>
            </a:r>
            <a:r>
              <a:rPr lang="en-IN" dirty="0" smtClean="0"/>
              <a:t> is 62% </a:t>
            </a:r>
            <a:r>
              <a:rPr lang="en-IN" dirty="0" smtClean="0"/>
              <a:t>positively correlated to ‘Sale Price’</a:t>
            </a:r>
          </a:p>
          <a:p>
            <a:pPr marL="285750" indent="-285750">
              <a:buFont typeface="Arial" pitchFamily="34" charset="0"/>
              <a:buChar char="•"/>
            </a:pPr>
            <a:r>
              <a:rPr lang="en-IN" dirty="0" err="1" smtClean="0"/>
              <a:t>GarageArea</a:t>
            </a:r>
            <a:r>
              <a:rPr lang="en-IN" dirty="0" smtClean="0"/>
              <a:t> is 61% </a:t>
            </a:r>
            <a:r>
              <a:rPr lang="en-IN" dirty="0" smtClean="0"/>
              <a:t>positively correlated to ‘Sale Price’</a:t>
            </a:r>
          </a:p>
          <a:p>
            <a:pPr marL="285750" indent="-285750">
              <a:buFont typeface="Arial" pitchFamily="34" charset="0"/>
              <a:buChar char="•"/>
            </a:pPr>
            <a:r>
              <a:rPr lang="en-IN" dirty="0" smtClean="0"/>
              <a:t>Fireplace is 44% negatively correlated to ‘Sale Price’</a:t>
            </a:r>
          </a:p>
          <a:p>
            <a:pPr marL="285750" indent="-285750">
              <a:buFont typeface="Arial" pitchFamily="34" charset="0"/>
              <a:buChar char="•"/>
            </a:pPr>
            <a:r>
              <a:rPr lang="en-IN" dirty="0" err="1" smtClean="0"/>
              <a:t>GarageFinish</a:t>
            </a:r>
            <a:r>
              <a:rPr lang="en-IN" dirty="0" smtClean="0"/>
              <a:t> is 55% negatively correlated to ‘Sale Price’</a:t>
            </a:r>
          </a:p>
          <a:p>
            <a:pPr marL="285750" indent="-285750">
              <a:buFont typeface="Arial" pitchFamily="34" charset="0"/>
              <a:buChar char="•"/>
            </a:pPr>
            <a:r>
              <a:rPr lang="en-IN" dirty="0" err="1" smtClean="0"/>
              <a:t>KitchenQual</a:t>
            </a:r>
            <a:r>
              <a:rPr lang="en-IN" dirty="0" smtClean="0"/>
              <a:t> is 59% negatively correlated to ‘Sale Price’</a:t>
            </a:r>
          </a:p>
          <a:p>
            <a:pPr marL="285750" indent="-285750">
              <a:buFont typeface="Arial" pitchFamily="34" charset="0"/>
              <a:buChar char="•"/>
            </a:pPr>
            <a:r>
              <a:rPr lang="en-IN" dirty="0" err="1" smtClean="0"/>
              <a:t>ExterQual</a:t>
            </a:r>
            <a:r>
              <a:rPr lang="en-IN" dirty="0" smtClean="0"/>
              <a:t> and </a:t>
            </a:r>
            <a:r>
              <a:rPr lang="en-IN" dirty="0" err="1" smtClean="0"/>
              <a:t>BsmtQual</a:t>
            </a:r>
            <a:r>
              <a:rPr lang="en-IN" dirty="0" smtClean="0"/>
              <a:t> is 62% </a:t>
            </a:r>
            <a:r>
              <a:rPr lang="en-IN" dirty="0" smtClean="0"/>
              <a:t>negatively correlated to ‘Sale Price’</a:t>
            </a:r>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836193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marL="285750" indent="-285750">
              <a:buFont typeface="Arial" pitchFamily="34" charset="0"/>
              <a:buChar char="•"/>
            </a:pPr>
            <a:r>
              <a:rPr lang="en-IN" sz="2800" dirty="0" smtClean="0"/>
              <a:t>Visualizing outliers using boxplot method-</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50000"/>
          <a:stretch/>
        </p:blipFill>
        <p:spPr>
          <a:xfrm>
            <a:off x="0" y="523220"/>
            <a:ext cx="9144000" cy="6334780"/>
          </a:xfrm>
          <a:prstGeom prst="rect">
            <a:avLst/>
          </a:prstGeom>
        </p:spPr>
      </p:pic>
    </p:spTree>
    <p:extLst>
      <p:ext uri="{BB962C8B-B14F-4D97-AF65-F5344CB8AC3E}">
        <p14:creationId xmlns:p14="http://schemas.microsoft.com/office/powerpoint/2010/main" val="3952252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0997"/>
            <a:ext cx="1979712" cy="5078313"/>
          </a:xfrm>
          <a:prstGeom prst="rect">
            <a:avLst/>
          </a:prstGeom>
        </p:spPr>
        <p:txBody>
          <a:bodyPr wrap="square">
            <a:spAutoFit/>
          </a:bodyPr>
          <a:lstStyle/>
          <a:p>
            <a:pPr marL="285750" indent="-285750">
              <a:buFont typeface="Arial" pitchFamily="34" charset="0"/>
              <a:buChar char="•"/>
            </a:pPr>
            <a:r>
              <a:rPr lang="en-IN" dirty="0" smtClean="0"/>
              <a:t>Id</a:t>
            </a:r>
          </a:p>
          <a:p>
            <a:pPr marL="285750" indent="-285750">
              <a:buFont typeface="Arial" pitchFamily="34" charset="0"/>
              <a:buChar char="•"/>
            </a:pPr>
            <a:r>
              <a:rPr lang="en-IN" dirty="0" err="1" smtClean="0"/>
              <a:t>MSSubClass</a:t>
            </a:r>
            <a:endParaRPr lang="en-IN" dirty="0" smtClean="0"/>
          </a:p>
          <a:p>
            <a:pPr marL="285750" indent="-285750">
              <a:buFont typeface="Arial" pitchFamily="34" charset="0"/>
              <a:buChar char="•"/>
            </a:pPr>
            <a:r>
              <a:rPr lang="en-IN" dirty="0" err="1" smtClean="0"/>
              <a:t>MSZoning</a:t>
            </a:r>
            <a:endParaRPr lang="en-IN" dirty="0" smtClean="0"/>
          </a:p>
          <a:p>
            <a:pPr marL="285750" indent="-285750">
              <a:buFont typeface="Arial" pitchFamily="34" charset="0"/>
              <a:buChar char="•"/>
            </a:pPr>
            <a:r>
              <a:rPr lang="en-IN" dirty="0" err="1" smtClean="0"/>
              <a:t>LotFrontage</a:t>
            </a:r>
            <a:endParaRPr lang="en-IN" dirty="0" smtClean="0"/>
          </a:p>
          <a:p>
            <a:pPr marL="285750" indent="-285750">
              <a:buFont typeface="Arial" pitchFamily="34" charset="0"/>
              <a:buChar char="•"/>
            </a:pPr>
            <a:r>
              <a:rPr lang="en-IN" dirty="0" err="1" smtClean="0"/>
              <a:t>LotArea</a:t>
            </a:r>
            <a:endParaRPr lang="en-IN" dirty="0" smtClean="0"/>
          </a:p>
          <a:p>
            <a:pPr marL="285750" indent="-285750">
              <a:buFont typeface="Arial" pitchFamily="34" charset="0"/>
              <a:buChar char="•"/>
            </a:pPr>
            <a:r>
              <a:rPr lang="en-IN" dirty="0" smtClean="0"/>
              <a:t>Street</a:t>
            </a:r>
          </a:p>
          <a:p>
            <a:pPr marL="285750" indent="-285750">
              <a:buFont typeface="Arial" pitchFamily="34" charset="0"/>
              <a:buChar char="•"/>
            </a:pPr>
            <a:r>
              <a:rPr lang="en-IN" dirty="0" smtClean="0"/>
              <a:t>Alley</a:t>
            </a:r>
          </a:p>
          <a:p>
            <a:pPr marL="285750" indent="-285750">
              <a:buFont typeface="Arial" pitchFamily="34" charset="0"/>
              <a:buChar char="•"/>
            </a:pPr>
            <a:r>
              <a:rPr lang="en-IN" dirty="0" err="1" smtClean="0"/>
              <a:t>LotShape</a:t>
            </a:r>
            <a:endParaRPr lang="en-IN" dirty="0" smtClean="0"/>
          </a:p>
          <a:p>
            <a:pPr marL="285750" indent="-285750">
              <a:buFont typeface="Arial" pitchFamily="34" charset="0"/>
              <a:buChar char="•"/>
            </a:pPr>
            <a:r>
              <a:rPr lang="en-IN" dirty="0" err="1" smtClean="0"/>
              <a:t>LandContour</a:t>
            </a:r>
            <a:endParaRPr lang="en-IN" dirty="0" smtClean="0"/>
          </a:p>
          <a:p>
            <a:pPr marL="285750" indent="-285750">
              <a:buFont typeface="Arial" pitchFamily="34" charset="0"/>
              <a:buChar char="•"/>
            </a:pPr>
            <a:r>
              <a:rPr lang="en-IN" dirty="0" smtClean="0"/>
              <a:t>Utilities</a:t>
            </a:r>
          </a:p>
          <a:p>
            <a:pPr marL="285750" indent="-285750">
              <a:buFont typeface="Arial" pitchFamily="34" charset="0"/>
              <a:buChar char="•"/>
            </a:pPr>
            <a:r>
              <a:rPr lang="en-IN" dirty="0" err="1" smtClean="0"/>
              <a:t>LotConfig</a:t>
            </a:r>
            <a:endParaRPr lang="en-IN" dirty="0" smtClean="0"/>
          </a:p>
          <a:p>
            <a:pPr marL="285750" indent="-285750">
              <a:buFont typeface="Arial" pitchFamily="34" charset="0"/>
              <a:buChar char="•"/>
            </a:pPr>
            <a:r>
              <a:rPr lang="en-IN" dirty="0" err="1" smtClean="0"/>
              <a:t>LandSlope</a:t>
            </a:r>
            <a:endParaRPr lang="en-IN" dirty="0" smtClean="0"/>
          </a:p>
          <a:p>
            <a:pPr marL="285750" indent="-285750">
              <a:buFont typeface="Arial" pitchFamily="34" charset="0"/>
              <a:buChar char="•"/>
            </a:pPr>
            <a:r>
              <a:rPr lang="en-IN" dirty="0" err="1" smtClean="0"/>
              <a:t>Neighborhood</a:t>
            </a:r>
            <a:endParaRPr lang="en-IN" dirty="0" smtClean="0"/>
          </a:p>
          <a:p>
            <a:pPr marL="285750" indent="-285750">
              <a:buFont typeface="Arial" pitchFamily="34" charset="0"/>
              <a:buChar char="•"/>
            </a:pPr>
            <a:r>
              <a:rPr lang="en-IN" dirty="0" smtClean="0"/>
              <a:t>Condition1</a:t>
            </a:r>
          </a:p>
          <a:p>
            <a:pPr marL="285750" indent="-285750">
              <a:buFont typeface="Arial" pitchFamily="34" charset="0"/>
              <a:buChar char="•"/>
            </a:pPr>
            <a:r>
              <a:rPr lang="en-IN" dirty="0" smtClean="0"/>
              <a:t>Condition2</a:t>
            </a:r>
          </a:p>
          <a:p>
            <a:pPr marL="285750" indent="-285750">
              <a:buFont typeface="Arial" pitchFamily="34" charset="0"/>
              <a:buChar char="•"/>
            </a:pPr>
            <a:r>
              <a:rPr lang="en-IN" dirty="0" err="1" smtClean="0"/>
              <a:t>BldgType</a:t>
            </a:r>
            <a:endParaRPr lang="en-IN" dirty="0" smtClean="0"/>
          </a:p>
          <a:p>
            <a:pPr marL="285750" indent="-285750">
              <a:buFont typeface="Arial" pitchFamily="34" charset="0"/>
              <a:buChar char="•"/>
            </a:pPr>
            <a:r>
              <a:rPr lang="en-IN" dirty="0" err="1" smtClean="0"/>
              <a:t>HouseStyle</a:t>
            </a:r>
            <a:endParaRPr lang="en-IN" dirty="0" smtClean="0"/>
          </a:p>
          <a:p>
            <a:pPr marL="285750" indent="-285750">
              <a:buFont typeface="Arial" pitchFamily="34" charset="0"/>
              <a:buChar char="•"/>
            </a:pPr>
            <a:r>
              <a:rPr lang="en-IN" dirty="0" err="1" smtClean="0"/>
              <a:t>OverallQual</a:t>
            </a:r>
            <a:endParaRPr lang="en-IN" dirty="0" smtClean="0"/>
          </a:p>
        </p:txBody>
      </p:sp>
      <p:sp>
        <p:nvSpPr>
          <p:cNvPr id="3" name="TextBox 2"/>
          <p:cNvSpPr txBox="1"/>
          <p:nvPr/>
        </p:nvSpPr>
        <p:spPr>
          <a:xfrm>
            <a:off x="1979712" y="0"/>
            <a:ext cx="3096344" cy="6186309"/>
          </a:xfrm>
          <a:prstGeom prst="rect">
            <a:avLst/>
          </a:prstGeom>
          <a:noFill/>
        </p:spPr>
        <p:txBody>
          <a:bodyPr wrap="square" rtlCol="0">
            <a:spAutoFit/>
          </a:bodyPr>
          <a:lstStyle/>
          <a:p>
            <a:pPr marL="285750" indent="-285750">
              <a:buFont typeface="Arial" pitchFamily="34" charset="0"/>
              <a:buChar char="•"/>
            </a:pPr>
            <a:r>
              <a:rPr lang="en-IN" dirty="0" err="1" smtClean="0"/>
              <a:t>OverallCond</a:t>
            </a:r>
            <a:endParaRPr lang="en-IN" dirty="0" smtClean="0"/>
          </a:p>
          <a:p>
            <a:pPr marL="285750" indent="-285750">
              <a:buFont typeface="Arial" pitchFamily="34" charset="0"/>
              <a:buChar char="•"/>
            </a:pPr>
            <a:r>
              <a:rPr lang="en-IN" dirty="0" err="1" smtClean="0"/>
              <a:t>YearBuilt</a:t>
            </a:r>
            <a:endParaRPr lang="en-IN" dirty="0" smtClean="0"/>
          </a:p>
          <a:p>
            <a:pPr marL="285750" indent="-285750">
              <a:buFont typeface="Arial" pitchFamily="34" charset="0"/>
              <a:buChar char="•"/>
            </a:pPr>
            <a:r>
              <a:rPr lang="en-IN" dirty="0" err="1" smtClean="0"/>
              <a:t>YearRemodAdd</a:t>
            </a:r>
            <a:endParaRPr lang="en-IN" dirty="0" smtClean="0"/>
          </a:p>
          <a:p>
            <a:pPr marL="285750" indent="-285750">
              <a:buFont typeface="Arial" pitchFamily="34" charset="0"/>
              <a:buChar char="•"/>
            </a:pPr>
            <a:r>
              <a:rPr lang="en-IN" dirty="0" err="1" smtClean="0"/>
              <a:t>RoofStyle</a:t>
            </a:r>
            <a:endParaRPr lang="en-IN" dirty="0" smtClean="0"/>
          </a:p>
          <a:p>
            <a:pPr marL="285750" indent="-285750">
              <a:buFont typeface="Arial" pitchFamily="34" charset="0"/>
              <a:buChar char="•"/>
            </a:pPr>
            <a:r>
              <a:rPr lang="en-IN" dirty="0" err="1" smtClean="0"/>
              <a:t>RoofMatl</a:t>
            </a:r>
            <a:endParaRPr lang="en-IN" dirty="0" smtClean="0"/>
          </a:p>
          <a:p>
            <a:pPr marL="285750" indent="-285750">
              <a:buFont typeface="Arial" pitchFamily="34" charset="0"/>
              <a:buChar char="•"/>
            </a:pPr>
            <a:r>
              <a:rPr lang="en-IN" dirty="0" smtClean="0"/>
              <a:t>Exterior1st</a:t>
            </a:r>
          </a:p>
          <a:p>
            <a:pPr marL="285750" indent="-285750">
              <a:buFont typeface="Arial" pitchFamily="34" charset="0"/>
              <a:buChar char="•"/>
            </a:pPr>
            <a:r>
              <a:rPr lang="en-IN" dirty="0" smtClean="0"/>
              <a:t>Exterior2nd</a:t>
            </a:r>
          </a:p>
          <a:p>
            <a:pPr marL="285750" indent="-285750">
              <a:buFont typeface="Arial" pitchFamily="34" charset="0"/>
              <a:buChar char="•"/>
            </a:pPr>
            <a:r>
              <a:rPr lang="en-IN" dirty="0" err="1" smtClean="0"/>
              <a:t>MasVnrType</a:t>
            </a:r>
            <a:endParaRPr lang="en-IN" dirty="0" smtClean="0"/>
          </a:p>
          <a:p>
            <a:pPr marL="285750" indent="-285750">
              <a:buFont typeface="Arial" pitchFamily="34" charset="0"/>
              <a:buChar char="•"/>
            </a:pPr>
            <a:r>
              <a:rPr lang="en-IN" dirty="0" err="1" smtClean="0"/>
              <a:t>MasVnrArea</a:t>
            </a:r>
            <a:endParaRPr lang="en-IN" dirty="0" smtClean="0"/>
          </a:p>
          <a:p>
            <a:pPr marL="285750" indent="-285750">
              <a:buFont typeface="Arial" pitchFamily="34" charset="0"/>
              <a:buChar char="•"/>
            </a:pPr>
            <a:r>
              <a:rPr lang="en-IN" dirty="0" err="1" smtClean="0"/>
              <a:t>ExterQual</a:t>
            </a:r>
            <a:endParaRPr lang="en-IN" dirty="0" smtClean="0"/>
          </a:p>
          <a:p>
            <a:pPr marL="285750" indent="-285750">
              <a:buFont typeface="Arial" pitchFamily="34" charset="0"/>
              <a:buChar char="•"/>
            </a:pPr>
            <a:r>
              <a:rPr lang="en-IN" dirty="0" err="1" smtClean="0"/>
              <a:t>ExterCond</a:t>
            </a:r>
            <a:endParaRPr lang="en-IN" dirty="0" smtClean="0"/>
          </a:p>
          <a:p>
            <a:pPr marL="285750" indent="-285750">
              <a:buFont typeface="Arial" pitchFamily="34" charset="0"/>
              <a:buChar char="•"/>
            </a:pPr>
            <a:r>
              <a:rPr lang="en-IN" dirty="0" smtClean="0"/>
              <a:t>Foundation</a:t>
            </a:r>
          </a:p>
          <a:p>
            <a:pPr marL="285750" indent="-285750">
              <a:buFont typeface="Arial" pitchFamily="34" charset="0"/>
              <a:buChar char="•"/>
            </a:pPr>
            <a:r>
              <a:rPr lang="en-IN" dirty="0" err="1" smtClean="0"/>
              <a:t>BsmtQual</a:t>
            </a:r>
            <a:endParaRPr lang="en-IN" dirty="0" smtClean="0"/>
          </a:p>
          <a:p>
            <a:pPr marL="285750" indent="-285750">
              <a:buFont typeface="Arial" pitchFamily="34" charset="0"/>
              <a:buChar char="•"/>
            </a:pPr>
            <a:r>
              <a:rPr lang="en-IN" dirty="0" err="1" smtClean="0"/>
              <a:t>BsmtCond</a:t>
            </a:r>
            <a:endParaRPr lang="en-IN" dirty="0" smtClean="0"/>
          </a:p>
          <a:p>
            <a:pPr marL="285750" indent="-285750">
              <a:buFont typeface="Arial" pitchFamily="34" charset="0"/>
              <a:buChar char="•"/>
            </a:pPr>
            <a:r>
              <a:rPr lang="en-IN" dirty="0" err="1" smtClean="0"/>
              <a:t>BsmtExposure</a:t>
            </a:r>
            <a:endParaRPr lang="en-IN" dirty="0" smtClean="0"/>
          </a:p>
          <a:p>
            <a:pPr marL="285750" indent="-285750">
              <a:buFont typeface="Arial" pitchFamily="34" charset="0"/>
              <a:buChar char="•"/>
            </a:pPr>
            <a:r>
              <a:rPr lang="en-IN" dirty="0" smtClean="0"/>
              <a:t>BsmtFinType1</a:t>
            </a:r>
          </a:p>
          <a:p>
            <a:pPr marL="285750" indent="-285750">
              <a:buFont typeface="Arial" pitchFamily="34" charset="0"/>
              <a:buChar char="•"/>
            </a:pPr>
            <a:r>
              <a:rPr lang="en-IN" dirty="0" smtClean="0"/>
              <a:t>BsmtFinSF1</a:t>
            </a:r>
          </a:p>
          <a:p>
            <a:pPr marL="285750" indent="-285750">
              <a:buFont typeface="Arial" pitchFamily="34" charset="0"/>
              <a:buChar char="•"/>
            </a:pPr>
            <a:r>
              <a:rPr lang="en-IN" dirty="0" smtClean="0"/>
              <a:t>BsmtFinType2</a:t>
            </a:r>
          </a:p>
          <a:p>
            <a:pPr marL="285750" indent="-285750">
              <a:buFont typeface="Arial" pitchFamily="34" charset="0"/>
              <a:buChar char="•"/>
            </a:pPr>
            <a:r>
              <a:rPr lang="en-IN" dirty="0" smtClean="0"/>
              <a:t>BsmtFinSF2</a:t>
            </a:r>
          </a:p>
          <a:p>
            <a:pPr marL="285750" indent="-285750">
              <a:buFont typeface="Arial" pitchFamily="34" charset="0"/>
              <a:buChar char="•"/>
            </a:pPr>
            <a:r>
              <a:rPr lang="en-IN" dirty="0" err="1" smtClean="0"/>
              <a:t>BsmtUnfSF</a:t>
            </a:r>
            <a:endParaRPr lang="en-IN" dirty="0" smtClean="0"/>
          </a:p>
          <a:p>
            <a:pPr marL="285750" indent="-285750">
              <a:buFont typeface="Arial" pitchFamily="34" charset="0"/>
              <a:buChar char="•"/>
            </a:pPr>
            <a:r>
              <a:rPr lang="en-IN" dirty="0" err="1" smtClean="0"/>
              <a:t>TotalBsmtSF</a:t>
            </a:r>
            <a:endParaRPr lang="en-IN" dirty="0" smtClean="0"/>
          </a:p>
          <a:p>
            <a:endParaRPr lang="en-IN" dirty="0"/>
          </a:p>
        </p:txBody>
      </p:sp>
      <p:sp>
        <p:nvSpPr>
          <p:cNvPr id="4" name="TextBox 3"/>
          <p:cNvSpPr txBox="1"/>
          <p:nvPr/>
        </p:nvSpPr>
        <p:spPr>
          <a:xfrm>
            <a:off x="4355976" y="0"/>
            <a:ext cx="3096344" cy="5909310"/>
          </a:xfrm>
          <a:prstGeom prst="rect">
            <a:avLst/>
          </a:prstGeom>
          <a:noFill/>
        </p:spPr>
        <p:txBody>
          <a:bodyPr wrap="square" rtlCol="0">
            <a:spAutoFit/>
          </a:bodyPr>
          <a:lstStyle/>
          <a:p>
            <a:pPr marL="285750" indent="-285750">
              <a:buFont typeface="Arial" pitchFamily="34" charset="0"/>
              <a:buChar char="•"/>
            </a:pPr>
            <a:r>
              <a:rPr lang="en-IN" dirty="0" smtClean="0"/>
              <a:t>Heating</a:t>
            </a:r>
          </a:p>
          <a:p>
            <a:pPr marL="285750" indent="-285750">
              <a:buFont typeface="Arial" pitchFamily="34" charset="0"/>
              <a:buChar char="•"/>
            </a:pPr>
            <a:r>
              <a:rPr lang="en-IN" dirty="0" err="1" smtClean="0"/>
              <a:t>HeatingQC</a:t>
            </a:r>
            <a:endParaRPr lang="en-IN" dirty="0" smtClean="0"/>
          </a:p>
          <a:p>
            <a:pPr marL="285750" indent="-285750">
              <a:buFont typeface="Arial" pitchFamily="34" charset="0"/>
              <a:buChar char="•"/>
            </a:pPr>
            <a:r>
              <a:rPr lang="en-IN" dirty="0" err="1" smtClean="0"/>
              <a:t>CentralAir</a:t>
            </a:r>
            <a:endParaRPr lang="en-IN" dirty="0" smtClean="0"/>
          </a:p>
          <a:p>
            <a:pPr marL="285750" indent="-285750">
              <a:buFont typeface="Arial" pitchFamily="34" charset="0"/>
              <a:buChar char="•"/>
            </a:pPr>
            <a:r>
              <a:rPr lang="en-IN" dirty="0" smtClean="0"/>
              <a:t>Electrical</a:t>
            </a:r>
          </a:p>
          <a:p>
            <a:pPr marL="285750" indent="-285750">
              <a:buFont typeface="Arial" pitchFamily="34" charset="0"/>
              <a:buChar char="•"/>
            </a:pPr>
            <a:r>
              <a:rPr lang="en-IN" dirty="0" smtClean="0"/>
              <a:t>1stFlrSF</a:t>
            </a:r>
          </a:p>
          <a:p>
            <a:pPr marL="285750" indent="-285750">
              <a:buFont typeface="Arial" pitchFamily="34" charset="0"/>
              <a:buChar char="•"/>
            </a:pPr>
            <a:r>
              <a:rPr lang="en-IN" dirty="0" smtClean="0"/>
              <a:t>2ndFlrSF</a:t>
            </a:r>
          </a:p>
          <a:p>
            <a:pPr marL="285750" indent="-285750">
              <a:buFont typeface="Arial" pitchFamily="34" charset="0"/>
              <a:buChar char="•"/>
            </a:pPr>
            <a:r>
              <a:rPr lang="en-IN" dirty="0" err="1" smtClean="0"/>
              <a:t>LowQualFinSF</a:t>
            </a:r>
            <a:endParaRPr lang="en-IN" dirty="0" smtClean="0"/>
          </a:p>
          <a:p>
            <a:pPr marL="285750" indent="-285750">
              <a:buFont typeface="Arial" pitchFamily="34" charset="0"/>
              <a:buChar char="•"/>
            </a:pPr>
            <a:r>
              <a:rPr lang="en-IN" dirty="0" err="1" smtClean="0"/>
              <a:t>GrLivArea</a:t>
            </a:r>
            <a:endParaRPr lang="en-IN" dirty="0" smtClean="0"/>
          </a:p>
          <a:p>
            <a:pPr marL="285750" indent="-285750">
              <a:buFont typeface="Arial" pitchFamily="34" charset="0"/>
              <a:buChar char="•"/>
            </a:pPr>
            <a:r>
              <a:rPr lang="en-IN" dirty="0" err="1" smtClean="0"/>
              <a:t>BsmtFullBath</a:t>
            </a:r>
            <a:endParaRPr lang="en-IN" dirty="0" smtClean="0"/>
          </a:p>
          <a:p>
            <a:pPr marL="285750" indent="-285750">
              <a:buFont typeface="Arial" pitchFamily="34" charset="0"/>
              <a:buChar char="•"/>
            </a:pPr>
            <a:r>
              <a:rPr lang="en-IN" dirty="0" err="1" smtClean="0"/>
              <a:t>BsmtHalfBath</a:t>
            </a:r>
            <a:endParaRPr lang="en-IN" dirty="0" smtClean="0"/>
          </a:p>
          <a:p>
            <a:pPr marL="285750" indent="-285750">
              <a:buFont typeface="Arial" pitchFamily="34" charset="0"/>
              <a:buChar char="•"/>
            </a:pPr>
            <a:r>
              <a:rPr lang="en-IN" dirty="0" err="1" smtClean="0"/>
              <a:t>FullBath</a:t>
            </a:r>
            <a:endParaRPr lang="en-IN" dirty="0" smtClean="0"/>
          </a:p>
          <a:p>
            <a:pPr marL="285750" indent="-285750">
              <a:buFont typeface="Arial" pitchFamily="34" charset="0"/>
              <a:buChar char="•"/>
            </a:pPr>
            <a:r>
              <a:rPr lang="en-IN" dirty="0" err="1" smtClean="0"/>
              <a:t>HalfBath</a:t>
            </a:r>
            <a:endParaRPr lang="en-IN" dirty="0" smtClean="0"/>
          </a:p>
          <a:p>
            <a:pPr marL="285750" indent="-285750">
              <a:buFont typeface="Arial" pitchFamily="34" charset="0"/>
              <a:buChar char="•"/>
            </a:pPr>
            <a:r>
              <a:rPr lang="en-IN" dirty="0" err="1" smtClean="0"/>
              <a:t>BedroomAbvGr</a:t>
            </a:r>
            <a:endParaRPr lang="en-IN" dirty="0" smtClean="0"/>
          </a:p>
          <a:p>
            <a:pPr marL="285750" indent="-285750">
              <a:buFont typeface="Arial" pitchFamily="34" charset="0"/>
              <a:buChar char="•"/>
            </a:pPr>
            <a:r>
              <a:rPr lang="en-IN" dirty="0" err="1" smtClean="0"/>
              <a:t>KitchenAbvGr</a:t>
            </a:r>
            <a:endParaRPr lang="en-IN" dirty="0" smtClean="0"/>
          </a:p>
          <a:p>
            <a:pPr marL="285750" indent="-285750">
              <a:buFont typeface="Arial" pitchFamily="34" charset="0"/>
              <a:buChar char="•"/>
            </a:pPr>
            <a:r>
              <a:rPr lang="en-IN" dirty="0" err="1" smtClean="0"/>
              <a:t>KitchenQual</a:t>
            </a:r>
            <a:endParaRPr lang="en-IN" dirty="0" smtClean="0"/>
          </a:p>
          <a:p>
            <a:pPr marL="285750" indent="-285750">
              <a:buFont typeface="Arial" pitchFamily="34" charset="0"/>
              <a:buChar char="•"/>
            </a:pPr>
            <a:r>
              <a:rPr lang="en-IN" dirty="0" err="1" smtClean="0"/>
              <a:t>TotRmsAbvGrd</a:t>
            </a:r>
            <a:endParaRPr lang="en-IN" dirty="0" smtClean="0"/>
          </a:p>
          <a:p>
            <a:pPr marL="285750" indent="-285750">
              <a:buFont typeface="Arial" pitchFamily="34" charset="0"/>
              <a:buChar char="•"/>
            </a:pPr>
            <a:r>
              <a:rPr lang="en-IN" dirty="0" smtClean="0"/>
              <a:t>Functional</a:t>
            </a:r>
          </a:p>
          <a:p>
            <a:pPr marL="285750" indent="-285750">
              <a:buFont typeface="Arial" pitchFamily="34" charset="0"/>
              <a:buChar char="•"/>
            </a:pPr>
            <a:r>
              <a:rPr lang="en-IN" dirty="0" smtClean="0"/>
              <a:t>Fireplaces</a:t>
            </a:r>
          </a:p>
          <a:p>
            <a:pPr marL="285750" indent="-285750">
              <a:buFont typeface="Arial" pitchFamily="34" charset="0"/>
              <a:buChar char="•"/>
            </a:pPr>
            <a:r>
              <a:rPr lang="en-IN" dirty="0" err="1" smtClean="0"/>
              <a:t>FireplaceQu</a:t>
            </a:r>
            <a:endParaRPr lang="en-IN" dirty="0" smtClean="0"/>
          </a:p>
          <a:p>
            <a:pPr marL="285750" indent="-285750">
              <a:buFont typeface="Arial" pitchFamily="34" charset="0"/>
              <a:buChar char="•"/>
            </a:pPr>
            <a:r>
              <a:rPr lang="en-IN" dirty="0" err="1" smtClean="0"/>
              <a:t>GarageType</a:t>
            </a:r>
            <a:endParaRPr lang="en-IN" dirty="0" smtClean="0"/>
          </a:p>
          <a:p>
            <a:pPr marL="285750" indent="-285750">
              <a:buFont typeface="Arial" pitchFamily="34" charset="0"/>
              <a:buChar char="•"/>
            </a:pPr>
            <a:r>
              <a:rPr lang="en-IN" dirty="0" err="1" smtClean="0"/>
              <a:t>GarageYrBlt</a:t>
            </a:r>
            <a:endParaRPr lang="en-IN" dirty="0" smtClean="0"/>
          </a:p>
        </p:txBody>
      </p:sp>
      <p:sp>
        <p:nvSpPr>
          <p:cNvPr id="5" name="TextBox 4"/>
          <p:cNvSpPr txBox="1"/>
          <p:nvPr/>
        </p:nvSpPr>
        <p:spPr>
          <a:xfrm>
            <a:off x="6660232" y="0"/>
            <a:ext cx="1872208" cy="5909310"/>
          </a:xfrm>
          <a:prstGeom prst="rect">
            <a:avLst/>
          </a:prstGeom>
          <a:noFill/>
        </p:spPr>
        <p:txBody>
          <a:bodyPr wrap="square" rtlCol="0">
            <a:spAutoFit/>
          </a:bodyPr>
          <a:lstStyle/>
          <a:p>
            <a:pPr marL="285750" indent="-285750">
              <a:buFont typeface="Arial" pitchFamily="34" charset="0"/>
              <a:buChar char="•"/>
            </a:pPr>
            <a:r>
              <a:rPr lang="en-IN" dirty="0" err="1" smtClean="0"/>
              <a:t>GarageFinish</a:t>
            </a:r>
            <a:endParaRPr lang="en-IN" dirty="0" smtClean="0"/>
          </a:p>
          <a:p>
            <a:pPr marL="285750" indent="-285750">
              <a:buFont typeface="Arial" pitchFamily="34" charset="0"/>
              <a:buChar char="•"/>
            </a:pPr>
            <a:r>
              <a:rPr lang="en-IN" dirty="0" err="1" smtClean="0"/>
              <a:t>GarageCars</a:t>
            </a:r>
            <a:endParaRPr lang="en-IN" dirty="0" smtClean="0"/>
          </a:p>
          <a:p>
            <a:pPr marL="285750" indent="-285750">
              <a:buFont typeface="Arial" pitchFamily="34" charset="0"/>
              <a:buChar char="•"/>
            </a:pPr>
            <a:r>
              <a:rPr lang="en-IN" dirty="0" err="1" smtClean="0"/>
              <a:t>GarageArea</a:t>
            </a:r>
            <a:endParaRPr lang="en-IN" dirty="0" smtClean="0"/>
          </a:p>
          <a:p>
            <a:pPr marL="285750" indent="-285750">
              <a:buFont typeface="Arial" pitchFamily="34" charset="0"/>
              <a:buChar char="•"/>
            </a:pPr>
            <a:r>
              <a:rPr lang="en-IN" dirty="0" err="1" smtClean="0"/>
              <a:t>GarageQual</a:t>
            </a:r>
            <a:endParaRPr lang="en-IN" dirty="0" smtClean="0"/>
          </a:p>
          <a:p>
            <a:pPr marL="285750" indent="-285750">
              <a:buFont typeface="Arial" pitchFamily="34" charset="0"/>
              <a:buChar char="•"/>
            </a:pPr>
            <a:r>
              <a:rPr lang="en-IN" dirty="0" err="1" smtClean="0"/>
              <a:t>GarageCond</a:t>
            </a:r>
            <a:endParaRPr lang="en-IN" dirty="0" smtClean="0"/>
          </a:p>
          <a:p>
            <a:pPr marL="285750" indent="-285750">
              <a:buFont typeface="Arial" pitchFamily="34" charset="0"/>
              <a:buChar char="•"/>
            </a:pPr>
            <a:r>
              <a:rPr lang="en-IN" dirty="0" err="1" smtClean="0"/>
              <a:t>PavedDrive</a:t>
            </a:r>
            <a:endParaRPr lang="en-IN" dirty="0" smtClean="0"/>
          </a:p>
          <a:p>
            <a:pPr marL="285750" indent="-285750">
              <a:buFont typeface="Arial" pitchFamily="34" charset="0"/>
              <a:buChar char="•"/>
            </a:pPr>
            <a:r>
              <a:rPr lang="en-IN" dirty="0" err="1" smtClean="0"/>
              <a:t>WoodDeckSF</a:t>
            </a:r>
            <a:endParaRPr lang="en-IN" dirty="0" smtClean="0"/>
          </a:p>
          <a:p>
            <a:pPr marL="285750" indent="-285750">
              <a:buFont typeface="Arial" pitchFamily="34" charset="0"/>
              <a:buChar char="•"/>
            </a:pPr>
            <a:r>
              <a:rPr lang="en-IN" dirty="0" err="1" smtClean="0"/>
              <a:t>OpenPorchSF</a:t>
            </a:r>
            <a:endParaRPr lang="en-IN" dirty="0" smtClean="0"/>
          </a:p>
          <a:p>
            <a:pPr marL="285750" indent="-285750">
              <a:buFont typeface="Arial" pitchFamily="34" charset="0"/>
              <a:buChar char="•"/>
            </a:pPr>
            <a:r>
              <a:rPr lang="en-IN" dirty="0" err="1" smtClean="0"/>
              <a:t>EnclosedPorch</a:t>
            </a:r>
            <a:endParaRPr lang="en-IN" dirty="0" smtClean="0"/>
          </a:p>
          <a:p>
            <a:pPr marL="285750" indent="-285750">
              <a:buFont typeface="Arial" pitchFamily="34" charset="0"/>
              <a:buChar char="•"/>
            </a:pPr>
            <a:r>
              <a:rPr lang="en-IN" dirty="0" smtClean="0"/>
              <a:t>3SsnPorch</a:t>
            </a:r>
            <a:endParaRPr lang="en-IN" dirty="0"/>
          </a:p>
          <a:p>
            <a:pPr marL="285750" indent="-285750">
              <a:buFont typeface="Arial" pitchFamily="34" charset="0"/>
              <a:buChar char="•"/>
            </a:pPr>
            <a:r>
              <a:rPr lang="en-IN" dirty="0" err="1" smtClean="0"/>
              <a:t>ScreenPorch</a:t>
            </a:r>
            <a:endParaRPr lang="en-IN" dirty="0" smtClean="0"/>
          </a:p>
          <a:p>
            <a:pPr marL="285750" indent="-285750">
              <a:buFont typeface="Arial" pitchFamily="34" charset="0"/>
              <a:buChar char="•"/>
            </a:pPr>
            <a:r>
              <a:rPr lang="en-IN" dirty="0" err="1" smtClean="0"/>
              <a:t>PoolArea</a:t>
            </a:r>
            <a:endParaRPr lang="en-IN" dirty="0" smtClean="0"/>
          </a:p>
          <a:p>
            <a:pPr marL="285750" indent="-285750">
              <a:buFont typeface="Arial" pitchFamily="34" charset="0"/>
              <a:buChar char="•"/>
            </a:pPr>
            <a:r>
              <a:rPr lang="en-IN" dirty="0" err="1" smtClean="0"/>
              <a:t>PoolQC</a:t>
            </a:r>
            <a:endParaRPr lang="en-IN" dirty="0" smtClean="0"/>
          </a:p>
          <a:p>
            <a:pPr marL="285750" indent="-285750">
              <a:buFont typeface="Arial" pitchFamily="34" charset="0"/>
              <a:buChar char="•"/>
            </a:pPr>
            <a:r>
              <a:rPr lang="en-IN" dirty="0" smtClean="0"/>
              <a:t>Fence</a:t>
            </a:r>
          </a:p>
          <a:p>
            <a:pPr marL="285750" indent="-285750">
              <a:buFont typeface="Arial" pitchFamily="34" charset="0"/>
              <a:buChar char="•"/>
            </a:pPr>
            <a:r>
              <a:rPr lang="en-IN" dirty="0" err="1" smtClean="0"/>
              <a:t>MiscFeature</a:t>
            </a:r>
            <a:endParaRPr lang="en-IN" dirty="0" smtClean="0"/>
          </a:p>
          <a:p>
            <a:pPr marL="285750" indent="-285750">
              <a:buFont typeface="Arial" pitchFamily="34" charset="0"/>
              <a:buChar char="•"/>
            </a:pPr>
            <a:r>
              <a:rPr lang="en-IN" dirty="0" err="1" smtClean="0"/>
              <a:t>MiscVal</a:t>
            </a:r>
            <a:endParaRPr lang="en-IN" dirty="0"/>
          </a:p>
          <a:p>
            <a:pPr marL="285750" indent="-285750">
              <a:buFont typeface="Arial" pitchFamily="34" charset="0"/>
              <a:buChar char="•"/>
            </a:pPr>
            <a:r>
              <a:rPr lang="en-IN" dirty="0" err="1" smtClean="0"/>
              <a:t>MoSold</a:t>
            </a:r>
            <a:endParaRPr lang="en-IN" dirty="0"/>
          </a:p>
          <a:p>
            <a:pPr marL="285750" indent="-285750">
              <a:buFont typeface="Arial" pitchFamily="34" charset="0"/>
              <a:buChar char="•"/>
            </a:pPr>
            <a:r>
              <a:rPr lang="en-IN" dirty="0" err="1" smtClean="0"/>
              <a:t>YrSold</a:t>
            </a:r>
            <a:endParaRPr lang="en-IN" dirty="0"/>
          </a:p>
          <a:p>
            <a:pPr marL="285750" indent="-285750">
              <a:buFont typeface="Arial" pitchFamily="34" charset="0"/>
              <a:buChar char="•"/>
            </a:pPr>
            <a:r>
              <a:rPr lang="en-IN" dirty="0" err="1" smtClean="0"/>
              <a:t>SaleType</a:t>
            </a:r>
            <a:endParaRPr lang="en-IN" dirty="0"/>
          </a:p>
          <a:p>
            <a:pPr marL="285750" indent="-285750">
              <a:buFont typeface="Arial" pitchFamily="34" charset="0"/>
              <a:buChar char="•"/>
            </a:pPr>
            <a:r>
              <a:rPr lang="en-IN" dirty="0" err="1" smtClean="0"/>
              <a:t>SaleCondition</a:t>
            </a:r>
            <a:endParaRPr lang="en-IN" dirty="0"/>
          </a:p>
          <a:p>
            <a:pPr marL="285750" indent="-285750">
              <a:buFont typeface="Arial" pitchFamily="34" charset="0"/>
              <a:buChar char="•"/>
            </a:pPr>
            <a:r>
              <a:rPr lang="en-IN" dirty="0" err="1" smtClean="0"/>
              <a:t>SalePrice</a:t>
            </a:r>
            <a:endParaRPr lang="en-IN" dirty="0"/>
          </a:p>
        </p:txBody>
      </p:sp>
    </p:spTree>
    <p:extLst>
      <p:ext uri="{BB962C8B-B14F-4D97-AF65-F5344CB8AC3E}">
        <p14:creationId xmlns:p14="http://schemas.microsoft.com/office/powerpoint/2010/main" val="472447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051"/>
          <a:stretch/>
        </p:blipFill>
        <p:spPr>
          <a:xfrm>
            <a:off x="0" y="0"/>
            <a:ext cx="9144000" cy="6858000"/>
          </a:xfrm>
          <a:prstGeom prst="rect">
            <a:avLst/>
          </a:prstGeom>
        </p:spPr>
      </p:pic>
    </p:spTree>
    <p:extLst>
      <p:ext uri="{BB962C8B-B14F-4D97-AF65-F5344CB8AC3E}">
        <p14:creationId xmlns:p14="http://schemas.microsoft.com/office/powerpoint/2010/main" val="12953089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63503" cy="4832092"/>
          </a:xfrm>
          <a:prstGeom prst="rect">
            <a:avLst/>
          </a:prstGeom>
        </p:spPr>
        <p:txBody>
          <a:bodyPr wrap="square">
            <a:spAutoFit/>
          </a:bodyPr>
          <a:lstStyle/>
          <a:p>
            <a:pPr marL="285750" indent="-285750">
              <a:buFont typeface="Arial" pitchFamily="34" charset="0"/>
              <a:buChar char="•"/>
            </a:pPr>
            <a:r>
              <a:rPr lang="en-IN" sz="2800" dirty="0" smtClean="0"/>
              <a:t>Removing</a:t>
            </a:r>
            <a:r>
              <a:rPr lang="en-IN" sz="2800" dirty="0" smtClean="0"/>
              <a:t> outliers using </a:t>
            </a:r>
            <a:r>
              <a:rPr lang="en-IN" sz="2800" dirty="0" err="1" smtClean="0"/>
              <a:t>zscore</a:t>
            </a:r>
            <a:r>
              <a:rPr lang="en-IN" sz="2800" dirty="0" smtClean="0"/>
              <a:t> method-</a:t>
            </a:r>
          </a:p>
          <a:p>
            <a:r>
              <a:rPr lang="en-IN" sz="2800" dirty="0" smtClean="0">
                <a:solidFill>
                  <a:schemeClr val="accent1"/>
                </a:solidFill>
              </a:rPr>
              <a:t>   			</a:t>
            </a:r>
            <a:r>
              <a:rPr lang="en-IN" sz="2800" dirty="0" smtClean="0">
                <a:solidFill>
                  <a:schemeClr val="tx2"/>
                </a:solidFill>
              </a:rPr>
              <a:t>On removing the outliers the data loss is 62.58%, which is not acceptable, hence outliers are tolerated</a:t>
            </a:r>
          </a:p>
          <a:p>
            <a:endParaRPr lang="en-IN" sz="2800" dirty="0" smtClean="0">
              <a:solidFill>
                <a:schemeClr val="accent1"/>
              </a:solidFill>
            </a:endParaRPr>
          </a:p>
          <a:p>
            <a:endParaRPr lang="en-IN" sz="2800" dirty="0">
              <a:solidFill>
                <a:schemeClr val="accent1"/>
              </a:solidFill>
            </a:endParaRPr>
          </a:p>
          <a:p>
            <a:endParaRPr lang="en-IN" sz="2800" dirty="0">
              <a:solidFill>
                <a:schemeClr val="accent1"/>
              </a:solidFill>
            </a:endParaRPr>
          </a:p>
          <a:p>
            <a:pPr marL="457200" indent="-457200">
              <a:buFont typeface="Arial" pitchFamily="34" charset="0"/>
              <a:buChar char="•"/>
            </a:pPr>
            <a:r>
              <a:rPr lang="en-IN" sz="2800" dirty="0" smtClean="0"/>
              <a:t>The dataset is divided into </a:t>
            </a:r>
            <a:r>
              <a:rPr lang="en-IN" sz="2800" dirty="0" err="1" smtClean="0"/>
              <a:t>x_train</a:t>
            </a:r>
            <a:r>
              <a:rPr lang="en-IN" sz="2800" dirty="0" smtClean="0"/>
              <a:t> (features) and </a:t>
            </a:r>
            <a:r>
              <a:rPr lang="en-IN" sz="2800" dirty="0" err="1" smtClean="0"/>
              <a:t>y_train</a:t>
            </a:r>
            <a:r>
              <a:rPr lang="en-IN" sz="2800" dirty="0" smtClean="0"/>
              <a:t> (label)-</a:t>
            </a:r>
          </a:p>
          <a:p>
            <a:r>
              <a:rPr lang="en-IN" sz="2800" dirty="0"/>
              <a:t> </a:t>
            </a:r>
            <a:r>
              <a:rPr lang="en-IN" sz="2800" dirty="0" smtClean="0"/>
              <a:t>                       </a:t>
            </a:r>
            <a:r>
              <a:rPr lang="en-IN" sz="2800" dirty="0" smtClean="0">
                <a:solidFill>
                  <a:schemeClr val="tx2"/>
                </a:solidFill>
              </a:rPr>
              <a:t>The </a:t>
            </a:r>
            <a:r>
              <a:rPr lang="en-IN" sz="2800" dirty="0" err="1" smtClean="0">
                <a:solidFill>
                  <a:schemeClr val="tx2"/>
                </a:solidFill>
              </a:rPr>
              <a:t>x_train</a:t>
            </a:r>
            <a:r>
              <a:rPr lang="en-IN" sz="2800" dirty="0" smtClean="0">
                <a:solidFill>
                  <a:schemeClr val="tx2"/>
                </a:solidFill>
              </a:rPr>
              <a:t> contains all the features other than the label ‘Sale Price</a:t>
            </a:r>
            <a:r>
              <a:rPr lang="en-IN" sz="2800" dirty="0" smtClean="0">
                <a:solidFill>
                  <a:schemeClr val="tx2"/>
                </a:solidFill>
              </a:rPr>
              <a:t>’</a:t>
            </a:r>
          </a:p>
          <a:p>
            <a:r>
              <a:rPr lang="en-IN" sz="2800" dirty="0">
                <a:solidFill>
                  <a:schemeClr val="tx2"/>
                </a:solidFill>
              </a:rPr>
              <a:t> </a:t>
            </a:r>
            <a:r>
              <a:rPr lang="en-IN" sz="2800" dirty="0" smtClean="0">
                <a:solidFill>
                  <a:schemeClr val="tx2"/>
                </a:solidFill>
              </a:rPr>
              <a:t>                       The </a:t>
            </a:r>
            <a:r>
              <a:rPr lang="en-IN" sz="2800" dirty="0" err="1" smtClean="0">
                <a:solidFill>
                  <a:schemeClr val="tx2"/>
                </a:solidFill>
              </a:rPr>
              <a:t>y_train</a:t>
            </a:r>
            <a:r>
              <a:rPr lang="en-IN" sz="2800" dirty="0" smtClean="0">
                <a:solidFill>
                  <a:schemeClr val="tx2"/>
                </a:solidFill>
              </a:rPr>
              <a:t> contains only the label ‘Sale Price’</a:t>
            </a:r>
          </a:p>
        </p:txBody>
      </p:sp>
    </p:spTree>
    <p:extLst>
      <p:ext uri="{BB962C8B-B14F-4D97-AF65-F5344CB8AC3E}">
        <p14:creationId xmlns:p14="http://schemas.microsoft.com/office/powerpoint/2010/main" val="22289995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3220"/>
          </a:xfrm>
          <a:prstGeom prst="rect">
            <a:avLst/>
          </a:prstGeom>
        </p:spPr>
        <p:txBody>
          <a:bodyPr wrap="square">
            <a:spAutoFit/>
          </a:bodyPr>
          <a:lstStyle/>
          <a:p>
            <a:pPr marL="285750" indent="-285750">
              <a:buFont typeface="Arial" pitchFamily="34" charset="0"/>
              <a:buChar char="•"/>
            </a:pPr>
            <a:r>
              <a:rPr lang="en-IN" sz="2800" dirty="0" smtClean="0"/>
              <a:t>Visualizing relationship between features and label-</a:t>
            </a:r>
            <a:endParaRPr lang="en-IN" sz="2800" dirty="0" smtClean="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50000"/>
          <a:stretch/>
        </p:blipFill>
        <p:spPr>
          <a:xfrm>
            <a:off x="0" y="523220"/>
            <a:ext cx="9143999" cy="6334780"/>
          </a:xfrm>
          <a:prstGeom prst="rect">
            <a:avLst/>
          </a:prstGeom>
        </p:spPr>
      </p:pic>
    </p:spTree>
    <p:extLst>
      <p:ext uri="{BB962C8B-B14F-4D97-AF65-F5344CB8AC3E}">
        <p14:creationId xmlns:p14="http://schemas.microsoft.com/office/powerpoint/2010/main" val="41475603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051"/>
          <a:stretch/>
        </p:blipFill>
        <p:spPr>
          <a:xfrm>
            <a:off x="0" y="0"/>
            <a:ext cx="9143999" cy="6858000"/>
          </a:xfrm>
          <a:prstGeom prst="rect">
            <a:avLst/>
          </a:prstGeom>
        </p:spPr>
      </p:pic>
    </p:spTree>
    <p:extLst>
      <p:ext uri="{BB962C8B-B14F-4D97-AF65-F5344CB8AC3E}">
        <p14:creationId xmlns:p14="http://schemas.microsoft.com/office/powerpoint/2010/main" val="26957445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5478423"/>
          </a:xfrm>
          <a:prstGeom prst="rect">
            <a:avLst/>
          </a:prstGeom>
        </p:spPr>
        <p:txBody>
          <a:bodyPr wrap="square">
            <a:spAutoFit/>
          </a:bodyPr>
          <a:lstStyle/>
          <a:p>
            <a:pPr marL="285750" indent="-285750">
              <a:buFont typeface="Arial" pitchFamily="34" charset="0"/>
              <a:buChar char="•"/>
            </a:pPr>
            <a:r>
              <a:rPr lang="en-IN" sz="2800" dirty="0" smtClean="0"/>
              <a:t>Selecting Best Features using </a:t>
            </a:r>
            <a:r>
              <a:rPr lang="en-IN" sz="2800" dirty="0" err="1" smtClean="0"/>
              <a:t>SelectPercentile</a:t>
            </a:r>
            <a:r>
              <a:rPr lang="en-IN" sz="2800" dirty="0" smtClean="0"/>
              <a:t> and chi2-</a:t>
            </a:r>
          </a:p>
          <a:p>
            <a:r>
              <a:rPr lang="en-IN" sz="2800" dirty="0" smtClean="0">
                <a:solidFill>
                  <a:schemeClr val="accent1"/>
                </a:solidFill>
              </a:rPr>
              <a:t>   	Hereby, top 80% features are retrieved, as follows- </a:t>
            </a:r>
          </a:p>
          <a:p>
            <a:endParaRPr lang="en-IN" sz="2400" dirty="0" smtClean="0">
              <a:solidFill>
                <a:schemeClr val="accent1"/>
              </a:solidFill>
            </a:endParaRPr>
          </a:p>
          <a:p>
            <a:pPr marL="285750" indent="-285750">
              <a:buFont typeface="Wingdings" pitchFamily="2" charset="2"/>
              <a:buChar char="q"/>
            </a:pPr>
            <a:r>
              <a:rPr lang="en-IN" dirty="0" err="1" smtClean="0"/>
              <a:t>MSSubClass</a:t>
            </a:r>
            <a:endParaRPr lang="en-IN" dirty="0" smtClean="0"/>
          </a:p>
          <a:p>
            <a:pPr marL="285750" indent="-285750">
              <a:buFont typeface="Wingdings" pitchFamily="2" charset="2"/>
              <a:buChar char="q"/>
            </a:pPr>
            <a:r>
              <a:rPr lang="en-IN" dirty="0" err="1" smtClean="0"/>
              <a:t>LotFrontage</a:t>
            </a:r>
            <a:endParaRPr lang="en-IN" dirty="0" smtClean="0"/>
          </a:p>
          <a:p>
            <a:pPr marL="285750" indent="-285750">
              <a:buFont typeface="Wingdings" pitchFamily="2" charset="2"/>
              <a:buChar char="q"/>
            </a:pPr>
            <a:r>
              <a:rPr lang="en-IN" dirty="0" err="1" smtClean="0"/>
              <a:t>LotArea</a:t>
            </a:r>
            <a:endParaRPr lang="en-IN" dirty="0" smtClean="0"/>
          </a:p>
          <a:p>
            <a:pPr marL="285750" indent="-285750">
              <a:buFont typeface="Wingdings" pitchFamily="2" charset="2"/>
              <a:buChar char="q"/>
            </a:pPr>
            <a:r>
              <a:rPr lang="en-IN" dirty="0" err="1" smtClean="0"/>
              <a:t>LotShape</a:t>
            </a:r>
            <a:endParaRPr lang="en-IN" dirty="0" smtClean="0"/>
          </a:p>
          <a:p>
            <a:pPr marL="285750" indent="-285750">
              <a:buFont typeface="Wingdings" pitchFamily="2" charset="2"/>
              <a:buChar char="q"/>
            </a:pPr>
            <a:r>
              <a:rPr lang="en-IN" dirty="0" err="1" smtClean="0"/>
              <a:t>LandContour</a:t>
            </a:r>
            <a:endParaRPr lang="en-IN" dirty="0" smtClean="0"/>
          </a:p>
          <a:p>
            <a:pPr marL="285750" indent="-285750">
              <a:buFont typeface="Wingdings" pitchFamily="2" charset="2"/>
              <a:buChar char="q"/>
            </a:pPr>
            <a:r>
              <a:rPr lang="en-IN" dirty="0" err="1" smtClean="0"/>
              <a:t>LotConfig</a:t>
            </a:r>
            <a:endParaRPr lang="en-IN" dirty="0" smtClean="0"/>
          </a:p>
          <a:p>
            <a:pPr marL="285750" indent="-285750">
              <a:buFont typeface="Wingdings" pitchFamily="2" charset="2"/>
              <a:buChar char="q"/>
            </a:pPr>
            <a:r>
              <a:rPr lang="en-IN" dirty="0" err="1" smtClean="0"/>
              <a:t>LandSlope</a:t>
            </a:r>
            <a:endParaRPr lang="en-IN" dirty="0" smtClean="0"/>
          </a:p>
          <a:p>
            <a:pPr marL="285750" indent="-285750">
              <a:buFont typeface="Wingdings" pitchFamily="2" charset="2"/>
              <a:buChar char="q"/>
            </a:pPr>
            <a:r>
              <a:rPr lang="en-IN" dirty="0" err="1" smtClean="0"/>
              <a:t>Neighborhood</a:t>
            </a:r>
            <a:endParaRPr lang="en-IN" dirty="0" smtClean="0"/>
          </a:p>
          <a:p>
            <a:pPr marL="285750" indent="-285750">
              <a:buFont typeface="Wingdings" pitchFamily="2" charset="2"/>
              <a:buChar char="q"/>
            </a:pPr>
            <a:r>
              <a:rPr lang="en-IN" dirty="0" smtClean="0"/>
              <a:t>Condition1</a:t>
            </a:r>
          </a:p>
          <a:p>
            <a:pPr marL="285750" indent="-285750">
              <a:buFont typeface="Wingdings" pitchFamily="2" charset="2"/>
              <a:buChar char="q"/>
            </a:pPr>
            <a:r>
              <a:rPr lang="en-IN" dirty="0" err="1" smtClean="0"/>
              <a:t>BldgType</a:t>
            </a:r>
            <a:endParaRPr lang="en-IN" dirty="0" smtClean="0"/>
          </a:p>
          <a:p>
            <a:pPr marL="285750" indent="-285750">
              <a:buFont typeface="Wingdings" pitchFamily="2" charset="2"/>
              <a:buChar char="q"/>
            </a:pPr>
            <a:r>
              <a:rPr lang="en-IN" dirty="0" err="1" smtClean="0"/>
              <a:t>HouseStyle</a:t>
            </a:r>
            <a:endParaRPr lang="en-IN" dirty="0" smtClean="0"/>
          </a:p>
          <a:p>
            <a:pPr marL="285750" indent="-285750">
              <a:buFont typeface="Wingdings" pitchFamily="2" charset="2"/>
              <a:buChar char="q"/>
            </a:pPr>
            <a:r>
              <a:rPr lang="en-IN" dirty="0" err="1" smtClean="0"/>
              <a:t>OverallQual</a:t>
            </a:r>
            <a:endParaRPr lang="en-IN" dirty="0" smtClean="0"/>
          </a:p>
          <a:p>
            <a:pPr marL="285750" indent="-285750">
              <a:buFont typeface="Wingdings" pitchFamily="2" charset="2"/>
              <a:buChar char="q"/>
            </a:pPr>
            <a:r>
              <a:rPr lang="en-IN" dirty="0" err="1" smtClean="0"/>
              <a:t>OverallCond</a:t>
            </a:r>
            <a:endParaRPr lang="en-IN" dirty="0" smtClean="0"/>
          </a:p>
          <a:p>
            <a:pPr marL="285750" indent="-285750">
              <a:buFont typeface="Wingdings" pitchFamily="2" charset="2"/>
              <a:buChar char="q"/>
            </a:pPr>
            <a:r>
              <a:rPr lang="en-IN" dirty="0" err="1" smtClean="0"/>
              <a:t>YearBuilt</a:t>
            </a:r>
            <a:endParaRPr lang="en-IN" dirty="0" smtClean="0"/>
          </a:p>
          <a:p>
            <a:pPr marL="285750" indent="-285750">
              <a:buFont typeface="Wingdings" pitchFamily="2" charset="2"/>
              <a:buChar char="q"/>
            </a:pPr>
            <a:r>
              <a:rPr lang="en-IN" dirty="0" err="1" smtClean="0"/>
              <a:t>YearRemodAdd</a:t>
            </a:r>
            <a:endParaRPr lang="en-IN" dirty="0" smtClean="0"/>
          </a:p>
        </p:txBody>
      </p:sp>
      <p:sp>
        <p:nvSpPr>
          <p:cNvPr id="3" name="TextBox 2"/>
          <p:cNvSpPr txBox="1"/>
          <p:nvPr/>
        </p:nvSpPr>
        <p:spPr>
          <a:xfrm>
            <a:off x="1991722" y="1615824"/>
            <a:ext cx="2952328" cy="4247317"/>
          </a:xfrm>
          <a:prstGeom prst="rect">
            <a:avLst/>
          </a:prstGeom>
          <a:noFill/>
        </p:spPr>
        <p:txBody>
          <a:bodyPr wrap="square" rtlCol="0">
            <a:spAutoFit/>
          </a:bodyPr>
          <a:lstStyle/>
          <a:p>
            <a:pPr marL="285750" indent="-285750">
              <a:buFont typeface="Wingdings" pitchFamily="2" charset="2"/>
              <a:buChar char="q"/>
            </a:pPr>
            <a:r>
              <a:rPr lang="en-IN" dirty="0" err="1" smtClean="0"/>
              <a:t>RoofStyle</a:t>
            </a:r>
            <a:endParaRPr lang="en-IN" dirty="0" smtClean="0"/>
          </a:p>
          <a:p>
            <a:pPr marL="285750" indent="-285750">
              <a:buFont typeface="Wingdings" pitchFamily="2" charset="2"/>
              <a:buChar char="q"/>
            </a:pPr>
            <a:r>
              <a:rPr lang="en-IN" dirty="0" err="1" smtClean="0"/>
              <a:t>RoofMatl</a:t>
            </a:r>
            <a:endParaRPr lang="en-IN" dirty="0" smtClean="0"/>
          </a:p>
          <a:p>
            <a:pPr marL="285750" indent="-285750">
              <a:buFont typeface="Wingdings" pitchFamily="2" charset="2"/>
              <a:buChar char="q"/>
            </a:pPr>
            <a:r>
              <a:rPr lang="en-IN" dirty="0" smtClean="0"/>
              <a:t>Exterior1st</a:t>
            </a:r>
          </a:p>
          <a:p>
            <a:pPr marL="285750" indent="-285750">
              <a:buFont typeface="Wingdings" pitchFamily="2" charset="2"/>
              <a:buChar char="q"/>
            </a:pPr>
            <a:r>
              <a:rPr lang="en-IN" dirty="0" smtClean="0"/>
              <a:t>Exterior2nd</a:t>
            </a:r>
          </a:p>
          <a:p>
            <a:pPr marL="285750" indent="-285750">
              <a:buFont typeface="Wingdings" pitchFamily="2" charset="2"/>
              <a:buChar char="q"/>
            </a:pPr>
            <a:r>
              <a:rPr lang="en-IN" dirty="0" err="1" smtClean="0"/>
              <a:t>MasVnrType</a:t>
            </a:r>
            <a:endParaRPr lang="en-IN" dirty="0" smtClean="0"/>
          </a:p>
          <a:p>
            <a:pPr marL="285750" indent="-285750">
              <a:buFont typeface="Wingdings" pitchFamily="2" charset="2"/>
              <a:buChar char="q"/>
            </a:pPr>
            <a:r>
              <a:rPr lang="en-IN" dirty="0" err="1" smtClean="0"/>
              <a:t>MasVnrArea</a:t>
            </a:r>
            <a:endParaRPr lang="en-IN" dirty="0" smtClean="0"/>
          </a:p>
          <a:p>
            <a:pPr marL="285750" indent="-285750">
              <a:buFont typeface="Wingdings" pitchFamily="2" charset="2"/>
              <a:buChar char="q"/>
            </a:pPr>
            <a:r>
              <a:rPr lang="en-IN" dirty="0" err="1" smtClean="0"/>
              <a:t>ExterQual</a:t>
            </a:r>
            <a:endParaRPr lang="en-IN" dirty="0" smtClean="0"/>
          </a:p>
          <a:p>
            <a:pPr marL="285750" indent="-285750">
              <a:buFont typeface="Wingdings" pitchFamily="2" charset="2"/>
              <a:buChar char="q"/>
            </a:pPr>
            <a:r>
              <a:rPr lang="en-IN" dirty="0" smtClean="0"/>
              <a:t>Foundation</a:t>
            </a:r>
          </a:p>
          <a:p>
            <a:pPr marL="285750" indent="-285750">
              <a:buFont typeface="Wingdings" pitchFamily="2" charset="2"/>
              <a:buChar char="q"/>
            </a:pPr>
            <a:r>
              <a:rPr lang="en-IN" dirty="0" err="1" smtClean="0"/>
              <a:t>BsmtQual</a:t>
            </a:r>
            <a:endParaRPr lang="en-IN" dirty="0" smtClean="0"/>
          </a:p>
          <a:p>
            <a:pPr marL="285750" indent="-285750">
              <a:buFont typeface="Wingdings" pitchFamily="2" charset="2"/>
              <a:buChar char="q"/>
            </a:pPr>
            <a:r>
              <a:rPr lang="en-IN" dirty="0" err="1" smtClean="0"/>
              <a:t>BsmtCond</a:t>
            </a:r>
            <a:endParaRPr lang="en-IN" dirty="0" smtClean="0"/>
          </a:p>
          <a:p>
            <a:pPr marL="285750" indent="-285750">
              <a:buFont typeface="Wingdings" pitchFamily="2" charset="2"/>
              <a:buChar char="q"/>
            </a:pPr>
            <a:r>
              <a:rPr lang="en-IN" dirty="0" err="1" smtClean="0"/>
              <a:t>BsmtExposure</a:t>
            </a:r>
            <a:endParaRPr lang="en-IN" dirty="0" smtClean="0"/>
          </a:p>
          <a:p>
            <a:pPr marL="285750" indent="-285750">
              <a:buFont typeface="Wingdings" pitchFamily="2" charset="2"/>
              <a:buChar char="q"/>
            </a:pPr>
            <a:r>
              <a:rPr lang="en-IN" dirty="0" smtClean="0"/>
              <a:t>BsmtFinType1</a:t>
            </a:r>
          </a:p>
          <a:p>
            <a:pPr marL="285750" indent="-285750">
              <a:buFont typeface="Wingdings" pitchFamily="2" charset="2"/>
              <a:buChar char="q"/>
            </a:pPr>
            <a:r>
              <a:rPr lang="en-IN" dirty="0" smtClean="0"/>
              <a:t>BsmtFinSF1</a:t>
            </a:r>
          </a:p>
          <a:p>
            <a:pPr marL="285750" indent="-285750">
              <a:buFont typeface="Wingdings" pitchFamily="2" charset="2"/>
              <a:buChar char="q"/>
            </a:pPr>
            <a:r>
              <a:rPr lang="en-IN" dirty="0" smtClean="0"/>
              <a:t>BsmtFinSF2</a:t>
            </a:r>
          </a:p>
          <a:p>
            <a:pPr marL="285750" indent="-285750">
              <a:buFont typeface="Wingdings" pitchFamily="2" charset="2"/>
              <a:buChar char="q"/>
            </a:pPr>
            <a:r>
              <a:rPr lang="en-IN" dirty="0" err="1" smtClean="0"/>
              <a:t>BsmtUnfSF</a:t>
            </a:r>
            <a:endParaRPr lang="en-IN" dirty="0" smtClean="0"/>
          </a:p>
        </p:txBody>
      </p:sp>
      <p:sp>
        <p:nvSpPr>
          <p:cNvPr id="4" name="TextBox 3"/>
          <p:cNvSpPr txBox="1"/>
          <p:nvPr/>
        </p:nvSpPr>
        <p:spPr>
          <a:xfrm>
            <a:off x="4139952" y="1365354"/>
            <a:ext cx="2476159" cy="4524315"/>
          </a:xfrm>
          <a:prstGeom prst="rect">
            <a:avLst/>
          </a:prstGeom>
          <a:noFill/>
        </p:spPr>
        <p:txBody>
          <a:bodyPr wrap="square" rtlCol="0">
            <a:spAutoFit/>
          </a:bodyPr>
          <a:lstStyle/>
          <a:p>
            <a:pPr marL="285750" indent="-285750">
              <a:buFont typeface="Wingdings" pitchFamily="2" charset="2"/>
              <a:buChar char="q"/>
            </a:pPr>
            <a:r>
              <a:rPr lang="en-IN" dirty="0" err="1" smtClean="0"/>
              <a:t>TotalBsmtSF</a:t>
            </a:r>
            <a:endParaRPr lang="en-IN" dirty="0" smtClean="0"/>
          </a:p>
          <a:p>
            <a:pPr marL="285750" indent="-285750">
              <a:buFont typeface="Wingdings" pitchFamily="2" charset="2"/>
              <a:buChar char="q"/>
            </a:pPr>
            <a:r>
              <a:rPr lang="en-IN" dirty="0" err="1" smtClean="0"/>
              <a:t>HeatingQC</a:t>
            </a:r>
            <a:endParaRPr lang="en-IN" dirty="0" smtClean="0"/>
          </a:p>
          <a:p>
            <a:pPr marL="285750" indent="-285750">
              <a:buFont typeface="Wingdings" pitchFamily="2" charset="2"/>
              <a:buChar char="q"/>
            </a:pPr>
            <a:r>
              <a:rPr lang="en-IN" dirty="0" smtClean="0"/>
              <a:t>Electrical</a:t>
            </a:r>
          </a:p>
          <a:p>
            <a:pPr marL="285750" indent="-285750">
              <a:buFont typeface="Wingdings" pitchFamily="2" charset="2"/>
              <a:buChar char="q"/>
            </a:pPr>
            <a:r>
              <a:rPr lang="en-IN" dirty="0" smtClean="0"/>
              <a:t>1stFlrSF</a:t>
            </a:r>
          </a:p>
          <a:p>
            <a:pPr marL="285750" indent="-285750">
              <a:buFont typeface="Wingdings" pitchFamily="2" charset="2"/>
              <a:buChar char="q"/>
            </a:pPr>
            <a:r>
              <a:rPr lang="en-IN" dirty="0" smtClean="0"/>
              <a:t>2ndFlrSF</a:t>
            </a:r>
          </a:p>
          <a:p>
            <a:pPr marL="285750" indent="-285750">
              <a:buFont typeface="Wingdings" pitchFamily="2" charset="2"/>
              <a:buChar char="q"/>
            </a:pPr>
            <a:r>
              <a:rPr lang="en-IN" dirty="0" err="1" smtClean="0"/>
              <a:t>LowQualFinSF</a:t>
            </a:r>
            <a:endParaRPr lang="en-IN" dirty="0" smtClean="0"/>
          </a:p>
          <a:p>
            <a:pPr marL="285750" indent="-285750">
              <a:buFont typeface="Wingdings" pitchFamily="2" charset="2"/>
              <a:buChar char="q"/>
            </a:pPr>
            <a:r>
              <a:rPr lang="en-IN" dirty="0" err="1" smtClean="0"/>
              <a:t>GrLivArea</a:t>
            </a:r>
            <a:endParaRPr lang="en-IN" dirty="0" smtClean="0"/>
          </a:p>
          <a:p>
            <a:pPr marL="285750" indent="-285750">
              <a:buFont typeface="Wingdings" pitchFamily="2" charset="2"/>
              <a:buChar char="q"/>
            </a:pPr>
            <a:r>
              <a:rPr lang="en-IN" dirty="0" err="1" smtClean="0"/>
              <a:t>BsmtFullBath</a:t>
            </a:r>
            <a:endParaRPr lang="en-IN" dirty="0" smtClean="0"/>
          </a:p>
          <a:p>
            <a:pPr marL="285750" indent="-285750">
              <a:buFont typeface="Wingdings" pitchFamily="2" charset="2"/>
              <a:buChar char="q"/>
            </a:pPr>
            <a:r>
              <a:rPr lang="en-IN" dirty="0" err="1" smtClean="0"/>
              <a:t>BsmtHalfBath</a:t>
            </a:r>
            <a:endParaRPr lang="en-IN" dirty="0" smtClean="0"/>
          </a:p>
          <a:p>
            <a:pPr marL="285750" indent="-285750">
              <a:buFont typeface="Wingdings" pitchFamily="2" charset="2"/>
              <a:buChar char="q"/>
            </a:pPr>
            <a:r>
              <a:rPr lang="en-IN" dirty="0" err="1" smtClean="0"/>
              <a:t>FullBath</a:t>
            </a:r>
            <a:r>
              <a:rPr lang="en-IN" dirty="0" smtClean="0"/>
              <a:t> </a:t>
            </a:r>
          </a:p>
          <a:p>
            <a:pPr marL="285750" indent="-285750">
              <a:buFont typeface="Wingdings" pitchFamily="2" charset="2"/>
              <a:buChar char="q"/>
            </a:pPr>
            <a:r>
              <a:rPr lang="en-IN" dirty="0" err="1" smtClean="0"/>
              <a:t>HalfBath</a:t>
            </a:r>
            <a:endParaRPr lang="en-IN" dirty="0" smtClean="0"/>
          </a:p>
          <a:p>
            <a:pPr marL="285750" indent="-285750">
              <a:buFont typeface="Wingdings" pitchFamily="2" charset="2"/>
              <a:buChar char="q"/>
            </a:pPr>
            <a:r>
              <a:rPr lang="en-IN" dirty="0" err="1" smtClean="0"/>
              <a:t>BedroomAbvGr</a:t>
            </a:r>
            <a:endParaRPr lang="en-IN" dirty="0" smtClean="0"/>
          </a:p>
          <a:p>
            <a:pPr marL="285750" indent="-285750">
              <a:buFont typeface="Wingdings" pitchFamily="2" charset="2"/>
              <a:buChar char="q"/>
            </a:pPr>
            <a:r>
              <a:rPr lang="en-IN" dirty="0" err="1" smtClean="0"/>
              <a:t>KitchenQual</a:t>
            </a:r>
            <a:endParaRPr lang="en-IN" dirty="0" smtClean="0"/>
          </a:p>
          <a:p>
            <a:pPr marL="285750" indent="-285750">
              <a:buFont typeface="Wingdings" pitchFamily="2" charset="2"/>
              <a:buChar char="q"/>
            </a:pPr>
            <a:r>
              <a:rPr lang="en-IN" dirty="0" err="1" smtClean="0"/>
              <a:t>TotRmsAbvGrd</a:t>
            </a:r>
            <a:endParaRPr lang="en-IN" dirty="0" smtClean="0"/>
          </a:p>
          <a:p>
            <a:pPr marL="285750" indent="-285750">
              <a:buFont typeface="Wingdings" pitchFamily="2" charset="2"/>
              <a:buChar char="q"/>
            </a:pPr>
            <a:r>
              <a:rPr lang="en-IN" dirty="0" smtClean="0"/>
              <a:t>Fireplaces</a:t>
            </a:r>
          </a:p>
          <a:p>
            <a:pPr marL="285750" indent="-285750">
              <a:buFont typeface="Wingdings" pitchFamily="2" charset="2"/>
              <a:buChar char="q"/>
            </a:pPr>
            <a:r>
              <a:rPr lang="en-IN" dirty="0" err="1" smtClean="0"/>
              <a:t>FireplaceQu</a:t>
            </a:r>
            <a:endParaRPr lang="en-IN" dirty="0" smtClean="0"/>
          </a:p>
        </p:txBody>
      </p:sp>
      <p:sp>
        <p:nvSpPr>
          <p:cNvPr id="5" name="TextBox 4"/>
          <p:cNvSpPr txBox="1"/>
          <p:nvPr/>
        </p:nvSpPr>
        <p:spPr>
          <a:xfrm>
            <a:off x="6906227" y="1338826"/>
            <a:ext cx="2167849" cy="4801314"/>
          </a:xfrm>
          <a:prstGeom prst="rect">
            <a:avLst/>
          </a:prstGeom>
          <a:noFill/>
        </p:spPr>
        <p:txBody>
          <a:bodyPr wrap="square" rtlCol="0">
            <a:spAutoFit/>
          </a:bodyPr>
          <a:lstStyle/>
          <a:p>
            <a:pPr marL="285750" indent="-285750">
              <a:buFont typeface="Wingdings" pitchFamily="2" charset="2"/>
              <a:buChar char="q"/>
            </a:pPr>
            <a:r>
              <a:rPr lang="en-IN" dirty="0" err="1" smtClean="0"/>
              <a:t>GarageType</a:t>
            </a:r>
            <a:endParaRPr lang="en-IN" dirty="0" smtClean="0"/>
          </a:p>
          <a:p>
            <a:pPr marL="285750" indent="-285750">
              <a:buFont typeface="Wingdings" pitchFamily="2" charset="2"/>
              <a:buChar char="q"/>
            </a:pPr>
            <a:r>
              <a:rPr lang="en-IN" dirty="0" err="1" smtClean="0"/>
              <a:t>GarageYrBlt</a:t>
            </a:r>
            <a:endParaRPr lang="en-IN" dirty="0" smtClean="0"/>
          </a:p>
          <a:p>
            <a:pPr marL="285750" indent="-285750">
              <a:buFont typeface="Wingdings" pitchFamily="2" charset="2"/>
              <a:buChar char="q"/>
            </a:pPr>
            <a:r>
              <a:rPr lang="en-IN" dirty="0" err="1" smtClean="0"/>
              <a:t>GarageFinish</a:t>
            </a:r>
            <a:endParaRPr lang="en-IN" dirty="0" smtClean="0"/>
          </a:p>
          <a:p>
            <a:pPr marL="285750" indent="-285750">
              <a:buFont typeface="Wingdings" pitchFamily="2" charset="2"/>
              <a:buChar char="q"/>
            </a:pPr>
            <a:r>
              <a:rPr lang="en-IN" dirty="0" err="1" smtClean="0"/>
              <a:t>GarageCars</a:t>
            </a:r>
            <a:endParaRPr lang="en-IN" dirty="0" smtClean="0"/>
          </a:p>
          <a:p>
            <a:pPr marL="285750" indent="-285750">
              <a:buFont typeface="Wingdings" pitchFamily="2" charset="2"/>
              <a:buChar char="q"/>
            </a:pPr>
            <a:r>
              <a:rPr lang="en-IN" dirty="0" err="1" smtClean="0"/>
              <a:t>GarageArea</a:t>
            </a:r>
            <a:endParaRPr lang="en-IN" dirty="0" smtClean="0"/>
          </a:p>
          <a:p>
            <a:pPr marL="285750" indent="-285750">
              <a:buFont typeface="Wingdings" pitchFamily="2" charset="2"/>
              <a:buChar char="q"/>
            </a:pPr>
            <a:r>
              <a:rPr lang="en-IN" dirty="0" err="1" smtClean="0"/>
              <a:t>WoodDeckSF</a:t>
            </a:r>
            <a:endParaRPr lang="en-IN" dirty="0" smtClean="0"/>
          </a:p>
          <a:p>
            <a:pPr marL="285750" indent="-285750">
              <a:buFont typeface="Wingdings" pitchFamily="2" charset="2"/>
              <a:buChar char="q"/>
            </a:pPr>
            <a:r>
              <a:rPr lang="en-IN" dirty="0" err="1" smtClean="0"/>
              <a:t>OpenPorchSF</a:t>
            </a:r>
            <a:endParaRPr lang="en-IN" dirty="0" smtClean="0"/>
          </a:p>
          <a:p>
            <a:pPr marL="285750" indent="-285750">
              <a:buFont typeface="Wingdings" pitchFamily="2" charset="2"/>
              <a:buChar char="q"/>
            </a:pPr>
            <a:r>
              <a:rPr lang="en-IN" dirty="0" err="1" smtClean="0"/>
              <a:t>EnclosedPorch</a:t>
            </a:r>
            <a:endParaRPr lang="en-IN" dirty="0" smtClean="0"/>
          </a:p>
          <a:p>
            <a:pPr marL="285750" indent="-285750">
              <a:buFont typeface="Wingdings" pitchFamily="2" charset="2"/>
              <a:buChar char="q"/>
            </a:pPr>
            <a:r>
              <a:rPr lang="en-IN" dirty="0" smtClean="0"/>
              <a:t>3SsnPorch</a:t>
            </a:r>
          </a:p>
          <a:p>
            <a:pPr marL="285750" indent="-285750">
              <a:buFont typeface="Wingdings" pitchFamily="2" charset="2"/>
              <a:buChar char="q"/>
            </a:pPr>
            <a:r>
              <a:rPr lang="en-IN" dirty="0" err="1" smtClean="0"/>
              <a:t>ScreenPorch</a:t>
            </a:r>
            <a:endParaRPr lang="en-IN" dirty="0" smtClean="0"/>
          </a:p>
          <a:p>
            <a:pPr marL="285750" indent="-285750">
              <a:buFont typeface="Wingdings" pitchFamily="2" charset="2"/>
              <a:buChar char="q"/>
            </a:pPr>
            <a:r>
              <a:rPr lang="en-IN" dirty="0" err="1" smtClean="0"/>
              <a:t>PoolArea</a:t>
            </a:r>
            <a:endParaRPr lang="en-IN" dirty="0" smtClean="0"/>
          </a:p>
          <a:p>
            <a:pPr marL="285750" indent="-285750">
              <a:buFont typeface="Wingdings" pitchFamily="2" charset="2"/>
              <a:buChar char="q"/>
            </a:pPr>
            <a:r>
              <a:rPr lang="en-IN" dirty="0" smtClean="0"/>
              <a:t>Fence</a:t>
            </a:r>
          </a:p>
          <a:p>
            <a:pPr marL="285750" indent="-285750">
              <a:buFont typeface="Wingdings" pitchFamily="2" charset="2"/>
              <a:buChar char="q"/>
            </a:pPr>
            <a:r>
              <a:rPr lang="en-IN" dirty="0" err="1" smtClean="0"/>
              <a:t>MiscVal</a:t>
            </a:r>
            <a:endParaRPr lang="en-IN" dirty="0" smtClean="0"/>
          </a:p>
          <a:p>
            <a:pPr marL="285750" indent="-285750">
              <a:buFont typeface="Wingdings" pitchFamily="2" charset="2"/>
              <a:buChar char="q"/>
            </a:pPr>
            <a:r>
              <a:rPr lang="en-IN" dirty="0" err="1" smtClean="0"/>
              <a:t>MoSold</a:t>
            </a:r>
            <a:endParaRPr lang="en-IN" dirty="0" smtClean="0"/>
          </a:p>
          <a:p>
            <a:pPr marL="285750" indent="-285750">
              <a:buFont typeface="Wingdings" pitchFamily="2" charset="2"/>
              <a:buChar char="q"/>
            </a:pPr>
            <a:r>
              <a:rPr lang="en-IN" dirty="0" err="1" smtClean="0"/>
              <a:t>SaleType</a:t>
            </a:r>
            <a:endParaRPr lang="en-IN" dirty="0" smtClean="0"/>
          </a:p>
          <a:p>
            <a:pPr marL="285750" indent="-285750">
              <a:buFont typeface="Wingdings" pitchFamily="2" charset="2"/>
              <a:buChar char="q"/>
            </a:pPr>
            <a:r>
              <a:rPr lang="en-IN" dirty="0" err="1" smtClean="0"/>
              <a:t>SaleCondition</a:t>
            </a:r>
            <a:endParaRPr lang="en-IN" dirty="0" smtClean="0"/>
          </a:p>
          <a:p>
            <a:endParaRPr lang="en-IN" dirty="0"/>
          </a:p>
        </p:txBody>
      </p:sp>
      <p:sp>
        <p:nvSpPr>
          <p:cNvPr id="6" name="TextBox 5"/>
          <p:cNvSpPr txBox="1"/>
          <p:nvPr/>
        </p:nvSpPr>
        <p:spPr>
          <a:xfrm>
            <a:off x="0" y="6191815"/>
            <a:ext cx="8712968" cy="523220"/>
          </a:xfrm>
          <a:prstGeom prst="rect">
            <a:avLst/>
          </a:prstGeom>
          <a:noFill/>
        </p:spPr>
        <p:txBody>
          <a:bodyPr wrap="square" rtlCol="0">
            <a:spAutoFit/>
          </a:bodyPr>
          <a:lstStyle/>
          <a:p>
            <a:pPr marL="457200" indent="-457200">
              <a:buFont typeface="Arial" pitchFamily="34" charset="0"/>
              <a:buChar char="•"/>
            </a:pPr>
            <a:r>
              <a:rPr lang="en-IN" sz="2800" dirty="0" smtClean="0"/>
              <a:t>These features are then set as </a:t>
            </a:r>
            <a:r>
              <a:rPr lang="en-IN" sz="2800" dirty="0" err="1" smtClean="0"/>
              <a:t>x_train</a:t>
            </a:r>
            <a:endParaRPr lang="en-IN" sz="2800" dirty="0"/>
          </a:p>
        </p:txBody>
      </p:sp>
    </p:spTree>
    <p:extLst>
      <p:ext uri="{BB962C8B-B14F-4D97-AF65-F5344CB8AC3E}">
        <p14:creationId xmlns:p14="http://schemas.microsoft.com/office/powerpoint/2010/main" val="25275515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39"/>
            <a:ext cx="9144000" cy="4339650"/>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observes in graphical analysis was confirmed by using the skew method-</a:t>
            </a:r>
          </a:p>
          <a:p>
            <a:pPr marL="1371600" lvl="2" indent="-457200">
              <a:buFont typeface="Courier New" pitchFamily="49" charset="0"/>
              <a:buChar char="o"/>
            </a:pPr>
            <a:r>
              <a:rPr lang="en-IN" sz="2000" dirty="0" err="1" smtClean="0"/>
              <a:t>MiscVal</a:t>
            </a:r>
            <a:r>
              <a:rPr lang="en-IN" sz="2000" dirty="0" smtClean="0"/>
              <a:t> 23.065943 </a:t>
            </a:r>
          </a:p>
          <a:p>
            <a:pPr marL="1371600" lvl="2" indent="-457200">
              <a:buFont typeface="Courier New" pitchFamily="49" charset="0"/>
              <a:buChar char="o"/>
            </a:pPr>
            <a:r>
              <a:rPr lang="en-IN" sz="2000" dirty="0" err="1" smtClean="0"/>
              <a:t>PoolArea</a:t>
            </a:r>
            <a:r>
              <a:rPr lang="en-IN" sz="2000" dirty="0" smtClean="0"/>
              <a:t> 13.243711 </a:t>
            </a:r>
          </a:p>
          <a:p>
            <a:pPr marL="1371600" lvl="2" indent="-457200">
              <a:buFont typeface="Courier New" pitchFamily="49" charset="0"/>
              <a:buChar char="o"/>
            </a:pPr>
            <a:r>
              <a:rPr lang="en-IN" sz="2000" dirty="0" err="1" smtClean="0"/>
              <a:t>LotArea</a:t>
            </a:r>
            <a:r>
              <a:rPr lang="en-IN" sz="2000" dirty="0" smtClean="0"/>
              <a:t> 10.659285 </a:t>
            </a:r>
          </a:p>
          <a:p>
            <a:pPr marL="1371600" lvl="2" indent="-457200">
              <a:buFont typeface="Courier New" pitchFamily="49" charset="0"/>
              <a:buChar char="o"/>
            </a:pPr>
            <a:r>
              <a:rPr lang="en-IN" sz="2000" dirty="0" smtClean="0"/>
              <a:t>3SsnPorch 9.770611 </a:t>
            </a:r>
          </a:p>
          <a:p>
            <a:pPr marL="1371600" lvl="2" indent="-457200">
              <a:buFont typeface="Courier New" pitchFamily="49" charset="0"/>
              <a:buChar char="o"/>
            </a:pPr>
            <a:r>
              <a:rPr lang="en-IN" sz="2000" dirty="0" err="1" smtClean="0"/>
              <a:t>LowQualFinSF</a:t>
            </a:r>
            <a:r>
              <a:rPr lang="en-IN" sz="2000" dirty="0" smtClean="0"/>
              <a:t> 8.666142 </a:t>
            </a:r>
          </a:p>
          <a:p>
            <a:pPr marL="1371600" lvl="2" indent="-457200">
              <a:buFont typeface="Courier New" pitchFamily="49" charset="0"/>
              <a:buChar char="o"/>
            </a:pPr>
            <a:r>
              <a:rPr lang="en-IN" sz="2000" dirty="0" smtClean="0"/>
              <a:t>... </a:t>
            </a:r>
          </a:p>
          <a:p>
            <a:pPr marL="1371600" lvl="2" indent="-457200">
              <a:buFont typeface="Courier New" pitchFamily="49" charset="0"/>
              <a:buChar char="o"/>
            </a:pPr>
            <a:r>
              <a:rPr lang="en-IN" sz="2000" dirty="0" err="1" smtClean="0"/>
              <a:t>BsmtCond</a:t>
            </a:r>
            <a:r>
              <a:rPr lang="en-IN" sz="2000" dirty="0" smtClean="0"/>
              <a:t> -2.927336 </a:t>
            </a:r>
          </a:p>
          <a:p>
            <a:pPr marL="1371600" lvl="2" indent="-457200">
              <a:buFont typeface="Courier New" pitchFamily="49" charset="0"/>
              <a:buChar char="o"/>
            </a:pPr>
            <a:r>
              <a:rPr lang="en-IN" sz="2000" dirty="0" smtClean="0"/>
              <a:t>Electrical -3.104209 </a:t>
            </a:r>
          </a:p>
          <a:p>
            <a:pPr marL="1371600" lvl="2" indent="-457200">
              <a:buFont typeface="Courier New" pitchFamily="49" charset="0"/>
              <a:buChar char="o"/>
            </a:pPr>
            <a:r>
              <a:rPr lang="en-IN" sz="2000" dirty="0" err="1" smtClean="0"/>
              <a:t>LandContour</a:t>
            </a:r>
            <a:r>
              <a:rPr lang="en-IN" sz="2000" dirty="0" smtClean="0"/>
              <a:t> -3.125982 </a:t>
            </a:r>
          </a:p>
          <a:p>
            <a:pPr marL="1371600" lvl="2" indent="-457200">
              <a:buFont typeface="Courier New" pitchFamily="49" charset="0"/>
              <a:buChar char="o"/>
            </a:pPr>
            <a:r>
              <a:rPr lang="en-IN" sz="2000" dirty="0" err="1" smtClean="0"/>
              <a:t>SaleType</a:t>
            </a:r>
            <a:r>
              <a:rPr lang="en-IN" sz="2000" dirty="0" smtClean="0"/>
              <a:t> -3.660513 </a:t>
            </a:r>
          </a:p>
          <a:p>
            <a:pPr marL="1371600" lvl="2" indent="-457200">
              <a:buFont typeface="Courier New" pitchFamily="49" charset="0"/>
              <a:buChar char="o"/>
            </a:pPr>
            <a:r>
              <a:rPr lang="en-IN" sz="2000" dirty="0" err="1" smtClean="0"/>
              <a:t>GarageYrBlt</a:t>
            </a:r>
            <a:r>
              <a:rPr lang="en-IN" sz="2000" dirty="0" smtClean="0"/>
              <a:t> -3.898694</a:t>
            </a:r>
          </a:p>
        </p:txBody>
      </p:sp>
      <p:sp>
        <p:nvSpPr>
          <p:cNvPr id="3" name="TextBox 2"/>
          <p:cNvSpPr txBox="1"/>
          <p:nvPr/>
        </p:nvSpPr>
        <p:spPr>
          <a:xfrm>
            <a:off x="0" y="4797152"/>
            <a:ext cx="9144000" cy="1815882"/>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a:t>
            </a:r>
            <a:r>
              <a:rPr lang="en-IN" sz="2800" dirty="0" err="1" smtClean="0"/>
              <a:t>x_train</a:t>
            </a:r>
            <a:r>
              <a:rPr lang="en-IN" sz="2800" dirty="0" smtClean="0"/>
              <a:t> is now composed of </a:t>
            </a:r>
            <a:r>
              <a:rPr lang="en-IN" sz="2800" dirty="0"/>
              <a:t>1168 rows </a:t>
            </a:r>
            <a:r>
              <a:rPr lang="en-IN" sz="2800" dirty="0" smtClean="0"/>
              <a:t>and </a:t>
            </a:r>
            <a:r>
              <a:rPr lang="en-IN" sz="2800" dirty="0"/>
              <a:t>62 columns</a:t>
            </a:r>
          </a:p>
        </p:txBody>
      </p:sp>
    </p:spTree>
    <p:extLst>
      <p:ext uri="{BB962C8B-B14F-4D97-AF65-F5344CB8AC3E}">
        <p14:creationId xmlns:p14="http://schemas.microsoft.com/office/powerpoint/2010/main" val="3100258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28800"/>
            <a:ext cx="9252520" cy="3539430"/>
          </a:xfrm>
          <a:prstGeom prst="rect">
            <a:avLst/>
          </a:prstGeom>
          <a:noFill/>
        </p:spPr>
        <p:txBody>
          <a:bodyPr wrap="square" rtlCol="0">
            <a:spAutoFit/>
          </a:bodyPr>
          <a:lstStyle/>
          <a:p>
            <a:pPr marL="285750" indent="-285750">
              <a:buFont typeface="Arial" pitchFamily="34" charset="0"/>
              <a:buChar char="•"/>
            </a:pPr>
            <a:r>
              <a:rPr lang="en-IN" sz="2800" dirty="0" smtClean="0"/>
              <a:t>The test datasheet  and saved in another </a:t>
            </a:r>
            <a:r>
              <a:rPr lang="en-IN" sz="2800" dirty="0" err="1" smtClean="0"/>
              <a:t>dataframe</a:t>
            </a:r>
            <a:endParaRPr lang="en-IN" sz="2800" dirty="0" smtClean="0"/>
          </a:p>
          <a:p>
            <a:pPr marL="285750" indent="-285750">
              <a:buFont typeface="Arial" pitchFamily="34" charset="0"/>
              <a:buChar char="•"/>
            </a:pP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From the above datasheet, </a:t>
            </a:r>
            <a:r>
              <a:rPr lang="en-IN" sz="2800" dirty="0" err="1" smtClean="0"/>
              <a:t>x_test</a:t>
            </a:r>
            <a:r>
              <a:rPr lang="en-IN" sz="2800" dirty="0" smtClean="0"/>
              <a:t> is extracted containing only the best features obtained and stored in </a:t>
            </a:r>
            <a:r>
              <a:rPr lang="en-IN" sz="2800" dirty="0" err="1" smtClean="0"/>
              <a:t>x_train</a:t>
            </a:r>
            <a:r>
              <a:rPr lang="en-IN" sz="2800" dirty="0" smtClean="0"/>
              <a:t>.</a:t>
            </a:r>
          </a:p>
          <a:p>
            <a:pPr marL="285750" indent="-285750">
              <a:buFont typeface="Arial" pitchFamily="34" charset="0"/>
              <a:buChar char="•"/>
            </a:pP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The shape of </a:t>
            </a:r>
            <a:r>
              <a:rPr lang="en-IN" sz="2800" dirty="0" err="1" smtClean="0"/>
              <a:t>x_test</a:t>
            </a:r>
            <a:r>
              <a:rPr lang="en-IN" sz="2800" dirty="0" smtClean="0"/>
              <a:t> is </a:t>
            </a:r>
            <a:r>
              <a:rPr lang="en-IN" sz="2800" dirty="0">
                <a:solidFill>
                  <a:schemeClr val="tx2"/>
                </a:solidFill>
              </a:rPr>
              <a:t>292 rows </a:t>
            </a:r>
            <a:r>
              <a:rPr lang="en-IN" sz="2800" dirty="0" smtClean="0">
                <a:solidFill>
                  <a:schemeClr val="tx2"/>
                </a:solidFill>
              </a:rPr>
              <a:t>and </a:t>
            </a:r>
            <a:r>
              <a:rPr lang="en-IN" sz="2800" dirty="0">
                <a:solidFill>
                  <a:schemeClr val="tx2"/>
                </a:solidFill>
              </a:rPr>
              <a:t>62 columns</a:t>
            </a:r>
          </a:p>
        </p:txBody>
      </p:sp>
    </p:spTree>
    <p:extLst>
      <p:ext uri="{BB962C8B-B14F-4D97-AF65-F5344CB8AC3E}">
        <p14:creationId xmlns:p14="http://schemas.microsoft.com/office/powerpoint/2010/main" val="3289835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4704"/>
            <a:ext cx="7380312" cy="369332"/>
          </a:xfrm>
          <a:prstGeom prst="rect">
            <a:avLst/>
          </a:prstGeom>
          <a:noFill/>
        </p:spPr>
        <p:txBody>
          <a:bodyPr wrap="square" rtlCol="0">
            <a:spAutoFit/>
          </a:bodyPr>
          <a:lstStyle/>
          <a:p>
            <a:r>
              <a:rPr lang="en-IN" dirty="0" smtClean="0"/>
              <a:t>The data types of the columns are- </a:t>
            </a:r>
            <a:endParaRPr lang="en-IN" dirty="0"/>
          </a:p>
        </p:txBody>
      </p:sp>
      <p:sp>
        <p:nvSpPr>
          <p:cNvPr id="3" name="TextBox 2"/>
          <p:cNvSpPr txBox="1"/>
          <p:nvPr/>
        </p:nvSpPr>
        <p:spPr>
          <a:xfrm>
            <a:off x="107504" y="1200193"/>
            <a:ext cx="3024336" cy="4401205"/>
          </a:xfrm>
          <a:prstGeom prst="rect">
            <a:avLst/>
          </a:prstGeom>
          <a:noFill/>
        </p:spPr>
        <p:txBody>
          <a:bodyPr wrap="square" rtlCol="0">
            <a:spAutoFit/>
          </a:bodyPr>
          <a:lstStyle/>
          <a:p>
            <a:pPr marL="285750" indent="-285750">
              <a:buFont typeface="Arial" pitchFamily="34" charset="0"/>
              <a:buChar char="•"/>
            </a:pPr>
            <a:r>
              <a:rPr lang="en-IN" sz="1400" dirty="0" err="1" smtClean="0"/>
              <a:t>MSSubClass</a:t>
            </a:r>
            <a:r>
              <a:rPr lang="en-IN" sz="1400" dirty="0" smtClean="0"/>
              <a:t> ---------------- int64 </a:t>
            </a:r>
          </a:p>
          <a:p>
            <a:pPr marL="285750" indent="-285750">
              <a:buFont typeface="Arial" pitchFamily="34" charset="0"/>
              <a:buChar char="•"/>
            </a:pPr>
            <a:r>
              <a:rPr lang="en-IN" sz="1400" dirty="0" err="1" smtClean="0"/>
              <a:t>LotFrontage</a:t>
            </a:r>
            <a:r>
              <a:rPr lang="en-IN" sz="1400" dirty="0" smtClean="0"/>
              <a:t> ---------------- float64 </a:t>
            </a:r>
          </a:p>
          <a:p>
            <a:pPr marL="285750" indent="-285750">
              <a:buFont typeface="Arial" pitchFamily="34" charset="0"/>
              <a:buChar char="•"/>
            </a:pPr>
            <a:r>
              <a:rPr lang="en-IN" sz="1400" dirty="0" err="1" smtClean="0"/>
              <a:t>LotArea</a:t>
            </a:r>
            <a:r>
              <a:rPr lang="en-IN" sz="1400" dirty="0" smtClean="0"/>
              <a:t> ---------------- int64 </a:t>
            </a:r>
          </a:p>
          <a:p>
            <a:pPr marL="285750" indent="-285750">
              <a:buFont typeface="Arial" pitchFamily="34" charset="0"/>
              <a:buChar char="•"/>
            </a:pPr>
            <a:r>
              <a:rPr lang="en-IN" sz="1400" dirty="0" err="1" smtClean="0"/>
              <a:t>LotShape</a:t>
            </a:r>
            <a:r>
              <a:rPr lang="en-IN" sz="1400" dirty="0" smtClean="0"/>
              <a:t> ---------------- object </a:t>
            </a:r>
          </a:p>
          <a:p>
            <a:pPr marL="285750" indent="-285750">
              <a:buFont typeface="Arial" pitchFamily="34" charset="0"/>
              <a:buChar char="•"/>
            </a:pPr>
            <a:r>
              <a:rPr lang="en-IN" sz="1400" dirty="0" err="1" smtClean="0"/>
              <a:t>LandContour</a:t>
            </a:r>
            <a:r>
              <a:rPr lang="en-IN" sz="1400" dirty="0" smtClean="0"/>
              <a:t> ---------------- object </a:t>
            </a:r>
          </a:p>
          <a:p>
            <a:pPr marL="285750" indent="-285750">
              <a:buFont typeface="Arial" pitchFamily="34" charset="0"/>
              <a:buChar char="•"/>
            </a:pPr>
            <a:r>
              <a:rPr lang="en-IN" sz="1400" dirty="0" err="1" smtClean="0"/>
              <a:t>LotConfig</a:t>
            </a:r>
            <a:r>
              <a:rPr lang="en-IN" sz="1400" dirty="0" smtClean="0"/>
              <a:t> ---------------- object </a:t>
            </a:r>
          </a:p>
          <a:p>
            <a:pPr marL="285750" indent="-285750">
              <a:buFont typeface="Arial" pitchFamily="34" charset="0"/>
              <a:buChar char="•"/>
            </a:pPr>
            <a:r>
              <a:rPr lang="en-IN" sz="1400" dirty="0" err="1" smtClean="0"/>
              <a:t>LandSlope</a:t>
            </a:r>
            <a:r>
              <a:rPr lang="en-IN" sz="1400" dirty="0" smtClean="0"/>
              <a:t> ---------------- object </a:t>
            </a:r>
          </a:p>
          <a:p>
            <a:pPr marL="285750" indent="-285750">
              <a:buFont typeface="Arial" pitchFamily="34" charset="0"/>
              <a:buChar char="•"/>
            </a:pPr>
            <a:r>
              <a:rPr lang="en-IN" sz="1400" dirty="0" err="1" smtClean="0"/>
              <a:t>Neighborhood</a:t>
            </a:r>
            <a:r>
              <a:rPr lang="en-IN" sz="1400" dirty="0" smtClean="0"/>
              <a:t> ---------------- object </a:t>
            </a:r>
          </a:p>
          <a:p>
            <a:pPr marL="285750" indent="-285750">
              <a:buFont typeface="Arial" pitchFamily="34" charset="0"/>
              <a:buChar char="•"/>
            </a:pPr>
            <a:r>
              <a:rPr lang="en-IN" sz="1400" dirty="0" smtClean="0"/>
              <a:t>Condition1 ---------------- object </a:t>
            </a:r>
          </a:p>
          <a:p>
            <a:pPr marL="285750" indent="-285750">
              <a:buFont typeface="Arial" pitchFamily="34" charset="0"/>
              <a:buChar char="•"/>
            </a:pPr>
            <a:r>
              <a:rPr lang="en-IN" sz="1400" dirty="0" err="1" smtClean="0"/>
              <a:t>BldgType</a:t>
            </a:r>
            <a:r>
              <a:rPr lang="en-IN" sz="1400" dirty="0" smtClean="0"/>
              <a:t> ---------------- object </a:t>
            </a:r>
          </a:p>
          <a:p>
            <a:pPr marL="285750" indent="-285750">
              <a:buFont typeface="Arial" pitchFamily="34" charset="0"/>
              <a:buChar char="•"/>
            </a:pPr>
            <a:r>
              <a:rPr lang="en-IN" sz="1400" dirty="0" err="1" smtClean="0"/>
              <a:t>HouseStyle</a:t>
            </a:r>
            <a:r>
              <a:rPr lang="en-IN" sz="1400" dirty="0" smtClean="0"/>
              <a:t> ---------------- object </a:t>
            </a:r>
          </a:p>
          <a:p>
            <a:pPr marL="285750" indent="-285750">
              <a:buFont typeface="Arial" pitchFamily="34" charset="0"/>
              <a:buChar char="•"/>
            </a:pPr>
            <a:r>
              <a:rPr lang="en-IN" sz="1400" dirty="0" err="1" smtClean="0"/>
              <a:t>OverallQual</a:t>
            </a:r>
            <a:r>
              <a:rPr lang="en-IN" sz="1400" dirty="0" smtClean="0"/>
              <a:t> ---------------- int64 </a:t>
            </a:r>
          </a:p>
          <a:p>
            <a:pPr marL="285750" indent="-285750">
              <a:buFont typeface="Arial" pitchFamily="34" charset="0"/>
              <a:buChar char="•"/>
            </a:pPr>
            <a:r>
              <a:rPr lang="en-IN" sz="1400" dirty="0" err="1" smtClean="0"/>
              <a:t>OverallCond</a:t>
            </a:r>
            <a:r>
              <a:rPr lang="en-IN" sz="1400" dirty="0" smtClean="0"/>
              <a:t> ---------------- int64 </a:t>
            </a:r>
          </a:p>
          <a:p>
            <a:pPr marL="285750" indent="-285750">
              <a:buFont typeface="Arial" pitchFamily="34" charset="0"/>
              <a:buChar char="•"/>
            </a:pPr>
            <a:r>
              <a:rPr lang="en-IN" sz="1400" dirty="0" err="1" smtClean="0"/>
              <a:t>YearBuilt</a:t>
            </a:r>
            <a:r>
              <a:rPr lang="en-IN" sz="1400" dirty="0" smtClean="0"/>
              <a:t> ---------------- int64 </a:t>
            </a:r>
          </a:p>
          <a:p>
            <a:pPr marL="285750" indent="-285750">
              <a:buFont typeface="Arial" pitchFamily="34" charset="0"/>
              <a:buChar char="•"/>
            </a:pPr>
            <a:r>
              <a:rPr lang="en-IN" sz="1400" dirty="0" err="1" smtClean="0"/>
              <a:t>YearRemodAdd</a:t>
            </a:r>
            <a:r>
              <a:rPr lang="en-IN" sz="1400" dirty="0" smtClean="0"/>
              <a:t> ---------------- int64 </a:t>
            </a:r>
          </a:p>
          <a:p>
            <a:pPr marL="285750" indent="-285750">
              <a:buFont typeface="Arial" pitchFamily="34" charset="0"/>
              <a:buChar char="•"/>
            </a:pPr>
            <a:r>
              <a:rPr lang="en-IN" sz="1400" dirty="0" err="1" smtClean="0"/>
              <a:t>RoofStyle</a:t>
            </a:r>
            <a:r>
              <a:rPr lang="en-IN" sz="1400" dirty="0" smtClean="0"/>
              <a:t> ---------------- object </a:t>
            </a:r>
          </a:p>
          <a:p>
            <a:pPr marL="285750" indent="-285750">
              <a:buFont typeface="Arial" pitchFamily="34" charset="0"/>
              <a:buChar char="•"/>
            </a:pPr>
            <a:r>
              <a:rPr lang="en-IN" sz="1400" dirty="0" err="1" smtClean="0"/>
              <a:t>RoofMatl</a:t>
            </a:r>
            <a:r>
              <a:rPr lang="en-IN" sz="1400" dirty="0" smtClean="0"/>
              <a:t> ---------------- object </a:t>
            </a:r>
          </a:p>
          <a:p>
            <a:pPr marL="285750" indent="-285750">
              <a:buFont typeface="Arial" pitchFamily="34" charset="0"/>
              <a:buChar char="•"/>
            </a:pPr>
            <a:r>
              <a:rPr lang="en-IN" sz="1400" dirty="0" smtClean="0"/>
              <a:t>Exterior1st ---------------- object </a:t>
            </a:r>
          </a:p>
          <a:p>
            <a:pPr marL="285750" indent="-285750">
              <a:buFont typeface="Arial" pitchFamily="34" charset="0"/>
              <a:buChar char="•"/>
            </a:pPr>
            <a:r>
              <a:rPr lang="en-IN" sz="1400" dirty="0" smtClean="0"/>
              <a:t>Exterior2nd ---------------- object </a:t>
            </a:r>
          </a:p>
          <a:p>
            <a:pPr marL="285750" indent="-285750">
              <a:buFont typeface="Arial" pitchFamily="34" charset="0"/>
              <a:buChar char="•"/>
            </a:pPr>
            <a:r>
              <a:rPr lang="en-IN" sz="1400" dirty="0" err="1" smtClean="0"/>
              <a:t>MasVnrType</a:t>
            </a:r>
            <a:r>
              <a:rPr lang="en-IN" sz="1400" dirty="0" smtClean="0"/>
              <a:t> ---------------- object </a:t>
            </a:r>
          </a:p>
        </p:txBody>
      </p:sp>
      <p:sp>
        <p:nvSpPr>
          <p:cNvPr id="4" name="TextBox 3"/>
          <p:cNvSpPr txBox="1"/>
          <p:nvPr/>
        </p:nvSpPr>
        <p:spPr>
          <a:xfrm>
            <a:off x="3059832" y="1092472"/>
            <a:ext cx="3024336" cy="4616648"/>
          </a:xfrm>
          <a:prstGeom prst="rect">
            <a:avLst/>
          </a:prstGeom>
          <a:noFill/>
        </p:spPr>
        <p:txBody>
          <a:bodyPr wrap="square" rtlCol="0">
            <a:spAutoFit/>
          </a:bodyPr>
          <a:lstStyle/>
          <a:p>
            <a:pPr marL="285750" indent="-285750">
              <a:buFont typeface="Arial" pitchFamily="34" charset="0"/>
              <a:buChar char="•"/>
            </a:pPr>
            <a:r>
              <a:rPr lang="en-IN" sz="1400" dirty="0" err="1" smtClean="0"/>
              <a:t>MasVnrArea</a:t>
            </a:r>
            <a:r>
              <a:rPr lang="en-IN" sz="1400" dirty="0" smtClean="0"/>
              <a:t> ---------------- float64 </a:t>
            </a:r>
          </a:p>
          <a:p>
            <a:pPr marL="285750" indent="-285750">
              <a:buFont typeface="Arial" pitchFamily="34" charset="0"/>
              <a:buChar char="•"/>
            </a:pPr>
            <a:r>
              <a:rPr lang="en-IN" sz="1400" dirty="0" err="1" smtClean="0"/>
              <a:t>ExterQual</a:t>
            </a:r>
            <a:r>
              <a:rPr lang="en-IN" sz="1400" dirty="0" smtClean="0"/>
              <a:t> ---------------- object </a:t>
            </a:r>
          </a:p>
          <a:p>
            <a:pPr marL="285750" indent="-285750">
              <a:buFont typeface="Arial" pitchFamily="34" charset="0"/>
              <a:buChar char="•"/>
            </a:pPr>
            <a:r>
              <a:rPr lang="en-IN" sz="1400" dirty="0" smtClean="0"/>
              <a:t>Foundation ---------------- object </a:t>
            </a:r>
          </a:p>
          <a:p>
            <a:pPr marL="285750" indent="-285750">
              <a:buFont typeface="Arial" pitchFamily="34" charset="0"/>
              <a:buChar char="•"/>
            </a:pPr>
            <a:r>
              <a:rPr lang="en-IN" sz="1400" dirty="0" err="1" smtClean="0"/>
              <a:t>BsmtQual</a:t>
            </a:r>
            <a:r>
              <a:rPr lang="en-IN" sz="1400" dirty="0" smtClean="0"/>
              <a:t> ---------------- object </a:t>
            </a:r>
          </a:p>
          <a:p>
            <a:pPr marL="285750" indent="-285750">
              <a:buFont typeface="Arial" pitchFamily="34" charset="0"/>
              <a:buChar char="•"/>
            </a:pPr>
            <a:r>
              <a:rPr lang="en-IN" sz="1400" dirty="0" err="1" smtClean="0"/>
              <a:t>BsmtCond</a:t>
            </a:r>
            <a:r>
              <a:rPr lang="en-IN" sz="1400" dirty="0" smtClean="0"/>
              <a:t> ---------------- object </a:t>
            </a:r>
          </a:p>
          <a:p>
            <a:pPr marL="285750" indent="-285750">
              <a:buFont typeface="Arial" pitchFamily="34" charset="0"/>
              <a:buChar char="•"/>
            </a:pPr>
            <a:r>
              <a:rPr lang="en-IN" sz="1400" dirty="0" err="1" smtClean="0"/>
              <a:t>BsmtExposure</a:t>
            </a:r>
            <a:r>
              <a:rPr lang="en-IN" sz="1400" dirty="0" smtClean="0"/>
              <a:t> ---------------- object </a:t>
            </a:r>
          </a:p>
          <a:p>
            <a:pPr marL="285750" indent="-285750">
              <a:buFont typeface="Arial" pitchFamily="34" charset="0"/>
              <a:buChar char="•"/>
            </a:pPr>
            <a:r>
              <a:rPr lang="en-IN" sz="1400" dirty="0" smtClean="0"/>
              <a:t>BsmtFinType1 ---------------- object </a:t>
            </a:r>
          </a:p>
          <a:p>
            <a:pPr marL="285750" indent="-285750">
              <a:buFont typeface="Arial" pitchFamily="34" charset="0"/>
              <a:buChar char="•"/>
            </a:pPr>
            <a:r>
              <a:rPr lang="en-IN" sz="1400" dirty="0" smtClean="0"/>
              <a:t>BsmtFinSF1 ---------------- int64 </a:t>
            </a:r>
          </a:p>
          <a:p>
            <a:pPr marL="285750" indent="-285750">
              <a:buFont typeface="Arial" pitchFamily="34" charset="0"/>
              <a:buChar char="•"/>
            </a:pPr>
            <a:r>
              <a:rPr lang="en-IN" sz="1400" dirty="0" smtClean="0"/>
              <a:t>BsmtFinSF2 ---------------- int64</a:t>
            </a:r>
          </a:p>
          <a:p>
            <a:pPr marL="285750" indent="-285750">
              <a:buFont typeface="Arial" pitchFamily="34" charset="0"/>
              <a:buChar char="•"/>
            </a:pPr>
            <a:r>
              <a:rPr lang="en-IN" sz="1400" dirty="0" err="1" smtClean="0"/>
              <a:t>BsmtUnfSF</a:t>
            </a:r>
            <a:r>
              <a:rPr lang="en-IN" sz="1400" dirty="0" smtClean="0"/>
              <a:t> ---------------- int64 </a:t>
            </a:r>
          </a:p>
          <a:p>
            <a:pPr marL="285750" indent="-285750">
              <a:buFont typeface="Arial" pitchFamily="34" charset="0"/>
              <a:buChar char="•"/>
            </a:pPr>
            <a:r>
              <a:rPr lang="en-IN" sz="1400" dirty="0" err="1" smtClean="0"/>
              <a:t>TotalBsmtSF</a:t>
            </a:r>
            <a:r>
              <a:rPr lang="en-IN" sz="1400" dirty="0" smtClean="0"/>
              <a:t> ---------------- int64 </a:t>
            </a:r>
          </a:p>
          <a:p>
            <a:pPr marL="285750" indent="-285750">
              <a:buFont typeface="Arial" pitchFamily="34" charset="0"/>
              <a:buChar char="•"/>
            </a:pPr>
            <a:r>
              <a:rPr lang="en-IN" sz="1400" dirty="0" err="1" smtClean="0"/>
              <a:t>HeatingQC</a:t>
            </a:r>
            <a:r>
              <a:rPr lang="en-IN" sz="1400" dirty="0" smtClean="0"/>
              <a:t> ---------------- object </a:t>
            </a:r>
          </a:p>
          <a:p>
            <a:pPr marL="285750" indent="-285750">
              <a:buFont typeface="Arial" pitchFamily="34" charset="0"/>
              <a:buChar char="•"/>
            </a:pPr>
            <a:r>
              <a:rPr lang="en-IN" sz="1400" dirty="0" smtClean="0"/>
              <a:t>Electrical ---------------- object </a:t>
            </a:r>
          </a:p>
          <a:p>
            <a:pPr marL="285750" indent="-285750">
              <a:buFont typeface="Arial" pitchFamily="34" charset="0"/>
              <a:buChar char="•"/>
            </a:pPr>
            <a:r>
              <a:rPr lang="en-IN" sz="1400" dirty="0" smtClean="0"/>
              <a:t>1stFlrSF ---------------- int64 </a:t>
            </a:r>
          </a:p>
          <a:p>
            <a:pPr marL="285750" indent="-285750">
              <a:buFont typeface="Arial" pitchFamily="34" charset="0"/>
              <a:buChar char="•"/>
            </a:pPr>
            <a:r>
              <a:rPr lang="en-IN" sz="1400" dirty="0" smtClean="0"/>
              <a:t>2ndFlrSF ---------------- int64 L</a:t>
            </a:r>
          </a:p>
          <a:p>
            <a:pPr marL="285750" indent="-285750">
              <a:buFont typeface="Arial" pitchFamily="34" charset="0"/>
              <a:buChar char="•"/>
            </a:pPr>
            <a:r>
              <a:rPr lang="en-IN" sz="1400" dirty="0" err="1" smtClean="0"/>
              <a:t>owQualFinSF</a:t>
            </a:r>
            <a:r>
              <a:rPr lang="en-IN" sz="1400" dirty="0" smtClean="0"/>
              <a:t> ---------------- int64 </a:t>
            </a:r>
          </a:p>
          <a:p>
            <a:pPr marL="285750" indent="-285750">
              <a:buFont typeface="Arial" pitchFamily="34" charset="0"/>
              <a:buChar char="•"/>
            </a:pPr>
            <a:r>
              <a:rPr lang="en-IN" sz="1400" dirty="0" err="1" smtClean="0"/>
              <a:t>GrLivArea</a:t>
            </a:r>
            <a:r>
              <a:rPr lang="en-IN" sz="1400" dirty="0" smtClean="0"/>
              <a:t> ---------------- int64 </a:t>
            </a:r>
          </a:p>
          <a:p>
            <a:pPr marL="285750" indent="-285750">
              <a:buFont typeface="Arial" pitchFamily="34" charset="0"/>
              <a:buChar char="•"/>
            </a:pPr>
            <a:r>
              <a:rPr lang="en-IN" sz="1400" dirty="0" err="1" smtClean="0"/>
              <a:t>BsmtFullBath</a:t>
            </a:r>
            <a:r>
              <a:rPr lang="en-IN" sz="1400" dirty="0" smtClean="0"/>
              <a:t> ---------------- int64 </a:t>
            </a:r>
          </a:p>
          <a:p>
            <a:pPr marL="285750" indent="-285750">
              <a:buFont typeface="Arial" pitchFamily="34" charset="0"/>
              <a:buChar char="•"/>
            </a:pPr>
            <a:r>
              <a:rPr lang="en-IN" sz="1400" dirty="0" err="1" smtClean="0"/>
              <a:t>BsmtHalfBath</a:t>
            </a:r>
            <a:r>
              <a:rPr lang="en-IN" sz="1400" dirty="0" smtClean="0"/>
              <a:t> ---------------- int64 </a:t>
            </a:r>
          </a:p>
          <a:p>
            <a:pPr marL="285750" indent="-285750">
              <a:buFont typeface="Arial" pitchFamily="34" charset="0"/>
              <a:buChar char="•"/>
            </a:pPr>
            <a:r>
              <a:rPr lang="en-IN" sz="1400" dirty="0" err="1" smtClean="0"/>
              <a:t>FullBath</a:t>
            </a:r>
            <a:r>
              <a:rPr lang="en-IN" sz="1400" dirty="0" smtClean="0"/>
              <a:t> ---------------- int64 </a:t>
            </a:r>
          </a:p>
          <a:p>
            <a:pPr marL="285750" indent="-285750">
              <a:buFont typeface="Arial" pitchFamily="34" charset="0"/>
              <a:buChar char="•"/>
            </a:pPr>
            <a:r>
              <a:rPr lang="en-IN" sz="1400" dirty="0" err="1" smtClean="0"/>
              <a:t>HalfBath</a:t>
            </a:r>
            <a:r>
              <a:rPr lang="en-IN" sz="1400" dirty="0" smtClean="0"/>
              <a:t> ---------------- int64 </a:t>
            </a:r>
          </a:p>
        </p:txBody>
      </p:sp>
      <p:sp>
        <p:nvSpPr>
          <p:cNvPr id="5" name="TextBox 4"/>
          <p:cNvSpPr txBox="1"/>
          <p:nvPr/>
        </p:nvSpPr>
        <p:spPr>
          <a:xfrm>
            <a:off x="5953828" y="1092472"/>
            <a:ext cx="3082668" cy="4616648"/>
          </a:xfrm>
          <a:prstGeom prst="rect">
            <a:avLst/>
          </a:prstGeom>
          <a:noFill/>
        </p:spPr>
        <p:txBody>
          <a:bodyPr wrap="square" rtlCol="0">
            <a:spAutoFit/>
          </a:bodyPr>
          <a:lstStyle/>
          <a:p>
            <a:pPr marL="285750" indent="-285750">
              <a:buFont typeface="Arial" pitchFamily="34" charset="0"/>
              <a:buChar char="•"/>
            </a:pPr>
            <a:r>
              <a:rPr lang="en-IN" sz="1400" dirty="0" err="1" smtClean="0"/>
              <a:t>BedroomAbvGr</a:t>
            </a:r>
            <a:r>
              <a:rPr lang="en-IN" sz="1400" dirty="0" smtClean="0"/>
              <a:t> ---------------- int64 </a:t>
            </a:r>
          </a:p>
          <a:p>
            <a:pPr marL="285750" indent="-285750">
              <a:buFont typeface="Arial" pitchFamily="34" charset="0"/>
              <a:buChar char="•"/>
            </a:pPr>
            <a:r>
              <a:rPr lang="en-IN" sz="1400" dirty="0" err="1" smtClean="0"/>
              <a:t>KitchenQual</a:t>
            </a:r>
            <a:r>
              <a:rPr lang="en-IN" sz="1400" dirty="0" smtClean="0"/>
              <a:t> ---------------- object </a:t>
            </a:r>
          </a:p>
          <a:p>
            <a:pPr marL="285750" indent="-285750">
              <a:buFont typeface="Arial" pitchFamily="34" charset="0"/>
              <a:buChar char="•"/>
            </a:pPr>
            <a:r>
              <a:rPr lang="en-IN" sz="1400" dirty="0" err="1" smtClean="0"/>
              <a:t>TotRmsAbvGrd</a:t>
            </a:r>
            <a:r>
              <a:rPr lang="en-IN" sz="1400" dirty="0" smtClean="0"/>
              <a:t> ---------------- int64 </a:t>
            </a:r>
          </a:p>
          <a:p>
            <a:pPr marL="285750" indent="-285750">
              <a:buFont typeface="Arial" pitchFamily="34" charset="0"/>
              <a:buChar char="•"/>
            </a:pPr>
            <a:r>
              <a:rPr lang="en-IN" sz="1400" dirty="0" smtClean="0"/>
              <a:t>Fireplaces ---------------- int64 </a:t>
            </a:r>
          </a:p>
          <a:p>
            <a:pPr marL="285750" indent="-285750">
              <a:buFont typeface="Arial" pitchFamily="34" charset="0"/>
              <a:buChar char="•"/>
            </a:pPr>
            <a:r>
              <a:rPr lang="en-IN" sz="1400" dirty="0" err="1" smtClean="0"/>
              <a:t>FireplaceQu</a:t>
            </a:r>
            <a:r>
              <a:rPr lang="en-IN" sz="1400" dirty="0" smtClean="0"/>
              <a:t> ---------------- object </a:t>
            </a:r>
          </a:p>
          <a:p>
            <a:pPr marL="285750" indent="-285750">
              <a:buFont typeface="Arial" pitchFamily="34" charset="0"/>
              <a:buChar char="•"/>
            </a:pPr>
            <a:r>
              <a:rPr lang="en-IN" sz="1400" dirty="0" err="1" smtClean="0"/>
              <a:t>GarageType</a:t>
            </a:r>
            <a:r>
              <a:rPr lang="en-IN" sz="1400" dirty="0" smtClean="0"/>
              <a:t> ---------------- object </a:t>
            </a:r>
          </a:p>
          <a:p>
            <a:pPr marL="285750" indent="-285750">
              <a:buFont typeface="Arial" pitchFamily="34" charset="0"/>
              <a:buChar char="•"/>
            </a:pPr>
            <a:r>
              <a:rPr lang="en-IN" sz="1400" dirty="0" err="1" smtClean="0"/>
              <a:t>GarageYrBlt</a:t>
            </a:r>
            <a:r>
              <a:rPr lang="en-IN" sz="1400" dirty="0" smtClean="0"/>
              <a:t> ---------------- float64 </a:t>
            </a:r>
          </a:p>
          <a:p>
            <a:pPr marL="285750" indent="-285750">
              <a:buFont typeface="Arial" pitchFamily="34" charset="0"/>
              <a:buChar char="•"/>
            </a:pPr>
            <a:r>
              <a:rPr lang="en-IN" sz="1400" dirty="0" err="1" smtClean="0"/>
              <a:t>GarageFinish</a:t>
            </a:r>
            <a:r>
              <a:rPr lang="en-IN" sz="1400" dirty="0" smtClean="0"/>
              <a:t> ---------------- object </a:t>
            </a:r>
          </a:p>
          <a:p>
            <a:pPr marL="285750" indent="-285750">
              <a:buFont typeface="Arial" pitchFamily="34" charset="0"/>
              <a:buChar char="•"/>
            </a:pPr>
            <a:r>
              <a:rPr lang="en-IN" sz="1400" dirty="0" err="1" smtClean="0"/>
              <a:t>GarageCars</a:t>
            </a:r>
            <a:r>
              <a:rPr lang="en-IN" sz="1400" dirty="0" smtClean="0"/>
              <a:t> ---------------- int64 </a:t>
            </a:r>
          </a:p>
          <a:p>
            <a:pPr marL="285750" indent="-285750">
              <a:buFont typeface="Arial" pitchFamily="34" charset="0"/>
              <a:buChar char="•"/>
            </a:pPr>
            <a:r>
              <a:rPr lang="en-IN" sz="1400" dirty="0" err="1" smtClean="0"/>
              <a:t>GarageArea</a:t>
            </a:r>
            <a:r>
              <a:rPr lang="en-IN" sz="1400" dirty="0" smtClean="0"/>
              <a:t> ---------------- int64 </a:t>
            </a:r>
          </a:p>
          <a:p>
            <a:pPr marL="285750" indent="-285750">
              <a:buFont typeface="Arial" pitchFamily="34" charset="0"/>
              <a:buChar char="•"/>
            </a:pPr>
            <a:r>
              <a:rPr lang="en-IN" sz="1400" dirty="0" err="1" smtClean="0"/>
              <a:t>WoodDeckSF</a:t>
            </a:r>
            <a:r>
              <a:rPr lang="en-IN" sz="1400" dirty="0" smtClean="0"/>
              <a:t> ---------------- int64 </a:t>
            </a:r>
          </a:p>
          <a:p>
            <a:pPr marL="285750" indent="-285750">
              <a:buFont typeface="Arial" pitchFamily="34" charset="0"/>
              <a:buChar char="•"/>
            </a:pPr>
            <a:r>
              <a:rPr lang="en-IN" sz="1400" dirty="0" err="1" smtClean="0"/>
              <a:t>OpenPorchSF</a:t>
            </a:r>
            <a:r>
              <a:rPr lang="en-IN" sz="1400" dirty="0" smtClean="0"/>
              <a:t> ---------------- int64 </a:t>
            </a:r>
          </a:p>
          <a:p>
            <a:pPr marL="285750" indent="-285750">
              <a:buFont typeface="Arial" pitchFamily="34" charset="0"/>
              <a:buChar char="•"/>
            </a:pPr>
            <a:r>
              <a:rPr lang="en-IN" sz="1400" dirty="0" err="1" smtClean="0"/>
              <a:t>EnclosedPorch</a:t>
            </a:r>
            <a:r>
              <a:rPr lang="en-IN" sz="1400" dirty="0" smtClean="0"/>
              <a:t> ---------------- int64 </a:t>
            </a:r>
          </a:p>
          <a:p>
            <a:pPr marL="285750" indent="-285750">
              <a:buFont typeface="Arial" pitchFamily="34" charset="0"/>
              <a:buChar char="•"/>
            </a:pPr>
            <a:r>
              <a:rPr lang="en-IN" sz="1400" dirty="0" smtClean="0"/>
              <a:t>3SsnPorch ---------------- int64 </a:t>
            </a:r>
          </a:p>
          <a:p>
            <a:pPr marL="285750" indent="-285750">
              <a:buFont typeface="Arial" pitchFamily="34" charset="0"/>
              <a:buChar char="•"/>
            </a:pPr>
            <a:r>
              <a:rPr lang="en-IN" sz="1400" dirty="0" err="1" smtClean="0"/>
              <a:t>ScreenPorch</a:t>
            </a:r>
            <a:r>
              <a:rPr lang="en-IN" sz="1400" dirty="0" smtClean="0"/>
              <a:t> ---------------- int64 </a:t>
            </a:r>
          </a:p>
          <a:p>
            <a:pPr marL="285750" indent="-285750">
              <a:buFont typeface="Arial" pitchFamily="34" charset="0"/>
              <a:buChar char="•"/>
            </a:pPr>
            <a:r>
              <a:rPr lang="en-IN" sz="1400" dirty="0" err="1" smtClean="0"/>
              <a:t>PoolArea</a:t>
            </a:r>
            <a:r>
              <a:rPr lang="en-IN" sz="1400" dirty="0" smtClean="0"/>
              <a:t> ---------------- int64 </a:t>
            </a:r>
          </a:p>
          <a:p>
            <a:pPr marL="285750" indent="-285750">
              <a:buFont typeface="Arial" pitchFamily="34" charset="0"/>
              <a:buChar char="•"/>
            </a:pPr>
            <a:r>
              <a:rPr lang="en-IN" sz="1400" dirty="0" smtClean="0"/>
              <a:t>Fence ---------------- object</a:t>
            </a:r>
          </a:p>
          <a:p>
            <a:pPr marL="285750" indent="-285750">
              <a:buFont typeface="Arial" pitchFamily="34" charset="0"/>
              <a:buChar char="•"/>
            </a:pPr>
            <a:r>
              <a:rPr lang="en-IN" sz="1400" dirty="0" err="1" smtClean="0"/>
              <a:t>MiscVal</a:t>
            </a:r>
            <a:r>
              <a:rPr lang="en-IN" sz="1400" dirty="0" smtClean="0"/>
              <a:t> ---------------- int64 </a:t>
            </a:r>
          </a:p>
          <a:p>
            <a:pPr marL="285750" indent="-285750">
              <a:buFont typeface="Arial" pitchFamily="34" charset="0"/>
              <a:buChar char="•"/>
            </a:pPr>
            <a:r>
              <a:rPr lang="en-IN" sz="1400" dirty="0" err="1" smtClean="0"/>
              <a:t>MoSold</a:t>
            </a:r>
            <a:r>
              <a:rPr lang="en-IN" sz="1400" dirty="0" smtClean="0"/>
              <a:t> ---------------- int64 </a:t>
            </a:r>
          </a:p>
          <a:p>
            <a:pPr marL="285750" indent="-285750">
              <a:buFont typeface="Arial" pitchFamily="34" charset="0"/>
              <a:buChar char="•"/>
            </a:pPr>
            <a:r>
              <a:rPr lang="en-IN" sz="1400" dirty="0" err="1" smtClean="0"/>
              <a:t>SaleType</a:t>
            </a:r>
            <a:r>
              <a:rPr lang="en-IN" sz="1400" dirty="0" smtClean="0"/>
              <a:t> ---------------- object </a:t>
            </a:r>
          </a:p>
          <a:p>
            <a:pPr marL="285750" indent="-285750">
              <a:buFont typeface="Arial" pitchFamily="34" charset="0"/>
              <a:buChar char="•"/>
            </a:pPr>
            <a:r>
              <a:rPr lang="en-IN" sz="1400" dirty="0" err="1" smtClean="0"/>
              <a:t>SaleCondition</a:t>
            </a:r>
            <a:r>
              <a:rPr lang="en-IN" sz="1400" dirty="0" smtClean="0"/>
              <a:t> ----------------object</a:t>
            </a:r>
          </a:p>
        </p:txBody>
      </p:sp>
    </p:spTree>
    <p:extLst>
      <p:ext uri="{BB962C8B-B14F-4D97-AF65-F5344CB8AC3E}">
        <p14:creationId xmlns:p14="http://schemas.microsoft.com/office/powerpoint/2010/main" val="2430806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67370"/>
            <a:ext cx="7128792" cy="646331"/>
          </a:xfrm>
          <a:prstGeom prst="rect">
            <a:avLst/>
          </a:prstGeom>
          <a:noFill/>
        </p:spPr>
        <p:txBody>
          <a:bodyPr wrap="square" rtlCol="0">
            <a:spAutoFit/>
          </a:bodyPr>
          <a:lstStyle/>
          <a:p>
            <a:pPr marL="285750" indent="-285750">
              <a:buFont typeface="Arial" pitchFamily="34" charset="0"/>
              <a:buChar char="•"/>
            </a:pPr>
            <a:r>
              <a:rPr lang="en-IN" dirty="0" smtClean="0"/>
              <a:t>The null values are present in the following columns-</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97559317"/>
              </p:ext>
            </p:extLst>
          </p:nvPr>
        </p:nvGraphicFramePr>
        <p:xfrm>
          <a:off x="1547664" y="1340768"/>
          <a:ext cx="5760640" cy="4358640"/>
        </p:xfrm>
        <a:graphic>
          <a:graphicData uri="http://schemas.openxmlformats.org/drawingml/2006/table">
            <a:tbl>
              <a:tblPr firstRow="1" bandRow="1">
                <a:tableStyleId>{2D5ABB26-0587-4C30-8999-92F81FD0307C}</a:tableStyleId>
              </a:tblPr>
              <a:tblGrid>
                <a:gridCol w="2880320"/>
                <a:gridCol w="2880320"/>
              </a:tblGrid>
              <a:tr h="327789">
                <a:tc>
                  <a:txBody>
                    <a:bodyPr/>
                    <a:lstStyle/>
                    <a:p>
                      <a:pPr algn="ctr"/>
                      <a:r>
                        <a:rPr lang="en-IN" sz="1600" b="1" dirty="0" smtClean="0"/>
                        <a:t>Column</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t>No of null values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LotFrontage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t>45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MasVnrType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MasVnrArea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BsmtQual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BsmtCond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BsmtExposure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BsmtFinType1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FireplaceQu</a:t>
                      </a:r>
                      <a:r>
                        <a:rPr lang="en-IN"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GarageType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GarageYrBlt</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GarageFinish</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Fence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181265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96752"/>
            <a:ext cx="9144000" cy="4401205"/>
          </a:xfrm>
          <a:prstGeom prst="rect">
            <a:avLst/>
          </a:prstGeom>
        </p:spPr>
        <p:txBody>
          <a:bodyPr wrap="square">
            <a:spAutoFit/>
          </a:bodyPr>
          <a:lstStyle/>
          <a:p>
            <a:pPr marL="457200" indent="-457200">
              <a:buFont typeface="Arial" pitchFamily="34" charset="0"/>
              <a:buChar char="•"/>
            </a:pPr>
            <a:r>
              <a:rPr lang="en-IN" sz="2800" dirty="0" smtClean="0"/>
              <a:t>Encoding object data in numeric using Label Encoder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In </a:t>
            </a:r>
            <a:r>
              <a:rPr lang="en-IN" sz="2800" dirty="0" err="1" smtClean="0"/>
              <a:t>MasVnrType</a:t>
            </a:r>
            <a:r>
              <a:rPr lang="en-IN" sz="2800" dirty="0" smtClean="0"/>
              <a:t> the null value is replaced by the mode of the column</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In </a:t>
            </a:r>
            <a:r>
              <a:rPr lang="en-IN" sz="2800" dirty="0" err="1" smtClean="0"/>
              <a:t>GarageYrBlt</a:t>
            </a:r>
            <a:r>
              <a:rPr lang="en-IN" sz="2800" dirty="0" smtClean="0"/>
              <a:t>, the null values are actually for properties lacking garages, hence null values are filled with 0</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null values of </a:t>
            </a:r>
            <a:r>
              <a:rPr lang="en-IN" sz="2800" dirty="0" err="1" smtClean="0"/>
              <a:t>LotFrontage</a:t>
            </a:r>
            <a:r>
              <a:rPr lang="en-IN" sz="2800" dirty="0" smtClean="0"/>
              <a:t> and </a:t>
            </a:r>
            <a:r>
              <a:rPr lang="en-IN" sz="2800" dirty="0" err="1" smtClean="0"/>
              <a:t>MasVnrArea</a:t>
            </a:r>
            <a:r>
              <a:rPr lang="en-IN" sz="2800" dirty="0" smtClean="0"/>
              <a:t> are imputed using KNN Imputer</a:t>
            </a:r>
            <a:endParaRPr lang="en-IN" sz="2800" dirty="0"/>
          </a:p>
        </p:txBody>
      </p:sp>
    </p:spTree>
    <p:extLst>
      <p:ext uri="{BB962C8B-B14F-4D97-AF65-F5344CB8AC3E}">
        <p14:creationId xmlns:p14="http://schemas.microsoft.com/office/powerpoint/2010/main" val="213319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563888" cy="6586418"/>
          </a:xfrm>
          <a:prstGeom prst="rect">
            <a:avLst/>
          </a:prstGeom>
          <a:noFill/>
        </p:spPr>
        <p:txBody>
          <a:bodyPr wrap="square" rtlCol="0">
            <a:spAutoFit/>
          </a:bodyPr>
          <a:lstStyle/>
          <a:p>
            <a:r>
              <a:rPr lang="en-IN" dirty="0" smtClean="0"/>
              <a:t>The data type of each column is-</a:t>
            </a:r>
          </a:p>
          <a:p>
            <a:pPr marL="171450" indent="-171450">
              <a:buFont typeface="Arial" pitchFamily="34" charset="0"/>
              <a:buChar char="•"/>
            </a:pPr>
            <a:endParaRPr lang="en-IN" sz="1200" dirty="0" smtClean="0"/>
          </a:p>
          <a:p>
            <a:pPr marL="171450" indent="-171450">
              <a:buFont typeface="Arial" pitchFamily="34" charset="0"/>
              <a:buChar char="•"/>
            </a:pPr>
            <a:r>
              <a:rPr lang="en-IN" sz="1400" dirty="0" smtClean="0"/>
              <a:t>Id ---------------- int64 </a:t>
            </a:r>
          </a:p>
          <a:p>
            <a:pPr marL="171450" indent="-171450">
              <a:buFont typeface="Arial" pitchFamily="34" charset="0"/>
              <a:buChar char="•"/>
            </a:pPr>
            <a:r>
              <a:rPr lang="en-IN" sz="1400" dirty="0" err="1" smtClean="0"/>
              <a:t>MSSubClass</a:t>
            </a:r>
            <a:r>
              <a:rPr lang="en-IN" sz="1400" dirty="0" smtClean="0"/>
              <a:t> ---------------- int64 </a:t>
            </a:r>
          </a:p>
          <a:p>
            <a:pPr marL="171450" indent="-171450">
              <a:buFont typeface="Arial" pitchFamily="34" charset="0"/>
              <a:buChar char="•"/>
            </a:pPr>
            <a:r>
              <a:rPr lang="en-IN" sz="1400" dirty="0" err="1" smtClean="0"/>
              <a:t>MSZoning</a:t>
            </a:r>
            <a:r>
              <a:rPr lang="en-IN" sz="1400" dirty="0" smtClean="0"/>
              <a:t> ---------------- object </a:t>
            </a:r>
          </a:p>
          <a:p>
            <a:pPr marL="171450" indent="-171450">
              <a:buFont typeface="Arial" pitchFamily="34" charset="0"/>
              <a:buChar char="•"/>
            </a:pPr>
            <a:r>
              <a:rPr lang="en-IN" sz="1400" dirty="0" err="1" smtClean="0"/>
              <a:t>LotFrontage</a:t>
            </a:r>
            <a:r>
              <a:rPr lang="en-IN" sz="1400" dirty="0" smtClean="0"/>
              <a:t> ---------------- float64 </a:t>
            </a:r>
          </a:p>
          <a:p>
            <a:pPr marL="171450" indent="-171450">
              <a:buFont typeface="Arial" pitchFamily="34" charset="0"/>
              <a:buChar char="•"/>
            </a:pPr>
            <a:r>
              <a:rPr lang="en-IN" sz="1400" dirty="0" err="1" smtClean="0"/>
              <a:t>LotArea</a:t>
            </a:r>
            <a:r>
              <a:rPr lang="en-IN" sz="1400" dirty="0" smtClean="0"/>
              <a:t> ---------------- int64 </a:t>
            </a:r>
          </a:p>
          <a:p>
            <a:pPr marL="171450" indent="-171450">
              <a:buFont typeface="Arial" pitchFamily="34" charset="0"/>
              <a:buChar char="•"/>
            </a:pPr>
            <a:r>
              <a:rPr lang="en-IN" sz="1400" dirty="0" smtClean="0"/>
              <a:t>Street ---------------- object </a:t>
            </a:r>
          </a:p>
          <a:p>
            <a:pPr marL="171450" indent="-171450">
              <a:buFont typeface="Arial" pitchFamily="34" charset="0"/>
              <a:buChar char="•"/>
            </a:pPr>
            <a:r>
              <a:rPr lang="en-IN" sz="1400" dirty="0" smtClean="0"/>
              <a:t>Alley ---------------- object </a:t>
            </a:r>
          </a:p>
          <a:p>
            <a:pPr marL="171450" indent="-171450">
              <a:buFont typeface="Arial" pitchFamily="34" charset="0"/>
              <a:buChar char="•"/>
            </a:pPr>
            <a:r>
              <a:rPr lang="en-IN" sz="1400" dirty="0" err="1" smtClean="0"/>
              <a:t>LotShape</a:t>
            </a:r>
            <a:r>
              <a:rPr lang="en-IN" sz="1400" dirty="0" smtClean="0"/>
              <a:t> ---------------- object </a:t>
            </a:r>
          </a:p>
          <a:p>
            <a:pPr marL="171450" indent="-171450">
              <a:buFont typeface="Arial" pitchFamily="34" charset="0"/>
              <a:buChar char="•"/>
            </a:pPr>
            <a:r>
              <a:rPr lang="en-IN" sz="1400" dirty="0" err="1" smtClean="0"/>
              <a:t>LandContour</a:t>
            </a:r>
            <a:r>
              <a:rPr lang="en-IN" sz="1400" dirty="0" smtClean="0"/>
              <a:t> ---------------- object </a:t>
            </a:r>
          </a:p>
          <a:p>
            <a:pPr marL="171450" indent="-171450">
              <a:buFont typeface="Arial" pitchFamily="34" charset="0"/>
              <a:buChar char="•"/>
            </a:pPr>
            <a:r>
              <a:rPr lang="en-IN" sz="1400" dirty="0" smtClean="0"/>
              <a:t>Utilities ---------------- object </a:t>
            </a:r>
          </a:p>
          <a:p>
            <a:pPr marL="171450" indent="-171450">
              <a:buFont typeface="Arial" pitchFamily="34" charset="0"/>
              <a:buChar char="•"/>
            </a:pPr>
            <a:r>
              <a:rPr lang="en-IN" sz="1400" dirty="0" err="1" smtClean="0"/>
              <a:t>LotConfig</a:t>
            </a:r>
            <a:r>
              <a:rPr lang="en-IN" sz="1400" dirty="0" smtClean="0"/>
              <a:t> ---------------- object </a:t>
            </a:r>
          </a:p>
          <a:p>
            <a:pPr marL="171450" indent="-171450">
              <a:buFont typeface="Arial" pitchFamily="34" charset="0"/>
              <a:buChar char="•"/>
            </a:pPr>
            <a:r>
              <a:rPr lang="en-IN" sz="1400" dirty="0" err="1" smtClean="0"/>
              <a:t>LandSlope</a:t>
            </a:r>
            <a:r>
              <a:rPr lang="en-IN" sz="1400" dirty="0" smtClean="0"/>
              <a:t> ---------------- object </a:t>
            </a:r>
          </a:p>
          <a:p>
            <a:pPr marL="171450" indent="-171450">
              <a:buFont typeface="Arial" pitchFamily="34" charset="0"/>
              <a:buChar char="•"/>
            </a:pPr>
            <a:r>
              <a:rPr lang="en-IN" sz="1400" dirty="0" err="1" smtClean="0"/>
              <a:t>Neighborhood</a:t>
            </a:r>
            <a:r>
              <a:rPr lang="en-IN" sz="1400" dirty="0" smtClean="0"/>
              <a:t> ---------------- object </a:t>
            </a:r>
          </a:p>
          <a:p>
            <a:pPr marL="171450" indent="-171450">
              <a:buFont typeface="Arial" pitchFamily="34" charset="0"/>
              <a:buChar char="•"/>
            </a:pPr>
            <a:r>
              <a:rPr lang="en-IN" sz="1400" dirty="0" smtClean="0"/>
              <a:t>Condition1 ---------------- object </a:t>
            </a:r>
          </a:p>
          <a:p>
            <a:pPr marL="171450" indent="-171450">
              <a:buFont typeface="Arial" pitchFamily="34" charset="0"/>
              <a:buChar char="•"/>
            </a:pPr>
            <a:r>
              <a:rPr lang="en-IN" sz="1400" dirty="0" smtClean="0"/>
              <a:t>Condition2 ---------------- object </a:t>
            </a:r>
          </a:p>
          <a:p>
            <a:pPr marL="171450" indent="-171450">
              <a:buFont typeface="Arial" pitchFamily="34" charset="0"/>
              <a:buChar char="•"/>
            </a:pPr>
            <a:r>
              <a:rPr lang="en-IN" sz="1400" dirty="0" err="1" smtClean="0"/>
              <a:t>BldgType</a:t>
            </a:r>
            <a:r>
              <a:rPr lang="en-IN" sz="1400" dirty="0" smtClean="0"/>
              <a:t> ---------------- object </a:t>
            </a:r>
          </a:p>
          <a:p>
            <a:pPr marL="171450" indent="-171450">
              <a:buFont typeface="Arial" pitchFamily="34" charset="0"/>
              <a:buChar char="•"/>
            </a:pPr>
            <a:r>
              <a:rPr lang="en-IN" sz="1400" dirty="0" err="1" smtClean="0"/>
              <a:t>HouseStyle</a:t>
            </a:r>
            <a:r>
              <a:rPr lang="en-IN" sz="1400" dirty="0" smtClean="0"/>
              <a:t> ---------------- object </a:t>
            </a:r>
          </a:p>
          <a:p>
            <a:pPr marL="171450" indent="-171450">
              <a:buFont typeface="Arial" pitchFamily="34" charset="0"/>
              <a:buChar char="•"/>
            </a:pPr>
            <a:r>
              <a:rPr lang="en-IN" sz="1400" dirty="0" err="1" smtClean="0"/>
              <a:t>OverallQual</a:t>
            </a:r>
            <a:r>
              <a:rPr lang="en-IN" sz="1400" dirty="0" smtClean="0"/>
              <a:t> ---------------- int64 </a:t>
            </a:r>
          </a:p>
          <a:p>
            <a:pPr marL="171450" indent="-171450">
              <a:buFont typeface="Arial" pitchFamily="34" charset="0"/>
              <a:buChar char="•"/>
            </a:pPr>
            <a:r>
              <a:rPr lang="en-IN" sz="1400" dirty="0" err="1" smtClean="0"/>
              <a:t>OverallCond</a:t>
            </a:r>
            <a:r>
              <a:rPr lang="en-IN" sz="1400" dirty="0" smtClean="0"/>
              <a:t> ---------------- int64 Y</a:t>
            </a:r>
          </a:p>
          <a:p>
            <a:pPr marL="171450" indent="-171450">
              <a:buFont typeface="Arial" pitchFamily="34" charset="0"/>
              <a:buChar char="•"/>
            </a:pPr>
            <a:r>
              <a:rPr lang="en-IN" sz="1400" dirty="0" err="1" smtClean="0"/>
              <a:t>earBuilt</a:t>
            </a:r>
            <a:r>
              <a:rPr lang="en-IN" sz="1400" dirty="0" smtClean="0"/>
              <a:t> ---------------- int64 </a:t>
            </a:r>
          </a:p>
          <a:p>
            <a:pPr marL="171450" indent="-171450">
              <a:buFont typeface="Arial" pitchFamily="34" charset="0"/>
              <a:buChar char="•"/>
            </a:pPr>
            <a:r>
              <a:rPr lang="en-IN" sz="1400" dirty="0" err="1" smtClean="0"/>
              <a:t>YearRemodAdd</a:t>
            </a:r>
            <a:r>
              <a:rPr lang="en-IN" sz="1400" dirty="0" smtClean="0"/>
              <a:t> ---------------- int64 </a:t>
            </a:r>
          </a:p>
          <a:p>
            <a:pPr marL="171450" indent="-171450">
              <a:buFont typeface="Arial" pitchFamily="34" charset="0"/>
              <a:buChar char="•"/>
            </a:pPr>
            <a:r>
              <a:rPr lang="en-IN" sz="1400" dirty="0" err="1" smtClean="0"/>
              <a:t>RoofStyle</a:t>
            </a:r>
            <a:r>
              <a:rPr lang="en-IN" sz="1400" dirty="0" smtClean="0"/>
              <a:t> ---------------- object </a:t>
            </a:r>
          </a:p>
          <a:p>
            <a:pPr marL="171450" indent="-171450">
              <a:buFont typeface="Arial" pitchFamily="34" charset="0"/>
              <a:buChar char="•"/>
            </a:pPr>
            <a:r>
              <a:rPr lang="en-IN" sz="1400" dirty="0" err="1" smtClean="0"/>
              <a:t>RoofMatl</a:t>
            </a:r>
            <a:r>
              <a:rPr lang="en-IN" sz="1400" dirty="0" smtClean="0"/>
              <a:t> ---------------- object </a:t>
            </a:r>
          </a:p>
          <a:p>
            <a:pPr marL="171450" indent="-171450">
              <a:buFont typeface="Arial" pitchFamily="34" charset="0"/>
              <a:buChar char="•"/>
            </a:pPr>
            <a:r>
              <a:rPr lang="en-IN" sz="1400" dirty="0" smtClean="0"/>
              <a:t>Exterior1st ---------------- object </a:t>
            </a:r>
          </a:p>
          <a:p>
            <a:pPr marL="171450" indent="-171450">
              <a:buFont typeface="Arial" pitchFamily="34" charset="0"/>
              <a:buChar char="•"/>
            </a:pPr>
            <a:r>
              <a:rPr lang="en-IN" sz="1400" dirty="0" smtClean="0"/>
              <a:t>Exterior2nd ---------------- object </a:t>
            </a:r>
          </a:p>
          <a:p>
            <a:pPr marL="171450" indent="-171450">
              <a:buFont typeface="Arial" pitchFamily="34" charset="0"/>
              <a:buChar char="•"/>
            </a:pPr>
            <a:r>
              <a:rPr lang="en-IN" sz="1400" dirty="0" err="1" smtClean="0"/>
              <a:t>MasVnrType</a:t>
            </a:r>
            <a:r>
              <a:rPr lang="en-IN" sz="1400" dirty="0" smtClean="0"/>
              <a:t> ---------------- object </a:t>
            </a:r>
          </a:p>
          <a:p>
            <a:pPr marL="171450" indent="-171450">
              <a:buFont typeface="Arial" pitchFamily="34" charset="0"/>
              <a:buChar char="•"/>
            </a:pPr>
            <a:r>
              <a:rPr lang="en-IN" sz="1400" dirty="0" err="1" smtClean="0"/>
              <a:t>MasVnrArea</a:t>
            </a:r>
            <a:r>
              <a:rPr lang="en-IN" sz="1400" dirty="0" smtClean="0"/>
              <a:t> ---------------- float64</a:t>
            </a:r>
          </a:p>
          <a:p>
            <a:pPr marL="171450" indent="-171450">
              <a:buFont typeface="Arial" pitchFamily="34" charset="0"/>
              <a:buChar char="•"/>
            </a:pPr>
            <a:r>
              <a:rPr lang="en-IN" sz="1400" dirty="0" err="1" smtClean="0"/>
              <a:t>ExterQual</a:t>
            </a:r>
            <a:r>
              <a:rPr lang="en-IN" sz="1400" dirty="0" smtClean="0"/>
              <a:t> ---------------- object </a:t>
            </a:r>
            <a:r>
              <a:rPr lang="en-IN" sz="1400" dirty="0" smtClean="0"/>
              <a:t> </a:t>
            </a:r>
          </a:p>
        </p:txBody>
      </p:sp>
      <p:sp>
        <p:nvSpPr>
          <p:cNvPr id="3" name="TextBox 2"/>
          <p:cNvSpPr txBox="1"/>
          <p:nvPr/>
        </p:nvSpPr>
        <p:spPr>
          <a:xfrm>
            <a:off x="3223351" y="404664"/>
            <a:ext cx="3672408" cy="6124754"/>
          </a:xfrm>
          <a:prstGeom prst="rect">
            <a:avLst/>
          </a:prstGeom>
          <a:noFill/>
        </p:spPr>
        <p:txBody>
          <a:bodyPr wrap="square" rtlCol="0">
            <a:spAutoFit/>
          </a:bodyPr>
          <a:lstStyle/>
          <a:p>
            <a:pPr marL="171450" indent="-171450">
              <a:buFont typeface="Arial" pitchFamily="34" charset="0"/>
              <a:buChar char="•"/>
            </a:pPr>
            <a:r>
              <a:rPr lang="en-IN" sz="1400" dirty="0" err="1" smtClean="0"/>
              <a:t>ExterCond</a:t>
            </a:r>
            <a:r>
              <a:rPr lang="en-IN" sz="1400" dirty="0" smtClean="0"/>
              <a:t> ---------------- object </a:t>
            </a:r>
          </a:p>
          <a:p>
            <a:pPr marL="171450" indent="-171450">
              <a:buFont typeface="Arial" pitchFamily="34" charset="0"/>
              <a:buChar char="•"/>
            </a:pPr>
            <a:r>
              <a:rPr lang="en-IN" sz="1400" dirty="0" smtClean="0"/>
              <a:t>Foundation ---------------- object </a:t>
            </a:r>
          </a:p>
          <a:p>
            <a:pPr marL="171450" indent="-171450">
              <a:buFont typeface="Arial" pitchFamily="34" charset="0"/>
              <a:buChar char="•"/>
            </a:pPr>
            <a:r>
              <a:rPr lang="en-IN" sz="1400" dirty="0" err="1" smtClean="0"/>
              <a:t>BsmtQual</a:t>
            </a:r>
            <a:r>
              <a:rPr lang="en-IN" sz="1400" dirty="0" smtClean="0"/>
              <a:t> ---------------- object </a:t>
            </a:r>
          </a:p>
          <a:p>
            <a:pPr marL="171450" indent="-171450">
              <a:buFont typeface="Arial" pitchFamily="34" charset="0"/>
              <a:buChar char="•"/>
            </a:pPr>
            <a:r>
              <a:rPr lang="en-IN" sz="1400" dirty="0" err="1" smtClean="0"/>
              <a:t>BsmtCond</a:t>
            </a:r>
            <a:r>
              <a:rPr lang="en-IN" sz="1400" dirty="0" smtClean="0"/>
              <a:t> ---------------- object </a:t>
            </a:r>
          </a:p>
          <a:p>
            <a:pPr marL="171450" indent="-171450">
              <a:buFont typeface="Arial" pitchFamily="34" charset="0"/>
              <a:buChar char="•"/>
            </a:pPr>
            <a:r>
              <a:rPr lang="en-IN" sz="1400" dirty="0" err="1" smtClean="0"/>
              <a:t>BsmtExposure</a:t>
            </a:r>
            <a:r>
              <a:rPr lang="en-IN" sz="1400" dirty="0" smtClean="0"/>
              <a:t> ---------------- object </a:t>
            </a:r>
          </a:p>
          <a:p>
            <a:pPr marL="171450" indent="-171450">
              <a:buFont typeface="Arial" pitchFamily="34" charset="0"/>
              <a:buChar char="•"/>
            </a:pPr>
            <a:r>
              <a:rPr lang="en-IN" sz="1400" dirty="0" smtClean="0"/>
              <a:t>BsmtFinType1 ---------------- object </a:t>
            </a:r>
          </a:p>
          <a:p>
            <a:pPr marL="171450" indent="-171450">
              <a:buFont typeface="Arial" pitchFamily="34" charset="0"/>
              <a:buChar char="•"/>
            </a:pPr>
            <a:r>
              <a:rPr lang="en-IN" sz="1400" dirty="0" smtClean="0"/>
              <a:t>BsmtFinSF1 ---------------- int64 </a:t>
            </a:r>
          </a:p>
          <a:p>
            <a:pPr marL="171450" indent="-171450">
              <a:buFont typeface="Arial" pitchFamily="34" charset="0"/>
              <a:buChar char="•"/>
            </a:pPr>
            <a:r>
              <a:rPr lang="en-IN" sz="1400" dirty="0" smtClean="0"/>
              <a:t>BsmtFinType2 ---------------- object</a:t>
            </a:r>
          </a:p>
          <a:p>
            <a:pPr marL="171450" indent="-171450">
              <a:buFont typeface="Arial" pitchFamily="34" charset="0"/>
              <a:buChar char="•"/>
            </a:pPr>
            <a:r>
              <a:rPr lang="en-IN" sz="1400" dirty="0" smtClean="0"/>
              <a:t>BsmtFinSF2 ---------------- int64 </a:t>
            </a:r>
          </a:p>
          <a:p>
            <a:pPr marL="171450" indent="-171450">
              <a:buFont typeface="Arial" pitchFamily="34" charset="0"/>
              <a:buChar char="•"/>
            </a:pPr>
            <a:r>
              <a:rPr lang="en-IN" sz="1400" dirty="0" err="1" smtClean="0"/>
              <a:t>BsmtUnfSF</a:t>
            </a:r>
            <a:r>
              <a:rPr lang="en-IN" sz="1400" dirty="0" smtClean="0"/>
              <a:t> ---------------- int64 </a:t>
            </a:r>
          </a:p>
          <a:p>
            <a:pPr marL="171450" indent="-171450">
              <a:buFont typeface="Arial" pitchFamily="34" charset="0"/>
              <a:buChar char="•"/>
            </a:pPr>
            <a:r>
              <a:rPr lang="en-IN" sz="1400" dirty="0" err="1" smtClean="0"/>
              <a:t>TotalBsmtSF</a:t>
            </a:r>
            <a:r>
              <a:rPr lang="en-IN" sz="1400" dirty="0" smtClean="0"/>
              <a:t> ---------------- int64 </a:t>
            </a:r>
          </a:p>
          <a:p>
            <a:pPr marL="171450" indent="-171450">
              <a:buFont typeface="Arial" pitchFamily="34" charset="0"/>
              <a:buChar char="•"/>
            </a:pPr>
            <a:r>
              <a:rPr lang="en-IN" sz="1400" dirty="0" smtClean="0"/>
              <a:t>Heating ---------------- object </a:t>
            </a:r>
          </a:p>
          <a:p>
            <a:pPr marL="171450" indent="-171450">
              <a:buFont typeface="Arial" pitchFamily="34" charset="0"/>
              <a:buChar char="•"/>
            </a:pPr>
            <a:r>
              <a:rPr lang="en-IN" sz="1400" dirty="0" err="1" smtClean="0"/>
              <a:t>HeatingQC</a:t>
            </a:r>
            <a:r>
              <a:rPr lang="en-IN" sz="1400" dirty="0" smtClean="0"/>
              <a:t> ---------------- object </a:t>
            </a:r>
          </a:p>
          <a:p>
            <a:pPr marL="171450" indent="-171450">
              <a:buFont typeface="Arial" pitchFamily="34" charset="0"/>
              <a:buChar char="•"/>
            </a:pPr>
            <a:r>
              <a:rPr lang="en-IN" sz="1400" dirty="0" err="1" smtClean="0"/>
              <a:t>CentralAir</a:t>
            </a:r>
            <a:r>
              <a:rPr lang="en-IN" sz="1400" dirty="0" smtClean="0"/>
              <a:t> ---------------- object </a:t>
            </a:r>
          </a:p>
          <a:p>
            <a:pPr marL="171450" indent="-171450">
              <a:buFont typeface="Arial" pitchFamily="34" charset="0"/>
              <a:buChar char="•"/>
            </a:pPr>
            <a:r>
              <a:rPr lang="en-IN" sz="1400" dirty="0" smtClean="0"/>
              <a:t>Electrical ---------------- object </a:t>
            </a:r>
          </a:p>
          <a:p>
            <a:pPr marL="171450" indent="-171450">
              <a:buFont typeface="Arial" pitchFamily="34" charset="0"/>
              <a:buChar char="•"/>
            </a:pPr>
            <a:r>
              <a:rPr lang="en-IN" sz="1400" dirty="0" smtClean="0"/>
              <a:t>1stFlrSF ---------------- int64 </a:t>
            </a:r>
          </a:p>
          <a:p>
            <a:pPr marL="171450" indent="-171450">
              <a:buFont typeface="Arial" pitchFamily="34" charset="0"/>
              <a:buChar char="•"/>
            </a:pPr>
            <a:r>
              <a:rPr lang="en-IN" sz="1400" dirty="0" smtClean="0"/>
              <a:t>2ndFlrSF ---------------- int64 </a:t>
            </a:r>
          </a:p>
          <a:p>
            <a:pPr marL="171450" indent="-171450">
              <a:buFont typeface="Arial" pitchFamily="34" charset="0"/>
              <a:buChar char="•"/>
            </a:pPr>
            <a:r>
              <a:rPr lang="en-IN" sz="1400" dirty="0" err="1" smtClean="0"/>
              <a:t>LowQualFinSF</a:t>
            </a:r>
            <a:r>
              <a:rPr lang="en-IN" sz="1400" dirty="0" smtClean="0"/>
              <a:t> ---------------- int64 </a:t>
            </a:r>
          </a:p>
          <a:p>
            <a:pPr marL="171450" indent="-171450">
              <a:buFont typeface="Arial" pitchFamily="34" charset="0"/>
              <a:buChar char="•"/>
            </a:pPr>
            <a:r>
              <a:rPr lang="en-IN" sz="1400" dirty="0" err="1" smtClean="0"/>
              <a:t>GrLivArea</a:t>
            </a:r>
            <a:r>
              <a:rPr lang="en-IN" sz="1400" dirty="0" smtClean="0"/>
              <a:t> ---------------- int64 </a:t>
            </a:r>
          </a:p>
          <a:p>
            <a:pPr marL="171450" indent="-171450">
              <a:buFont typeface="Arial" pitchFamily="34" charset="0"/>
              <a:buChar char="•"/>
            </a:pPr>
            <a:r>
              <a:rPr lang="en-IN" sz="1400" dirty="0" err="1" smtClean="0"/>
              <a:t>BsmtFullBath</a:t>
            </a:r>
            <a:r>
              <a:rPr lang="en-IN" sz="1400" dirty="0" smtClean="0"/>
              <a:t> ---------------- int64 </a:t>
            </a:r>
          </a:p>
          <a:p>
            <a:pPr marL="171450" indent="-171450">
              <a:buFont typeface="Arial" pitchFamily="34" charset="0"/>
              <a:buChar char="•"/>
            </a:pPr>
            <a:r>
              <a:rPr lang="en-IN" sz="1400" dirty="0" err="1" smtClean="0"/>
              <a:t>BsmtHalfBath</a:t>
            </a:r>
            <a:r>
              <a:rPr lang="en-IN" sz="1400" dirty="0" smtClean="0"/>
              <a:t> ---------------- int64 </a:t>
            </a:r>
          </a:p>
          <a:p>
            <a:pPr marL="171450" indent="-171450">
              <a:buFont typeface="Arial" pitchFamily="34" charset="0"/>
              <a:buChar char="•"/>
            </a:pPr>
            <a:r>
              <a:rPr lang="en-IN" sz="1400" dirty="0" err="1" smtClean="0"/>
              <a:t>FullBath</a:t>
            </a:r>
            <a:r>
              <a:rPr lang="en-IN" sz="1400" dirty="0" smtClean="0"/>
              <a:t> ---------------- int64 </a:t>
            </a:r>
          </a:p>
          <a:p>
            <a:pPr marL="171450" indent="-171450">
              <a:buFont typeface="Arial" pitchFamily="34" charset="0"/>
              <a:buChar char="•"/>
            </a:pPr>
            <a:r>
              <a:rPr lang="en-IN" sz="1400" dirty="0" err="1" smtClean="0"/>
              <a:t>HalfBath</a:t>
            </a:r>
            <a:r>
              <a:rPr lang="en-IN" sz="1400" dirty="0" smtClean="0"/>
              <a:t> ---------------- int64 </a:t>
            </a:r>
          </a:p>
          <a:p>
            <a:pPr marL="171450" indent="-171450">
              <a:buFont typeface="Arial" pitchFamily="34" charset="0"/>
              <a:buChar char="•"/>
            </a:pPr>
            <a:r>
              <a:rPr lang="en-IN" sz="1400" dirty="0" err="1" smtClean="0"/>
              <a:t>BedroomAbvGr</a:t>
            </a:r>
            <a:r>
              <a:rPr lang="en-IN" sz="1400" dirty="0" smtClean="0"/>
              <a:t> ---------------- int64 </a:t>
            </a:r>
          </a:p>
          <a:p>
            <a:pPr marL="171450" indent="-171450">
              <a:buFont typeface="Arial" pitchFamily="34" charset="0"/>
              <a:buChar char="•"/>
            </a:pPr>
            <a:r>
              <a:rPr lang="en-IN" sz="1400" dirty="0" err="1" smtClean="0"/>
              <a:t>KitchenAbvGr</a:t>
            </a:r>
            <a:r>
              <a:rPr lang="en-IN" sz="1400" dirty="0" smtClean="0"/>
              <a:t> ---------------- int64 </a:t>
            </a:r>
          </a:p>
          <a:p>
            <a:pPr marL="171450" indent="-171450">
              <a:buFont typeface="Arial" pitchFamily="34" charset="0"/>
              <a:buChar char="•"/>
            </a:pPr>
            <a:r>
              <a:rPr lang="en-IN" sz="1400" dirty="0" err="1" smtClean="0"/>
              <a:t>KitchenQual</a:t>
            </a:r>
            <a:r>
              <a:rPr lang="en-IN" sz="1400" dirty="0" smtClean="0"/>
              <a:t> ---------------- object </a:t>
            </a:r>
          </a:p>
          <a:p>
            <a:pPr marL="171450" indent="-171450">
              <a:buFont typeface="Arial" pitchFamily="34" charset="0"/>
              <a:buChar char="•"/>
            </a:pPr>
            <a:r>
              <a:rPr lang="en-IN" sz="1400" dirty="0" err="1" smtClean="0"/>
              <a:t>TotRmsAbvGrd</a:t>
            </a:r>
            <a:r>
              <a:rPr lang="en-IN" sz="1400" dirty="0" smtClean="0"/>
              <a:t> ---------------- int64 </a:t>
            </a:r>
          </a:p>
          <a:p>
            <a:pPr marL="171450" indent="-171450">
              <a:buFont typeface="Arial" pitchFamily="34" charset="0"/>
              <a:buChar char="•"/>
            </a:pPr>
            <a:r>
              <a:rPr lang="en-IN" sz="1400" dirty="0" smtClean="0"/>
              <a:t>Functional ---------------- object </a:t>
            </a:r>
          </a:p>
        </p:txBody>
      </p:sp>
      <p:sp>
        <p:nvSpPr>
          <p:cNvPr id="4" name="TextBox 3"/>
          <p:cNvSpPr txBox="1"/>
          <p:nvPr/>
        </p:nvSpPr>
        <p:spPr>
          <a:xfrm>
            <a:off x="6228184" y="404664"/>
            <a:ext cx="2808312" cy="5755422"/>
          </a:xfrm>
          <a:prstGeom prst="rect">
            <a:avLst/>
          </a:prstGeom>
          <a:noFill/>
        </p:spPr>
        <p:txBody>
          <a:bodyPr wrap="square" rtlCol="0">
            <a:spAutoFit/>
          </a:bodyPr>
          <a:lstStyle/>
          <a:p>
            <a:pPr marL="171450" indent="-171450">
              <a:buFont typeface="Arial" pitchFamily="34" charset="0"/>
              <a:buChar char="•"/>
            </a:pPr>
            <a:r>
              <a:rPr lang="en-IN" sz="1400" dirty="0" smtClean="0"/>
              <a:t>Fireplaces ---------------- int64 </a:t>
            </a:r>
          </a:p>
          <a:p>
            <a:pPr marL="171450" indent="-171450">
              <a:buFont typeface="Arial" pitchFamily="34" charset="0"/>
              <a:buChar char="•"/>
            </a:pPr>
            <a:r>
              <a:rPr lang="en-IN" sz="1400" dirty="0" err="1" smtClean="0"/>
              <a:t>FireplaceQu</a:t>
            </a:r>
            <a:r>
              <a:rPr lang="en-IN" sz="1400" dirty="0" smtClean="0"/>
              <a:t> ---------------- object </a:t>
            </a:r>
          </a:p>
          <a:p>
            <a:pPr marL="171450" indent="-171450">
              <a:buFont typeface="Arial" pitchFamily="34" charset="0"/>
              <a:buChar char="•"/>
            </a:pPr>
            <a:r>
              <a:rPr lang="en-IN" sz="1400" dirty="0" err="1" smtClean="0"/>
              <a:t>GarageType</a:t>
            </a:r>
            <a:r>
              <a:rPr lang="en-IN" sz="1400" dirty="0" smtClean="0"/>
              <a:t> ---------------- object </a:t>
            </a:r>
          </a:p>
          <a:p>
            <a:pPr marL="171450" indent="-171450">
              <a:buFont typeface="Arial" pitchFamily="34" charset="0"/>
              <a:buChar char="•"/>
            </a:pPr>
            <a:r>
              <a:rPr lang="en-IN" sz="1400" dirty="0" err="1" smtClean="0"/>
              <a:t>GarageYrBlt</a:t>
            </a:r>
            <a:r>
              <a:rPr lang="en-IN" sz="1400" dirty="0" smtClean="0"/>
              <a:t> ---------------- float64 </a:t>
            </a:r>
          </a:p>
          <a:p>
            <a:pPr marL="171450" indent="-171450">
              <a:buFont typeface="Arial" pitchFamily="34" charset="0"/>
              <a:buChar char="•"/>
            </a:pPr>
            <a:r>
              <a:rPr lang="en-IN" sz="1400" dirty="0" err="1" smtClean="0"/>
              <a:t>GarageFinish</a:t>
            </a:r>
            <a:r>
              <a:rPr lang="en-IN" sz="1400" dirty="0" smtClean="0"/>
              <a:t> ---------------- object </a:t>
            </a:r>
          </a:p>
          <a:p>
            <a:pPr marL="171450" indent="-171450">
              <a:buFont typeface="Arial" pitchFamily="34" charset="0"/>
              <a:buChar char="•"/>
            </a:pPr>
            <a:r>
              <a:rPr lang="en-IN" sz="1400" dirty="0" err="1" smtClean="0"/>
              <a:t>GarageCars</a:t>
            </a:r>
            <a:r>
              <a:rPr lang="en-IN" sz="1400" dirty="0" smtClean="0"/>
              <a:t> ---------------- int64 </a:t>
            </a:r>
          </a:p>
          <a:p>
            <a:pPr marL="171450" indent="-171450">
              <a:buFont typeface="Arial" pitchFamily="34" charset="0"/>
              <a:buChar char="•"/>
            </a:pPr>
            <a:r>
              <a:rPr lang="en-IN" sz="1400" dirty="0" err="1" smtClean="0"/>
              <a:t>GarageArea</a:t>
            </a:r>
            <a:r>
              <a:rPr lang="en-IN" sz="1400" dirty="0" smtClean="0"/>
              <a:t> ---------------- int64 </a:t>
            </a:r>
          </a:p>
          <a:p>
            <a:pPr marL="171450" indent="-171450">
              <a:buFont typeface="Arial" pitchFamily="34" charset="0"/>
              <a:buChar char="•"/>
            </a:pPr>
            <a:r>
              <a:rPr lang="en-IN" sz="1400" dirty="0" err="1" smtClean="0"/>
              <a:t>GarageQual</a:t>
            </a:r>
            <a:r>
              <a:rPr lang="en-IN" sz="1400" dirty="0" smtClean="0"/>
              <a:t> ---------------- object </a:t>
            </a:r>
          </a:p>
          <a:p>
            <a:pPr marL="171450" indent="-171450">
              <a:buFont typeface="Arial" pitchFamily="34" charset="0"/>
              <a:buChar char="•"/>
            </a:pPr>
            <a:r>
              <a:rPr lang="en-IN" sz="1400" dirty="0" err="1" smtClean="0"/>
              <a:t>GarageCond</a:t>
            </a:r>
            <a:r>
              <a:rPr lang="en-IN" sz="1400" dirty="0" smtClean="0"/>
              <a:t> ---------------- object </a:t>
            </a:r>
          </a:p>
          <a:p>
            <a:pPr marL="171450" indent="-171450">
              <a:buFont typeface="Arial" pitchFamily="34" charset="0"/>
              <a:buChar char="•"/>
            </a:pPr>
            <a:r>
              <a:rPr lang="en-IN" sz="1400" dirty="0" err="1" smtClean="0"/>
              <a:t>PavedDrive</a:t>
            </a:r>
            <a:r>
              <a:rPr lang="en-IN" sz="1400" dirty="0" smtClean="0"/>
              <a:t> ---------------- object </a:t>
            </a:r>
          </a:p>
          <a:p>
            <a:pPr marL="171450" indent="-171450">
              <a:buFont typeface="Arial" pitchFamily="34" charset="0"/>
              <a:buChar char="•"/>
            </a:pPr>
            <a:r>
              <a:rPr lang="en-IN" sz="1400" dirty="0" err="1" smtClean="0"/>
              <a:t>WoodDeckSF</a:t>
            </a:r>
            <a:r>
              <a:rPr lang="en-IN" sz="1400" dirty="0" smtClean="0"/>
              <a:t> ---------------- int64 </a:t>
            </a:r>
          </a:p>
          <a:p>
            <a:pPr marL="171450" indent="-171450">
              <a:buFont typeface="Arial" pitchFamily="34" charset="0"/>
              <a:buChar char="•"/>
            </a:pPr>
            <a:r>
              <a:rPr lang="en-IN" sz="1400" dirty="0" err="1" smtClean="0"/>
              <a:t>OpenPorchSF</a:t>
            </a:r>
            <a:r>
              <a:rPr lang="en-IN" sz="1400" dirty="0" smtClean="0"/>
              <a:t> ---------------- int64 </a:t>
            </a:r>
          </a:p>
          <a:p>
            <a:pPr marL="171450" indent="-171450">
              <a:buFont typeface="Arial" pitchFamily="34" charset="0"/>
              <a:buChar char="•"/>
            </a:pPr>
            <a:r>
              <a:rPr lang="en-IN" sz="1400" dirty="0" err="1" smtClean="0"/>
              <a:t>EnclosedPorch</a:t>
            </a:r>
            <a:r>
              <a:rPr lang="en-IN" sz="1400" dirty="0" smtClean="0"/>
              <a:t> ---------------- int64</a:t>
            </a:r>
          </a:p>
          <a:p>
            <a:pPr marL="171450" indent="-171450">
              <a:buFont typeface="Arial" pitchFamily="34" charset="0"/>
              <a:buChar char="•"/>
            </a:pPr>
            <a:r>
              <a:rPr lang="en-IN" sz="1400" dirty="0" smtClean="0"/>
              <a:t>3SsnPorch ---------------- int64</a:t>
            </a:r>
          </a:p>
          <a:p>
            <a:pPr marL="171450" indent="-171450">
              <a:buFont typeface="Arial" pitchFamily="34" charset="0"/>
              <a:buChar char="•"/>
            </a:pPr>
            <a:r>
              <a:rPr lang="en-IN" sz="1400" dirty="0" err="1" smtClean="0"/>
              <a:t>ScreenPorch</a:t>
            </a:r>
            <a:r>
              <a:rPr lang="en-IN" sz="1400" dirty="0" smtClean="0"/>
              <a:t> ---------------- int64</a:t>
            </a:r>
          </a:p>
          <a:p>
            <a:pPr marL="171450" indent="-171450">
              <a:buFont typeface="Arial" pitchFamily="34" charset="0"/>
              <a:buChar char="•"/>
            </a:pPr>
            <a:r>
              <a:rPr lang="en-IN" sz="1400" dirty="0" err="1" smtClean="0"/>
              <a:t>PoolArea</a:t>
            </a:r>
            <a:r>
              <a:rPr lang="en-IN" sz="1400" dirty="0" smtClean="0"/>
              <a:t> ---------------- int64 </a:t>
            </a:r>
          </a:p>
          <a:p>
            <a:pPr marL="171450" indent="-171450">
              <a:buFont typeface="Arial" pitchFamily="34" charset="0"/>
              <a:buChar char="•"/>
            </a:pPr>
            <a:r>
              <a:rPr lang="en-IN" sz="1400" dirty="0" err="1" smtClean="0"/>
              <a:t>PoolQC</a:t>
            </a:r>
            <a:r>
              <a:rPr lang="en-IN" sz="1400" dirty="0" smtClean="0"/>
              <a:t> ---------------- object </a:t>
            </a:r>
          </a:p>
          <a:p>
            <a:pPr marL="171450" indent="-171450">
              <a:buFont typeface="Arial" pitchFamily="34" charset="0"/>
              <a:buChar char="•"/>
            </a:pPr>
            <a:r>
              <a:rPr lang="en-IN" sz="1400" dirty="0" smtClean="0"/>
              <a:t>Fence ---------------- object</a:t>
            </a:r>
          </a:p>
          <a:p>
            <a:pPr marL="171450" indent="-171450">
              <a:buFont typeface="Arial" pitchFamily="34" charset="0"/>
              <a:buChar char="•"/>
            </a:pPr>
            <a:r>
              <a:rPr lang="en-IN" sz="1400" dirty="0" err="1" smtClean="0"/>
              <a:t>MiscFeature</a:t>
            </a:r>
            <a:r>
              <a:rPr lang="en-IN" sz="1400" dirty="0" smtClean="0"/>
              <a:t> ---------------- object</a:t>
            </a:r>
          </a:p>
          <a:p>
            <a:pPr marL="171450" indent="-171450">
              <a:buFont typeface="Arial" pitchFamily="34" charset="0"/>
              <a:buChar char="•"/>
            </a:pPr>
            <a:r>
              <a:rPr lang="en-IN" sz="1400" dirty="0" err="1" smtClean="0"/>
              <a:t>MiscVal</a:t>
            </a:r>
            <a:r>
              <a:rPr lang="en-IN" sz="1400" dirty="0" smtClean="0"/>
              <a:t> ---------------- int64 </a:t>
            </a:r>
          </a:p>
          <a:p>
            <a:pPr marL="171450" indent="-171450">
              <a:buFont typeface="Arial" pitchFamily="34" charset="0"/>
              <a:buChar char="•"/>
            </a:pPr>
            <a:r>
              <a:rPr lang="en-IN" sz="1400" dirty="0" err="1" smtClean="0"/>
              <a:t>MoSold</a:t>
            </a:r>
            <a:r>
              <a:rPr lang="en-IN" sz="1400" dirty="0" smtClean="0"/>
              <a:t> ---------------- int64 </a:t>
            </a:r>
          </a:p>
          <a:p>
            <a:pPr marL="171450" indent="-171450">
              <a:buFont typeface="Arial" pitchFamily="34" charset="0"/>
              <a:buChar char="•"/>
            </a:pPr>
            <a:r>
              <a:rPr lang="en-IN" sz="1400" dirty="0" err="1" smtClean="0"/>
              <a:t>YrSold</a:t>
            </a:r>
            <a:r>
              <a:rPr lang="en-IN" sz="1400" dirty="0" smtClean="0"/>
              <a:t> ---------------- int64 </a:t>
            </a:r>
          </a:p>
          <a:p>
            <a:pPr marL="171450" indent="-171450">
              <a:buFont typeface="Arial" pitchFamily="34" charset="0"/>
              <a:buChar char="•"/>
            </a:pPr>
            <a:r>
              <a:rPr lang="en-IN" sz="1400" dirty="0" err="1" smtClean="0"/>
              <a:t>SaleType</a:t>
            </a:r>
            <a:r>
              <a:rPr lang="en-IN" sz="1400" dirty="0" smtClean="0"/>
              <a:t> ---------------- object</a:t>
            </a:r>
          </a:p>
          <a:p>
            <a:pPr marL="171450" indent="-171450">
              <a:buFont typeface="Arial" pitchFamily="34" charset="0"/>
              <a:buChar char="•"/>
            </a:pPr>
            <a:r>
              <a:rPr lang="en-IN" sz="1400" dirty="0" err="1" smtClean="0"/>
              <a:t>SaleCondition</a:t>
            </a:r>
            <a:r>
              <a:rPr lang="en-IN" sz="1400" dirty="0" smtClean="0"/>
              <a:t> ---------------- object</a:t>
            </a:r>
          </a:p>
          <a:p>
            <a:pPr marL="171450" indent="-171450">
              <a:buFont typeface="Arial" pitchFamily="34" charset="0"/>
              <a:buChar char="•"/>
            </a:pPr>
            <a:r>
              <a:rPr lang="en-IN" sz="1400" dirty="0" err="1" smtClean="0"/>
              <a:t>SalePrice</a:t>
            </a:r>
            <a:r>
              <a:rPr lang="en-IN" sz="1400" dirty="0" smtClean="0"/>
              <a:t> ---------------- int64</a:t>
            </a:r>
          </a:p>
          <a:p>
            <a:endParaRPr lang="en-IN" dirty="0"/>
          </a:p>
        </p:txBody>
      </p:sp>
    </p:spTree>
    <p:extLst>
      <p:ext uri="{BB962C8B-B14F-4D97-AF65-F5344CB8AC3E}">
        <p14:creationId xmlns:p14="http://schemas.microsoft.com/office/powerpoint/2010/main" val="41769947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39"/>
            <a:ext cx="9144000" cy="3908762"/>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is observed using the skew method-</a:t>
            </a:r>
          </a:p>
          <a:p>
            <a:pPr marL="1257300" lvl="2" indent="-342900">
              <a:buFont typeface="Courier New" pitchFamily="49" charset="0"/>
              <a:buChar char="o"/>
            </a:pPr>
            <a:r>
              <a:rPr lang="en-IN" sz="2000" dirty="0" err="1" smtClean="0"/>
              <a:t>RoofMatl</a:t>
            </a:r>
            <a:r>
              <a:rPr lang="en-IN" sz="2000" dirty="0" smtClean="0"/>
              <a:t> 13.717569 </a:t>
            </a:r>
          </a:p>
          <a:p>
            <a:pPr marL="1257300" lvl="2" indent="-342900">
              <a:buFont typeface="Courier New" pitchFamily="49" charset="0"/>
              <a:buChar char="o"/>
            </a:pPr>
            <a:r>
              <a:rPr lang="en-IN" sz="2000" dirty="0" err="1" smtClean="0"/>
              <a:t>MiscVal</a:t>
            </a:r>
            <a:r>
              <a:rPr lang="en-IN" sz="2000" dirty="0" smtClean="0"/>
              <a:t> 13.264758 </a:t>
            </a:r>
          </a:p>
          <a:p>
            <a:pPr marL="1257300" lvl="2" indent="-342900">
              <a:buFont typeface="Courier New" pitchFamily="49" charset="0"/>
              <a:buChar char="o"/>
            </a:pPr>
            <a:r>
              <a:rPr lang="en-IN" sz="2000" dirty="0" err="1" smtClean="0"/>
              <a:t>LotArea</a:t>
            </a:r>
            <a:r>
              <a:rPr lang="en-IN" sz="2000" dirty="0" smtClean="0"/>
              <a:t> 12.781805 </a:t>
            </a:r>
          </a:p>
          <a:p>
            <a:pPr marL="1257300" lvl="2" indent="-342900">
              <a:buFont typeface="Courier New" pitchFamily="49" charset="0"/>
              <a:buChar char="o"/>
            </a:pPr>
            <a:r>
              <a:rPr lang="en-IN" sz="2000" dirty="0" smtClean="0"/>
              <a:t>3SsnPorch 12.277476 </a:t>
            </a:r>
          </a:p>
          <a:p>
            <a:pPr marL="1257300" lvl="2" indent="-342900">
              <a:buFont typeface="Courier New" pitchFamily="49" charset="0"/>
              <a:buChar char="o"/>
            </a:pPr>
            <a:r>
              <a:rPr lang="en-IN" sz="2000" dirty="0" err="1" smtClean="0"/>
              <a:t>LowQualFinSF</a:t>
            </a:r>
            <a:r>
              <a:rPr lang="en-IN" sz="2000" dirty="0" smtClean="0"/>
              <a:t> 10.929928</a:t>
            </a:r>
          </a:p>
          <a:p>
            <a:pPr marL="1257300" lvl="2" indent="-342900">
              <a:buFont typeface="Courier New" pitchFamily="49" charset="0"/>
              <a:buChar char="o"/>
            </a:pPr>
            <a:r>
              <a:rPr lang="en-IN" sz="2000" dirty="0" smtClean="0"/>
              <a:t> ... </a:t>
            </a:r>
          </a:p>
          <a:p>
            <a:pPr marL="1257300" lvl="2" indent="-342900">
              <a:buFont typeface="Courier New" pitchFamily="49" charset="0"/>
              <a:buChar char="o"/>
            </a:pPr>
            <a:r>
              <a:rPr lang="en-IN" sz="2000" dirty="0" smtClean="0"/>
              <a:t>Electrical -2.955201 </a:t>
            </a:r>
          </a:p>
          <a:p>
            <a:pPr marL="1257300" lvl="2" indent="-342900">
              <a:buFont typeface="Courier New" pitchFamily="49" charset="0"/>
              <a:buChar char="o"/>
            </a:pPr>
            <a:r>
              <a:rPr lang="en-IN" sz="2000" dirty="0" err="1" smtClean="0"/>
              <a:t>BsmtCond</a:t>
            </a:r>
            <a:r>
              <a:rPr lang="en-IN" sz="2000" dirty="0" smtClean="0"/>
              <a:t> -3.085864 </a:t>
            </a:r>
          </a:p>
          <a:p>
            <a:pPr marL="1257300" lvl="2" indent="-342900">
              <a:buFont typeface="Courier New" pitchFamily="49" charset="0"/>
              <a:buChar char="o"/>
            </a:pPr>
            <a:r>
              <a:rPr lang="en-IN" sz="2000" dirty="0" err="1" smtClean="0"/>
              <a:t>LandContour</a:t>
            </a:r>
            <a:r>
              <a:rPr lang="en-IN" sz="2000" dirty="0" smtClean="0"/>
              <a:t> -3.332422 </a:t>
            </a:r>
          </a:p>
          <a:p>
            <a:pPr marL="1257300" lvl="2" indent="-342900">
              <a:buFont typeface="Courier New" pitchFamily="49" charset="0"/>
              <a:buChar char="o"/>
            </a:pPr>
            <a:r>
              <a:rPr lang="en-IN" sz="2000" dirty="0" err="1" smtClean="0"/>
              <a:t>GarageYrBlt</a:t>
            </a:r>
            <a:r>
              <a:rPr lang="en-IN" sz="2000" dirty="0" smtClean="0"/>
              <a:t> -3.776995 </a:t>
            </a:r>
          </a:p>
          <a:p>
            <a:pPr marL="1257300" lvl="2" indent="-342900">
              <a:buFont typeface="Courier New" pitchFamily="49" charset="0"/>
              <a:buChar char="o"/>
            </a:pPr>
            <a:r>
              <a:rPr lang="en-IN" sz="2000" dirty="0" err="1" smtClean="0"/>
              <a:t>SaleType</a:t>
            </a:r>
            <a:r>
              <a:rPr lang="en-IN" sz="2000" dirty="0" smtClean="0"/>
              <a:t> -5.489874</a:t>
            </a:r>
            <a:endParaRPr lang="en-IN" sz="2000" dirty="0"/>
          </a:p>
        </p:txBody>
      </p:sp>
      <p:sp>
        <p:nvSpPr>
          <p:cNvPr id="3" name="TextBox 2"/>
          <p:cNvSpPr txBox="1"/>
          <p:nvPr/>
        </p:nvSpPr>
        <p:spPr>
          <a:xfrm>
            <a:off x="0" y="4797152"/>
            <a:ext cx="9144000" cy="1384995"/>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a:t>
            </a:r>
            <a:r>
              <a:rPr lang="en-IN" sz="2800" dirty="0" err="1" smtClean="0"/>
              <a:t>x_test</a:t>
            </a:r>
            <a:r>
              <a:rPr lang="en-IN" sz="2800" dirty="0" smtClean="0"/>
              <a:t> is now composed of 292 </a:t>
            </a:r>
            <a:r>
              <a:rPr lang="en-IN" sz="2800" dirty="0"/>
              <a:t>rows × 62 columns</a:t>
            </a:r>
          </a:p>
        </p:txBody>
      </p:sp>
    </p:spTree>
    <p:extLst>
      <p:ext uri="{BB962C8B-B14F-4D97-AF65-F5344CB8AC3E}">
        <p14:creationId xmlns:p14="http://schemas.microsoft.com/office/powerpoint/2010/main" val="1255204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276872"/>
            <a:ext cx="7128792" cy="2308324"/>
          </a:xfrm>
          <a:prstGeom prst="rect">
            <a:avLst/>
          </a:prstGeom>
          <a:noFill/>
        </p:spPr>
        <p:txBody>
          <a:bodyPr wrap="square" rtlCol="0">
            <a:spAutoFit/>
          </a:bodyPr>
          <a:lstStyle/>
          <a:p>
            <a:pPr algn="ctr"/>
            <a:r>
              <a:rPr lang="en-IN" sz="4800" b="1" dirty="0" smtClean="0"/>
              <a:t>The </a:t>
            </a:r>
            <a:r>
              <a:rPr lang="en-IN" sz="4800" b="1" dirty="0" err="1" smtClean="0"/>
              <a:t>x_train</a:t>
            </a:r>
            <a:r>
              <a:rPr lang="en-IN" sz="4800" b="1" dirty="0" smtClean="0"/>
              <a:t>, </a:t>
            </a:r>
            <a:r>
              <a:rPr lang="en-IN" sz="4800" b="1" dirty="0" err="1" smtClean="0"/>
              <a:t>y_train</a:t>
            </a:r>
            <a:r>
              <a:rPr lang="en-IN" sz="4800" b="1" dirty="0" smtClean="0"/>
              <a:t> and </a:t>
            </a:r>
            <a:r>
              <a:rPr lang="en-IN" sz="4800" b="1" dirty="0" err="1" smtClean="0"/>
              <a:t>x_test</a:t>
            </a:r>
            <a:r>
              <a:rPr lang="en-IN" sz="4800" b="1" dirty="0" smtClean="0"/>
              <a:t> were applied on different models as follows</a:t>
            </a:r>
            <a:endParaRPr lang="en-IN" sz="4800" b="1" dirty="0"/>
          </a:p>
        </p:txBody>
      </p:sp>
    </p:spTree>
    <p:extLst>
      <p:ext uri="{BB962C8B-B14F-4D97-AF65-F5344CB8AC3E}">
        <p14:creationId xmlns:p14="http://schemas.microsoft.com/office/powerpoint/2010/main" val="2563970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16632"/>
            <a:ext cx="5400600" cy="646331"/>
          </a:xfrm>
          <a:prstGeom prst="rect">
            <a:avLst/>
          </a:prstGeom>
          <a:noFill/>
        </p:spPr>
        <p:txBody>
          <a:bodyPr wrap="square" rtlCol="0">
            <a:spAutoFit/>
          </a:bodyPr>
          <a:lstStyle/>
          <a:p>
            <a:pPr algn="ctr"/>
            <a:r>
              <a:rPr lang="en-IN" sz="3600" b="1" u="sng" dirty="0"/>
              <a:t>Logistic Regression </a:t>
            </a:r>
            <a:r>
              <a:rPr lang="en-IN" sz="3600" b="1" u="sng" dirty="0" smtClean="0"/>
              <a:t>Model</a:t>
            </a:r>
            <a:endParaRPr lang="en-IN" sz="3600" b="1" u="sng" dirty="0"/>
          </a:p>
        </p:txBody>
      </p:sp>
      <p:sp>
        <p:nvSpPr>
          <p:cNvPr id="3" name="TextBox 2"/>
          <p:cNvSpPr txBox="1"/>
          <p:nvPr/>
        </p:nvSpPr>
        <p:spPr>
          <a:xfrm>
            <a:off x="-36004" y="1340768"/>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R2 score </a:t>
            </a:r>
            <a:r>
              <a:rPr lang="en-IN" sz="2400" dirty="0" smtClean="0"/>
              <a:t>for </a:t>
            </a:r>
            <a:r>
              <a:rPr lang="en-IN" sz="2400" dirty="0" err="1" smtClean="0"/>
              <a:t>y_train</a:t>
            </a:r>
            <a:r>
              <a:rPr lang="en-IN" sz="2400" dirty="0" smtClean="0"/>
              <a:t> and </a:t>
            </a:r>
            <a:r>
              <a:rPr lang="en-IN" sz="2400" dirty="0" err="1" smtClean="0"/>
              <a:t>pred_train</a:t>
            </a:r>
            <a:r>
              <a:rPr lang="en-IN" sz="2400" dirty="0" smtClean="0"/>
              <a:t> (data predicted on </a:t>
            </a:r>
            <a:r>
              <a:rPr lang="en-IN" sz="2400" dirty="0" err="1" smtClean="0"/>
              <a:t>x_train</a:t>
            </a:r>
            <a:r>
              <a:rPr lang="en-IN" sz="2400" dirty="0" smtClean="0"/>
              <a:t>) is </a:t>
            </a:r>
            <a:r>
              <a:rPr lang="en-IN" sz="2400" b="1" dirty="0" smtClean="0">
                <a:solidFill>
                  <a:schemeClr val="tx2"/>
                </a:solidFill>
              </a:rPr>
              <a:t>83.13%</a:t>
            </a:r>
          </a:p>
          <a:p>
            <a:pPr marL="285750" indent="-285750">
              <a:buFont typeface="Arial" pitchFamily="34" charset="0"/>
              <a:buChar char="•"/>
            </a:pPr>
            <a:endParaRPr lang="en-IN" sz="2400" b="1" dirty="0" smtClean="0">
              <a:solidFill>
                <a:schemeClr val="tx2"/>
              </a:solidFill>
            </a:endParaRPr>
          </a:p>
          <a:p>
            <a:endParaRPr lang="en-IN" sz="2400" b="1" dirty="0">
              <a:solidFill>
                <a:schemeClr val="tx2"/>
              </a:solidFill>
            </a:endParaRPr>
          </a:p>
          <a:p>
            <a:pPr marL="285750" indent="-285750">
              <a:buFont typeface="Arial" pitchFamily="34" charset="0"/>
              <a:buChar char="•"/>
            </a:pPr>
            <a:r>
              <a:rPr lang="en-IN" sz="2400" dirty="0" smtClean="0"/>
              <a:t>Upon cross-validation it was observed that the </a:t>
            </a:r>
            <a:r>
              <a:rPr lang="en-IN" sz="2400" dirty="0"/>
              <a:t>number of folds </a:t>
            </a:r>
            <a:r>
              <a:rPr lang="en-IN" sz="2400" dirty="0" smtClean="0"/>
              <a:t>did not have </a:t>
            </a:r>
            <a:r>
              <a:rPr lang="en-IN" sz="2400" dirty="0"/>
              <a:t>such impact on the accuracy and cv score. So cv=8 is </a:t>
            </a:r>
            <a:r>
              <a:rPr lang="en-IN" sz="2400" dirty="0" smtClean="0"/>
              <a:t>selected. Here </a:t>
            </a:r>
            <a:r>
              <a:rPr lang="en-IN" sz="2400" dirty="0"/>
              <a:t>we have handled the problem of the </a:t>
            </a:r>
            <a:r>
              <a:rPr lang="en-IN" sz="2400" dirty="0" err="1"/>
              <a:t>overfitting</a:t>
            </a:r>
            <a:r>
              <a:rPr lang="en-IN" sz="2400" dirty="0"/>
              <a:t> and the </a:t>
            </a:r>
            <a:r>
              <a:rPr lang="en-IN" sz="2400" dirty="0" err="1"/>
              <a:t>underfitting</a:t>
            </a:r>
            <a:r>
              <a:rPr lang="en-IN" sz="2400" dirty="0"/>
              <a:t> by checking the training and testing </a:t>
            </a:r>
            <a:r>
              <a:rPr lang="en-IN" sz="2400" dirty="0" smtClean="0"/>
              <a:t>score</a:t>
            </a:r>
          </a:p>
          <a:p>
            <a:pPr marL="285750" indent="-285750">
              <a:buFont typeface="Arial" pitchFamily="34" charset="0"/>
              <a:buChar char="•"/>
            </a:pPr>
            <a:endParaRPr lang="en-IN" sz="2400" dirty="0"/>
          </a:p>
          <a:p>
            <a:pPr marL="285750" indent="-285750">
              <a:buFont typeface="Arial" pitchFamily="34" charset="0"/>
              <a:buChar char="•"/>
            </a:pPr>
            <a:r>
              <a:rPr lang="en-IN" sz="2400" dirty="0" smtClean="0"/>
              <a:t>The graph between Actual Price and Predicted Price depicts the </a:t>
            </a:r>
            <a:r>
              <a:rPr lang="en-IN" sz="2400" dirty="0"/>
              <a:t>best fit line </a:t>
            </a:r>
            <a:r>
              <a:rPr lang="en-IN" sz="2400" dirty="0" smtClean="0"/>
              <a:t>which passes </a:t>
            </a:r>
            <a:r>
              <a:rPr lang="en-IN" sz="2400" dirty="0"/>
              <a:t>through maximum of the points, </a:t>
            </a:r>
            <a:r>
              <a:rPr lang="en-IN" sz="2400" dirty="0" smtClean="0"/>
              <a:t>hence suggesting that the model works well-</a:t>
            </a:r>
            <a:endParaRPr lang="en-IN" b="1" dirty="0"/>
          </a:p>
        </p:txBody>
      </p:sp>
    </p:spTree>
    <p:extLst>
      <p:ext uri="{BB962C8B-B14F-4D97-AF65-F5344CB8AC3E}">
        <p14:creationId xmlns:p14="http://schemas.microsoft.com/office/powerpoint/2010/main" val="1938156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41162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8720"/>
            <a:ext cx="9151671" cy="2677656"/>
          </a:xfrm>
          <a:prstGeom prst="rect">
            <a:avLst/>
          </a:prstGeom>
          <a:noFill/>
        </p:spPr>
        <p:txBody>
          <a:bodyPr wrap="square" rtlCol="0">
            <a:spAutoFit/>
          </a:bodyPr>
          <a:lstStyle/>
          <a:p>
            <a:pPr marL="342900" indent="-342900">
              <a:buFont typeface="Arial" pitchFamily="34" charset="0"/>
              <a:buChar char="•"/>
            </a:pPr>
            <a:r>
              <a:rPr lang="en-IN" sz="2400" dirty="0" smtClean="0"/>
              <a:t>The Logistic Regression Model is Lasso regularized with the aid of </a:t>
            </a:r>
            <a:r>
              <a:rPr lang="en-IN" sz="2400" dirty="0" err="1" smtClean="0"/>
              <a:t>GridSearchCV</a:t>
            </a:r>
            <a:endParaRPr lang="en-IN" sz="2400" dirty="0" smtClean="0"/>
          </a:p>
          <a:p>
            <a:pPr marL="342900" indent="-342900">
              <a:buFont typeface="Arial" pitchFamily="34" charset="0"/>
              <a:buChar char="•"/>
            </a:pPr>
            <a:endParaRPr lang="en-IN" sz="2400" dirty="0"/>
          </a:p>
          <a:p>
            <a:pPr marL="342900" indent="-342900">
              <a:buFont typeface="Arial" pitchFamily="34" charset="0"/>
              <a:buChar char="•"/>
            </a:pPr>
            <a:r>
              <a:rPr lang="en-IN" sz="2400" dirty="0" smtClean="0"/>
              <a:t>The best parameters for alpha and </a:t>
            </a:r>
            <a:r>
              <a:rPr lang="en-IN" sz="2400" dirty="0" err="1" smtClean="0"/>
              <a:t>random_state</a:t>
            </a:r>
            <a:r>
              <a:rPr lang="en-IN" sz="2400" dirty="0" smtClean="0"/>
              <a:t> are found as follows-</a:t>
            </a:r>
          </a:p>
          <a:p>
            <a:pPr marL="1257300" lvl="2" indent="-342900">
              <a:buFont typeface="Courier New" pitchFamily="49" charset="0"/>
              <a:buChar char="o"/>
            </a:pPr>
            <a:r>
              <a:rPr lang="en-IN" sz="2400" b="1" dirty="0" smtClean="0">
                <a:solidFill>
                  <a:schemeClr val="tx2"/>
                </a:solidFill>
              </a:rPr>
              <a:t>alpha: 10 </a:t>
            </a:r>
          </a:p>
          <a:p>
            <a:pPr marL="1257300" lvl="2" indent="-342900">
              <a:buFont typeface="Courier New" pitchFamily="49" charset="0"/>
              <a:buChar char="o"/>
            </a:pPr>
            <a:r>
              <a:rPr lang="en-IN" sz="2400" b="1" dirty="0" err="1" smtClean="0">
                <a:solidFill>
                  <a:schemeClr val="tx2"/>
                </a:solidFill>
              </a:rPr>
              <a:t>random_state</a:t>
            </a:r>
            <a:r>
              <a:rPr lang="en-IN" sz="2400" b="1" dirty="0" smtClean="0">
                <a:solidFill>
                  <a:schemeClr val="tx2"/>
                </a:solidFill>
              </a:rPr>
              <a:t>: 0</a:t>
            </a:r>
          </a:p>
        </p:txBody>
      </p:sp>
      <p:sp>
        <p:nvSpPr>
          <p:cNvPr id="3" name="TextBox 2"/>
          <p:cNvSpPr txBox="1"/>
          <p:nvPr/>
        </p:nvSpPr>
        <p:spPr>
          <a:xfrm>
            <a:off x="0" y="3789040"/>
            <a:ext cx="9151671" cy="2308324"/>
          </a:xfrm>
          <a:prstGeom prst="rect">
            <a:avLst/>
          </a:prstGeom>
          <a:noFill/>
        </p:spPr>
        <p:txBody>
          <a:bodyPr wrap="square" rtlCol="0">
            <a:spAutoFit/>
          </a:bodyPr>
          <a:lstStyle/>
          <a:p>
            <a:pPr marL="342900" indent="-342900">
              <a:buFont typeface="Arial" pitchFamily="34" charset="0"/>
              <a:buChar char="•"/>
            </a:pPr>
            <a:r>
              <a:rPr lang="en-IN" sz="2400" dirty="0" smtClean="0"/>
              <a:t>Applying the above found best parameters  on Lasso regularized Logistic Regression Model, the following was obtained-</a:t>
            </a:r>
          </a:p>
          <a:p>
            <a:pPr marL="342900" indent="-342900">
              <a:buFont typeface="Arial" pitchFamily="34" charset="0"/>
              <a:buChar char="•"/>
            </a:pPr>
            <a:endParaRPr lang="en-IN" sz="2400" dirty="0"/>
          </a:p>
          <a:p>
            <a:pPr marL="1257300" lvl="2" indent="-342900">
              <a:buFont typeface="Courier New" pitchFamily="49" charset="0"/>
              <a:buChar char="o"/>
            </a:pPr>
            <a:r>
              <a:rPr lang="en-IN" sz="2400" b="1" dirty="0" smtClean="0">
                <a:solidFill>
                  <a:schemeClr val="tx2"/>
                </a:solidFill>
              </a:rPr>
              <a:t>R2 score </a:t>
            </a:r>
            <a:r>
              <a:rPr lang="en-IN" sz="2400" b="1" dirty="0" smtClean="0">
                <a:solidFill>
                  <a:schemeClr val="tx2"/>
                </a:solidFill>
              </a:rPr>
              <a:t>for </a:t>
            </a:r>
            <a:r>
              <a:rPr lang="en-IN" sz="2400" b="1" dirty="0" err="1" smtClean="0">
                <a:solidFill>
                  <a:schemeClr val="tx2"/>
                </a:solidFill>
              </a:rPr>
              <a:t>y_train</a:t>
            </a:r>
            <a:r>
              <a:rPr lang="en-IN" sz="2400" b="1" dirty="0" smtClean="0">
                <a:solidFill>
                  <a:schemeClr val="tx2"/>
                </a:solidFill>
              </a:rPr>
              <a:t> and </a:t>
            </a:r>
            <a:r>
              <a:rPr lang="en-IN" sz="2400" b="1" dirty="0" err="1" smtClean="0">
                <a:solidFill>
                  <a:schemeClr val="tx2"/>
                </a:solidFill>
              </a:rPr>
              <a:t>pred_train</a:t>
            </a:r>
            <a:r>
              <a:rPr lang="en-IN" sz="2400" b="1" dirty="0" smtClean="0">
                <a:solidFill>
                  <a:schemeClr val="tx2"/>
                </a:solidFill>
              </a:rPr>
              <a:t> (data predicted on </a:t>
            </a:r>
            <a:r>
              <a:rPr lang="en-IN" sz="2400" b="1" dirty="0" err="1" smtClean="0">
                <a:solidFill>
                  <a:schemeClr val="tx2"/>
                </a:solidFill>
              </a:rPr>
              <a:t>x_train</a:t>
            </a:r>
            <a:r>
              <a:rPr lang="en-IN" sz="2400" b="1" dirty="0" smtClean="0">
                <a:solidFill>
                  <a:schemeClr val="tx2"/>
                </a:solidFill>
              </a:rPr>
              <a:t>)</a:t>
            </a:r>
            <a:r>
              <a:rPr lang="en-IN" sz="2400" b="1" dirty="0" smtClean="0">
                <a:solidFill>
                  <a:schemeClr val="tx2"/>
                </a:solidFill>
              </a:rPr>
              <a:t> – 83.13%</a:t>
            </a:r>
          </a:p>
          <a:p>
            <a:pPr marL="1257300" lvl="2" indent="-342900">
              <a:buFont typeface="Courier New" pitchFamily="49" charset="0"/>
              <a:buChar char="o"/>
            </a:pPr>
            <a:r>
              <a:rPr lang="en-IN" sz="2400" b="1" dirty="0" smtClean="0">
                <a:solidFill>
                  <a:schemeClr val="tx2"/>
                </a:solidFill>
              </a:rPr>
              <a:t>CV score- 77.93%</a:t>
            </a:r>
            <a:endParaRPr lang="en-IN" sz="2400" b="1" dirty="0">
              <a:solidFill>
                <a:schemeClr val="tx2"/>
              </a:solidFill>
            </a:endParaRPr>
          </a:p>
        </p:txBody>
      </p:sp>
    </p:spTree>
    <p:extLst>
      <p:ext uri="{BB962C8B-B14F-4D97-AF65-F5344CB8AC3E}">
        <p14:creationId xmlns:p14="http://schemas.microsoft.com/office/powerpoint/2010/main" val="3702461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88640"/>
            <a:ext cx="6413231" cy="646331"/>
          </a:xfrm>
          <a:prstGeom prst="rect">
            <a:avLst/>
          </a:prstGeom>
        </p:spPr>
        <p:txBody>
          <a:bodyPr wrap="none">
            <a:spAutoFit/>
          </a:bodyPr>
          <a:lstStyle/>
          <a:p>
            <a:r>
              <a:rPr lang="en-IN" sz="3600" b="1" dirty="0"/>
              <a:t>Random Forest </a:t>
            </a:r>
            <a:r>
              <a:rPr lang="en-IN" sz="3600" b="1" dirty="0" err="1"/>
              <a:t>Regressor</a:t>
            </a:r>
            <a:r>
              <a:rPr lang="en-IN" sz="3600" b="1" dirty="0"/>
              <a:t> Model</a:t>
            </a:r>
          </a:p>
        </p:txBody>
      </p:sp>
      <p:sp>
        <p:nvSpPr>
          <p:cNvPr id="3" name="TextBox 2"/>
          <p:cNvSpPr txBox="1"/>
          <p:nvPr/>
        </p:nvSpPr>
        <p:spPr>
          <a:xfrm>
            <a:off x="0" y="1124744"/>
            <a:ext cx="9144000" cy="5755422"/>
          </a:xfrm>
          <a:prstGeom prst="rect">
            <a:avLst/>
          </a:prstGeom>
          <a:noFill/>
        </p:spPr>
        <p:txBody>
          <a:bodyPr wrap="square" rtlCol="0">
            <a:spAutoFit/>
          </a:bodyPr>
          <a:lstStyle/>
          <a:p>
            <a:pPr marL="457200" indent="-457200">
              <a:buFont typeface="Arial" pitchFamily="34" charset="0"/>
              <a:buChar char="•"/>
            </a:pPr>
            <a:r>
              <a:rPr lang="en-IN" sz="2400" dirty="0" smtClean="0"/>
              <a:t>Random Forest </a:t>
            </a:r>
            <a:r>
              <a:rPr lang="en-IN" sz="2400" dirty="0" err="1" smtClean="0"/>
              <a:t>Regressor</a:t>
            </a:r>
            <a:r>
              <a:rPr lang="en-IN" sz="2400" dirty="0" smtClean="0"/>
              <a:t>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criterion and </a:t>
            </a:r>
            <a:r>
              <a:rPr lang="en-IN" sz="2400" dirty="0" err="1" smtClean="0"/>
              <a:t>max_features</a:t>
            </a:r>
            <a:r>
              <a:rPr lang="en-IN" sz="2400" dirty="0" smtClean="0"/>
              <a:t> are found as follows-</a:t>
            </a:r>
          </a:p>
          <a:p>
            <a:pPr marL="1257300" lvl="2" indent="-342900">
              <a:buFont typeface="Courier New" pitchFamily="49" charset="0"/>
              <a:buChar char="o"/>
            </a:pPr>
            <a:r>
              <a:rPr lang="en-IN" sz="2400" b="1" dirty="0" smtClean="0">
                <a:solidFill>
                  <a:schemeClr val="tx2"/>
                </a:solidFill>
              </a:rPr>
              <a:t>criterion: </a:t>
            </a:r>
            <a:r>
              <a:rPr lang="en-IN" sz="2400" b="1" dirty="0" err="1" smtClean="0">
                <a:solidFill>
                  <a:schemeClr val="tx2"/>
                </a:solidFill>
              </a:rPr>
              <a:t>mse</a:t>
            </a:r>
            <a:r>
              <a:rPr lang="en-IN" sz="2400" b="1" dirty="0" smtClean="0">
                <a:solidFill>
                  <a:schemeClr val="tx2"/>
                </a:solidFill>
              </a:rPr>
              <a:t> </a:t>
            </a:r>
            <a:endParaRPr lang="en-IN" sz="2400" b="1" dirty="0">
              <a:solidFill>
                <a:schemeClr val="tx2"/>
              </a:solidFill>
            </a:endParaRPr>
          </a:p>
          <a:p>
            <a:pPr marL="1257300" lvl="2" indent="-342900">
              <a:buFont typeface="Courier New" pitchFamily="49" charset="0"/>
              <a:buChar char="o"/>
            </a:pPr>
            <a:r>
              <a:rPr lang="en-IN" sz="2400" b="1" dirty="0" err="1" smtClean="0">
                <a:solidFill>
                  <a:schemeClr val="tx2"/>
                </a:solidFill>
              </a:rPr>
              <a:t>max_features</a:t>
            </a:r>
            <a:r>
              <a:rPr lang="en-IN" sz="2400" b="1" dirty="0" smtClean="0">
                <a:solidFill>
                  <a:schemeClr val="tx2"/>
                </a:solidFill>
              </a:rPr>
              <a:t>: </a:t>
            </a:r>
            <a:r>
              <a:rPr lang="en-IN" sz="2400" b="1" dirty="0" err="1" smtClean="0">
                <a:solidFill>
                  <a:schemeClr val="tx2"/>
                </a:solidFill>
              </a:rPr>
              <a:t>sqrt</a:t>
            </a:r>
            <a:endParaRPr lang="en-IN" sz="2400" b="1" dirty="0" smtClean="0">
              <a:solidFill>
                <a:schemeClr val="tx2"/>
              </a:solidFill>
            </a:endParaRPr>
          </a:p>
          <a:p>
            <a:pPr marL="457200" indent="-457200">
              <a:buFont typeface="Arial" pitchFamily="34" charset="0"/>
              <a:buChar char="•"/>
            </a:pPr>
            <a:endParaRPr lang="en-IN" sz="2800" dirty="0" smtClean="0"/>
          </a:p>
          <a:p>
            <a:pPr marL="342900" indent="-342900">
              <a:buFont typeface="Arial" pitchFamily="34" charset="0"/>
              <a:buChar char="•"/>
            </a:pPr>
            <a:r>
              <a:rPr lang="en-IN" sz="2400" dirty="0" smtClean="0"/>
              <a:t>Applying the above found best parameters  on Random Forest </a:t>
            </a:r>
            <a:r>
              <a:rPr lang="en-IN" sz="2400" dirty="0" err="1" smtClean="0"/>
              <a:t>Regressor</a:t>
            </a:r>
            <a:r>
              <a:rPr lang="en-IN" sz="2400" dirty="0" smtClean="0"/>
              <a:t>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y_train</a:t>
            </a:r>
            <a:r>
              <a:rPr lang="en-IN" sz="2400" b="1" dirty="0" smtClean="0">
                <a:solidFill>
                  <a:schemeClr val="tx2"/>
                </a:solidFill>
              </a:rPr>
              <a:t> and </a:t>
            </a:r>
            <a:r>
              <a:rPr lang="en-IN" sz="2400" b="1" dirty="0" err="1" smtClean="0">
                <a:solidFill>
                  <a:schemeClr val="tx2"/>
                </a:solidFill>
              </a:rPr>
              <a:t>pred_train</a:t>
            </a:r>
            <a:r>
              <a:rPr lang="en-IN" sz="2400" b="1" dirty="0" smtClean="0">
                <a:solidFill>
                  <a:schemeClr val="tx2"/>
                </a:solidFill>
              </a:rPr>
              <a:t> (data predicted on </a:t>
            </a:r>
            <a:r>
              <a:rPr lang="en-IN" sz="2400" b="1" dirty="0" err="1" smtClean="0">
                <a:solidFill>
                  <a:schemeClr val="tx2"/>
                </a:solidFill>
              </a:rPr>
              <a:t>x_train</a:t>
            </a:r>
            <a:r>
              <a:rPr lang="en-IN" sz="2400" b="1" dirty="0" smtClean="0">
                <a:solidFill>
                  <a:schemeClr val="tx2"/>
                </a:solidFill>
              </a:rPr>
              <a:t>) –97.90%</a:t>
            </a:r>
          </a:p>
          <a:p>
            <a:pPr marL="1257300" lvl="2" indent="-342900">
              <a:buFont typeface="Courier New" pitchFamily="49" charset="0"/>
              <a:buChar char="o"/>
            </a:pPr>
            <a:r>
              <a:rPr lang="en-IN" sz="2400" b="1" dirty="0" smtClean="0">
                <a:solidFill>
                  <a:schemeClr val="tx2"/>
                </a:solidFill>
              </a:rPr>
              <a:t>CV score- 85.41%</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42137405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88640"/>
            <a:ext cx="5471883" cy="646331"/>
          </a:xfrm>
          <a:prstGeom prst="rect">
            <a:avLst/>
          </a:prstGeom>
        </p:spPr>
        <p:txBody>
          <a:bodyPr wrap="none">
            <a:spAutoFit/>
          </a:bodyPr>
          <a:lstStyle/>
          <a:p>
            <a:r>
              <a:rPr lang="en-IN" sz="3600" b="1" dirty="0" smtClean="0"/>
              <a:t>Ada Boost </a:t>
            </a:r>
            <a:r>
              <a:rPr lang="en-IN" sz="3600" b="1" dirty="0" err="1" smtClean="0"/>
              <a:t>Regressor</a:t>
            </a:r>
            <a:r>
              <a:rPr lang="en-IN" sz="3600" b="1" dirty="0" smtClean="0"/>
              <a:t> </a:t>
            </a:r>
            <a:r>
              <a:rPr lang="en-IN" sz="3600" b="1" dirty="0"/>
              <a:t>Model</a:t>
            </a:r>
          </a:p>
        </p:txBody>
      </p:sp>
      <p:sp>
        <p:nvSpPr>
          <p:cNvPr id="3" name="TextBox 2"/>
          <p:cNvSpPr txBox="1"/>
          <p:nvPr/>
        </p:nvSpPr>
        <p:spPr>
          <a:xfrm>
            <a:off x="0" y="1124744"/>
            <a:ext cx="9144000" cy="5693866"/>
          </a:xfrm>
          <a:prstGeom prst="rect">
            <a:avLst/>
          </a:prstGeom>
          <a:noFill/>
        </p:spPr>
        <p:txBody>
          <a:bodyPr wrap="square" rtlCol="0">
            <a:spAutoFit/>
          </a:bodyPr>
          <a:lstStyle/>
          <a:p>
            <a:pPr marL="457200" indent="-457200">
              <a:buFont typeface="Arial" pitchFamily="34" charset="0"/>
              <a:buChar char="•"/>
            </a:pPr>
            <a:r>
              <a:rPr lang="en-IN" sz="2400" dirty="0" smtClean="0"/>
              <a:t>Ada Boost </a:t>
            </a:r>
            <a:r>
              <a:rPr lang="en-IN" sz="2400" dirty="0" err="1" smtClean="0"/>
              <a:t>Regressor</a:t>
            </a:r>
            <a:r>
              <a:rPr lang="en-IN" sz="2400" dirty="0" smtClean="0"/>
              <a:t>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a:t>
            </a:r>
            <a:r>
              <a:rPr lang="en-IN" sz="2400" dirty="0" err="1" smtClean="0"/>
              <a:t>n_estimators</a:t>
            </a:r>
            <a:r>
              <a:rPr lang="en-IN" sz="2400" dirty="0" smtClean="0"/>
              <a:t> and </a:t>
            </a:r>
            <a:r>
              <a:rPr lang="en-IN" sz="2400" dirty="0" err="1" smtClean="0"/>
              <a:t>learning_rate</a:t>
            </a:r>
            <a:r>
              <a:rPr lang="en-IN" sz="2400" dirty="0" smtClean="0"/>
              <a:t> are found as follows-</a:t>
            </a:r>
          </a:p>
          <a:p>
            <a:pPr marL="1257300" lvl="2" indent="-342900">
              <a:buFont typeface="Courier New" pitchFamily="49" charset="0"/>
              <a:buChar char="o"/>
            </a:pPr>
            <a:r>
              <a:rPr lang="en-IN" sz="2400" b="1" dirty="0" err="1" smtClean="0">
                <a:solidFill>
                  <a:schemeClr val="tx2"/>
                </a:solidFill>
              </a:rPr>
              <a:t>learning_rate</a:t>
            </a:r>
            <a:r>
              <a:rPr lang="en-IN" sz="2400" b="1" dirty="0" smtClean="0">
                <a:solidFill>
                  <a:schemeClr val="tx2"/>
                </a:solidFill>
              </a:rPr>
              <a:t>: 0.01</a:t>
            </a:r>
          </a:p>
          <a:p>
            <a:pPr marL="1257300" lvl="2" indent="-342900">
              <a:buFont typeface="Courier New" pitchFamily="49" charset="0"/>
              <a:buChar char="o"/>
            </a:pPr>
            <a:r>
              <a:rPr lang="en-IN" sz="2400" b="1" dirty="0" err="1" smtClean="0">
                <a:solidFill>
                  <a:schemeClr val="tx2"/>
                </a:solidFill>
              </a:rPr>
              <a:t>n_estimators</a:t>
            </a:r>
            <a:r>
              <a:rPr lang="en-IN" sz="2400" b="1" dirty="0" smtClean="0">
                <a:solidFill>
                  <a:schemeClr val="tx2"/>
                </a:solidFill>
              </a:rPr>
              <a:t>: 76</a:t>
            </a:r>
          </a:p>
          <a:p>
            <a:pPr lvl="2"/>
            <a:endParaRPr lang="en-IN" sz="2400" b="1" dirty="0" smtClean="0">
              <a:solidFill>
                <a:schemeClr val="tx2"/>
              </a:solidFill>
            </a:endParaRPr>
          </a:p>
          <a:p>
            <a:pPr marL="342900" indent="-342900">
              <a:buFont typeface="Arial" pitchFamily="34" charset="0"/>
              <a:buChar char="•"/>
            </a:pPr>
            <a:r>
              <a:rPr lang="en-IN" sz="2400" dirty="0" smtClean="0"/>
              <a:t>Applying the above found best parameters  on Ada Boost </a:t>
            </a:r>
            <a:r>
              <a:rPr lang="en-IN" sz="2400" dirty="0" err="1" smtClean="0"/>
              <a:t>Regressor</a:t>
            </a:r>
            <a:r>
              <a:rPr lang="en-IN" sz="2400" dirty="0" smtClean="0"/>
              <a:t>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y_train</a:t>
            </a:r>
            <a:r>
              <a:rPr lang="en-IN" sz="2400" b="1" dirty="0" smtClean="0">
                <a:solidFill>
                  <a:schemeClr val="tx2"/>
                </a:solidFill>
              </a:rPr>
              <a:t> and </a:t>
            </a:r>
            <a:r>
              <a:rPr lang="en-IN" sz="2400" b="1" dirty="0" err="1" smtClean="0">
                <a:solidFill>
                  <a:schemeClr val="tx2"/>
                </a:solidFill>
              </a:rPr>
              <a:t>pred_train</a:t>
            </a:r>
            <a:r>
              <a:rPr lang="en-IN" sz="2400" b="1" dirty="0" smtClean="0">
                <a:solidFill>
                  <a:schemeClr val="tx2"/>
                </a:solidFill>
              </a:rPr>
              <a:t> (data predicted on </a:t>
            </a:r>
            <a:r>
              <a:rPr lang="en-IN" sz="2400" b="1" dirty="0" err="1" smtClean="0">
                <a:solidFill>
                  <a:schemeClr val="tx2"/>
                </a:solidFill>
              </a:rPr>
              <a:t>x_train</a:t>
            </a:r>
            <a:r>
              <a:rPr lang="en-IN" sz="2400" b="1" dirty="0" smtClean="0">
                <a:solidFill>
                  <a:schemeClr val="tx2"/>
                </a:solidFill>
              </a:rPr>
              <a:t>) –</a:t>
            </a:r>
            <a:r>
              <a:rPr lang="en-IN" sz="2400" b="1" dirty="0" smtClean="0">
                <a:solidFill>
                  <a:schemeClr val="tx2"/>
                </a:solidFill>
              </a:rPr>
              <a:t>79.69</a:t>
            </a:r>
            <a:r>
              <a:rPr lang="en-IN" sz="2400" b="1" dirty="0" smtClean="0">
                <a:solidFill>
                  <a:schemeClr val="tx2"/>
                </a:solidFill>
              </a:rPr>
              <a:t>%</a:t>
            </a:r>
          </a:p>
          <a:p>
            <a:pPr marL="1257300" lvl="2" indent="-342900">
              <a:buFont typeface="Courier New" pitchFamily="49" charset="0"/>
              <a:buChar char="o"/>
            </a:pPr>
            <a:r>
              <a:rPr lang="en-IN" sz="2400" b="1" dirty="0" smtClean="0">
                <a:solidFill>
                  <a:schemeClr val="tx2"/>
                </a:solidFill>
              </a:rPr>
              <a:t>CV score- </a:t>
            </a:r>
            <a:r>
              <a:rPr lang="en-IN" sz="2400" b="1" dirty="0" smtClean="0">
                <a:solidFill>
                  <a:schemeClr val="tx2"/>
                </a:solidFill>
              </a:rPr>
              <a:t>73.73</a:t>
            </a:r>
            <a:r>
              <a:rPr lang="en-IN" sz="2400" b="1" dirty="0" smtClean="0">
                <a:solidFill>
                  <a:schemeClr val="tx2"/>
                </a:solidFill>
              </a:rPr>
              <a:t>%</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1401164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9233914"/>
              </p:ext>
            </p:extLst>
          </p:nvPr>
        </p:nvGraphicFramePr>
        <p:xfrm>
          <a:off x="467544" y="1412776"/>
          <a:ext cx="8352927" cy="3614700"/>
        </p:xfrm>
        <a:graphic>
          <a:graphicData uri="http://schemas.openxmlformats.org/drawingml/2006/table">
            <a:tbl>
              <a:tblPr firstRow="1" bandRow="1">
                <a:tableStyleId>{5C22544A-7EE6-4342-B048-85BDC9FD1C3A}</a:tableStyleId>
              </a:tblPr>
              <a:tblGrid>
                <a:gridCol w="2784309"/>
                <a:gridCol w="2784309"/>
                <a:gridCol w="2784309"/>
              </a:tblGrid>
              <a:tr h="900100">
                <a:tc>
                  <a:txBody>
                    <a:bodyPr/>
                    <a:lstStyle/>
                    <a:p>
                      <a:pPr algn="ctr"/>
                      <a:r>
                        <a:rPr lang="en-IN" sz="3200" dirty="0" smtClean="0"/>
                        <a:t>Model</a:t>
                      </a:r>
                      <a:endParaRPr lang="en-IN" sz="3200" dirty="0"/>
                    </a:p>
                  </a:txBody>
                  <a:tcPr anchor="ctr"/>
                </a:tc>
                <a:tc>
                  <a:txBody>
                    <a:bodyPr/>
                    <a:lstStyle/>
                    <a:p>
                      <a:pPr algn="ctr"/>
                      <a:r>
                        <a:rPr lang="en-IN" sz="1800" b="1" dirty="0" smtClean="0">
                          <a:solidFill>
                            <a:schemeClr val="bg1"/>
                          </a:solidFill>
                        </a:rPr>
                        <a:t>R2 score for </a:t>
                      </a:r>
                      <a:r>
                        <a:rPr lang="en-IN" sz="1800" b="1" dirty="0" err="1" smtClean="0">
                          <a:solidFill>
                            <a:schemeClr val="bg1"/>
                          </a:solidFill>
                        </a:rPr>
                        <a:t>y_train</a:t>
                      </a:r>
                      <a:r>
                        <a:rPr lang="en-IN" sz="1800" b="1" dirty="0" smtClean="0">
                          <a:solidFill>
                            <a:schemeClr val="bg1"/>
                          </a:solidFill>
                        </a:rPr>
                        <a:t> and </a:t>
                      </a:r>
                      <a:r>
                        <a:rPr lang="en-IN" sz="1800" b="1" dirty="0" err="1" smtClean="0">
                          <a:solidFill>
                            <a:schemeClr val="bg1"/>
                          </a:solidFill>
                        </a:rPr>
                        <a:t>pred_train</a:t>
                      </a:r>
                      <a:r>
                        <a:rPr lang="en-IN" sz="1800" b="1" dirty="0" smtClean="0">
                          <a:solidFill>
                            <a:schemeClr val="bg1"/>
                          </a:solidFill>
                        </a:rPr>
                        <a:t> (data predicted on </a:t>
                      </a:r>
                      <a:r>
                        <a:rPr lang="en-IN" sz="1800" b="1" dirty="0" err="1" smtClean="0">
                          <a:solidFill>
                            <a:schemeClr val="bg1"/>
                          </a:solidFill>
                        </a:rPr>
                        <a:t>x_train</a:t>
                      </a:r>
                      <a:r>
                        <a:rPr lang="en-IN" sz="1800" b="1" dirty="0" smtClean="0">
                          <a:solidFill>
                            <a:schemeClr val="bg1"/>
                          </a:solidFill>
                        </a:rPr>
                        <a:t>)</a:t>
                      </a:r>
                      <a:endParaRPr lang="en-IN" dirty="0">
                        <a:solidFill>
                          <a:schemeClr val="bg1"/>
                        </a:solidFill>
                      </a:endParaRPr>
                    </a:p>
                  </a:txBody>
                  <a:tcPr/>
                </a:tc>
                <a:tc>
                  <a:txBody>
                    <a:bodyPr/>
                    <a:lstStyle/>
                    <a:p>
                      <a:pPr algn="ctr"/>
                      <a:r>
                        <a:rPr lang="en-IN" sz="3200" b="1" dirty="0" smtClean="0">
                          <a:solidFill>
                            <a:schemeClr val="bg1"/>
                          </a:solidFill>
                        </a:rPr>
                        <a:t>CV score</a:t>
                      </a:r>
                      <a:endParaRPr lang="en-IN" sz="3200" dirty="0">
                        <a:solidFill>
                          <a:schemeClr val="bg1"/>
                        </a:solidFill>
                      </a:endParaRPr>
                    </a:p>
                  </a:txBody>
                  <a:tcPr anchor="ctr"/>
                </a:tc>
              </a:tr>
              <a:tr h="900100">
                <a:tc>
                  <a:txBody>
                    <a:bodyPr/>
                    <a:lstStyle/>
                    <a:p>
                      <a:pPr algn="ctr"/>
                      <a:r>
                        <a:rPr lang="en-IN" sz="2400" b="1" dirty="0" smtClean="0">
                          <a:solidFill>
                            <a:schemeClr val="tx1"/>
                          </a:solidFill>
                        </a:rPr>
                        <a:t>Logistic</a:t>
                      </a:r>
                      <a:r>
                        <a:rPr lang="en-IN" sz="2400" b="1" baseline="0" dirty="0" smtClean="0">
                          <a:solidFill>
                            <a:schemeClr val="tx1"/>
                          </a:solidFill>
                        </a:rPr>
                        <a:t> Regression Model</a:t>
                      </a:r>
                      <a:endParaRPr lang="en-IN" sz="2400" b="1" dirty="0">
                        <a:solidFill>
                          <a:schemeClr val="tx1"/>
                        </a:solidFill>
                      </a:endParaRPr>
                    </a:p>
                  </a:txBody>
                  <a:tcPr anchor="ctr"/>
                </a:tc>
                <a:tc>
                  <a:txBody>
                    <a:bodyPr/>
                    <a:lstStyle/>
                    <a:p>
                      <a:pPr algn="ctr"/>
                      <a:r>
                        <a:rPr lang="en-IN" sz="2400" b="1" dirty="0" smtClean="0">
                          <a:solidFill>
                            <a:schemeClr val="tx1"/>
                          </a:solidFill>
                        </a:rPr>
                        <a:t>83.13%</a:t>
                      </a:r>
                      <a:endParaRPr lang="en-IN" sz="2400" b="1" dirty="0">
                        <a:solidFill>
                          <a:schemeClr val="tx1"/>
                        </a:solidFill>
                      </a:endParaRPr>
                    </a:p>
                  </a:txBody>
                  <a:tcPr anchor="ctr"/>
                </a:tc>
                <a:tc>
                  <a:txBody>
                    <a:bodyPr/>
                    <a:lstStyle/>
                    <a:p>
                      <a:pPr algn="ctr"/>
                      <a:r>
                        <a:rPr lang="en-IN" sz="2400" b="1" dirty="0" smtClean="0">
                          <a:solidFill>
                            <a:schemeClr val="tx1"/>
                          </a:solidFill>
                        </a:rPr>
                        <a:t>77.93%</a:t>
                      </a:r>
                      <a:endParaRPr lang="en-IN" sz="2400" b="1" dirty="0">
                        <a:solidFill>
                          <a:schemeClr val="tx1"/>
                        </a:solidFill>
                      </a:endParaRPr>
                    </a:p>
                  </a:txBody>
                  <a:tcPr anchor="ctr"/>
                </a:tc>
              </a:tr>
              <a:tr h="900100">
                <a:tc>
                  <a:txBody>
                    <a:bodyPr/>
                    <a:lstStyle/>
                    <a:p>
                      <a:pPr algn="ctr"/>
                      <a:r>
                        <a:rPr lang="en-IN" sz="2400" b="1" dirty="0" smtClean="0">
                          <a:solidFill>
                            <a:schemeClr val="tx1"/>
                          </a:solidFill>
                        </a:rPr>
                        <a:t>Random</a:t>
                      </a:r>
                      <a:r>
                        <a:rPr lang="en-IN" sz="2400" b="1" baseline="0" dirty="0" smtClean="0">
                          <a:solidFill>
                            <a:schemeClr val="tx1"/>
                          </a:solidFill>
                        </a:rPr>
                        <a:t> Forest </a:t>
                      </a:r>
                      <a:r>
                        <a:rPr lang="en-IN" sz="2400" b="1" baseline="0" dirty="0" err="1" smtClean="0">
                          <a:solidFill>
                            <a:schemeClr val="tx1"/>
                          </a:solidFill>
                        </a:rPr>
                        <a:t>Regressor</a:t>
                      </a:r>
                      <a:r>
                        <a:rPr lang="en-IN" sz="2400" b="1" baseline="0" dirty="0" smtClean="0">
                          <a:solidFill>
                            <a:schemeClr val="tx1"/>
                          </a:solidFill>
                        </a:rPr>
                        <a:t> Model</a:t>
                      </a:r>
                      <a:endParaRPr lang="en-IN" sz="2400" b="1" dirty="0">
                        <a:solidFill>
                          <a:schemeClr val="tx1"/>
                        </a:solidFill>
                      </a:endParaRPr>
                    </a:p>
                  </a:txBody>
                  <a:tcPr anchor="ctr"/>
                </a:tc>
                <a:tc>
                  <a:txBody>
                    <a:bodyPr/>
                    <a:lstStyle/>
                    <a:p>
                      <a:pPr algn="ctr"/>
                      <a:r>
                        <a:rPr lang="en-IN" sz="2400" b="1" dirty="0" smtClean="0">
                          <a:solidFill>
                            <a:schemeClr val="tx1"/>
                          </a:solidFill>
                        </a:rPr>
                        <a:t>97.90%</a:t>
                      </a:r>
                      <a:endParaRPr lang="en-IN" sz="2400" b="1" dirty="0">
                        <a:solidFill>
                          <a:schemeClr val="tx1"/>
                        </a:solidFill>
                      </a:endParaRPr>
                    </a:p>
                  </a:txBody>
                  <a:tcPr anchor="ctr"/>
                </a:tc>
                <a:tc>
                  <a:txBody>
                    <a:bodyPr/>
                    <a:lstStyle/>
                    <a:p>
                      <a:pPr algn="ctr"/>
                      <a:r>
                        <a:rPr lang="en-IN" sz="2400" b="1" dirty="0" smtClean="0">
                          <a:solidFill>
                            <a:schemeClr val="tx1"/>
                          </a:solidFill>
                        </a:rPr>
                        <a:t>85.41%</a:t>
                      </a:r>
                      <a:endParaRPr lang="en-IN" sz="2400" b="1" dirty="0">
                        <a:solidFill>
                          <a:schemeClr val="tx1"/>
                        </a:solidFill>
                      </a:endParaRPr>
                    </a:p>
                  </a:txBody>
                  <a:tcPr anchor="ctr"/>
                </a:tc>
              </a:tr>
              <a:tr h="900100">
                <a:tc>
                  <a:txBody>
                    <a:bodyPr/>
                    <a:lstStyle/>
                    <a:p>
                      <a:pPr algn="ctr"/>
                      <a:r>
                        <a:rPr lang="en-IN" sz="2400" b="1" dirty="0" err="1" smtClean="0">
                          <a:solidFill>
                            <a:schemeClr val="tx1"/>
                          </a:solidFill>
                        </a:rPr>
                        <a:t>AdaBoost</a:t>
                      </a:r>
                      <a:r>
                        <a:rPr lang="en-IN" sz="2400" b="1" dirty="0" smtClean="0">
                          <a:solidFill>
                            <a:schemeClr val="tx1"/>
                          </a:solidFill>
                        </a:rPr>
                        <a:t> </a:t>
                      </a:r>
                      <a:r>
                        <a:rPr lang="en-IN" sz="2400" b="1" dirty="0" err="1" smtClean="0">
                          <a:solidFill>
                            <a:schemeClr val="tx1"/>
                          </a:solidFill>
                        </a:rPr>
                        <a:t>Regressor</a:t>
                      </a:r>
                      <a:r>
                        <a:rPr lang="en-IN" sz="2400" b="1" dirty="0" smtClean="0">
                          <a:solidFill>
                            <a:schemeClr val="tx1"/>
                          </a:solidFill>
                        </a:rPr>
                        <a:t> Model</a:t>
                      </a:r>
                      <a:endParaRPr lang="en-IN" sz="2400" b="1" dirty="0">
                        <a:solidFill>
                          <a:schemeClr val="tx1"/>
                        </a:solidFill>
                      </a:endParaRPr>
                    </a:p>
                  </a:txBody>
                  <a:tcPr anchor="ctr"/>
                </a:tc>
                <a:tc>
                  <a:txBody>
                    <a:bodyPr/>
                    <a:lstStyle/>
                    <a:p>
                      <a:pPr algn="ctr"/>
                      <a:r>
                        <a:rPr lang="en-IN" sz="2400" b="1" dirty="0" smtClean="0">
                          <a:solidFill>
                            <a:schemeClr val="tx1"/>
                          </a:solidFill>
                        </a:rPr>
                        <a:t>79.69%</a:t>
                      </a:r>
                      <a:endParaRPr lang="en-IN" sz="2400" b="1" dirty="0">
                        <a:solidFill>
                          <a:schemeClr val="tx1"/>
                        </a:solidFill>
                      </a:endParaRPr>
                    </a:p>
                  </a:txBody>
                  <a:tcPr anchor="ctr"/>
                </a:tc>
                <a:tc>
                  <a:txBody>
                    <a:bodyPr/>
                    <a:lstStyle/>
                    <a:p>
                      <a:pPr algn="ctr"/>
                      <a:r>
                        <a:rPr lang="en-IN" sz="2400" b="1" dirty="0" smtClean="0">
                          <a:solidFill>
                            <a:schemeClr val="tx1"/>
                          </a:solidFill>
                        </a:rPr>
                        <a:t>73.73%</a:t>
                      </a:r>
                      <a:endParaRPr lang="en-IN" sz="2400" b="1" dirty="0">
                        <a:solidFill>
                          <a:schemeClr val="tx1"/>
                        </a:solidFill>
                      </a:endParaRPr>
                    </a:p>
                  </a:txBody>
                  <a:tcPr anchor="ctr"/>
                </a:tc>
              </a:tr>
            </a:tbl>
          </a:graphicData>
        </a:graphic>
      </p:graphicFrame>
    </p:spTree>
    <p:extLst>
      <p:ext uri="{BB962C8B-B14F-4D97-AF65-F5344CB8AC3E}">
        <p14:creationId xmlns:p14="http://schemas.microsoft.com/office/powerpoint/2010/main" val="19845305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141" y="1196752"/>
            <a:ext cx="8712968" cy="4678204"/>
          </a:xfrm>
          <a:prstGeom prst="rect">
            <a:avLst/>
          </a:prstGeom>
          <a:noFill/>
        </p:spPr>
        <p:txBody>
          <a:bodyPr wrap="square" rtlCol="0">
            <a:spAutoFit/>
          </a:bodyPr>
          <a:lstStyle/>
          <a:p>
            <a:pPr marL="457200" indent="-457200">
              <a:buFont typeface="Arial" pitchFamily="34" charset="0"/>
              <a:buChar char="•"/>
            </a:pPr>
            <a:r>
              <a:rPr lang="en-IN" sz="2800" dirty="0"/>
              <a:t>The R2 score of Random Forest </a:t>
            </a:r>
            <a:r>
              <a:rPr lang="en-IN" sz="2800" dirty="0" err="1"/>
              <a:t>Regressor</a:t>
            </a:r>
            <a:r>
              <a:rPr lang="en-IN" sz="2800" dirty="0"/>
              <a:t> 97.91% is and CV score of Random Forest </a:t>
            </a:r>
            <a:r>
              <a:rPr lang="en-IN" sz="2800" dirty="0" err="1"/>
              <a:t>Regressor</a:t>
            </a:r>
            <a:r>
              <a:rPr lang="en-IN" sz="2800" dirty="0"/>
              <a:t> is 85.41%. This is the best working </a:t>
            </a:r>
            <a:r>
              <a:rPr lang="en-IN" sz="2800" dirty="0" smtClean="0"/>
              <a:t>model and is finalized</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test data (</a:t>
            </a:r>
            <a:r>
              <a:rPr lang="en-IN" sz="2800" dirty="0" err="1" smtClean="0"/>
              <a:t>x_test</a:t>
            </a:r>
            <a:r>
              <a:rPr lang="en-IN" sz="2800" dirty="0" smtClean="0"/>
              <a:t>) is fit into the Random Forest </a:t>
            </a:r>
            <a:r>
              <a:rPr lang="en-IN" sz="2800" dirty="0" err="1" smtClean="0"/>
              <a:t>Regressor</a:t>
            </a:r>
            <a:r>
              <a:rPr lang="en-IN" sz="2800" dirty="0" smtClean="0"/>
              <a:t> Model, and the prices are predicted for the various properties</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Surprise Housing  </a:t>
            </a:r>
            <a:r>
              <a:rPr lang="en-IN" sz="2800" dirty="0" smtClean="0"/>
              <a:t>can now assess whether the property is good for their business or not</a:t>
            </a:r>
            <a:endParaRPr lang="en-IN" sz="2800" dirty="0"/>
          </a:p>
          <a:p>
            <a:pPr marL="285750" indent="-285750">
              <a:buFont typeface="Arial" pitchFamily="34" charset="0"/>
              <a:buChar char="•"/>
            </a:pPr>
            <a:endParaRPr lang="en-IN" dirty="0"/>
          </a:p>
        </p:txBody>
      </p:sp>
    </p:spTree>
    <p:extLst>
      <p:ext uri="{BB962C8B-B14F-4D97-AF65-F5344CB8AC3E}">
        <p14:creationId xmlns:p14="http://schemas.microsoft.com/office/powerpoint/2010/main" val="56710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7128792" cy="646331"/>
          </a:xfrm>
          <a:prstGeom prst="rect">
            <a:avLst/>
          </a:prstGeom>
          <a:noFill/>
        </p:spPr>
        <p:txBody>
          <a:bodyPr wrap="square" rtlCol="0">
            <a:spAutoFit/>
          </a:bodyPr>
          <a:lstStyle/>
          <a:p>
            <a:pPr marL="285750" indent="-285750">
              <a:buFont typeface="Arial" pitchFamily="34" charset="0"/>
              <a:buChar char="•"/>
            </a:pPr>
            <a:r>
              <a:rPr lang="en-IN" dirty="0" smtClean="0"/>
              <a:t>The null values are present in the following columns-</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293707384"/>
              </p:ext>
            </p:extLst>
          </p:nvPr>
        </p:nvGraphicFramePr>
        <p:xfrm>
          <a:off x="1547664" y="548680"/>
          <a:ext cx="5760640" cy="6370320"/>
        </p:xfrm>
        <a:graphic>
          <a:graphicData uri="http://schemas.openxmlformats.org/drawingml/2006/table">
            <a:tbl>
              <a:tblPr firstRow="1" bandRow="1">
                <a:tableStyleId>{2D5ABB26-0587-4C30-8999-92F81FD0307C}</a:tableStyleId>
              </a:tblPr>
              <a:tblGrid>
                <a:gridCol w="2880320"/>
                <a:gridCol w="2880320"/>
              </a:tblGrid>
              <a:tr h="327789">
                <a:tc>
                  <a:txBody>
                    <a:bodyPr/>
                    <a:lstStyle/>
                    <a:p>
                      <a:pPr algn="ctr"/>
                      <a:r>
                        <a:rPr lang="en-IN" sz="1600" b="1" dirty="0" smtClean="0"/>
                        <a:t>Column</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t>No of null values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LotFrontage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smtClean="0"/>
                        <a:t>214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Alley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MasVnrType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MasVnrArea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BsmtQual</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BsmtCond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BsmtExposure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BsmtFinType1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smtClean="0"/>
                        <a:t>BsmtFinType2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algn="ctr"/>
                      <a:r>
                        <a:rPr lang="en-IN" sz="1600" dirty="0" err="1" smtClean="0"/>
                        <a:t>FireplaceQu</a:t>
                      </a:r>
                      <a:r>
                        <a:rPr lang="en-IN"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551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GarageType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GarageYrBlt</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GarageFinish</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GarageQual</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GarageCond</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PoolQC</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Fence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931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t>MiscFeature</a:t>
                      </a:r>
                      <a:endParaRPr lang="en-IN"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1124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664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6832"/>
            <a:ext cx="9144000" cy="2123658"/>
          </a:xfrm>
          <a:prstGeom prst="rect">
            <a:avLst/>
          </a:prstGeom>
          <a:noFill/>
        </p:spPr>
        <p:txBody>
          <a:bodyPr wrap="square" rtlCol="0">
            <a:spAutoFit/>
          </a:bodyPr>
          <a:lstStyle/>
          <a:p>
            <a:pPr algn="ctr"/>
            <a:r>
              <a:rPr lang="en-IN" sz="4400" b="1" u="sng" dirty="0" smtClean="0"/>
              <a:t>The data visualization, value counts encoding and imputation of null values for each column</a:t>
            </a:r>
            <a:endParaRPr lang="en-IN" sz="4400" b="1" u="sng" dirty="0"/>
          </a:p>
        </p:txBody>
      </p:sp>
    </p:spTree>
    <p:extLst>
      <p:ext uri="{BB962C8B-B14F-4D97-AF65-F5344CB8AC3E}">
        <p14:creationId xmlns:p14="http://schemas.microsoft.com/office/powerpoint/2010/main" val="1005691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2448</TotalTime>
  <Words>7596</Words>
  <Application>Microsoft Office PowerPoint</Application>
  <PresentationFormat>On-screen Show (4:3)</PresentationFormat>
  <Paragraphs>1824</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Housing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acer</dc:creator>
  <cp:lastModifiedBy>acer</cp:lastModifiedBy>
  <cp:revision>89</cp:revision>
  <dcterms:created xsi:type="dcterms:W3CDTF">2022-08-06T02:21:52Z</dcterms:created>
  <dcterms:modified xsi:type="dcterms:W3CDTF">2022-08-07T19:10:25Z</dcterms:modified>
</cp:coreProperties>
</file>